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Merriweather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Merriweather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-boldItalic.fntdata"/><Relationship Id="rId30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b498aeffe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0b498aeffe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b498aeffe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b498aeffe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b498aeffe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b498aeffe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b498aeffe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0b498aeffe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b498aeffe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0b498aeffe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b498aeffe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b498aeffe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b498aeffe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0b498aeffe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b44db57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0b44db57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0b44db57f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0b44db57f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b498aeff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0b498aeff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b498aeff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b498aeff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b498aeff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b498aeff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b498aeffe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b498aeffe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b498aeff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b498aeff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b498aeffe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b498aeff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b498aeffe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b498aeff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b498aeffe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0b498aeffe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zh-TW" sz="195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Python 程式教學</a:t>
            </a:r>
            <a:endParaRPr b="1" sz="195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Function函數</a:t>
            </a:r>
            <a:r>
              <a:rPr lang="zh-TW"/>
              <a:t>畫圖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chemeClr val="dk1"/>
                </a:solidFill>
              </a:rPr>
              <a:t>1.輸入 xs 與 ys 並畫出函樹圖</a:t>
            </a:r>
            <a:endParaRPr b="1" sz="155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5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pylab.plot(xs,ys)</a:t>
            </a:r>
            <a:endParaRPr b="1" sz="155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pylab.plot(xs,f(xs))</a:t>
            </a:r>
            <a:endParaRPr b="1" sz="155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5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設定圖形性質</a:t>
            </a:r>
            <a:endParaRPr b="1" sz="155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pylab.grid() #顯示背景格線</a:t>
            </a:r>
            <a:endParaRPr b="1" sz="155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pylab.title('bar')#產生圖形標頭</a:t>
            </a:r>
            <a:endParaRPr b="1" sz="155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pylab.xlabel("X")#x軸名稱</a:t>
            </a:r>
            <a:endParaRPr b="1" sz="155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pylab.ylabel("Y")#y軸名稱</a:t>
            </a:r>
            <a:endParaRPr b="1" sz="155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5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顯示圖形</a:t>
            </a:r>
            <a:endParaRPr b="1" sz="155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pylab.savefig('foo.jpg')</a:t>
            </a:r>
            <a:endParaRPr b="1" sz="155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pylab.savefig('foo.png')</a:t>
            </a:r>
            <a:endParaRPr b="1" sz="155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pylab.show()</a:t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 rotWithShape="1">
          <a:blip r:embed="rId3">
            <a:alphaModFix/>
          </a:blip>
          <a:srcRect b="28088" l="70418" r="12316" t="52809"/>
          <a:stretch/>
        </p:blipFill>
        <p:spPr>
          <a:xfrm>
            <a:off x="4986775" y="2184650"/>
            <a:ext cx="3222799" cy="22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設定函數</a:t>
            </a:r>
            <a:endParaRPr b="1" sz="24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根號: sqrt(x)</a:t>
            </a:r>
            <a:r>
              <a:rPr lang="zh-TW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5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e: exp(x)</a:t>
            </a:r>
            <a:endParaRPr b="1" sz="155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5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ln: log(x)</a:t>
            </a:r>
            <a:endParaRPr b="1" sz="155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5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log: log10(x)</a:t>
            </a:r>
            <a:endParaRPr b="1" sz="155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5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絕對值: abs(x)</a:t>
            </a:r>
            <a:endParaRPr b="1" sz="155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5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最大值: maximum</a:t>
            </a:r>
            <a:endParaRPr b="1" sz="155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5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最小值: minimum</a:t>
            </a:r>
            <a:endParaRPr b="1" sz="155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55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舉例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4450075" y="853850"/>
            <a:ext cx="4753500" cy="31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116">
                <a:solidFill>
                  <a:srgbClr val="4A86E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r(x)=ln(x)+2log(x)+sin(根號(|5x|)</a:t>
            </a:r>
            <a:endParaRPr b="1" sz="1116">
              <a:solidFill>
                <a:srgbClr val="4A86E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116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def r(x):</a:t>
            </a:r>
            <a:endParaRPr b="1" sz="1116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zh-TW" sz="1116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return </a:t>
            </a:r>
            <a:r>
              <a:rPr b="1" lang="zh-TW" sz="816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pylab.log(x)+2*</a:t>
            </a:r>
            <a:r>
              <a:rPr b="1" lang="zh-TW" sz="816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pylab.log10(x)+pylab.sin(pylab.sqrt(abs(5*x))</a:t>
            </a:r>
            <a:endParaRPr b="1" sz="816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畫出函數圖</a:t>
            </a:r>
            <a:endParaRPr b="1" sz="2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4311475" y="522450"/>
            <a:ext cx="49965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43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cos(x)**2/sqrt(max(1,2*x-1))  範圍在0到2pi</a:t>
            </a:r>
            <a:endParaRPr b="1" sz="63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216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import pylab </a:t>
            </a:r>
            <a:r>
              <a:rPr b="1" lang="zh-TW" sz="1216">
                <a:solidFill>
                  <a:srgbClr val="9999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 匯入</a:t>
            </a:r>
            <a:r>
              <a:rPr b="1" lang="zh-TW" sz="1216">
                <a:solidFill>
                  <a:srgbClr val="9999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pylab套件</a:t>
            </a:r>
            <a:endParaRPr b="1" sz="1700">
              <a:solidFill>
                <a:srgbClr val="999999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216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def f(x) :  </a:t>
            </a:r>
            <a:r>
              <a:rPr b="1" lang="zh-TW" sz="1216">
                <a:solidFill>
                  <a:srgbClr val="9999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 定義函數</a:t>
            </a:r>
            <a:endParaRPr b="1" sz="1216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216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zh-TW" sz="1116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return pylab.cos(x)**2/pylab.sqrt(pylab.maximum(1,2*x-1))</a:t>
            </a:r>
            <a:endParaRPr b="1" sz="1116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216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a,b,n= 0,10*pylab.pi,1000 </a:t>
            </a:r>
            <a:r>
              <a:rPr b="1" lang="zh-TW" sz="1216">
                <a:solidFill>
                  <a:srgbClr val="9999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#設定畫圖區間 [a,b] 與點數 n:</a:t>
            </a:r>
            <a:endParaRPr b="1" sz="1216">
              <a:solidFill>
                <a:srgbClr val="999999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216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xs =pylab.linspace(a,b,n)</a:t>
            </a:r>
            <a:r>
              <a:rPr b="1" lang="zh-TW" sz="1216">
                <a:solidFill>
                  <a:srgbClr val="9999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#產生所有x座標點於xs: </a:t>
            </a:r>
            <a:endParaRPr b="1" sz="1216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216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ys=f(xs) </a:t>
            </a:r>
            <a:r>
              <a:rPr b="1" lang="zh-TW" sz="1216">
                <a:solidFill>
                  <a:srgbClr val="9999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#產生所有y座標點於ys: </a:t>
            </a:r>
            <a:endParaRPr b="1" sz="1216">
              <a:solidFill>
                <a:srgbClr val="999999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16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16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116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pylab.plot(xs,ys)</a:t>
            </a:r>
            <a:r>
              <a:rPr b="1" lang="zh-TW" sz="1216">
                <a:solidFill>
                  <a:srgbClr val="9999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#輸入 xs 與 ys 並劃出函樹圖</a:t>
            </a:r>
            <a:endParaRPr b="1" sz="1216">
              <a:solidFill>
                <a:srgbClr val="999999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16">
              <a:solidFill>
                <a:srgbClr val="999999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116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pylab.figure(facecolor='w')</a:t>
            </a:r>
            <a:r>
              <a:rPr b="1" lang="zh-TW" sz="1216">
                <a:solidFill>
                  <a:srgbClr val="9999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#設定背景顏色為白</a:t>
            </a:r>
            <a:endParaRPr b="1" sz="155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116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pylab.grid()</a:t>
            </a:r>
            <a:r>
              <a:rPr b="1" lang="zh-TW" sz="1216">
                <a:solidFill>
                  <a:srgbClr val="9999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#顯示背景格線</a:t>
            </a:r>
            <a:endParaRPr b="1" sz="1216">
              <a:solidFill>
                <a:srgbClr val="999999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116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pylab.xlabel("X")</a:t>
            </a:r>
            <a:r>
              <a:rPr b="1" lang="zh-TW" sz="1216">
                <a:solidFill>
                  <a:srgbClr val="9999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#x軸名稱</a:t>
            </a:r>
            <a:endParaRPr b="1" sz="1116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116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pylab.ylabel("Y")</a:t>
            </a:r>
            <a:r>
              <a:rPr b="1" lang="zh-TW" sz="1216">
                <a:solidFill>
                  <a:srgbClr val="9999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#y軸名稱</a:t>
            </a:r>
            <a:endParaRPr b="1" sz="1116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116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pylab.title("cos(x)**2/sqrt(maximum(1,2*x-1)")</a:t>
            </a:r>
            <a:endParaRPr b="1" sz="1116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216">
                <a:solidFill>
                  <a:srgbClr val="9999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#標題名稱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16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zh-TW" sz="1116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pylab.show() </a:t>
            </a:r>
            <a:r>
              <a:rPr b="1" lang="zh-TW" sz="1216">
                <a:solidFill>
                  <a:srgbClr val="9999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#顯示函數</a:t>
            </a:r>
            <a:endParaRPr b="1" sz="1216">
              <a:solidFill>
                <a:srgbClr val="999999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57" name="Google Shape;1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9088" y="2027100"/>
            <a:ext cx="3577574" cy="268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畫圖常用指令</a:t>
            </a:r>
            <a:endParaRPr b="1" sz="24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63" name="Google Shape;163;p29"/>
          <p:cNvSpPr txBox="1"/>
          <p:nvPr>
            <p:ph idx="1" type="body"/>
          </p:nvPr>
        </p:nvSpPr>
        <p:spPr>
          <a:xfrm>
            <a:off x="4400850" y="522450"/>
            <a:ext cx="48699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chemeClr val="dk1"/>
                </a:solidFill>
              </a:rPr>
              <a:t>figure()</a:t>
            </a:r>
            <a:r>
              <a:rPr b="1" lang="zh-TW" sz="1200">
                <a:solidFill>
                  <a:srgbClr val="666666"/>
                </a:solidFill>
              </a:rPr>
              <a:t>:建立圖型並設定其大小等。例如: width, height設定影象的大小，dpi設定影象的清晰度，facecolor</a:t>
            </a:r>
            <a:r>
              <a:rPr b="1" lang="zh-TW" sz="1200"/>
              <a:t>設定背景顏色</a:t>
            </a:r>
            <a:r>
              <a:rPr b="1" lang="zh-TW" sz="1200">
                <a:solidFill>
                  <a:srgbClr val="666666"/>
                </a:solidFill>
              </a:rPr>
              <a:t>。</a:t>
            </a:r>
            <a:endParaRPr b="1" sz="12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116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pylab.figure(facecolor='w')</a:t>
            </a:r>
            <a:endParaRPr b="1" sz="12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chemeClr val="dk1"/>
                </a:solidFill>
              </a:rPr>
              <a:t>grid(): </a:t>
            </a:r>
            <a:r>
              <a:rPr b="1" lang="zh-TW" sz="1200">
                <a:solidFill>
                  <a:srgbClr val="666666"/>
                </a:solidFill>
              </a:rPr>
              <a:t>用於設定圖表中的格線，color</a:t>
            </a:r>
            <a:r>
              <a:rPr b="1" lang="zh-TW" sz="1200">
                <a:solidFill>
                  <a:srgbClr val="666666"/>
                </a:solidFill>
              </a:rPr>
              <a:t>引數設定背景格線的顏色</a:t>
            </a:r>
            <a:endParaRPr b="1" sz="12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218181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666666"/>
                </a:solidFill>
              </a:rPr>
              <a:t>linestyle引數設定格線的樣式，alpha引數設定格線的透明度。</a:t>
            </a:r>
            <a:endParaRPr b="1" sz="12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116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grid(color='r', linestyle='--', linewidth=1,alpha=0.3)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chemeClr val="dk1"/>
                </a:solidFill>
              </a:rPr>
              <a:t>xlabel(): </a:t>
            </a:r>
            <a:r>
              <a:rPr b="1" lang="zh-TW" sz="1200">
                <a:solidFill>
                  <a:srgbClr val="666666"/>
                </a:solidFill>
              </a:rPr>
              <a:t>用於設定x軸的標籤</a:t>
            </a:r>
            <a:endParaRPr b="1" sz="12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chemeClr val="dk1"/>
                </a:solidFill>
              </a:rPr>
              <a:t>title(): </a:t>
            </a:r>
            <a:r>
              <a:rPr b="1" lang="zh-TW" sz="1200">
                <a:solidFill>
                  <a:srgbClr val="666666"/>
                </a:solidFill>
              </a:rPr>
              <a:t>圖的標題</a:t>
            </a:r>
            <a:endParaRPr b="1" sz="12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chemeClr val="dk1"/>
                </a:solidFill>
              </a:rPr>
              <a:t>scatter(): </a:t>
            </a:r>
            <a:r>
              <a:rPr b="1" lang="zh-TW" sz="1200"/>
              <a:t>繪製散點圖</a:t>
            </a:r>
            <a:endParaRPr b="1" sz="12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重點回顧</a:t>
            </a:r>
            <a:endParaRPr/>
          </a:p>
        </p:txBody>
      </p:sp>
      <p:sp>
        <p:nvSpPr>
          <p:cNvPr id="169" name="Google Shape;169;p3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icrosoft JhengHei"/>
              <a:buChar char="❖"/>
            </a:pPr>
            <a:r>
              <a:rPr b="1" lang="zh-TW" sz="17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函數的定義</a:t>
            </a:r>
            <a:endParaRPr b="1" sz="17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icrosoft JhengHei"/>
              <a:buChar char="❖"/>
            </a:pPr>
            <a:r>
              <a:rPr b="1" lang="zh-TW" sz="17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函數的引數</a:t>
            </a:r>
            <a:endParaRPr b="1" sz="17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icrosoft JhengHei"/>
              <a:buChar char="❖"/>
            </a:pPr>
            <a:r>
              <a:rPr b="1" lang="zh-TW" sz="17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畫函數圖</a:t>
            </a:r>
            <a:endParaRPr b="1" sz="17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icrosoft JhengHei"/>
              <a:buChar char="❖"/>
            </a:pPr>
            <a:r>
              <a:rPr b="1" lang="zh-TW" sz="17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該如何定義常見函數</a:t>
            </a:r>
            <a:endParaRPr b="1" sz="17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icrosoft JhengHei"/>
              <a:buChar char="❖"/>
            </a:pPr>
            <a:r>
              <a:rPr b="1" lang="zh-TW" sz="17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範例</a:t>
            </a:r>
            <a:endParaRPr b="1" sz="17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icrosoft JhengHei"/>
              <a:buChar char="❖"/>
            </a:pPr>
            <a:r>
              <a:rPr b="1" lang="zh-TW" sz="17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常見函數指令</a:t>
            </a:r>
            <a:endParaRPr b="1" sz="17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71300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函數的定義</a:t>
            </a:r>
            <a:endParaRPr b="1" sz="36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/>
              <a:t>def functionName([parameters]): </a:t>
            </a:r>
            <a:endParaRPr b="1" sz="16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600"/>
              <a:t>statements </a:t>
            </a:r>
            <a:endParaRPr b="1" sz="16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600"/>
              <a:t>[return | return value] </a:t>
            </a:r>
            <a:endParaRPr b="1" sz="1600"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範例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50">
                <a:solidFill>
                  <a:srgbClr val="E0666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def factorial(n):</a:t>
            </a:r>
            <a:endParaRPr b="1" sz="1550">
              <a:solidFill>
                <a:srgbClr val="E0666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50">
                <a:solidFill>
                  <a:srgbClr val="E0666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zh-TW" sz="155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"""計算n階乘"""</a:t>
            </a:r>
            <a:r>
              <a:rPr b="1" lang="zh-TW" sz="1550">
                <a:solidFill>
                  <a:srgbClr val="1155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zh-TW" sz="1550">
                <a:solidFill>
                  <a:srgbClr val="66666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#說明函數的功用</a:t>
            </a:r>
            <a:endParaRPr b="1" sz="1550">
              <a:solidFill>
                <a:srgbClr val="569CD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50">
                <a:solidFill>
                  <a:srgbClr val="E0666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zh-TW" sz="15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p=1</a:t>
            </a:r>
            <a:endParaRPr b="1" sz="155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for i in range(2,n+1):p*=i</a:t>
            </a:r>
            <a:endParaRPr b="1" sz="155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50">
                <a:solidFill>
                  <a:srgbClr val="E0666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return p</a:t>
            </a:r>
            <a:endParaRPr b="1" sz="1550">
              <a:solidFill>
                <a:srgbClr val="E0666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50">
                <a:solidFill>
                  <a:srgbClr val="1155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factorial(4) </a:t>
            </a:r>
            <a:r>
              <a:rPr b="1" lang="zh-TW" sz="1550">
                <a:solidFill>
                  <a:srgbClr val="66666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#呼叫函數 1*2*3*4=24</a:t>
            </a:r>
            <a:endParaRPr b="1" sz="1550">
              <a:solidFill>
                <a:srgbClr val="66666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50">
              <a:solidFill>
                <a:srgbClr val="66666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350">
                <a:solidFill>
                  <a:srgbClr val="66666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可以使用 return arg 回傳arg值</a:t>
            </a:r>
            <a:endParaRPr b="1" sz="1550">
              <a:solidFill>
                <a:srgbClr val="66666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350">
                <a:solidFill>
                  <a:srgbClr val="66666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若無 return 則回傳None #預設為return None </a:t>
            </a:r>
            <a:endParaRPr b="1" sz="1350">
              <a:solidFill>
                <a:srgbClr val="66666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函數的引數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zh-TW" sz="19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必需引數=位置引數</a:t>
            </a:r>
            <a:endParaRPr b="1" sz="19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55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def print_string(str):</a:t>
            </a:r>
            <a:endParaRPr b="1" sz="155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print(str)</a:t>
            </a:r>
            <a:endParaRPr b="1" sz="155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return</a:t>
            </a:r>
            <a:endParaRPr sz="10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必需引數是指為了確保函數正確執行，需要明確賦值的引數</a:t>
            </a:r>
            <a:endParaRPr sz="10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zh-TW" sz="16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呼叫函數的引數格式必須跟定義的函數(parameters)相等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函數的引數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9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關鍵字引數</a:t>
            </a:r>
            <a:endParaRPr b="1" sz="19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def Calc_Area(width, height):</a:t>
            </a:r>
            <a:endParaRPr b="1" sz="125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return width * height</a:t>
            </a:r>
            <a:endParaRPr b="1" sz="125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print(Calc_Area(height=4, width=3))</a:t>
            </a:r>
            <a:endParaRPr sz="7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函數的引數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zh-TW" sz="19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預設引數</a:t>
            </a:r>
            <a:endParaRPr b="1" sz="16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zh-TW" sz="1574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def Calc_Area(width, height = 5):</a:t>
            </a:r>
            <a:endParaRPr b="1" sz="1574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74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return width * height</a:t>
            </a:r>
            <a:endParaRPr b="1" sz="1574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74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print(Calc_Area(3)) </a:t>
            </a:r>
            <a:r>
              <a:rPr b="1" lang="zh-TW" sz="1550">
                <a:solidFill>
                  <a:srgbClr val="66666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#3*5=15</a:t>
            </a:r>
            <a:endParaRPr b="1" sz="1574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zh-TW" sz="16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為函數的引數取一個預設值，當呼叫函數時可以不傳入具有預設值的引數，當執行函數時使用該預設值參與運算。</a:t>
            </a:r>
            <a:endParaRPr b="1" sz="16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zh-TW" sz="16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預設引數必須定義在必須引數的後面</a:t>
            </a:r>
            <a:endParaRPr b="1" sz="19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函數畫圖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chemeClr val="dk1"/>
                </a:solidFill>
              </a:rPr>
              <a:t>1.利用pylab 套件畫圖 ⇒ import pylab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5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import pylab</a:t>
            </a:r>
            <a:endParaRPr sz="1550">
              <a:solidFill>
                <a:srgbClr val="0000FF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chemeClr val="dk1"/>
                </a:solidFill>
              </a:rPr>
              <a:t>2.定義其函數 ⇒ 假設 </a:t>
            </a:r>
            <a:r>
              <a:rPr b="1" lang="zh-TW" sz="1600">
                <a:solidFill>
                  <a:srgbClr val="FF0000"/>
                </a:solidFill>
              </a:rPr>
              <a:t>f(x)=sin(x)</a:t>
            </a:r>
            <a:endParaRPr b="1" sz="1350">
              <a:solidFill>
                <a:srgbClr val="FF000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5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5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def f(x):</a:t>
            </a:r>
            <a:endParaRPr b="1" sz="155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5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return pylab.sin(x)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chemeClr val="dk1"/>
                </a:solidFill>
              </a:rPr>
              <a:t>3</a:t>
            </a:r>
            <a:r>
              <a:rPr b="1" lang="zh-TW" sz="1600">
                <a:solidFill>
                  <a:schemeClr val="dk1"/>
                </a:solidFill>
              </a:rPr>
              <a:t>. 設定畫圖區間 [a,b] 與點數 n:</a:t>
            </a:r>
            <a:endParaRPr sz="105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a,b,n =0,10,100 </a:t>
            </a:r>
            <a:r>
              <a:rPr b="1" lang="zh-TW" sz="1600">
                <a:solidFill>
                  <a:schemeClr val="dk1"/>
                </a:solidFill>
              </a:rPr>
              <a:t>#設定區間</a:t>
            </a:r>
            <a:endParaRPr b="1" sz="155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5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5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a,b,n =-pylab.pi,pylab.pi,100</a:t>
            </a:r>
            <a:endParaRPr b="1" sz="155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5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5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pi= pylab.pi </a:t>
            </a:r>
            <a:r>
              <a:rPr b="1" lang="zh-TW" sz="1600">
                <a:solidFill>
                  <a:schemeClr val="dk1"/>
                </a:solidFill>
              </a:rPr>
              <a:t>#簡化</a:t>
            </a:r>
            <a:endParaRPr b="1" sz="155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5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zh-TW" sz="15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a,b,n=-pi,pi,100</a:t>
            </a:r>
            <a:endParaRPr sz="1050">
              <a:solidFill>
                <a:srgbClr val="B5CEA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chemeClr val="dk1"/>
                </a:solidFill>
              </a:rPr>
              <a:t>產生所有x座標點於xs: </a:t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5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xs=pylab.linspace(a,b,n)</a:t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chemeClr val="dk1"/>
                </a:solidFill>
              </a:rPr>
              <a:t>產生所有y座標點於ys: </a:t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5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ys=f(xs)</a:t>
            </a:r>
            <a:endParaRPr b="1" sz="155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