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257" r:id="rId6"/>
    <p:sldId id="258" r:id="rId7"/>
    <p:sldId id="259" r:id="rId8"/>
    <p:sldId id="260" r:id="rId9"/>
    <p:sldId id="263"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313"/>
    <a:srgbClr val="D9D9D9"/>
    <a:srgbClr val="CC2936"/>
    <a:srgbClr val="5D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660"/>
  </p:normalViewPr>
  <p:slideViewPr>
    <p:cSldViewPr snapToGrid="0">
      <p:cViewPr varScale="1">
        <p:scale>
          <a:sx n="113" d="100"/>
          <a:sy n="113"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3F357-824E-45FE-8A97-CEB113766FFD}" type="datetimeFigureOut">
              <a:rPr kumimoji="1" lang="ja-JP" altLang="en-US" smtClean="0"/>
              <a:t>2024/12/5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2DB7F-8D7C-4BE0-A128-98AAC76EA4A2}" type="slidenum">
              <a:rPr kumimoji="1" lang="ja-JP" altLang="en-US" smtClean="0"/>
              <a:t>‹#›</a:t>
            </a:fld>
            <a:endParaRPr kumimoji="1" lang="ja-JP" altLang="en-US"/>
          </a:p>
        </p:txBody>
      </p:sp>
    </p:spTree>
    <p:extLst>
      <p:ext uri="{BB962C8B-B14F-4D97-AF65-F5344CB8AC3E}">
        <p14:creationId xmlns:p14="http://schemas.microsoft.com/office/powerpoint/2010/main" val="32425955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computeshader</a:t>
            </a:r>
            <a:r>
              <a:rPr kumimoji="1" lang="ja-JP" altLang="en-US" dirty="0"/>
              <a:t>と</a:t>
            </a:r>
            <a:r>
              <a:rPr kumimoji="1" lang="en-US" altLang="ja-JP" dirty="0"/>
              <a:t>dots</a:t>
            </a:r>
            <a:r>
              <a:rPr kumimoji="1" lang="ja-JP" altLang="en-US" dirty="0"/>
              <a:t>でゲームを実装できたら、コード自体も評価される</a:t>
            </a:r>
            <a:endParaRPr kumimoji="1" lang="en-US" altLang="ja-JP" dirty="0"/>
          </a:p>
        </p:txBody>
      </p:sp>
      <p:sp>
        <p:nvSpPr>
          <p:cNvPr id="4" name="スライド番号プレースホルダー 3"/>
          <p:cNvSpPr>
            <a:spLocks noGrp="1"/>
          </p:cNvSpPr>
          <p:nvPr>
            <p:ph type="sldNum" sz="quarter" idx="5"/>
          </p:nvPr>
        </p:nvSpPr>
        <p:spPr/>
        <p:txBody>
          <a:bodyPr/>
          <a:lstStyle/>
          <a:p>
            <a:fld id="{EEC2DB7F-8D7C-4BE0-A128-98AAC76EA4A2}" type="slidenum">
              <a:rPr kumimoji="1" lang="ja-JP" altLang="en-US" smtClean="0"/>
              <a:t>3</a:t>
            </a:fld>
            <a:endParaRPr kumimoji="1" lang="ja-JP" altLang="en-US"/>
          </a:p>
        </p:txBody>
      </p:sp>
    </p:spTree>
    <p:extLst>
      <p:ext uri="{BB962C8B-B14F-4D97-AF65-F5344CB8AC3E}">
        <p14:creationId xmlns:p14="http://schemas.microsoft.com/office/powerpoint/2010/main" val="282380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2024/12/5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DE11C6A-7049-4FDE-BE2A-8068A3BD4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正方形/長方形 9">
            <a:extLst>
              <a:ext uri="{FF2B5EF4-FFF2-40B4-BE49-F238E27FC236}">
                <a16:creationId xmlns:a16="http://schemas.microsoft.com/office/drawing/2014/main" id="{3E0E6FBC-A731-4D43-A93A-CF066F319C83}"/>
              </a:ext>
            </a:extLst>
          </p:cNvPr>
          <p:cNvSpPr/>
          <p:nvPr/>
        </p:nvSpPr>
        <p:spPr>
          <a:xfrm>
            <a:off x="3884036" y="3429000"/>
            <a:ext cx="4423928" cy="1477328"/>
          </a:xfrm>
          <a:prstGeom prst="rect">
            <a:avLst/>
          </a:prstGeom>
          <a:noFill/>
        </p:spPr>
        <p:txBody>
          <a:bodyPr wrap="square">
            <a:spAutoFit/>
          </a:bodyPr>
          <a:lstStyle/>
          <a:p>
            <a:pPr fontAlgn="base"/>
            <a:r>
              <a:rPr lang="ja-JP" altLang="ja-JP" dirty="0">
                <a:solidFill>
                  <a:srgbClr val="D9D9D9"/>
                </a:solidFill>
                <a:latin typeface="+mj-ea"/>
                <a:ea typeface="+mj-ea"/>
              </a:rPr>
              <a:t>ジャンル</a:t>
            </a:r>
            <a:r>
              <a:rPr lang="en-US" altLang="ja-JP" dirty="0">
                <a:solidFill>
                  <a:srgbClr val="D9D9D9"/>
                </a:solidFill>
                <a:latin typeface="+mj-ea"/>
                <a:ea typeface="+mj-ea"/>
              </a:rPr>
              <a:t>			2D</a:t>
            </a:r>
            <a:r>
              <a:rPr lang="ja-JP" altLang="en-US" dirty="0">
                <a:solidFill>
                  <a:srgbClr val="D9D9D9"/>
                </a:solidFill>
                <a:latin typeface="+mj-ea"/>
                <a:ea typeface="+mj-ea"/>
              </a:rPr>
              <a:t>アクション</a:t>
            </a:r>
            <a:r>
              <a:rPr lang="en-US" altLang="ja-JP" dirty="0">
                <a:solidFill>
                  <a:srgbClr val="D9D9D9"/>
                </a:solidFill>
                <a:latin typeface="+mj-ea"/>
                <a:ea typeface="+mj-ea"/>
              </a:rPr>
              <a:t>​</a:t>
            </a:r>
          </a:p>
          <a:p>
            <a:pPr fontAlgn="base"/>
            <a:r>
              <a:rPr lang="ja-JP" altLang="ja-JP" dirty="0">
                <a:solidFill>
                  <a:srgbClr val="D9D9D9"/>
                </a:solidFill>
                <a:latin typeface="+mj-ea"/>
                <a:ea typeface="+mj-ea"/>
              </a:rPr>
              <a:t>プラットフォーム</a:t>
            </a:r>
            <a:r>
              <a:rPr lang="en-US" altLang="ja-JP" dirty="0">
                <a:solidFill>
                  <a:srgbClr val="D9D9D9"/>
                </a:solidFill>
                <a:latin typeface="+mj-ea"/>
                <a:ea typeface="+mj-ea"/>
              </a:rPr>
              <a:t>		</a:t>
            </a:r>
            <a:r>
              <a:rPr lang="ja-JP" altLang="ja-JP" dirty="0">
                <a:solidFill>
                  <a:srgbClr val="D9D9D9"/>
                </a:solidFill>
                <a:latin typeface="+mj-ea"/>
                <a:ea typeface="+mj-ea"/>
              </a:rPr>
              <a:t>PC</a:t>
            </a:r>
            <a:r>
              <a:rPr lang="en-US" altLang="ja-JP" dirty="0">
                <a:solidFill>
                  <a:srgbClr val="D9D9D9"/>
                </a:solidFill>
                <a:latin typeface="+mj-ea"/>
                <a:ea typeface="+mj-ea"/>
              </a:rPr>
              <a:t>​</a:t>
            </a:r>
          </a:p>
          <a:p>
            <a:pPr fontAlgn="base"/>
            <a:r>
              <a:rPr lang="ja-JP" altLang="en-US" b="1" dirty="0">
                <a:solidFill>
                  <a:srgbClr val="D9D9D9"/>
                </a:solidFill>
                <a:latin typeface="+mj-ea"/>
                <a:ea typeface="+mj-ea"/>
              </a:rPr>
              <a:t>メンバー</a:t>
            </a:r>
            <a:endParaRPr lang="en-US" altLang="ja-JP" b="1" dirty="0">
              <a:solidFill>
                <a:srgbClr val="D9D9D9"/>
              </a:solidFill>
              <a:latin typeface="+mj-ea"/>
              <a:ea typeface="+mj-ea"/>
            </a:endParaRPr>
          </a:p>
          <a:p>
            <a:pPr fontAlgn="base"/>
            <a:r>
              <a:rPr lang="ja-JP" altLang="ja-JP" dirty="0">
                <a:solidFill>
                  <a:srgbClr val="D9D9D9"/>
                </a:solidFill>
                <a:latin typeface="+mj-ea"/>
              </a:rPr>
              <a:t>ゲーム総合学科２年C組</a:t>
            </a:r>
            <a:r>
              <a:rPr lang="en-US" altLang="ja-JP" dirty="0">
                <a:solidFill>
                  <a:srgbClr val="D9D9D9"/>
                </a:solidFill>
                <a:latin typeface="+mj-ea"/>
              </a:rPr>
              <a:t>	</a:t>
            </a:r>
            <a:r>
              <a:rPr lang="ja-JP" altLang="en-US" dirty="0">
                <a:solidFill>
                  <a:srgbClr val="D9D9D9"/>
                </a:solidFill>
                <a:latin typeface="+mj-ea"/>
              </a:rPr>
              <a:t>磯尾ガブリエル</a:t>
            </a:r>
            <a:endParaRPr lang="en-US" altLang="ja-JP" dirty="0">
              <a:solidFill>
                <a:srgbClr val="D9D9D9"/>
              </a:solidFill>
              <a:latin typeface="+mj-ea"/>
            </a:endParaRPr>
          </a:p>
          <a:p>
            <a:pPr fontAlgn="base"/>
            <a:r>
              <a:rPr lang="ja-JP" altLang="en-US" dirty="0">
                <a:solidFill>
                  <a:srgbClr val="D9D9D9"/>
                </a:solidFill>
                <a:latin typeface="+mj-ea"/>
                <a:ea typeface="+mj-ea"/>
              </a:rPr>
              <a:t>ゲームサイエンス２年</a:t>
            </a:r>
            <a:r>
              <a:rPr lang="en-US" altLang="ja-JP" dirty="0">
                <a:solidFill>
                  <a:srgbClr val="D9D9D9"/>
                </a:solidFill>
                <a:latin typeface="+mj-ea"/>
                <a:ea typeface="+mj-ea"/>
              </a:rPr>
              <a:t>C</a:t>
            </a:r>
            <a:r>
              <a:rPr lang="ja-JP" altLang="en-US" dirty="0">
                <a:solidFill>
                  <a:srgbClr val="D9D9D9"/>
                </a:solidFill>
                <a:latin typeface="+mj-ea"/>
                <a:ea typeface="+mj-ea"/>
              </a:rPr>
              <a:t>組</a:t>
            </a:r>
            <a:r>
              <a:rPr lang="en-US" altLang="ja-JP" dirty="0">
                <a:solidFill>
                  <a:srgbClr val="D9D9D9"/>
                </a:solidFill>
                <a:latin typeface="+mj-ea"/>
                <a:ea typeface="+mj-ea"/>
              </a:rPr>
              <a:t>	</a:t>
            </a:r>
            <a:r>
              <a:rPr lang="ja-JP" altLang="en-US">
                <a:solidFill>
                  <a:srgbClr val="D9D9D9"/>
                </a:solidFill>
                <a:latin typeface="+mj-ea"/>
                <a:ea typeface="+mj-ea"/>
              </a:rPr>
              <a:t>イワモトユウジ</a:t>
            </a:r>
            <a:endParaRPr lang="en-US" altLang="ja-JP" dirty="0">
              <a:solidFill>
                <a:srgbClr val="D9D9D9"/>
              </a:solidFill>
              <a:latin typeface="+mj-ea"/>
              <a:ea typeface="+mj-ea"/>
            </a:endParaRPr>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6AF70-2088-4537-B1F6-9F05335C5A63}"/>
              </a:ext>
            </a:extLst>
          </p:cNvPr>
          <p:cNvSpPr>
            <a:spLocks noGrp="1"/>
          </p:cNvSpPr>
          <p:nvPr>
            <p:ph type="title"/>
          </p:nvPr>
        </p:nvSpPr>
        <p:spPr>
          <a:xfrm>
            <a:off x="838200" y="365125"/>
            <a:ext cx="10515600" cy="1325563"/>
          </a:xfrm>
        </p:spPr>
        <p:txBody>
          <a:bodyPr/>
          <a:lstStyle/>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目次</a:t>
            </a:r>
          </a:p>
        </p:txBody>
      </p:sp>
      <p:sp>
        <p:nvSpPr>
          <p:cNvPr id="3" name="コンテンツ プレースホルダー 2">
            <a:extLst>
              <a:ext uri="{FF2B5EF4-FFF2-40B4-BE49-F238E27FC236}">
                <a16:creationId xmlns:a16="http://schemas.microsoft.com/office/drawing/2014/main" id="{D71A6DEF-B80C-4BC2-A9B7-3156D16306BD}"/>
              </a:ext>
            </a:extLst>
          </p:cNvPr>
          <p:cNvSpPr>
            <a:spLocks noGrp="1"/>
          </p:cNvSpPr>
          <p:nvPr>
            <p:ph idx="1"/>
          </p:nvPr>
        </p:nvSpPr>
        <p:spPr>
          <a:xfrm>
            <a:off x="838200" y="1825625"/>
            <a:ext cx="10515600" cy="4351338"/>
          </a:xfrm>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企画意図</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ゲーム概要</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　　　　</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操作説明</a:t>
            </a:r>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セールスポイント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使用するアセット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制作に必要なメンバ</a:t>
            </a:r>
          </a:p>
        </p:txBody>
      </p:sp>
      <p:pic>
        <p:nvPicPr>
          <p:cNvPr id="21" name="図 20">
            <a:extLst>
              <a:ext uri="{FF2B5EF4-FFF2-40B4-BE49-F238E27FC236}">
                <a16:creationId xmlns:a16="http://schemas.microsoft.com/office/drawing/2014/main" id="{47335E69-CB3B-48C8-80FE-21807338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879" y="197342"/>
            <a:ext cx="2520000" cy="2520000"/>
          </a:xfrm>
          <a:prstGeom prst="rect">
            <a:avLst/>
          </a:prstGeom>
        </p:spPr>
      </p:pic>
      <p:pic>
        <p:nvPicPr>
          <p:cNvPr id="25" name="図 24">
            <a:extLst>
              <a:ext uri="{FF2B5EF4-FFF2-40B4-BE49-F238E27FC236}">
                <a16:creationId xmlns:a16="http://schemas.microsoft.com/office/drawing/2014/main" id="{954F685E-52FF-42E1-8EB2-39F146CDDA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09947" y="2489645"/>
            <a:ext cx="821464" cy="720000"/>
          </a:xfrm>
          <a:prstGeom prst="rect">
            <a:avLst/>
          </a:prstGeom>
        </p:spPr>
      </p:pic>
      <p:pic>
        <p:nvPicPr>
          <p:cNvPr id="27" name="図 26">
            <a:extLst>
              <a:ext uri="{FF2B5EF4-FFF2-40B4-BE49-F238E27FC236}">
                <a16:creationId xmlns:a16="http://schemas.microsoft.com/office/drawing/2014/main" id="{7492618C-29C4-47B4-B988-85BBA52F75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19723" y="4879690"/>
            <a:ext cx="1511688" cy="1440000"/>
          </a:xfrm>
          <a:prstGeom prst="rect">
            <a:avLst/>
          </a:prstGeom>
        </p:spPr>
      </p:pic>
      <p:pic>
        <p:nvPicPr>
          <p:cNvPr id="28" name="図 27">
            <a:extLst>
              <a:ext uri="{FF2B5EF4-FFF2-40B4-BE49-F238E27FC236}">
                <a16:creationId xmlns:a16="http://schemas.microsoft.com/office/drawing/2014/main" id="{27D288DB-43FB-4096-8BC2-8F385C0810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700000">
            <a:off x="9255087" y="3949189"/>
            <a:ext cx="1080000" cy="1080000"/>
          </a:xfrm>
          <a:prstGeom prst="rect">
            <a:avLst/>
          </a:prstGeom>
        </p:spPr>
      </p:pic>
    </p:spTree>
    <p:extLst>
      <p:ext uri="{BB962C8B-B14F-4D97-AF65-F5344CB8AC3E}">
        <p14:creationId xmlns:p14="http://schemas.microsoft.com/office/powerpoint/2010/main" val="310546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72D3C25-5013-4420-860D-DDE7021AF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4158000"/>
            <a:ext cx="5400000" cy="5400000"/>
          </a:xfrm>
          <a:prstGeom prst="rect">
            <a:avLst/>
          </a:prstGeom>
        </p:spPr>
      </p:pic>
      <p:sp>
        <p:nvSpPr>
          <p:cNvPr id="2" name="タイトル 1">
            <a:extLst>
              <a:ext uri="{FF2B5EF4-FFF2-40B4-BE49-F238E27FC236}">
                <a16:creationId xmlns:a16="http://schemas.microsoft.com/office/drawing/2014/main" id="{AA94531E-A481-42AC-BDB4-F014646059F2}"/>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企画意図</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B1DADCF3-94E2-42BB-9F8E-95928FB0D5DF}"/>
              </a:ext>
            </a:extLst>
          </p:cNvPr>
          <p:cNvSpPr>
            <a:spLocks noGrp="1"/>
          </p:cNvSpPr>
          <p:nvPr>
            <p:ph idx="1"/>
          </p:nvPr>
        </p:nvSpPr>
        <p:spPr/>
        <p:txBody>
          <a:bodyPr>
            <a:normAutofit lnSpcReduction="10000"/>
          </a:bodyPr>
          <a:lstStyle/>
          <a:p>
            <a:r>
              <a:rPr kumimoji="1" lang="ja-JP" altLang="en-US" dirty="0">
                <a:solidFill>
                  <a:srgbClr val="D9D9D9"/>
                </a:solidFill>
                <a:latin typeface="HGS創英角ｺﾞｼｯｸUB" panose="020B0900000000000000" pitchFamily="50" charset="-128"/>
                <a:ea typeface="HGS創英角ｺﾞｼｯｸUB" panose="020B0900000000000000" pitchFamily="50" charset="-128"/>
              </a:rPr>
              <a:t>他のゲームと差をつける</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現実的な方法</a:t>
            </a:r>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1" indent="-457200">
              <a:buAutoNum type="arabicPeriod"/>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視覚的に迫力のある演出</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2" indent="0">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大量のオブジェクトやエフェクトがあれば迫力が出るが、実装しているゲームは少ない</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2" indent="0">
              <a:buNone/>
            </a:pP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1" indent="-457200">
              <a:buAutoNum type="arabicPeriod"/>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応答の早く軽いソフト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914400" lvl="2" indent="0">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データ構造やメモリなどを意識し正しいアルゴリズムを使う事で軽いソフトの実装は可能</a:t>
            </a:r>
            <a:endParaRPr lang="en-US" altLang="ja-JP" sz="3200" dirty="0">
              <a:solidFill>
                <a:srgbClr val="D9D9D9"/>
              </a:solidFill>
              <a:latin typeface="HGS創英角ｺﾞｼｯｸUB" panose="020B0900000000000000" pitchFamily="50" charset="-128"/>
              <a:ea typeface="HGS創英角ｺﾞｼｯｸUB" panose="020B0900000000000000" pitchFamily="50" charset="-128"/>
            </a:endParaRPr>
          </a:p>
          <a:p>
            <a:pPr marL="0" indent="0">
              <a:buNone/>
            </a:pPr>
            <a:r>
              <a:rPr lang="en-US" altLang="ja-JP" sz="3200" dirty="0">
                <a:solidFill>
                  <a:srgbClr val="D9D9D9"/>
                </a:solidFill>
                <a:latin typeface="HGS創英角ｺﾞｼｯｸUB" panose="020B0900000000000000" pitchFamily="50" charset="-128"/>
                <a:ea typeface="HGS創英角ｺﾞｼｯｸUB" panose="020B0900000000000000" pitchFamily="50" charset="-128"/>
              </a:rPr>
              <a:t>  Compute Shader</a:t>
            </a:r>
            <a:r>
              <a:rPr lang="ja-JP" altLang="en-US" sz="3200" dirty="0">
                <a:solidFill>
                  <a:srgbClr val="D9D9D9"/>
                </a:solidFill>
                <a:latin typeface="HGS創英角ｺﾞｼｯｸUB" panose="020B0900000000000000" pitchFamily="50" charset="-128"/>
                <a:ea typeface="HGS創英角ｺﾞｼｯｸUB" panose="020B0900000000000000" pitchFamily="50" charset="-128"/>
              </a:rPr>
              <a:t>と</a:t>
            </a:r>
            <a:r>
              <a:rPr lang="en-US" altLang="ja-JP" sz="3200" dirty="0">
                <a:solidFill>
                  <a:srgbClr val="D9D9D9"/>
                </a:solidFill>
                <a:latin typeface="HGS創英角ｺﾞｼｯｸUB" panose="020B0900000000000000" pitchFamily="50" charset="-128"/>
                <a:ea typeface="HGS創英角ｺﾞｼｯｸUB" panose="020B0900000000000000" pitchFamily="50" charset="-128"/>
              </a:rPr>
              <a:t>DOTS</a:t>
            </a:r>
            <a:r>
              <a:rPr lang="ja-JP" altLang="en-US" sz="3200" dirty="0">
                <a:solidFill>
                  <a:srgbClr val="D9D9D9"/>
                </a:solidFill>
                <a:latin typeface="HGS創英角ｺﾞｼｯｸUB" panose="020B0900000000000000" pitchFamily="50" charset="-128"/>
                <a:ea typeface="HGS創英角ｺﾞｼｯｸUB" panose="020B0900000000000000" pitchFamily="50" charset="-128"/>
              </a:rPr>
              <a:t>で実装</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0" indent="0">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Compute Shader</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は</a:t>
            </a: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GPU</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を使った並列処理を行う</a:t>
            </a: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Shader</a:t>
            </a:r>
          </a:p>
          <a:p>
            <a:pPr marL="0" indent="0">
              <a:lnSpc>
                <a:spcPct val="50000"/>
              </a:lnSpc>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DOTS</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a:t>
            </a: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Data-Oriented Technology Stack</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）は、</a:t>
            </a:r>
            <a:endParaRPr lang="en-US" altLang="ja-JP" sz="2000" dirty="0">
              <a:solidFill>
                <a:srgbClr val="D9D9D9"/>
              </a:solidFill>
              <a:latin typeface="HGS創英角ｺﾞｼｯｸUB" panose="020B0900000000000000" pitchFamily="50" charset="-128"/>
              <a:ea typeface="HGS創英角ｺﾞｼｯｸUB" panose="020B0900000000000000" pitchFamily="50" charset="-128"/>
            </a:endParaRPr>
          </a:p>
          <a:p>
            <a:pPr marL="0" indent="0">
              <a:lnSpc>
                <a:spcPct val="50000"/>
              </a:lnSpc>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メモリの効率的な利用とキャッシュ最適化を重視した</a:t>
            </a:r>
            <a:endParaRPr lang="en-US" altLang="ja-JP" sz="2000" dirty="0">
              <a:solidFill>
                <a:srgbClr val="D9D9D9"/>
              </a:solidFill>
              <a:latin typeface="HGS創英角ｺﾞｼｯｸUB" panose="020B0900000000000000" pitchFamily="50" charset="-128"/>
              <a:ea typeface="HGS創英角ｺﾞｼｯｸUB" panose="020B0900000000000000" pitchFamily="50" charset="-128"/>
            </a:endParaRPr>
          </a:p>
          <a:p>
            <a:pPr marL="0" indent="0">
              <a:lnSpc>
                <a:spcPct val="50000"/>
              </a:lnSpc>
              <a:buNone/>
            </a:pPr>
            <a:r>
              <a:rPr lang="en-US" altLang="ja-JP" sz="2000" dirty="0">
                <a:solidFill>
                  <a:srgbClr val="D9D9D9"/>
                </a:solidFill>
                <a:latin typeface="HGS創英角ｺﾞｼｯｸUB" panose="020B0900000000000000" pitchFamily="50" charset="-128"/>
                <a:ea typeface="HGS創英角ｺﾞｼｯｸUB" panose="020B0900000000000000" pitchFamily="50" charset="-128"/>
              </a:rPr>
              <a:t>	</a:t>
            </a:r>
            <a:r>
              <a:rPr lang="ja-JP" altLang="en-US" sz="2000" dirty="0">
                <a:solidFill>
                  <a:srgbClr val="D9D9D9"/>
                </a:solidFill>
                <a:latin typeface="HGS創英角ｺﾞｼｯｸUB" panose="020B0900000000000000" pitchFamily="50" charset="-128"/>
                <a:ea typeface="HGS創英角ｺﾞｼｯｸUB" panose="020B0900000000000000" pitchFamily="50" charset="-128"/>
              </a:rPr>
              <a:t>データ指向設計のフレームワーク</a:t>
            </a:r>
            <a:endParaRPr lang="ja-JP" altLang="en-US" sz="2000" dirty="0">
              <a:latin typeface="HGS創英角ｺﾞｼｯｸUB" panose="020B0900000000000000" pitchFamily="50" charset="-128"/>
              <a:ea typeface="HGS創英角ｺﾞｼｯｸUB" panose="020B0900000000000000" pitchFamily="50" charset="-128"/>
            </a:endParaRPr>
          </a:p>
          <a:p>
            <a:pPr marL="0" indent="0">
              <a:buNone/>
            </a:pP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p:txBody>
      </p:sp>
    </p:spTree>
    <p:extLst>
      <p:ext uri="{BB962C8B-B14F-4D97-AF65-F5344CB8AC3E}">
        <p14:creationId xmlns:p14="http://schemas.microsoft.com/office/powerpoint/2010/main" val="152862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FCE87-EB4D-428E-AAEB-C66083353901}"/>
              </a:ext>
            </a:extLst>
          </p:cNvPr>
          <p:cNvSpPr>
            <a:spLocks noGrp="1"/>
          </p:cNvSpPr>
          <p:nvPr>
            <p:ph type="title"/>
          </p:nvPr>
        </p:nvSpPr>
        <p:spPr/>
        <p:txBody>
          <a:bodyPr/>
          <a:lstStyle/>
          <a:p>
            <a:r>
              <a:rPr lang="ja-JP" altLang="ja-JP" dirty="0">
                <a:solidFill>
                  <a:srgbClr val="D9D9D9"/>
                </a:solidFill>
                <a:latin typeface="HGS創英角ｺﾞｼｯｸUB" panose="020B0900000000000000" pitchFamily="50" charset="-128"/>
                <a:ea typeface="HGS創英角ｺﾞｼｯｸUB" panose="020B0900000000000000" pitchFamily="50" charset="-128"/>
              </a:rPr>
              <a:t>ゲーム概要</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5CD88C6A-594A-4FFA-80B2-91AD3C8A2404}"/>
              </a:ext>
            </a:extLst>
          </p:cNvPr>
          <p:cNvSpPr>
            <a:spLocks noGrp="1"/>
          </p:cNvSpPr>
          <p:nvPr>
            <p:ph idx="1"/>
          </p:nvPr>
        </p:nvSpPr>
        <p:spPr>
          <a:xfrm>
            <a:off x="838200" y="1825625"/>
            <a:ext cx="11049000" cy="4351338"/>
          </a:xfrm>
        </p:spPr>
        <p:txBody>
          <a:bodyPr/>
          <a:lstStyle/>
          <a:p>
            <a:pPr marL="0" indent="0" fontAlgn="base">
              <a:buNone/>
            </a:pP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目標は制限時間以内に</a:t>
            </a:r>
            <a:r>
              <a:rPr lang="ja-JP" altLang="en-US" sz="2400" dirty="0">
                <a:solidFill>
                  <a:srgbClr val="CC2936"/>
                </a:solidFill>
                <a:latin typeface="HGS創英角ｺﾞｼｯｸUB" panose="020B0900000000000000" pitchFamily="50" charset="-128"/>
                <a:ea typeface="HGS創英角ｺﾞｼｯｸUB" panose="020B0900000000000000" pitchFamily="50" charset="-128"/>
              </a:rPr>
              <a:t>ベース</a:t>
            </a:r>
            <a:r>
              <a:rPr lang="en-US" altLang="ja-JP" sz="2400" dirty="0">
                <a:solidFill>
                  <a:srgbClr val="D9D9D9"/>
                </a:solidFill>
                <a:latin typeface="HGS創英角ｺﾞｼｯｸUB" panose="020B0900000000000000" pitchFamily="50" charset="-128"/>
                <a:ea typeface="HGS創英角ｺﾞｼｯｸUB" panose="020B0900000000000000" pitchFamily="50" charset="-128"/>
              </a:rPr>
              <a:t>(</a:t>
            </a: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白い円</a:t>
            </a:r>
            <a:r>
              <a:rPr lang="en-US" altLang="ja-JP" sz="2400" dirty="0">
                <a:solidFill>
                  <a:srgbClr val="D9D9D9"/>
                </a:solidFill>
                <a:latin typeface="HGS創英角ｺﾞｼｯｸUB" panose="020B0900000000000000" pitchFamily="50" charset="-128"/>
                <a:ea typeface="HGS創英角ｺﾞｼｯｸUB" panose="020B0900000000000000" pitchFamily="50" charset="-128"/>
              </a:rPr>
              <a:t>)</a:t>
            </a: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を拡張させマップを</a:t>
            </a:r>
            <a:r>
              <a:rPr lang="ja-JP" altLang="en-US" sz="2400" dirty="0">
                <a:solidFill>
                  <a:srgbClr val="CC2936"/>
                </a:solidFill>
                <a:latin typeface="HGS創英角ｺﾞｼｯｸUB" panose="020B0900000000000000" pitchFamily="50" charset="-128"/>
                <a:ea typeface="HGS創英角ｺﾞｼｯｸUB" panose="020B0900000000000000" pitchFamily="50" charset="-128"/>
              </a:rPr>
              <a:t>埋め尽くす</a:t>
            </a: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ことです</a:t>
            </a:r>
            <a:endParaRPr lang="en-US" altLang="ja-JP" sz="2400" dirty="0">
              <a:solidFill>
                <a:srgbClr val="D9D9D9"/>
              </a:solidFill>
              <a:latin typeface="HGS創英角ｺﾞｼｯｸUB" panose="020B0900000000000000" pitchFamily="50" charset="-128"/>
              <a:ea typeface="HGS創英角ｺﾞｼｯｸUB" panose="020B0900000000000000" pitchFamily="50" charset="-128"/>
            </a:endParaRPr>
          </a:p>
          <a:p>
            <a:pPr marL="0" indent="0" fontAlgn="base">
              <a:buNone/>
            </a:pPr>
            <a:r>
              <a:rPr lang="ja-JP" altLang="en-US" sz="2400" dirty="0">
                <a:solidFill>
                  <a:srgbClr val="D9D9D9"/>
                </a:solidFill>
                <a:latin typeface="HGS創英角ｺﾞｼｯｸUB" panose="020B0900000000000000" pitchFamily="50" charset="-128"/>
                <a:ea typeface="HGS創英角ｺﾞｼｯｸUB" panose="020B0900000000000000" pitchFamily="50" charset="-128"/>
              </a:rPr>
              <a:t>敵を倒すことでベースを拡張させたり、アップグレードを入手することも可能</a:t>
            </a:r>
            <a:endParaRPr lang="en-US" altLang="ja-JP" sz="2400" dirty="0">
              <a:solidFill>
                <a:srgbClr val="D9D9D9"/>
              </a:solidFill>
              <a:latin typeface="HGS創英角ｺﾞｼｯｸUB" panose="020B0900000000000000" pitchFamily="50" charset="-128"/>
              <a:ea typeface="HGS創英角ｺﾞｼｯｸUB" panose="020B0900000000000000" pitchFamily="50" charset="-128"/>
            </a:endParaRPr>
          </a:p>
          <a:p>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7" name="図 6">
            <a:extLst>
              <a:ext uri="{FF2B5EF4-FFF2-40B4-BE49-F238E27FC236}">
                <a16:creationId xmlns:a16="http://schemas.microsoft.com/office/drawing/2014/main" id="{FEEF973E-B2A5-4B52-8D39-42A1B1B7C7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2849962"/>
            <a:ext cx="3200002" cy="1800000"/>
          </a:xfrm>
          <a:prstGeom prst="rect">
            <a:avLst/>
          </a:prstGeom>
        </p:spPr>
      </p:pic>
      <p:pic>
        <p:nvPicPr>
          <p:cNvPr id="4" name="図 3">
            <a:extLst>
              <a:ext uri="{FF2B5EF4-FFF2-40B4-BE49-F238E27FC236}">
                <a16:creationId xmlns:a16="http://schemas.microsoft.com/office/drawing/2014/main" id="{416DA791-64EE-3975-669E-DCDF9F70A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3709312"/>
            <a:ext cx="5400000" cy="5400000"/>
          </a:xfrm>
          <a:prstGeom prst="rect">
            <a:avLst/>
          </a:prstGeom>
        </p:spPr>
      </p:pic>
      <p:pic>
        <p:nvPicPr>
          <p:cNvPr id="9" name="図 8">
            <a:extLst>
              <a:ext uri="{FF2B5EF4-FFF2-40B4-BE49-F238E27FC236}">
                <a16:creationId xmlns:a16="http://schemas.microsoft.com/office/drawing/2014/main" id="{2B222ED7-2CD7-017A-D8D5-8842963FB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423" y="5924208"/>
            <a:ext cx="2053660" cy="1800000"/>
          </a:xfrm>
          <a:prstGeom prst="rect">
            <a:avLst/>
          </a:prstGeom>
        </p:spPr>
      </p:pic>
      <p:pic>
        <p:nvPicPr>
          <p:cNvPr id="8" name="図 7">
            <a:extLst>
              <a:ext uri="{FF2B5EF4-FFF2-40B4-BE49-F238E27FC236}">
                <a16:creationId xmlns:a16="http://schemas.microsoft.com/office/drawing/2014/main" id="{D4097C4C-8DDA-4F49-8186-B2AE7206FA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86495" y="3619939"/>
            <a:ext cx="1800000" cy="1800000"/>
          </a:xfrm>
          <a:prstGeom prst="rect">
            <a:avLst/>
          </a:prstGeom>
        </p:spPr>
      </p:pic>
      <p:pic>
        <p:nvPicPr>
          <p:cNvPr id="11" name="図 10">
            <a:extLst>
              <a:ext uri="{FF2B5EF4-FFF2-40B4-BE49-F238E27FC236}">
                <a16:creationId xmlns:a16="http://schemas.microsoft.com/office/drawing/2014/main" id="{F8935331-E0D5-4BBB-8A19-213716668F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34558" y="3619939"/>
            <a:ext cx="1800000" cy="1800000"/>
          </a:xfrm>
          <a:prstGeom prst="rect">
            <a:avLst/>
          </a:prstGeom>
        </p:spPr>
      </p:pic>
      <p:pic>
        <p:nvPicPr>
          <p:cNvPr id="13" name="図 12">
            <a:extLst>
              <a:ext uri="{FF2B5EF4-FFF2-40B4-BE49-F238E27FC236}">
                <a16:creationId xmlns:a16="http://schemas.microsoft.com/office/drawing/2014/main" id="{68FE544B-9BA7-4D8A-9705-BD61BE31A5A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87928" y="3619939"/>
            <a:ext cx="1800000" cy="1800000"/>
          </a:xfrm>
          <a:prstGeom prst="rect">
            <a:avLst/>
          </a:prstGeom>
        </p:spPr>
      </p:pic>
      <p:pic>
        <p:nvPicPr>
          <p:cNvPr id="15" name="図 14">
            <a:extLst>
              <a:ext uri="{FF2B5EF4-FFF2-40B4-BE49-F238E27FC236}">
                <a16:creationId xmlns:a16="http://schemas.microsoft.com/office/drawing/2014/main" id="{A5C77829-21C7-4B55-9E62-99555AAF3F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87212" y="3619939"/>
            <a:ext cx="1800000" cy="1800000"/>
          </a:xfrm>
          <a:prstGeom prst="rect">
            <a:avLst/>
          </a:prstGeom>
        </p:spPr>
      </p:pic>
      <p:cxnSp>
        <p:nvCxnSpPr>
          <p:cNvPr id="23" name="直線矢印コネクタ 22">
            <a:extLst>
              <a:ext uri="{FF2B5EF4-FFF2-40B4-BE49-F238E27FC236}">
                <a16:creationId xmlns:a16="http://schemas.microsoft.com/office/drawing/2014/main" id="{0413063F-8C67-4F04-B490-A85B0E88E3BB}"/>
              </a:ext>
            </a:extLst>
          </p:cNvPr>
          <p:cNvCxnSpPr>
            <a:cxnSpLocks/>
          </p:cNvCxnSpPr>
          <p:nvPr/>
        </p:nvCxnSpPr>
        <p:spPr>
          <a:xfrm>
            <a:off x="5739562"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8370A609-D40A-49D7-95C0-343851E82985}"/>
              </a:ext>
            </a:extLst>
          </p:cNvPr>
          <p:cNvCxnSpPr>
            <a:cxnSpLocks/>
          </p:cNvCxnSpPr>
          <p:nvPr/>
        </p:nvCxnSpPr>
        <p:spPr>
          <a:xfrm>
            <a:off x="7679693"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600D7215-F114-4E24-B2E0-EF62A8C38CD5}"/>
              </a:ext>
            </a:extLst>
          </p:cNvPr>
          <p:cNvCxnSpPr>
            <a:cxnSpLocks/>
          </p:cNvCxnSpPr>
          <p:nvPr/>
        </p:nvCxnSpPr>
        <p:spPr>
          <a:xfrm>
            <a:off x="9508210"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pic>
        <p:nvPicPr>
          <p:cNvPr id="28" name="図 27">
            <a:extLst>
              <a:ext uri="{FF2B5EF4-FFF2-40B4-BE49-F238E27FC236}">
                <a16:creationId xmlns:a16="http://schemas.microsoft.com/office/drawing/2014/main" id="{C12393AF-8BFD-4B13-96BE-3307B3B4F28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8201" y="4774299"/>
            <a:ext cx="3200000" cy="1800000"/>
          </a:xfrm>
          <a:prstGeom prst="rect">
            <a:avLst/>
          </a:prstGeom>
        </p:spPr>
      </p:pic>
      <p:sp>
        <p:nvSpPr>
          <p:cNvPr id="33" name="テキスト ボックス 32">
            <a:extLst>
              <a:ext uri="{FF2B5EF4-FFF2-40B4-BE49-F238E27FC236}">
                <a16:creationId xmlns:a16="http://schemas.microsoft.com/office/drawing/2014/main" id="{A53E1BC1-9B17-470E-AF3B-3B1A94E366C9}"/>
              </a:ext>
            </a:extLst>
          </p:cNvPr>
          <p:cNvSpPr txBox="1"/>
          <p:nvPr/>
        </p:nvSpPr>
        <p:spPr>
          <a:xfrm>
            <a:off x="4087928"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vel1</a:t>
            </a:r>
            <a:endParaRPr kumimoji="1" lang="ja-JP" altLang="en-US" dirty="0">
              <a:solidFill>
                <a:srgbClr val="D9D9D9"/>
              </a:solidFill>
            </a:endParaRPr>
          </a:p>
        </p:txBody>
      </p:sp>
      <p:sp>
        <p:nvSpPr>
          <p:cNvPr id="34" name="テキスト ボックス 33">
            <a:extLst>
              <a:ext uri="{FF2B5EF4-FFF2-40B4-BE49-F238E27FC236}">
                <a16:creationId xmlns:a16="http://schemas.microsoft.com/office/drawing/2014/main" id="{97B87911-4351-41EA-8F7C-01C5D956172E}"/>
              </a:ext>
            </a:extLst>
          </p:cNvPr>
          <p:cNvSpPr txBox="1"/>
          <p:nvPr/>
        </p:nvSpPr>
        <p:spPr>
          <a:xfrm>
            <a:off x="5987211"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vel3</a:t>
            </a:r>
            <a:endParaRPr kumimoji="1" lang="ja-JP" altLang="en-US" dirty="0">
              <a:solidFill>
                <a:srgbClr val="D9D9D9"/>
              </a:solidFill>
            </a:endParaRPr>
          </a:p>
        </p:txBody>
      </p:sp>
      <p:sp>
        <p:nvSpPr>
          <p:cNvPr id="35" name="テキスト ボックス 34">
            <a:extLst>
              <a:ext uri="{FF2B5EF4-FFF2-40B4-BE49-F238E27FC236}">
                <a16:creationId xmlns:a16="http://schemas.microsoft.com/office/drawing/2014/main" id="{5CF3B950-DF21-4DA1-B74B-C1CDAC8D7A82}"/>
              </a:ext>
            </a:extLst>
          </p:cNvPr>
          <p:cNvSpPr txBox="1"/>
          <p:nvPr/>
        </p:nvSpPr>
        <p:spPr>
          <a:xfrm>
            <a:off x="7886494"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vel5</a:t>
            </a:r>
            <a:endParaRPr kumimoji="1" lang="ja-JP" altLang="en-US" dirty="0">
              <a:solidFill>
                <a:srgbClr val="D9D9D9"/>
              </a:solidFill>
            </a:endParaRPr>
          </a:p>
        </p:txBody>
      </p:sp>
      <p:sp>
        <p:nvSpPr>
          <p:cNvPr id="36" name="テキスト ボックス 35">
            <a:extLst>
              <a:ext uri="{FF2B5EF4-FFF2-40B4-BE49-F238E27FC236}">
                <a16:creationId xmlns:a16="http://schemas.microsoft.com/office/drawing/2014/main" id="{F89EDDC5-72FE-4976-A149-45F31913998F}"/>
              </a:ext>
            </a:extLst>
          </p:cNvPr>
          <p:cNvSpPr txBox="1"/>
          <p:nvPr/>
        </p:nvSpPr>
        <p:spPr>
          <a:xfrm>
            <a:off x="9785777"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vel8</a:t>
            </a:r>
            <a:endParaRPr kumimoji="1" lang="ja-JP" altLang="en-US" dirty="0">
              <a:solidFill>
                <a:srgbClr val="D9D9D9"/>
              </a:solidFill>
            </a:endParaRPr>
          </a:p>
        </p:txBody>
      </p:sp>
    </p:spTree>
    <p:extLst>
      <p:ext uri="{BB962C8B-B14F-4D97-AF65-F5344CB8AC3E}">
        <p14:creationId xmlns:p14="http://schemas.microsoft.com/office/powerpoint/2010/main" val="280879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7187A-970A-4D3E-A5C1-7DD8BD7CEF1D}"/>
              </a:ext>
            </a:extLst>
          </p:cNvPr>
          <p:cNvSpPr>
            <a:spLocks noGrp="1"/>
          </p:cNvSpPr>
          <p:nvPr>
            <p:ph type="title"/>
          </p:nvPr>
        </p:nvSpPr>
        <p:spPr/>
        <p:txBody>
          <a:bodyPr/>
          <a:lstStyle/>
          <a:p>
            <a:r>
              <a:rPr lang="ja-JP" altLang="ja-JP" dirty="0">
                <a:solidFill>
                  <a:srgbClr val="D9D9D9"/>
                </a:solidFill>
                <a:latin typeface="HGS創英角ｺﾞｼｯｸUB" panose="020B0900000000000000" pitchFamily="50" charset="-128"/>
                <a:ea typeface="HGS創英角ｺﾞｼｯｸUB" panose="020B0900000000000000" pitchFamily="50" charset="-128"/>
              </a:rPr>
              <a:t>操作方法</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30E653B4-2745-4586-991F-741E3CB9FB4E}"/>
              </a:ext>
            </a:extLst>
          </p:cNvPr>
          <p:cNvSpPr>
            <a:spLocks noGrp="1"/>
          </p:cNvSpPr>
          <p:nvPr>
            <p:ph idx="1"/>
          </p:nvPr>
        </p:nvSpPr>
        <p:spPr/>
        <p:txBody>
          <a:bodyPr/>
          <a:lstStyle/>
          <a:p>
            <a:pPr marL="0" indent="0" fontAlgn="base">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操作をシンプルで分かりやすくするため、</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0" indent="0" fontAlgn="base">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基本操作は</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CC2936"/>
                </a:solidFill>
                <a:latin typeface="HGS創英角ｺﾞｼｯｸUB" panose="020B0900000000000000" pitchFamily="50" charset="-128"/>
                <a:ea typeface="HGS創英角ｺﾞｼｯｸUB" panose="020B0900000000000000" pitchFamily="50" charset="-128"/>
              </a:rPr>
              <a:t>移動</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CC2936"/>
                </a:solidFill>
                <a:latin typeface="HGS創英角ｺﾞｼｯｸUB" panose="020B0900000000000000" pitchFamily="50" charset="-128"/>
                <a:ea typeface="HGS創英角ｺﾞｼｯｸUB" panose="020B0900000000000000" pitchFamily="50" charset="-128"/>
              </a:rPr>
              <a:t>決定</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CC2936"/>
                </a:solidFill>
                <a:latin typeface="HGS創英角ｺﾞｼｯｸUB" panose="020B0900000000000000" pitchFamily="50" charset="-128"/>
                <a:ea typeface="HGS創英角ｺﾞｼｯｸUB" panose="020B0900000000000000" pitchFamily="50" charset="-128"/>
              </a:rPr>
              <a:t>戻る</a:t>
            </a:r>
            <a:r>
              <a:rPr lang="en-US" altLang="ja-JP" dirty="0">
                <a:solidFill>
                  <a:srgbClr val="CC2936"/>
                </a:solidFill>
                <a:latin typeface="HGS創英角ｺﾞｼｯｸUB" panose="020B0900000000000000" pitchFamily="50" charset="-128"/>
                <a:ea typeface="HGS創英角ｺﾞｼｯｸUB" panose="020B0900000000000000" pitchFamily="50" charset="-128"/>
              </a:rPr>
              <a:t>』</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の</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3</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つに絞ります</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8" name="図 7">
            <a:extLst>
              <a:ext uri="{FF2B5EF4-FFF2-40B4-BE49-F238E27FC236}">
                <a16:creationId xmlns:a16="http://schemas.microsoft.com/office/drawing/2014/main" id="{2772E7A1-15DA-4DC9-ABAF-99B2D1F757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688" y="2886033"/>
            <a:ext cx="5512346" cy="3100695"/>
          </a:xfrm>
          <a:prstGeom prst="rect">
            <a:avLst/>
          </a:prstGeom>
        </p:spPr>
      </p:pic>
      <p:pic>
        <p:nvPicPr>
          <p:cNvPr id="9" name="図 8">
            <a:extLst>
              <a:ext uri="{FF2B5EF4-FFF2-40B4-BE49-F238E27FC236}">
                <a16:creationId xmlns:a16="http://schemas.microsoft.com/office/drawing/2014/main" id="{4CB6BB2D-06D4-4788-85F7-303EE99FD3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9108" y="2825648"/>
            <a:ext cx="5512346" cy="3100695"/>
          </a:xfrm>
          <a:prstGeom prst="rect">
            <a:avLst/>
          </a:prstGeom>
        </p:spPr>
      </p:pic>
      <p:sp>
        <p:nvSpPr>
          <p:cNvPr id="10" name="テキスト ボックス 9">
            <a:extLst>
              <a:ext uri="{FF2B5EF4-FFF2-40B4-BE49-F238E27FC236}">
                <a16:creationId xmlns:a16="http://schemas.microsoft.com/office/drawing/2014/main" id="{85089179-B1F9-49F1-B9DA-272A8D48A0BA}"/>
              </a:ext>
            </a:extLst>
          </p:cNvPr>
          <p:cNvSpPr txBox="1"/>
          <p:nvPr/>
        </p:nvSpPr>
        <p:spPr>
          <a:xfrm>
            <a:off x="4609367" y="2964037"/>
            <a:ext cx="964669" cy="307777"/>
          </a:xfrm>
          <a:prstGeom prst="rect">
            <a:avLst/>
          </a:prstGeom>
          <a:noFill/>
        </p:spPr>
        <p:txBody>
          <a:bodyPr wrap="square" rtlCol="0">
            <a:spAutoFit/>
          </a:bodyPr>
          <a:lstStyle/>
          <a:p>
            <a:pPr algn="ctr"/>
            <a:r>
              <a:rPr lang="ja-JP" altLang="en-US" sz="1400" b="1" dirty="0">
                <a:solidFill>
                  <a:srgbClr val="131313"/>
                </a:solidFill>
                <a:latin typeface="HGPｺﾞｼｯｸM" panose="020B0600000000000000" pitchFamily="50" charset="-128"/>
                <a:ea typeface="HGPｺﾞｼｯｸM" panose="020B0600000000000000" pitchFamily="50" charset="-128"/>
              </a:rPr>
              <a:t>全て発射</a:t>
            </a:r>
            <a:endParaRPr kumimoji="1" lang="ja-JP" altLang="en-US" sz="1400" b="1" dirty="0">
              <a:solidFill>
                <a:srgbClr val="131313"/>
              </a:solidFill>
              <a:latin typeface="HGPｺﾞｼｯｸM" panose="020B0600000000000000" pitchFamily="50" charset="-128"/>
              <a:ea typeface="HGPｺﾞｼｯｸM" panose="020B0600000000000000" pitchFamily="50" charset="-128"/>
            </a:endParaRPr>
          </a:p>
        </p:txBody>
      </p:sp>
      <p:cxnSp>
        <p:nvCxnSpPr>
          <p:cNvPr id="13" name="直線コネクタ 12">
            <a:extLst>
              <a:ext uri="{FF2B5EF4-FFF2-40B4-BE49-F238E27FC236}">
                <a16:creationId xmlns:a16="http://schemas.microsoft.com/office/drawing/2014/main" id="{AFF9C698-FDCB-4C6E-AE37-871DC2D6E4C4}"/>
              </a:ext>
            </a:extLst>
          </p:cNvPr>
          <p:cNvCxnSpPr>
            <a:cxnSpLocks/>
            <a:stCxn id="9" idx="1"/>
            <a:endCxn id="9" idx="3"/>
          </p:cNvCxnSpPr>
          <p:nvPr/>
        </p:nvCxnSpPr>
        <p:spPr>
          <a:xfrm>
            <a:off x="329108" y="4375996"/>
            <a:ext cx="5512346" cy="0"/>
          </a:xfrm>
          <a:prstGeom prst="line">
            <a:avLst/>
          </a:prstGeom>
          <a:ln w="6350">
            <a:solidFill>
              <a:srgbClr val="D9D9D9"/>
            </a:solidFill>
          </a:ln>
        </p:spPr>
        <p:style>
          <a:lnRef idx="2">
            <a:schemeClr val="accent1"/>
          </a:lnRef>
          <a:fillRef idx="0">
            <a:schemeClr val="accent1"/>
          </a:fillRef>
          <a:effectRef idx="1">
            <a:schemeClr val="accent1"/>
          </a:effectRef>
          <a:fontRef idx="minor">
            <a:schemeClr val="tx1"/>
          </a:fontRef>
        </p:style>
      </p:cxnSp>
      <p:pic>
        <p:nvPicPr>
          <p:cNvPr id="14" name="図 13">
            <a:extLst>
              <a:ext uri="{FF2B5EF4-FFF2-40B4-BE49-F238E27FC236}">
                <a16:creationId xmlns:a16="http://schemas.microsoft.com/office/drawing/2014/main" id="{9385F7B0-3C00-4956-B462-801269B78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423" y="-900000"/>
            <a:ext cx="2053660" cy="1800000"/>
          </a:xfrm>
          <a:prstGeom prst="rect">
            <a:avLst/>
          </a:prstGeom>
        </p:spPr>
      </p:pic>
      <p:pic>
        <p:nvPicPr>
          <p:cNvPr id="16" name="図 15">
            <a:extLst>
              <a:ext uri="{FF2B5EF4-FFF2-40B4-BE49-F238E27FC236}">
                <a16:creationId xmlns:a16="http://schemas.microsoft.com/office/drawing/2014/main" id="{707890C9-6610-43DB-93E8-5F23AEB95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00000">
            <a:off x="8715087" y="5777999"/>
            <a:ext cx="2160000" cy="2160000"/>
          </a:xfrm>
          <a:prstGeom prst="rect">
            <a:avLst/>
          </a:prstGeom>
        </p:spPr>
      </p:pic>
    </p:spTree>
    <p:extLst>
      <p:ext uri="{BB962C8B-B14F-4D97-AF65-F5344CB8AC3E}">
        <p14:creationId xmlns:p14="http://schemas.microsoft.com/office/powerpoint/2010/main" val="1446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28D42-A1E7-4E2E-9CC6-6294B40B6BEA}"/>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セールスポイント​</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D075B7A3-FA7B-4055-B596-317DED0AF39C}"/>
              </a:ext>
            </a:extLst>
          </p:cNvPr>
          <p:cNvSpPr>
            <a:spLocks noGrp="1"/>
          </p:cNvSpPr>
          <p:nvPr>
            <p:ph idx="1"/>
          </p:nvPr>
        </p:nvSpPr>
        <p:spPr>
          <a:xfrm>
            <a:off x="838199" y="1825625"/>
            <a:ext cx="11187023" cy="4351338"/>
          </a:xfrm>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大量のオブジェクトをインスタンして迫力のある演出</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シンプルで分かりやすい操作で広いターゲット層を狙える</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自分の拠点（ベース）が大きくなることで自分の成長を実感しやすく</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marL="0" indent="0">
              <a:buNone/>
            </a:pPr>
            <a:r>
              <a:rPr lang="ja-JP" altLang="en-US" dirty="0">
                <a:solidFill>
                  <a:srgbClr val="D9D9D9"/>
                </a:solidFill>
                <a:latin typeface="HGS創英角ｺﾞｼｯｸUB" panose="020B0900000000000000" pitchFamily="50" charset="-128"/>
                <a:ea typeface="HGS創英角ｺﾞｼｯｸUB" panose="020B0900000000000000" pitchFamily="50" charset="-128"/>
              </a:rPr>
              <a:t>　楽しく感じやすい</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5" name="図 4">
            <a:extLst>
              <a:ext uri="{FF2B5EF4-FFF2-40B4-BE49-F238E27FC236}">
                <a16:creationId xmlns:a16="http://schemas.microsoft.com/office/drawing/2014/main" id="{1940DBE3-24D1-4D56-955B-8AF1CB5CC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8715088" y="-1080000"/>
            <a:ext cx="2160000" cy="2160000"/>
          </a:xfrm>
          <a:prstGeom prst="rect">
            <a:avLst/>
          </a:prstGeom>
        </p:spPr>
      </p:pic>
      <p:pic>
        <p:nvPicPr>
          <p:cNvPr id="6" name="図 5">
            <a:extLst>
              <a:ext uri="{FF2B5EF4-FFF2-40B4-BE49-F238E27FC236}">
                <a16:creationId xmlns:a16="http://schemas.microsoft.com/office/drawing/2014/main" id="{BBAC4376-5818-4268-ABA7-F260D48C1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112" y="5418000"/>
            <a:ext cx="3023376" cy="2880000"/>
          </a:xfrm>
          <a:prstGeom prst="rect">
            <a:avLst/>
          </a:prstGeom>
        </p:spPr>
      </p:pic>
    </p:spTree>
    <p:extLst>
      <p:ext uri="{BB962C8B-B14F-4D97-AF65-F5344CB8AC3E}">
        <p14:creationId xmlns:p14="http://schemas.microsoft.com/office/powerpoint/2010/main" val="332360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A87AD-0D1A-4B0C-AEF1-A80C29319E79}"/>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使用するアセット​</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sp>
        <p:nvSpPr>
          <p:cNvPr id="3" name="コンテンツ プレースホルダー 2">
            <a:extLst>
              <a:ext uri="{FF2B5EF4-FFF2-40B4-BE49-F238E27FC236}">
                <a16:creationId xmlns:a16="http://schemas.microsoft.com/office/drawing/2014/main" id="{DE07BE03-1EC5-4C59-B19C-C1A20B752511}"/>
              </a:ext>
            </a:extLst>
          </p:cNvPr>
          <p:cNvSpPr>
            <a:spLocks noGrp="1"/>
          </p:cNvSpPr>
          <p:nvPr>
            <p:ph idx="1"/>
          </p:nvPr>
        </p:nvSpPr>
        <p:spPr/>
        <p:txBody>
          <a:bodyPr/>
          <a:lstStyle/>
          <a:p>
            <a:r>
              <a:rPr kumimoji="1" lang="en-US" altLang="ja-JP" dirty="0" err="1">
                <a:solidFill>
                  <a:srgbClr val="D9D9D9"/>
                </a:solidFill>
                <a:latin typeface="HGS創英角ｺﾞｼｯｸUB" panose="020B0900000000000000" pitchFamily="50" charset="-128"/>
                <a:ea typeface="HGS創英角ｺﾞｼｯｸUB" panose="020B0900000000000000" pitchFamily="50" charset="-128"/>
              </a:rPr>
              <a:t>DOTween</a:t>
            </a:r>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ja-JP" altLang="en-US" dirty="0">
                <a:solidFill>
                  <a:srgbClr val="D9D9D9"/>
                </a:solidFill>
                <a:latin typeface="HGS創英角ｺﾞｼｯｸUB" panose="020B0900000000000000" pitchFamily="50" charset="-128"/>
                <a:ea typeface="HGS創英角ｺﾞｼｯｸUB" panose="020B0900000000000000" pitchFamily="50" charset="-128"/>
              </a:rPr>
              <a:t>アニメーションを楽に実装できるアセット</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endParaRPr kumimoji="1"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シンプルなゲームなのであまりアセットを使用せずに済む</a:t>
            </a:r>
            <a:endParaRPr kumimoji="1" lang="ja-JP" altLang="en-US"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5" name="図 4">
            <a:extLst>
              <a:ext uri="{FF2B5EF4-FFF2-40B4-BE49-F238E27FC236}">
                <a16:creationId xmlns:a16="http://schemas.microsoft.com/office/drawing/2014/main" id="{DE17511C-9FC4-4687-8B88-D40FB838E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112" y="-1478031"/>
            <a:ext cx="3023376" cy="2880000"/>
          </a:xfrm>
          <a:prstGeom prst="rect">
            <a:avLst/>
          </a:prstGeom>
        </p:spPr>
      </p:pic>
      <p:pic>
        <p:nvPicPr>
          <p:cNvPr id="6" name="図 5">
            <a:extLst>
              <a:ext uri="{FF2B5EF4-FFF2-40B4-BE49-F238E27FC236}">
                <a16:creationId xmlns:a16="http://schemas.microsoft.com/office/drawing/2014/main" id="{46BFD7AA-9AD6-4DA8-ADA2-B76A66611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4158000"/>
            <a:ext cx="5400000" cy="5400000"/>
          </a:xfrm>
          <a:prstGeom prst="rect">
            <a:avLst/>
          </a:prstGeom>
        </p:spPr>
      </p:pic>
    </p:spTree>
    <p:extLst>
      <p:ext uri="{BB962C8B-B14F-4D97-AF65-F5344CB8AC3E}">
        <p14:creationId xmlns:p14="http://schemas.microsoft.com/office/powerpoint/2010/main" val="308542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80170-8A41-4FAE-9455-2B270775B3E6}"/>
              </a:ext>
            </a:extLst>
          </p:cNvPr>
          <p:cNvSpPr>
            <a:spLocks noGrp="1"/>
          </p:cNvSpPr>
          <p:nvPr>
            <p:ph type="title"/>
          </p:nvPr>
        </p:nvSpPr>
        <p:spPr/>
        <p:txBody>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制作に必要なメンバー</a:t>
            </a:r>
          </a:p>
        </p:txBody>
      </p:sp>
      <p:sp>
        <p:nvSpPr>
          <p:cNvPr id="3" name="コンテンツ プレースホルダー 2">
            <a:extLst>
              <a:ext uri="{FF2B5EF4-FFF2-40B4-BE49-F238E27FC236}">
                <a16:creationId xmlns:a16="http://schemas.microsoft.com/office/drawing/2014/main" id="{2443BC8F-0575-4CFD-9246-84B970EFBB4D}"/>
              </a:ext>
            </a:extLst>
          </p:cNvPr>
          <p:cNvSpPr>
            <a:spLocks noGrp="1"/>
          </p:cNvSpPr>
          <p:nvPr>
            <p:ph idx="1"/>
          </p:nvPr>
        </p:nvSpPr>
        <p:spPr/>
        <p:txBody>
          <a:bodyPr>
            <a:normAutofit/>
          </a:bodyPr>
          <a:lstStyle/>
          <a:p>
            <a:r>
              <a:rPr lang="ja-JP" altLang="en-US" dirty="0">
                <a:solidFill>
                  <a:srgbClr val="D9D9D9"/>
                </a:solidFill>
                <a:latin typeface="HGS創英角ｺﾞｼｯｸUB" panose="020B0900000000000000" pitchFamily="50" charset="-128"/>
                <a:ea typeface="HGS創英角ｺﾞｼｯｸUB" panose="020B0900000000000000" pitchFamily="50" charset="-128"/>
              </a:rPr>
              <a:t>経験豊富はクリエーター５人</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ja-JP" altLang="en-US" dirty="0">
                <a:solidFill>
                  <a:srgbClr val="D9D9D9"/>
                </a:solidFill>
                <a:latin typeface="HGS創英角ｺﾞｼｯｸUB" panose="020B0900000000000000" pitchFamily="50" charset="-128"/>
                <a:ea typeface="HGS創英角ｺﾞｼｯｸUB" panose="020B0900000000000000" pitchFamily="50" charset="-128"/>
              </a:rPr>
              <a:t>図形で完結させるつもりなのでモデラーは不必要</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大まかな要件</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	</a:t>
            </a:r>
            <a:endParaRPr lang="ja-JP" altLang="en-US"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ja-JP" altLang="en-US" dirty="0">
                <a:solidFill>
                  <a:srgbClr val="D9D9D9"/>
                </a:solidFill>
                <a:latin typeface="HGS創英角ｺﾞｼｯｸUB" panose="020B0900000000000000" pitchFamily="50" charset="-128"/>
                <a:ea typeface="HGS創英角ｺﾞｼｯｸUB" panose="020B0900000000000000" pitchFamily="50" charset="-128"/>
              </a:rPr>
              <a:t>ベースのレベルアップ機能</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en-US" altLang="ja-JP" dirty="0" err="1">
                <a:solidFill>
                  <a:srgbClr val="D9D9D9"/>
                </a:solidFill>
                <a:latin typeface="HGS創英角ｺﾞｼｯｸUB" panose="020B0900000000000000" pitchFamily="50" charset="-128"/>
                <a:ea typeface="HGS創英角ｺﾞｼｯｸUB" panose="020B0900000000000000" pitchFamily="50" charset="-128"/>
              </a:rPr>
              <a:t>ComputeShader</a:t>
            </a:r>
            <a:r>
              <a:rPr lang="ja-JP" altLang="en-US" dirty="0" err="1">
                <a:solidFill>
                  <a:srgbClr val="D9D9D9"/>
                </a:solidFill>
                <a:latin typeface="HGS創英角ｺﾞｼｯｸUB" panose="020B0900000000000000" pitchFamily="50" charset="-128"/>
                <a:ea typeface="HGS創英角ｺﾞｼｯｸUB" panose="020B0900000000000000" pitchFamily="50" charset="-128"/>
              </a:rPr>
              <a:t>、</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DOTS</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の処理</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en-US" altLang="ja-JP" dirty="0" err="1">
                <a:solidFill>
                  <a:srgbClr val="D9D9D9"/>
                </a:solidFill>
                <a:latin typeface="HGS創英角ｺﾞｼｯｸUB" panose="020B0900000000000000" pitchFamily="50" charset="-128"/>
                <a:ea typeface="HGS創英角ｺﾞｼｯｸUB" panose="020B0900000000000000" pitchFamily="50" charset="-128"/>
              </a:rPr>
              <a:t>DOTween</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でアニメーション作成</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pPr lvl="1"/>
            <a:r>
              <a:rPr lang="en-US" altLang="ja-JP" dirty="0">
                <a:solidFill>
                  <a:srgbClr val="D9D9D9"/>
                </a:solidFill>
                <a:latin typeface="HGS創英角ｺﾞｼｯｸUB" panose="020B0900000000000000" pitchFamily="50" charset="-128"/>
                <a:ea typeface="HGS創英角ｺﾞｼｯｸUB" panose="020B0900000000000000" pitchFamily="50" charset="-128"/>
              </a:rPr>
              <a:t>Enemy</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の</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AI</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作成</a:t>
            </a:r>
          </a:p>
          <a:p>
            <a:r>
              <a:rPr lang="en-US" altLang="ja-JP" dirty="0">
                <a:solidFill>
                  <a:srgbClr val="D9D9D9"/>
                </a:solidFill>
                <a:latin typeface="HGS創英角ｺﾞｼｯｸUB" panose="020B0900000000000000" pitchFamily="50" charset="-128"/>
                <a:ea typeface="HGS創英角ｺﾞｼｯｸUB" panose="020B0900000000000000" pitchFamily="50" charset="-128"/>
              </a:rPr>
              <a:t>1</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人だと</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4</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ヶ月くらい、他の制作を考慮して半年くらいかかる</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a:p>
            <a:r>
              <a:rPr lang="ja-JP" altLang="en-US" dirty="0">
                <a:solidFill>
                  <a:srgbClr val="D9D9D9"/>
                </a:solidFill>
                <a:latin typeface="HGS創英角ｺﾞｼｯｸUB" panose="020B0900000000000000" pitchFamily="50" charset="-128"/>
                <a:ea typeface="HGS創英角ｺﾞｼｯｸUB" panose="020B0900000000000000" pitchFamily="50" charset="-128"/>
              </a:rPr>
              <a:t>制作時間の半分で</a:t>
            </a:r>
            <a:r>
              <a:rPr lang="en-US" altLang="ja-JP" dirty="0" err="1">
                <a:solidFill>
                  <a:srgbClr val="D9D9D9"/>
                </a:solidFill>
                <a:latin typeface="HGS創英角ｺﾞｼｯｸUB" panose="020B0900000000000000" pitchFamily="50" charset="-128"/>
                <a:ea typeface="HGS創英角ｺﾞｼｯｸUB" panose="020B0900000000000000" pitchFamily="50" charset="-128"/>
              </a:rPr>
              <a:t>ComputeShader</a:t>
            </a:r>
            <a:r>
              <a:rPr lang="ja-JP" altLang="en-US" dirty="0" err="1">
                <a:solidFill>
                  <a:srgbClr val="D9D9D9"/>
                </a:solidFill>
                <a:latin typeface="HGS創英角ｺﾞｼｯｸUB" panose="020B0900000000000000" pitchFamily="50" charset="-128"/>
                <a:ea typeface="HGS創英角ｺﾞｼｯｸUB" panose="020B0900000000000000" pitchFamily="50" charset="-128"/>
              </a:rPr>
              <a:t>、</a:t>
            </a:r>
            <a:r>
              <a:rPr lang="en-US" altLang="ja-JP" dirty="0">
                <a:solidFill>
                  <a:srgbClr val="D9D9D9"/>
                </a:solidFill>
                <a:latin typeface="HGS創英角ｺﾞｼｯｸUB" panose="020B0900000000000000" pitchFamily="50" charset="-128"/>
                <a:ea typeface="HGS創英角ｺﾞｼｯｸUB" panose="020B0900000000000000" pitchFamily="50" charset="-128"/>
              </a:rPr>
              <a:t>DOTS</a:t>
            </a:r>
            <a:r>
              <a:rPr lang="ja-JP" altLang="en-US" dirty="0">
                <a:solidFill>
                  <a:srgbClr val="D9D9D9"/>
                </a:solidFill>
                <a:latin typeface="HGS創英角ｺﾞｼｯｸUB" panose="020B0900000000000000" pitchFamily="50" charset="-128"/>
                <a:ea typeface="HGS創英角ｺﾞｼｯｸUB" panose="020B0900000000000000" pitchFamily="50" charset="-128"/>
              </a:rPr>
              <a:t>を使えるレベルにする</a:t>
            </a:r>
            <a:endParaRPr lang="en-US" altLang="ja-JP" dirty="0">
              <a:solidFill>
                <a:srgbClr val="D9D9D9"/>
              </a:solidFill>
              <a:latin typeface="HGS創英角ｺﾞｼｯｸUB" panose="020B0900000000000000" pitchFamily="50" charset="-128"/>
              <a:ea typeface="HGS創英角ｺﾞｼｯｸUB" panose="020B0900000000000000" pitchFamily="50" charset="-128"/>
            </a:endParaRPr>
          </a:p>
        </p:txBody>
      </p:sp>
      <p:pic>
        <p:nvPicPr>
          <p:cNvPr id="5" name="図 4">
            <a:extLst>
              <a:ext uri="{FF2B5EF4-FFF2-40B4-BE49-F238E27FC236}">
                <a16:creationId xmlns:a16="http://schemas.microsoft.com/office/drawing/2014/main" id="{2A885957-B277-44EE-AFD0-5197C5806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431" y="-2700000"/>
            <a:ext cx="5400000" cy="5400000"/>
          </a:xfrm>
          <a:prstGeom prst="rect">
            <a:avLst/>
          </a:prstGeom>
        </p:spPr>
      </p:pic>
    </p:spTree>
    <p:extLst>
      <p:ext uri="{BB962C8B-B14F-4D97-AF65-F5344CB8AC3E}">
        <p14:creationId xmlns:p14="http://schemas.microsoft.com/office/powerpoint/2010/main" val="14751155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fe8a4a3-6c64-4b86-8618-7d8b382ab842">
      <Terms xmlns="http://schemas.microsoft.com/office/infopath/2007/PartnerControls"/>
    </lcf76f155ced4ddcb4097134ff3c332f>
    <TaxCatchAll xmlns="364aa304-3828-4773-a036-d0e31fc55b1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EB1FF0A79880844874673FCB6085F70" ma:contentTypeVersion="15" ma:contentTypeDescription="新しいドキュメントを作成します。" ma:contentTypeScope="" ma:versionID="8d7d4aed06be08da839359674a604cf9">
  <xsd:schema xmlns:xsd="http://www.w3.org/2001/XMLSchema" xmlns:xs="http://www.w3.org/2001/XMLSchema" xmlns:p="http://schemas.microsoft.com/office/2006/metadata/properties" xmlns:ns2="9fe8a4a3-6c64-4b86-8618-7d8b382ab842" xmlns:ns3="364aa304-3828-4773-a036-d0e31fc55b11" targetNamespace="http://schemas.microsoft.com/office/2006/metadata/properties" ma:root="true" ma:fieldsID="5297e607814c2c6876113e4b616e9231" ns2:_="" ns3:_="">
    <xsd:import namespace="9fe8a4a3-6c64-4b86-8618-7d8b382ab842"/>
    <xsd:import namespace="364aa304-3828-4773-a036-d0e31fc55b11"/>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8a4a3-6c64-4b86-8618-7d8b382ab84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8102841d-001d-4b82-b9ea-7f8cf7cd3ce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4aa304-3828-4773-a036-d0e31fc55b11"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4a1714-ab18-42e6-bd8d-b0318ed50881}" ma:internalName="TaxCatchAll" ma:showField="CatchAllData" ma:web="364aa304-3828-4773-a036-d0e31fc55b1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06AA0A-C44C-428F-9798-FDC2985FA592}">
  <ds:schemaRefs>
    <ds:schemaRef ds:uri="http://schemas.microsoft.com/sharepoint/v3/contenttype/forms"/>
  </ds:schemaRefs>
</ds:datastoreItem>
</file>

<file path=customXml/itemProps2.xml><?xml version="1.0" encoding="utf-8"?>
<ds:datastoreItem xmlns:ds="http://schemas.openxmlformats.org/officeDocument/2006/customXml" ds:itemID="{16B49193-A19B-43DE-A226-DAF673126B9C}">
  <ds:schemaRefs>
    <ds:schemaRef ds:uri="http://schemas.microsoft.com/office/2006/metadata/properties"/>
    <ds:schemaRef ds:uri="http://schemas.openxmlformats.org/package/2006/metadata/core-properties"/>
    <ds:schemaRef ds:uri="http://www.w3.org/XML/1998/namespace"/>
    <ds:schemaRef ds:uri="http://purl.org/dc/terms/"/>
    <ds:schemaRef ds:uri="9fe8a4a3-6c64-4b86-8618-7d8b382ab842"/>
    <ds:schemaRef ds:uri="http://schemas.microsoft.com/office/2006/documentManagement/types"/>
    <ds:schemaRef ds:uri="http://purl.org/dc/elements/1.1/"/>
    <ds:schemaRef ds:uri="http://schemas.microsoft.com/office/infopath/2007/PartnerControls"/>
    <ds:schemaRef ds:uri="364aa304-3828-4773-a036-d0e31fc55b11"/>
    <ds:schemaRef ds:uri="http://purl.org/dc/dcmitype/"/>
  </ds:schemaRefs>
</ds:datastoreItem>
</file>

<file path=customXml/itemProps3.xml><?xml version="1.0" encoding="utf-8"?>
<ds:datastoreItem xmlns:ds="http://schemas.openxmlformats.org/officeDocument/2006/customXml" ds:itemID="{7751BFD2-9024-40BF-BFF3-7B2D6E032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e8a4a3-6c64-4b86-8618-7d8b382ab842"/>
    <ds:schemaRef ds:uri="364aa304-3828-4773-a036-d0e31fc55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557</TotalTime>
  <Words>373</Words>
  <Application>Microsoft Office PowerPoint</Application>
  <PresentationFormat>ワイド画面</PresentationFormat>
  <Paragraphs>57</Paragraphs>
  <Slides>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Aptos</vt:lpstr>
      <vt:lpstr>Aptos Display</vt:lpstr>
      <vt:lpstr>HGPｺﾞｼｯｸM</vt:lpstr>
      <vt:lpstr>HGS創英角ｺﾞｼｯｸUB</vt:lpstr>
      <vt:lpstr>ＭＳ Ｐゴシック</vt:lpstr>
      <vt:lpstr>游ゴシック</vt:lpstr>
      <vt:lpstr>Arial</vt:lpstr>
      <vt:lpstr>Office テーマ</vt:lpstr>
      <vt:lpstr>PowerPoint プレゼンテーション</vt:lpstr>
      <vt:lpstr>目次</vt:lpstr>
      <vt:lpstr>企画意図</vt:lpstr>
      <vt:lpstr>ゲーム概要</vt:lpstr>
      <vt:lpstr>操作方法</vt:lpstr>
      <vt:lpstr>セールスポイント​</vt:lpstr>
      <vt:lpstr>使用するアセット​</vt:lpstr>
      <vt:lpstr>制作に必要なメンバー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dc:creator>
  <cp:lastModifiedBy>GTC23 磯尾　ガブリエル</cp:lastModifiedBy>
  <cp:revision>25</cp:revision>
  <dcterms:created xsi:type="dcterms:W3CDTF">2024-11-08T05:50:51Z</dcterms:created>
  <dcterms:modified xsi:type="dcterms:W3CDTF">2024-12-05T06:01:39Z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0x010100AEB1FF0A79880844874673FCB6085F70</vt:lpwstr>
  </property>
  <property fmtid="{D5CDD505-2E9C-101B-9397-08002B2CF9AE}" pid="3" name="MediaServiceImageTags">
    <vt:lpwstr/>
  </property>
  <property fmtid="{D5CDD505-2E9C-101B-9397-08002B2CF9AE}" pid="4" name="MSIP_Label_9f504514-6e13-49d7-8203-001e97ae7662_Enabled">
    <vt:lpwstr>true</vt:lpwstr>
  </property>
  <property fmtid="{D5CDD505-2E9C-101B-9397-08002B2CF9AE}" pid="5" name="MSIP_Label_9f504514-6e13-49d7-8203-001e97ae7662_SetDate">
    <vt:lpwstr>2024-11-14T08:40:29Z</vt:lpwstr>
  </property>
  <property fmtid="{D5CDD505-2E9C-101B-9397-08002B2CF9AE}" pid="6" name="MSIP_Label_9f504514-6e13-49d7-8203-001e97ae7662_Method">
    <vt:lpwstr>Standard</vt:lpwstr>
  </property>
  <property fmtid="{D5CDD505-2E9C-101B-9397-08002B2CF9AE}" pid="7" name="MSIP_Label_9f504514-6e13-49d7-8203-001e97ae7662_Name">
    <vt:lpwstr>defa4170-0d19-0005-0004-bc88714345d2</vt:lpwstr>
  </property>
  <property fmtid="{D5CDD505-2E9C-101B-9397-08002B2CF9AE}" pid="8" name="MSIP_Label_9f504514-6e13-49d7-8203-001e97ae7662_SiteId">
    <vt:lpwstr>1a0fe579-7f10-4395-ac1e-6c52a1509b88</vt:lpwstr>
  </property>
  <property fmtid="{D5CDD505-2E9C-101B-9397-08002B2CF9AE}" pid="9" name="MSIP_Label_9f504514-6e13-49d7-8203-001e97ae7662_ActionId">
    <vt:lpwstr>7d7145a0-b330-49dd-81c2-431b338b079e</vt:lpwstr>
  </property>
  <property fmtid="{D5CDD505-2E9C-101B-9397-08002B2CF9AE}" pid="10" name="MSIP_Label_9f504514-6e13-49d7-8203-001e97ae7662_ContentBits">
    <vt:lpwstr>0</vt:lpwstr>
  </property>
</Properties>
</file>