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257" r:id="rId6"/>
    <p:sldId id="258" r:id="rId7"/>
    <p:sldId id="259" r:id="rId8"/>
    <p:sldId id="260" r:id="rId9"/>
    <p:sldId id="263" r:id="rId10"/>
    <p:sldId id="261" r:id="rId11"/>
    <p:sldId id="262"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313"/>
    <a:srgbClr val="D9D9D9"/>
    <a:srgbClr val="CC2936"/>
    <a:srgbClr val="5D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94660"/>
  </p:normalViewPr>
  <p:slideViewPr>
    <p:cSldViewPr snapToGrid="0">
      <p:cViewPr varScale="1">
        <p:scale>
          <a:sx n="111" d="100"/>
          <a:sy n="111" d="100"/>
        </p:scale>
        <p:origin x="36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3F357-824E-45FE-8A97-CEB113766FFD}" type="datetimeFigureOut">
              <a:rPr kumimoji="1" lang="ja-JP" altLang="en-US" smtClean="0"/>
              <a:t>2024/12/10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C2DB7F-8D7C-4BE0-A128-98AAC76EA4A2}" type="slidenum">
              <a:rPr kumimoji="1" lang="ja-JP" altLang="en-US" smtClean="0"/>
              <a:t>‹#›</a:t>
            </a:fld>
            <a:endParaRPr kumimoji="1" lang="ja-JP" altLang="en-US"/>
          </a:p>
        </p:txBody>
      </p:sp>
    </p:spTree>
    <p:extLst>
      <p:ext uri="{BB962C8B-B14F-4D97-AF65-F5344CB8AC3E}">
        <p14:creationId xmlns:p14="http://schemas.microsoft.com/office/powerpoint/2010/main" val="32425955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computeshader</a:t>
            </a:r>
            <a:r>
              <a:rPr kumimoji="1" lang="ja-JP" altLang="en-US" dirty="0"/>
              <a:t>と</a:t>
            </a:r>
            <a:r>
              <a:rPr kumimoji="1" lang="en-US" altLang="ja-JP" dirty="0"/>
              <a:t>dots</a:t>
            </a:r>
            <a:r>
              <a:rPr kumimoji="1" lang="ja-JP" altLang="en-US" dirty="0"/>
              <a:t>でゲームを実装できたら、コード自体も評価される</a:t>
            </a:r>
            <a:endParaRPr kumimoji="1" lang="en-US" altLang="ja-JP" dirty="0"/>
          </a:p>
        </p:txBody>
      </p:sp>
      <p:sp>
        <p:nvSpPr>
          <p:cNvPr id="4" name="スライド番号プレースホルダー 3"/>
          <p:cNvSpPr>
            <a:spLocks noGrp="1"/>
          </p:cNvSpPr>
          <p:nvPr>
            <p:ph type="sldNum" sz="quarter" idx="5"/>
          </p:nvPr>
        </p:nvSpPr>
        <p:spPr/>
        <p:txBody>
          <a:bodyPr/>
          <a:lstStyle/>
          <a:p>
            <a:fld id="{EEC2DB7F-8D7C-4BE0-A128-98AAC76EA4A2}" type="slidenum">
              <a:rPr kumimoji="1" lang="ja-JP" altLang="en-US" smtClean="0"/>
              <a:t>3</a:t>
            </a:fld>
            <a:endParaRPr kumimoji="1" lang="ja-JP" altLang="en-US"/>
          </a:p>
        </p:txBody>
      </p:sp>
    </p:spTree>
    <p:extLst>
      <p:ext uri="{BB962C8B-B14F-4D97-AF65-F5344CB8AC3E}">
        <p14:creationId xmlns:p14="http://schemas.microsoft.com/office/powerpoint/2010/main" val="2823802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2024/12/10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2024/12/10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2024/12/10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2024/12/10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2024/12/10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2024/12/10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2024/12/10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2024/12/10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2024/12/10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2024/12/10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2024/12/10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02A643-9BB0-4E02-80B2-2C0A5E5D738E}" type="datetimeFigureOut">
              <a:rPr kumimoji="1" lang="ja-JP" altLang="en-US" smtClean="0"/>
              <a:t>2024/12/10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ADE11C6A-7049-4FDE-BE2A-8068A3BD4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正方形/長方形 9">
            <a:extLst>
              <a:ext uri="{FF2B5EF4-FFF2-40B4-BE49-F238E27FC236}">
                <a16:creationId xmlns:a16="http://schemas.microsoft.com/office/drawing/2014/main" id="{3E0E6FBC-A731-4D43-A93A-CF066F319C83}"/>
              </a:ext>
            </a:extLst>
          </p:cNvPr>
          <p:cNvSpPr/>
          <p:nvPr/>
        </p:nvSpPr>
        <p:spPr>
          <a:xfrm>
            <a:off x="3884036" y="3429000"/>
            <a:ext cx="4423928" cy="1477328"/>
          </a:xfrm>
          <a:prstGeom prst="rect">
            <a:avLst/>
          </a:prstGeom>
          <a:noFill/>
        </p:spPr>
        <p:txBody>
          <a:bodyPr wrap="square">
            <a:spAutoFit/>
          </a:bodyPr>
          <a:lstStyle/>
          <a:p>
            <a:pPr fontAlgn="base"/>
            <a:r>
              <a:rPr lang="ja-JP" altLang="ja-JP" dirty="0">
                <a:solidFill>
                  <a:srgbClr val="D9D9D9"/>
                </a:solidFill>
                <a:latin typeface="+mj-ea"/>
                <a:ea typeface="+mj-ea"/>
              </a:rPr>
              <a:t>ジャンル</a:t>
            </a:r>
            <a:r>
              <a:rPr lang="en-US" altLang="ja-JP" dirty="0">
                <a:solidFill>
                  <a:srgbClr val="D9D9D9"/>
                </a:solidFill>
                <a:latin typeface="+mj-ea"/>
                <a:ea typeface="+mj-ea"/>
              </a:rPr>
              <a:t>			2D</a:t>
            </a:r>
            <a:r>
              <a:rPr lang="ja-JP" altLang="en-US" dirty="0">
                <a:solidFill>
                  <a:srgbClr val="D9D9D9"/>
                </a:solidFill>
                <a:latin typeface="+mj-ea"/>
                <a:ea typeface="+mj-ea"/>
              </a:rPr>
              <a:t>ストラテジー</a:t>
            </a:r>
            <a:r>
              <a:rPr lang="en-US" altLang="ja-JP" dirty="0">
                <a:solidFill>
                  <a:srgbClr val="D9D9D9"/>
                </a:solidFill>
                <a:latin typeface="+mj-ea"/>
                <a:ea typeface="+mj-ea"/>
              </a:rPr>
              <a:t>​</a:t>
            </a:r>
          </a:p>
          <a:p>
            <a:pPr fontAlgn="base"/>
            <a:r>
              <a:rPr lang="ja-JP" altLang="ja-JP" dirty="0">
                <a:solidFill>
                  <a:srgbClr val="D9D9D9"/>
                </a:solidFill>
                <a:latin typeface="+mj-ea"/>
                <a:ea typeface="+mj-ea"/>
              </a:rPr>
              <a:t>プラットフォーム</a:t>
            </a:r>
            <a:r>
              <a:rPr lang="en-US" altLang="ja-JP" dirty="0">
                <a:solidFill>
                  <a:srgbClr val="D9D9D9"/>
                </a:solidFill>
                <a:latin typeface="+mj-ea"/>
                <a:ea typeface="+mj-ea"/>
              </a:rPr>
              <a:t>		</a:t>
            </a:r>
            <a:r>
              <a:rPr lang="ja-JP" altLang="ja-JP" dirty="0">
                <a:solidFill>
                  <a:srgbClr val="D9D9D9"/>
                </a:solidFill>
                <a:latin typeface="+mj-ea"/>
                <a:ea typeface="+mj-ea"/>
              </a:rPr>
              <a:t>PC</a:t>
            </a:r>
            <a:r>
              <a:rPr lang="en-US" altLang="ja-JP" dirty="0">
                <a:solidFill>
                  <a:srgbClr val="D9D9D9"/>
                </a:solidFill>
                <a:latin typeface="+mj-ea"/>
                <a:ea typeface="+mj-ea"/>
              </a:rPr>
              <a:t>​</a:t>
            </a:r>
          </a:p>
          <a:p>
            <a:pPr fontAlgn="base"/>
            <a:r>
              <a:rPr lang="ja-JP" altLang="en-US" b="1" dirty="0">
                <a:solidFill>
                  <a:srgbClr val="D9D9D9"/>
                </a:solidFill>
                <a:latin typeface="+mj-ea"/>
                <a:ea typeface="+mj-ea"/>
              </a:rPr>
              <a:t>メチーム：</a:t>
            </a:r>
            <a:r>
              <a:rPr lang="en-US" altLang="ja-JP" b="1" dirty="0">
                <a:solidFill>
                  <a:srgbClr val="D9D9D9"/>
                </a:solidFill>
                <a:latin typeface="+mj-ea"/>
                <a:ea typeface="+mj-ea"/>
              </a:rPr>
              <a:t>2</a:t>
            </a:r>
            <a:r>
              <a:rPr lang="en-US" altLang="ja-JP" b="1" baseline="30000" dirty="0">
                <a:solidFill>
                  <a:srgbClr val="D9D9D9"/>
                </a:solidFill>
                <a:latin typeface="+mj-ea"/>
                <a:ea typeface="+mj-ea"/>
              </a:rPr>
              <a:t>nd</a:t>
            </a:r>
            <a:r>
              <a:rPr lang="en-US" altLang="ja-JP" b="1" dirty="0">
                <a:solidFill>
                  <a:srgbClr val="D9D9D9"/>
                </a:solidFill>
                <a:latin typeface="+mj-ea"/>
                <a:ea typeface="+mj-ea"/>
              </a:rPr>
              <a:t> Baron</a:t>
            </a:r>
          </a:p>
          <a:p>
            <a:pPr fontAlgn="base"/>
            <a:r>
              <a:rPr lang="ja-JP" altLang="ja-JP" dirty="0">
                <a:solidFill>
                  <a:srgbClr val="D9D9D9"/>
                </a:solidFill>
                <a:latin typeface="+mj-ea"/>
              </a:rPr>
              <a:t>ゲーム総合学科２年C組</a:t>
            </a:r>
            <a:r>
              <a:rPr lang="en-US" altLang="ja-JP" dirty="0">
                <a:solidFill>
                  <a:srgbClr val="D9D9D9"/>
                </a:solidFill>
                <a:latin typeface="+mj-ea"/>
              </a:rPr>
              <a:t>	</a:t>
            </a:r>
            <a:r>
              <a:rPr lang="ja-JP" altLang="en-US" dirty="0">
                <a:solidFill>
                  <a:srgbClr val="D9D9D9"/>
                </a:solidFill>
                <a:latin typeface="+mj-ea"/>
              </a:rPr>
              <a:t>磯尾ガブリエル</a:t>
            </a:r>
            <a:endParaRPr lang="en-US" altLang="ja-JP" dirty="0">
              <a:solidFill>
                <a:srgbClr val="D9D9D9"/>
              </a:solidFill>
              <a:latin typeface="+mj-ea"/>
            </a:endParaRPr>
          </a:p>
          <a:p>
            <a:pPr fontAlgn="base"/>
            <a:r>
              <a:rPr lang="ja-JP" altLang="en-US" dirty="0">
                <a:solidFill>
                  <a:srgbClr val="D9D9D9"/>
                </a:solidFill>
                <a:latin typeface="+mj-ea"/>
                <a:ea typeface="+mj-ea"/>
              </a:rPr>
              <a:t>ゲームサイエンス２年</a:t>
            </a:r>
            <a:r>
              <a:rPr lang="en-US" altLang="ja-JP" dirty="0">
                <a:solidFill>
                  <a:srgbClr val="D9D9D9"/>
                </a:solidFill>
                <a:latin typeface="+mj-ea"/>
                <a:ea typeface="+mj-ea"/>
              </a:rPr>
              <a:t>C</a:t>
            </a:r>
            <a:r>
              <a:rPr lang="ja-JP" altLang="en-US" dirty="0">
                <a:solidFill>
                  <a:srgbClr val="D9D9D9"/>
                </a:solidFill>
                <a:latin typeface="+mj-ea"/>
                <a:ea typeface="+mj-ea"/>
              </a:rPr>
              <a:t>組</a:t>
            </a:r>
            <a:r>
              <a:rPr lang="en-US" altLang="ja-JP" dirty="0">
                <a:solidFill>
                  <a:srgbClr val="D9D9D9"/>
                </a:solidFill>
                <a:latin typeface="+mj-ea"/>
                <a:ea typeface="+mj-ea"/>
              </a:rPr>
              <a:t>	</a:t>
            </a:r>
            <a:r>
              <a:rPr lang="ja-JP" altLang="en-US" dirty="0">
                <a:solidFill>
                  <a:srgbClr val="D9D9D9"/>
                </a:solidFill>
                <a:latin typeface="+mj-ea"/>
                <a:ea typeface="+mj-ea"/>
              </a:rPr>
              <a:t>イワモトユウジ</a:t>
            </a:r>
            <a:endParaRPr lang="en-US" altLang="ja-JP" dirty="0">
              <a:solidFill>
                <a:srgbClr val="D9D9D9"/>
              </a:solidFill>
              <a:latin typeface="+mj-ea"/>
              <a:ea typeface="+mj-ea"/>
            </a:endParaRPr>
          </a:p>
        </p:txBody>
      </p:sp>
    </p:spTree>
    <p:extLst>
      <p:ext uri="{BB962C8B-B14F-4D97-AF65-F5344CB8AC3E}">
        <p14:creationId xmlns:p14="http://schemas.microsoft.com/office/powerpoint/2010/main" val="212838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16AF70-2088-4537-B1F6-9F05335C5A63}"/>
              </a:ext>
            </a:extLst>
          </p:cNvPr>
          <p:cNvSpPr>
            <a:spLocks noGrp="1"/>
          </p:cNvSpPr>
          <p:nvPr>
            <p:ph type="title"/>
          </p:nvPr>
        </p:nvSpPr>
        <p:spPr>
          <a:xfrm>
            <a:off x="838200" y="365125"/>
            <a:ext cx="10515600" cy="1325563"/>
          </a:xfrm>
        </p:spPr>
        <p:txBody>
          <a:bodyPr/>
          <a:lstStyle/>
          <a:p>
            <a:r>
              <a:rPr kumimoji="1" lang="ja-JP" altLang="en-US" dirty="0">
                <a:solidFill>
                  <a:srgbClr val="D9D9D9"/>
                </a:solidFill>
                <a:latin typeface="HGS創英角ｺﾞｼｯｸUB" panose="020B0900000000000000" pitchFamily="50" charset="-128"/>
                <a:ea typeface="HGS創英角ｺﾞｼｯｸUB" panose="020B0900000000000000" pitchFamily="50" charset="-128"/>
              </a:rPr>
              <a:t>目次</a:t>
            </a:r>
          </a:p>
        </p:txBody>
      </p:sp>
      <p:sp>
        <p:nvSpPr>
          <p:cNvPr id="3" name="コンテンツ プレースホルダー 2">
            <a:extLst>
              <a:ext uri="{FF2B5EF4-FFF2-40B4-BE49-F238E27FC236}">
                <a16:creationId xmlns:a16="http://schemas.microsoft.com/office/drawing/2014/main" id="{D71A6DEF-B80C-4BC2-A9B7-3156D16306BD}"/>
              </a:ext>
            </a:extLst>
          </p:cNvPr>
          <p:cNvSpPr>
            <a:spLocks noGrp="1"/>
          </p:cNvSpPr>
          <p:nvPr>
            <p:ph idx="1"/>
          </p:nvPr>
        </p:nvSpPr>
        <p:spPr>
          <a:xfrm>
            <a:off x="838200" y="1825625"/>
            <a:ext cx="10515600" cy="4351338"/>
          </a:xfrm>
        </p:spPr>
        <p:txBody>
          <a:bodyPr/>
          <a:lstStyle/>
          <a:p>
            <a:r>
              <a:rPr lang="ja-JP" altLang="en-US" dirty="0">
                <a:solidFill>
                  <a:srgbClr val="D9D9D9"/>
                </a:solidFill>
                <a:latin typeface="HGS創英角ｺﾞｼｯｸUB" panose="020B0900000000000000" pitchFamily="50" charset="-128"/>
                <a:ea typeface="HGS創英角ｺﾞｼｯｸUB" panose="020B0900000000000000" pitchFamily="50" charset="-128"/>
              </a:rPr>
              <a:t>企画意図</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kumimoji="1" lang="ja-JP" altLang="en-US" dirty="0">
                <a:solidFill>
                  <a:srgbClr val="D9D9D9"/>
                </a:solidFill>
                <a:latin typeface="HGS創英角ｺﾞｼｯｸUB" panose="020B0900000000000000" pitchFamily="50" charset="-128"/>
                <a:ea typeface="HGS創英角ｺﾞｼｯｸUB" panose="020B0900000000000000" pitchFamily="50" charset="-128"/>
              </a:rPr>
              <a:t>ゲーム概要</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　　　　</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kumimoji="1" lang="ja-JP" altLang="en-US" dirty="0">
                <a:solidFill>
                  <a:srgbClr val="D9D9D9"/>
                </a:solidFill>
                <a:latin typeface="HGS創英角ｺﾞｼｯｸUB" panose="020B0900000000000000" pitchFamily="50" charset="-128"/>
                <a:ea typeface="HGS創英角ｺﾞｼｯｸUB" panose="020B0900000000000000" pitchFamily="50" charset="-128"/>
              </a:rPr>
              <a:t>操作説明</a:t>
            </a:r>
            <a:endParaRPr kumimoji="1"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lang="ja-JP" altLang="en-US" dirty="0">
                <a:solidFill>
                  <a:srgbClr val="D9D9D9"/>
                </a:solidFill>
                <a:latin typeface="HGS創英角ｺﾞｼｯｸUB" panose="020B0900000000000000" pitchFamily="50" charset="-128"/>
                <a:ea typeface="HGS創英角ｺﾞｼｯｸUB" panose="020B0900000000000000" pitchFamily="50" charset="-128"/>
              </a:rPr>
              <a:t>セールスポイント</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lang="ja-JP" altLang="en-US" dirty="0">
                <a:solidFill>
                  <a:srgbClr val="D9D9D9"/>
                </a:solidFill>
                <a:latin typeface="HGS創英角ｺﾞｼｯｸUB" panose="020B0900000000000000" pitchFamily="50" charset="-128"/>
                <a:ea typeface="HGS創英角ｺﾞｼｯｸUB" panose="020B0900000000000000" pitchFamily="50" charset="-128"/>
              </a:rPr>
              <a:t>使用するアセット</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kumimoji="1" lang="ja-JP" altLang="en-US" dirty="0">
                <a:solidFill>
                  <a:srgbClr val="D9D9D9"/>
                </a:solidFill>
                <a:latin typeface="HGS創英角ｺﾞｼｯｸUB" panose="020B0900000000000000" pitchFamily="50" charset="-128"/>
                <a:ea typeface="HGS創英角ｺﾞｼｯｸUB" panose="020B0900000000000000" pitchFamily="50" charset="-128"/>
              </a:rPr>
              <a:t>制作に必要なメンバ</a:t>
            </a:r>
          </a:p>
        </p:txBody>
      </p:sp>
      <p:pic>
        <p:nvPicPr>
          <p:cNvPr id="21" name="図 20">
            <a:extLst>
              <a:ext uri="{FF2B5EF4-FFF2-40B4-BE49-F238E27FC236}">
                <a16:creationId xmlns:a16="http://schemas.microsoft.com/office/drawing/2014/main" id="{47335E69-CB3B-48C8-80FE-218073380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5879" y="197342"/>
            <a:ext cx="2520000" cy="2520000"/>
          </a:xfrm>
          <a:prstGeom prst="rect">
            <a:avLst/>
          </a:prstGeom>
        </p:spPr>
      </p:pic>
      <p:pic>
        <p:nvPicPr>
          <p:cNvPr id="25" name="図 24">
            <a:extLst>
              <a:ext uri="{FF2B5EF4-FFF2-40B4-BE49-F238E27FC236}">
                <a16:creationId xmlns:a16="http://schemas.microsoft.com/office/drawing/2014/main" id="{954F685E-52FF-42E1-8EB2-39F146CDDA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9947" y="2489645"/>
            <a:ext cx="821464" cy="720000"/>
          </a:xfrm>
          <a:prstGeom prst="rect">
            <a:avLst/>
          </a:prstGeom>
        </p:spPr>
      </p:pic>
      <p:pic>
        <p:nvPicPr>
          <p:cNvPr id="27" name="図 26">
            <a:extLst>
              <a:ext uri="{FF2B5EF4-FFF2-40B4-BE49-F238E27FC236}">
                <a16:creationId xmlns:a16="http://schemas.microsoft.com/office/drawing/2014/main" id="{7492618C-29C4-47B4-B988-85BBA52F75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19723" y="4879690"/>
            <a:ext cx="1511688" cy="1440000"/>
          </a:xfrm>
          <a:prstGeom prst="rect">
            <a:avLst/>
          </a:prstGeom>
        </p:spPr>
      </p:pic>
      <p:pic>
        <p:nvPicPr>
          <p:cNvPr id="28" name="図 27">
            <a:extLst>
              <a:ext uri="{FF2B5EF4-FFF2-40B4-BE49-F238E27FC236}">
                <a16:creationId xmlns:a16="http://schemas.microsoft.com/office/drawing/2014/main" id="{27D288DB-43FB-4096-8BC2-8F385C08108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700000">
            <a:off x="9255087" y="3949189"/>
            <a:ext cx="1080000" cy="1080000"/>
          </a:xfrm>
          <a:prstGeom prst="rect">
            <a:avLst/>
          </a:prstGeom>
        </p:spPr>
      </p:pic>
    </p:spTree>
    <p:extLst>
      <p:ext uri="{BB962C8B-B14F-4D97-AF65-F5344CB8AC3E}">
        <p14:creationId xmlns:p14="http://schemas.microsoft.com/office/powerpoint/2010/main" val="310546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72D3C25-5013-4420-860D-DDE7021AF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3423" y="4158000"/>
            <a:ext cx="5400000" cy="5400000"/>
          </a:xfrm>
          <a:prstGeom prst="rect">
            <a:avLst/>
          </a:prstGeom>
        </p:spPr>
      </p:pic>
      <p:sp>
        <p:nvSpPr>
          <p:cNvPr id="2" name="タイトル 1">
            <a:extLst>
              <a:ext uri="{FF2B5EF4-FFF2-40B4-BE49-F238E27FC236}">
                <a16:creationId xmlns:a16="http://schemas.microsoft.com/office/drawing/2014/main" id="{AA94531E-A481-42AC-BDB4-F014646059F2}"/>
              </a:ext>
            </a:extLst>
          </p:cNvPr>
          <p:cNvSpPr>
            <a:spLocks noGrp="1"/>
          </p:cNvSpPr>
          <p:nvPr>
            <p:ph type="title"/>
          </p:nvPr>
        </p:nvSpPr>
        <p:spPr/>
        <p:txBody>
          <a:bodyPr/>
          <a:lstStyle/>
          <a:p>
            <a:r>
              <a:rPr lang="ja-JP" altLang="en-US" dirty="0">
                <a:solidFill>
                  <a:srgbClr val="D9D9D9"/>
                </a:solidFill>
                <a:latin typeface="HGS創英角ｺﾞｼｯｸUB" panose="020B0900000000000000" pitchFamily="50" charset="-128"/>
                <a:ea typeface="HGS創英角ｺﾞｼｯｸUB" panose="020B0900000000000000" pitchFamily="50" charset="-128"/>
              </a:rPr>
              <a:t>企画意図</a:t>
            </a:r>
            <a:endParaRPr kumimoji="1" lang="ja-JP" altLang="en-US" dirty="0">
              <a:solidFill>
                <a:srgbClr val="D9D9D9"/>
              </a:solidFill>
              <a:latin typeface="HGS創英角ｺﾞｼｯｸUB" panose="020B0900000000000000" pitchFamily="50" charset="-128"/>
              <a:ea typeface="HGS創英角ｺﾞｼｯｸUB" panose="020B0900000000000000" pitchFamily="50" charset="-128"/>
            </a:endParaRPr>
          </a:p>
        </p:txBody>
      </p:sp>
      <p:sp>
        <p:nvSpPr>
          <p:cNvPr id="3" name="コンテンツ プレースホルダー 2">
            <a:extLst>
              <a:ext uri="{FF2B5EF4-FFF2-40B4-BE49-F238E27FC236}">
                <a16:creationId xmlns:a16="http://schemas.microsoft.com/office/drawing/2014/main" id="{B1DADCF3-94E2-42BB-9F8E-95928FB0D5DF}"/>
              </a:ext>
            </a:extLst>
          </p:cNvPr>
          <p:cNvSpPr>
            <a:spLocks noGrp="1"/>
          </p:cNvSpPr>
          <p:nvPr>
            <p:ph idx="1"/>
          </p:nvPr>
        </p:nvSpPr>
        <p:spPr/>
        <p:txBody>
          <a:bodyPr>
            <a:normAutofit lnSpcReduction="10000"/>
          </a:bodyPr>
          <a:lstStyle/>
          <a:p>
            <a:r>
              <a:rPr kumimoji="1" lang="ja-JP" altLang="en-US" dirty="0">
                <a:solidFill>
                  <a:srgbClr val="D9D9D9"/>
                </a:solidFill>
                <a:latin typeface="HGS創英角ｺﾞｼｯｸUB" panose="020B0900000000000000" pitchFamily="50" charset="-128"/>
                <a:ea typeface="HGS創英角ｺﾞｼｯｸUB" panose="020B0900000000000000" pitchFamily="50" charset="-128"/>
              </a:rPr>
              <a:t>他のゲームと差をつける</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現実的な方法</a:t>
            </a:r>
            <a:endParaRPr kumimoji="1"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marL="914400" lvl="1" indent="-457200">
              <a:buAutoNum type="arabicPeriod"/>
            </a:pPr>
            <a:r>
              <a:rPr lang="ja-JP" altLang="en-US" dirty="0">
                <a:solidFill>
                  <a:srgbClr val="D9D9D9"/>
                </a:solidFill>
                <a:latin typeface="HGS創英角ｺﾞｼｯｸUB" panose="020B0900000000000000" pitchFamily="50" charset="-128"/>
                <a:ea typeface="HGS創英角ｺﾞｼｯｸUB" panose="020B0900000000000000" pitchFamily="50" charset="-128"/>
              </a:rPr>
              <a:t>視覚的に迫力のある演出</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marL="914400" lvl="2" indent="0">
              <a:buNone/>
            </a:pPr>
            <a:r>
              <a:rPr lang="ja-JP" altLang="en-US" dirty="0">
                <a:solidFill>
                  <a:srgbClr val="D9D9D9"/>
                </a:solidFill>
                <a:latin typeface="HGS創英角ｺﾞｼｯｸUB" panose="020B0900000000000000" pitchFamily="50" charset="-128"/>
                <a:ea typeface="HGS創英角ｺﾞｼｯｸUB" panose="020B0900000000000000" pitchFamily="50" charset="-128"/>
              </a:rPr>
              <a:t>大量のオブジェクトやエフェクトがあれば迫力が出るが、実装しているゲームは少ない</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marL="914400" lvl="2" indent="0">
              <a:buNone/>
            </a:pP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marL="914400" lvl="1" indent="-457200">
              <a:buAutoNum type="arabicPeriod"/>
            </a:pPr>
            <a:r>
              <a:rPr lang="ja-JP" altLang="en-US" dirty="0">
                <a:solidFill>
                  <a:srgbClr val="D9D9D9"/>
                </a:solidFill>
                <a:latin typeface="HGS創英角ｺﾞｼｯｸUB" panose="020B0900000000000000" pitchFamily="50" charset="-128"/>
                <a:ea typeface="HGS創英角ｺﾞｼｯｸUB" panose="020B0900000000000000" pitchFamily="50" charset="-128"/>
              </a:rPr>
              <a:t>応答の早く軽いソフト</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marL="914400" lvl="2" indent="0">
              <a:buNone/>
            </a:pPr>
            <a:r>
              <a:rPr lang="ja-JP" altLang="en-US" dirty="0">
                <a:solidFill>
                  <a:srgbClr val="D9D9D9"/>
                </a:solidFill>
                <a:latin typeface="HGS創英角ｺﾞｼｯｸUB" panose="020B0900000000000000" pitchFamily="50" charset="-128"/>
                <a:ea typeface="HGS創英角ｺﾞｼｯｸUB" panose="020B0900000000000000" pitchFamily="50" charset="-128"/>
              </a:rPr>
              <a:t>データ構造やメモリなどを意識し正しいアルゴリズムを使う事で軽いソフトの実装は可能</a:t>
            </a:r>
            <a:endParaRPr lang="en-US" altLang="ja-JP" sz="3200" dirty="0">
              <a:solidFill>
                <a:srgbClr val="D9D9D9"/>
              </a:solidFill>
              <a:latin typeface="HGS創英角ｺﾞｼｯｸUB" panose="020B0900000000000000" pitchFamily="50" charset="-128"/>
              <a:ea typeface="HGS創英角ｺﾞｼｯｸUB" panose="020B0900000000000000" pitchFamily="50" charset="-128"/>
            </a:endParaRPr>
          </a:p>
          <a:p>
            <a:pPr marL="0" indent="0">
              <a:buNone/>
            </a:pPr>
            <a:r>
              <a:rPr lang="en-US" altLang="ja-JP" sz="3200" dirty="0">
                <a:solidFill>
                  <a:srgbClr val="D9D9D9"/>
                </a:solidFill>
                <a:latin typeface="HGS創英角ｺﾞｼｯｸUB" panose="020B0900000000000000" pitchFamily="50" charset="-128"/>
                <a:ea typeface="HGS創英角ｺﾞｼｯｸUB" panose="020B0900000000000000" pitchFamily="50" charset="-128"/>
              </a:rPr>
              <a:t>  Compute Shader</a:t>
            </a:r>
            <a:r>
              <a:rPr lang="ja-JP" altLang="en-US" sz="3200" dirty="0">
                <a:solidFill>
                  <a:srgbClr val="D9D9D9"/>
                </a:solidFill>
                <a:latin typeface="HGS創英角ｺﾞｼｯｸUB" panose="020B0900000000000000" pitchFamily="50" charset="-128"/>
                <a:ea typeface="HGS創英角ｺﾞｼｯｸUB" panose="020B0900000000000000" pitchFamily="50" charset="-128"/>
              </a:rPr>
              <a:t>と</a:t>
            </a:r>
            <a:r>
              <a:rPr lang="en-US" altLang="ja-JP" sz="3200" dirty="0">
                <a:solidFill>
                  <a:srgbClr val="D9D9D9"/>
                </a:solidFill>
                <a:latin typeface="HGS創英角ｺﾞｼｯｸUB" panose="020B0900000000000000" pitchFamily="50" charset="-128"/>
                <a:ea typeface="HGS創英角ｺﾞｼｯｸUB" panose="020B0900000000000000" pitchFamily="50" charset="-128"/>
              </a:rPr>
              <a:t>DOTS</a:t>
            </a:r>
            <a:r>
              <a:rPr lang="ja-JP" altLang="en-US" sz="3200" dirty="0">
                <a:solidFill>
                  <a:srgbClr val="D9D9D9"/>
                </a:solidFill>
                <a:latin typeface="HGS創英角ｺﾞｼｯｸUB" panose="020B0900000000000000" pitchFamily="50" charset="-128"/>
                <a:ea typeface="HGS創英角ｺﾞｼｯｸUB" panose="020B0900000000000000" pitchFamily="50" charset="-128"/>
              </a:rPr>
              <a:t>で実装</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marL="0" indent="0">
              <a:buNone/>
            </a:pPr>
            <a:r>
              <a:rPr lang="en-US" altLang="ja-JP" sz="2000" dirty="0">
                <a:solidFill>
                  <a:srgbClr val="D9D9D9"/>
                </a:solidFill>
                <a:latin typeface="HGS創英角ｺﾞｼｯｸUB" panose="020B0900000000000000" pitchFamily="50" charset="-128"/>
                <a:ea typeface="HGS創英角ｺﾞｼｯｸUB" panose="020B0900000000000000" pitchFamily="50" charset="-128"/>
              </a:rPr>
              <a:t>	Compute Shader</a:t>
            </a:r>
            <a:r>
              <a:rPr lang="ja-JP" altLang="en-US" sz="2000" dirty="0">
                <a:solidFill>
                  <a:srgbClr val="D9D9D9"/>
                </a:solidFill>
                <a:latin typeface="HGS創英角ｺﾞｼｯｸUB" panose="020B0900000000000000" pitchFamily="50" charset="-128"/>
                <a:ea typeface="HGS創英角ｺﾞｼｯｸUB" panose="020B0900000000000000" pitchFamily="50" charset="-128"/>
              </a:rPr>
              <a:t>は</a:t>
            </a:r>
            <a:r>
              <a:rPr lang="en-US" altLang="ja-JP" sz="2000" dirty="0">
                <a:solidFill>
                  <a:srgbClr val="D9D9D9"/>
                </a:solidFill>
                <a:latin typeface="HGS創英角ｺﾞｼｯｸUB" panose="020B0900000000000000" pitchFamily="50" charset="-128"/>
                <a:ea typeface="HGS創英角ｺﾞｼｯｸUB" panose="020B0900000000000000" pitchFamily="50" charset="-128"/>
              </a:rPr>
              <a:t>GPU</a:t>
            </a:r>
            <a:r>
              <a:rPr lang="ja-JP" altLang="en-US" sz="2000" dirty="0">
                <a:solidFill>
                  <a:srgbClr val="D9D9D9"/>
                </a:solidFill>
                <a:latin typeface="HGS創英角ｺﾞｼｯｸUB" panose="020B0900000000000000" pitchFamily="50" charset="-128"/>
                <a:ea typeface="HGS創英角ｺﾞｼｯｸUB" panose="020B0900000000000000" pitchFamily="50" charset="-128"/>
              </a:rPr>
              <a:t>を使った並列処理を行う</a:t>
            </a:r>
            <a:r>
              <a:rPr lang="en-US" altLang="ja-JP" sz="2000" dirty="0">
                <a:solidFill>
                  <a:srgbClr val="D9D9D9"/>
                </a:solidFill>
                <a:latin typeface="HGS創英角ｺﾞｼｯｸUB" panose="020B0900000000000000" pitchFamily="50" charset="-128"/>
                <a:ea typeface="HGS創英角ｺﾞｼｯｸUB" panose="020B0900000000000000" pitchFamily="50" charset="-128"/>
              </a:rPr>
              <a:t>Shader</a:t>
            </a:r>
          </a:p>
          <a:p>
            <a:pPr marL="0" indent="0">
              <a:lnSpc>
                <a:spcPct val="50000"/>
              </a:lnSpc>
              <a:buNone/>
            </a:pPr>
            <a:r>
              <a:rPr lang="en-US" altLang="ja-JP" sz="2000" dirty="0">
                <a:solidFill>
                  <a:srgbClr val="D9D9D9"/>
                </a:solidFill>
                <a:latin typeface="HGS創英角ｺﾞｼｯｸUB" panose="020B0900000000000000" pitchFamily="50" charset="-128"/>
                <a:ea typeface="HGS創英角ｺﾞｼｯｸUB" panose="020B0900000000000000" pitchFamily="50" charset="-128"/>
              </a:rPr>
              <a:t>	DOTS</a:t>
            </a:r>
            <a:r>
              <a:rPr lang="ja-JP" altLang="en-US" sz="2000" dirty="0">
                <a:solidFill>
                  <a:srgbClr val="D9D9D9"/>
                </a:solidFill>
                <a:latin typeface="HGS創英角ｺﾞｼｯｸUB" panose="020B0900000000000000" pitchFamily="50" charset="-128"/>
                <a:ea typeface="HGS創英角ｺﾞｼｯｸUB" panose="020B0900000000000000" pitchFamily="50" charset="-128"/>
              </a:rPr>
              <a:t>（</a:t>
            </a:r>
            <a:r>
              <a:rPr lang="en-US" altLang="ja-JP" sz="2000" dirty="0">
                <a:solidFill>
                  <a:srgbClr val="D9D9D9"/>
                </a:solidFill>
                <a:latin typeface="HGS創英角ｺﾞｼｯｸUB" panose="020B0900000000000000" pitchFamily="50" charset="-128"/>
                <a:ea typeface="HGS創英角ｺﾞｼｯｸUB" panose="020B0900000000000000" pitchFamily="50" charset="-128"/>
              </a:rPr>
              <a:t>Data-Oriented Technology Stack</a:t>
            </a:r>
            <a:r>
              <a:rPr lang="ja-JP" altLang="en-US" sz="2000" dirty="0">
                <a:solidFill>
                  <a:srgbClr val="D9D9D9"/>
                </a:solidFill>
                <a:latin typeface="HGS創英角ｺﾞｼｯｸUB" panose="020B0900000000000000" pitchFamily="50" charset="-128"/>
                <a:ea typeface="HGS創英角ｺﾞｼｯｸUB" panose="020B0900000000000000" pitchFamily="50" charset="-128"/>
              </a:rPr>
              <a:t>）は、</a:t>
            </a:r>
            <a:endParaRPr lang="en-US" altLang="ja-JP" sz="2000" dirty="0">
              <a:solidFill>
                <a:srgbClr val="D9D9D9"/>
              </a:solidFill>
              <a:latin typeface="HGS創英角ｺﾞｼｯｸUB" panose="020B0900000000000000" pitchFamily="50" charset="-128"/>
              <a:ea typeface="HGS創英角ｺﾞｼｯｸUB" panose="020B0900000000000000" pitchFamily="50" charset="-128"/>
            </a:endParaRPr>
          </a:p>
          <a:p>
            <a:pPr marL="0" indent="0">
              <a:lnSpc>
                <a:spcPct val="50000"/>
              </a:lnSpc>
              <a:buNone/>
            </a:pPr>
            <a:r>
              <a:rPr lang="en-US" altLang="ja-JP" sz="2000" dirty="0">
                <a:solidFill>
                  <a:srgbClr val="D9D9D9"/>
                </a:solidFill>
                <a:latin typeface="HGS創英角ｺﾞｼｯｸUB" panose="020B0900000000000000" pitchFamily="50" charset="-128"/>
                <a:ea typeface="HGS創英角ｺﾞｼｯｸUB" panose="020B0900000000000000" pitchFamily="50" charset="-128"/>
              </a:rPr>
              <a:t>	</a:t>
            </a:r>
            <a:r>
              <a:rPr lang="ja-JP" altLang="en-US" sz="2000" dirty="0">
                <a:solidFill>
                  <a:srgbClr val="D9D9D9"/>
                </a:solidFill>
                <a:latin typeface="HGS創英角ｺﾞｼｯｸUB" panose="020B0900000000000000" pitchFamily="50" charset="-128"/>
                <a:ea typeface="HGS創英角ｺﾞｼｯｸUB" panose="020B0900000000000000" pitchFamily="50" charset="-128"/>
              </a:rPr>
              <a:t>メモリの効率的な利用とキャッシュ最適化を重視した</a:t>
            </a:r>
            <a:endParaRPr lang="en-US" altLang="ja-JP" sz="2000" dirty="0">
              <a:solidFill>
                <a:srgbClr val="D9D9D9"/>
              </a:solidFill>
              <a:latin typeface="HGS創英角ｺﾞｼｯｸUB" panose="020B0900000000000000" pitchFamily="50" charset="-128"/>
              <a:ea typeface="HGS創英角ｺﾞｼｯｸUB" panose="020B0900000000000000" pitchFamily="50" charset="-128"/>
            </a:endParaRPr>
          </a:p>
          <a:p>
            <a:pPr marL="0" indent="0">
              <a:lnSpc>
                <a:spcPct val="50000"/>
              </a:lnSpc>
              <a:buNone/>
            </a:pPr>
            <a:r>
              <a:rPr lang="en-US" altLang="ja-JP" sz="2000" dirty="0">
                <a:solidFill>
                  <a:srgbClr val="D9D9D9"/>
                </a:solidFill>
                <a:latin typeface="HGS創英角ｺﾞｼｯｸUB" panose="020B0900000000000000" pitchFamily="50" charset="-128"/>
                <a:ea typeface="HGS創英角ｺﾞｼｯｸUB" panose="020B0900000000000000" pitchFamily="50" charset="-128"/>
              </a:rPr>
              <a:t>	</a:t>
            </a:r>
            <a:r>
              <a:rPr lang="ja-JP" altLang="en-US" sz="2000" dirty="0">
                <a:solidFill>
                  <a:srgbClr val="D9D9D9"/>
                </a:solidFill>
                <a:latin typeface="HGS創英角ｺﾞｼｯｸUB" panose="020B0900000000000000" pitchFamily="50" charset="-128"/>
                <a:ea typeface="HGS創英角ｺﾞｼｯｸUB" panose="020B0900000000000000" pitchFamily="50" charset="-128"/>
              </a:rPr>
              <a:t>データ指向設計のフレームワーク</a:t>
            </a:r>
            <a:endParaRPr lang="ja-JP" altLang="en-US" sz="2000" dirty="0">
              <a:latin typeface="HGS創英角ｺﾞｼｯｸUB" panose="020B0900000000000000" pitchFamily="50" charset="-128"/>
              <a:ea typeface="HGS創英角ｺﾞｼｯｸUB" panose="020B0900000000000000" pitchFamily="50" charset="-128"/>
            </a:endParaRPr>
          </a:p>
          <a:p>
            <a:pPr marL="0" indent="0">
              <a:buNone/>
            </a:pP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52862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FCE87-EB4D-428E-AAEB-C66083353901}"/>
              </a:ext>
            </a:extLst>
          </p:cNvPr>
          <p:cNvSpPr>
            <a:spLocks noGrp="1"/>
          </p:cNvSpPr>
          <p:nvPr>
            <p:ph type="title"/>
          </p:nvPr>
        </p:nvSpPr>
        <p:spPr/>
        <p:txBody>
          <a:bodyPr/>
          <a:lstStyle/>
          <a:p>
            <a:r>
              <a:rPr lang="ja-JP" altLang="ja-JP" dirty="0">
                <a:solidFill>
                  <a:srgbClr val="D9D9D9"/>
                </a:solidFill>
                <a:latin typeface="HGS創英角ｺﾞｼｯｸUB" panose="020B0900000000000000" pitchFamily="50" charset="-128"/>
                <a:ea typeface="HGS創英角ｺﾞｼｯｸUB" panose="020B0900000000000000" pitchFamily="50" charset="-128"/>
              </a:rPr>
              <a:t>ゲーム概要</a:t>
            </a:r>
            <a:endParaRPr kumimoji="1" lang="ja-JP" altLang="en-US" dirty="0">
              <a:solidFill>
                <a:srgbClr val="D9D9D9"/>
              </a:solidFill>
              <a:latin typeface="HGS創英角ｺﾞｼｯｸUB" panose="020B0900000000000000" pitchFamily="50" charset="-128"/>
              <a:ea typeface="HGS創英角ｺﾞｼｯｸUB" panose="020B0900000000000000" pitchFamily="50" charset="-128"/>
            </a:endParaRPr>
          </a:p>
        </p:txBody>
      </p:sp>
      <p:sp>
        <p:nvSpPr>
          <p:cNvPr id="3" name="コンテンツ プレースホルダー 2">
            <a:extLst>
              <a:ext uri="{FF2B5EF4-FFF2-40B4-BE49-F238E27FC236}">
                <a16:creationId xmlns:a16="http://schemas.microsoft.com/office/drawing/2014/main" id="{5CD88C6A-594A-4FFA-80B2-91AD3C8A2404}"/>
              </a:ext>
            </a:extLst>
          </p:cNvPr>
          <p:cNvSpPr>
            <a:spLocks noGrp="1"/>
          </p:cNvSpPr>
          <p:nvPr>
            <p:ph idx="1"/>
          </p:nvPr>
        </p:nvSpPr>
        <p:spPr>
          <a:xfrm>
            <a:off x="838200" y="1825625"/>
            <a:ext cx="11049000" cy="4351338"/>
          </a:xfrm>
        </p:spPr>
        <p:txBody>
          <a:bodyPr/>
          <a:lstStyle/>
          <a:p>
            <a:pPr marL="0" indent="0" fontAlgn="base">
              <a:buNone/>
            </a:pPr>
            <a:r>
              <a:rPr lang="ja-JP" altLang="en-US" sz="2400" dirty="0">
                <a:solidFill>
                  <a:srgbClr val="D9D9D9"/>
                </a:solidFill>
                <a:latin typeface="HGS創英角ｺﾞｼｯｸUB" panose="020B0900000000000000" pitchFamily="50" charset="-128"/>
                <a:ea typeface="HGS創英角ｺﾞｼｯｸUB" panose="020B0900000000000000" pitchFamily="50" charset="-128"/>
              </a:rPr>
              <a:t>目標は制限時間以内に</a:t>
            </a:r>
            <a:r>
              <a:rPr lang="ja-JP" altLang="en-US" sz="2400" dirty="0">
                <a:solidFill>
                  <a:srgbClr val="CC2936"/>
                </a:solidFill>
                <a:latin typeface="HGS創英角ｺﾞｼｯｸUB" panose="020B0900000000000000" pitchFamily="50" charset="-128"/>
                <a:ea typeface="HGS創英角ｺﾞｼｯｸUB" panose="020B0900000000000000" pitchFamily="50" charset="-128"/>
              </a:rPr>
              <a:t>ベース</a:t>
            </a:r>
            <a:r>
              <a:rPr lang="en-US" altLang="ja-JP" sz="2400" dirty="0">
                <a:solidFill>
                  <a:srgbClr val="D9D9D9"/>
                </a:solidFill>
                <a:latin typeface="HGS創英角ｺﾞｼｯｸUB" panose="020B0900000000000000" pitchFamily="50" charset="-128"/>
                <a:ea typeface="HGS創英角ｺﾞｼｯｸUB" panose="020B0900000000000000" pitchFamily="50" charset="-128"/>
              </a:rPr>
              <a:t>(</a:t>
            </a:r>
            <a:r>
              <a:rPr lang="ja-JP" altLang="en-US" sz="2400" dirty="0">
                <a:solidFill>
                  <a:srgbClr val="D9D9D9"/>
                </a:solidFill>
                <a:latin typeface="HGS創英角ｺﾞｼｯｸUB" panose="020B0900000000000000" pitchFamily="50" charset="-128"/>
                <a:ea typeface="HGS創英角ｺﾞｼｯｸUB" panose="020B0900000000000000" pitchFamily="50" charset="-128"/>
              </a:rPr>
              <a:t>白い円</a:t>
            </a:r>
            <a:r>
              <a:rPr lang="en-US" altLang="ja-JP" sz="2400" dirty="0">
                <a:solidFill>
                  <a:srgbClr val="D9D9D9"/>
                </a:solidFill>
                <a:latin typeface="HGS創英角ｺﾞｼｯｸUB" panose="020B0900000000000000" pitchFamily="50" charset="-128"/>
                <a:ea typeface="HGS創英角ｺﾞｼｯｸUB" panose="020B0900000000000000" pitchFamily="50" charset="-128"/>
              </a:rPr>
              <a:t>)</a:t>
            </a:r>
            <a:r>
              <a:rPr lang="ja-JP" altLang="en-US" sz="2400" dirty="0">
                <a:solidFill>
                  <a:srgbClr val="D9D9D9"/>
                </a:solidFill>
                <a:latin typeface="HGS創英角ｺﾞｼｯｸUB" panose="020B0900000000000000" pitchFamily="50" charset="-128"/>
                <a:ea typeface="HGS創英角ｺﾞｼｯｸUB" panose="020B0900000000000000" pitchFamily="50" charset="-128"/>
              </a:rPr>
              <a:t>を拡張させマップを</a:t>
            </a:r>
            <a:r>
              <a:rPr lang="ja-JP" altLang="en-US" sz="2400" dirty="0">
                <a:solidFill>
                  <a:srgbClr val="CC2936"/>
                </a:solidFill>
                <a:latin typeface="HGS創英角ｺﾞｼｯｸUB" panose="020B0900000000000000" pitchFamily="50" charset="-128"/>
                <a:ea typeface="HGS創英角ｺﾞｼｯｸUB" panose="020B0900000000000000" pitchFamily="50" charset="-128"/>
              </a:rPr>
              <a:t>埋め尽くす</a:t>
            </a:r>
            <a:r>
              <a:rPr lang="ja-JP" altLang="en-US" sz="2400" dirty="0">
                <a:solidFill>
                  <a:srgbClr val="D9D9D9"/>
                </a:solidFill>
                <a:latin typeface="HGS創英角ｺﾞｼｯｸUB" panose="020B0900000000000000" pitchFamily="50" charset="-128"/>
                <a:ea typeface="HGS創英角ｺﾞｼｯｸUB" panose="020B0900000000000000" pitchFamily="50" charset="-128"/>
              </a:rPr>
              <a:t>ことです</a:t>
            </a:r>
            <a:endParaRPr lang="en-US" altLang="ja-JP" sz="2400" dirty="0">
              <a:solidFill>
                <a:srgbClr val="D9D9D9"/>
              </a:solidFill>
              <a:latin typeface="HGS創英角ｺﾞｼｯｸUB" panose="020B0900000000000000" pitchFamily="50" charset="-128"/>
              <a:ea typeface="HGS創英角ｺﾞｼｯｸUB" panose="020B0900000000000000" pitchFamily="50" charset="-128"/>
            </a:endParaRPr>
          </a:p>
          <a:p>
            <a:pPr marL="0" indent="0" fontAlgn="base">
              <a:buNone/>
            </a:pPr>
            <a:r>
              <a:rPr lang="ja-JP" altLang="en-US" sz="2400" dirty="0">
                <a:solidFill>
                  <a:srgbClr val="D9D9D9"/>
                </a:solidFill>
                <a:latin typeface="HGS創英角ｺﾞｼｯｸUB" panose="020B0900000000000000" pitchFamily="50" charset="-128"/>
                <a:ea typeface="HGS創英角ｺﾞｼｯｸUB" panose="020B0900000000000000" pitchFamily="50" charset="-128"/>
              </a:rPr>
              <a:t>敵を倒すことでベースを拡張させたり、アップグレードを入手することも可能</a:t>
            </a:r>
            <a:endParaRPr lang="en-US" altLang="ja-JP" sz="2400" dirty="0">
              <a:solidFill>
                <a:srgbClr val="D9D9D9"/>
              </a:solidFill>
              <a:latin typeface="HGS創英角ｺﾞｼｯｸUB" panose="020B0900000000000000" pitchFamily="50" charset="-128"/>
              <a:ea typeface="HGS創英角ｺﾞｼｯｸUB" panose="020B0900000000000000" pitchFamily="50" charset="-128"/>
            </a:endParaRPr>
          </a:p>
          <a:p>
            <a:endParaRPr kumimoji="1" lang="ja-JP" altLang="en-US" dirty="0">
              <a:solidFill>
                <a:srgbClr val="D9D9D9"/>
              </a:solidFill>
              <a:latin typeface="HGS創英角ｺﾞｼｯｸUB" panose="020B0900000000000000" pitchFamily="50" charset="-128"/>
              <a:ea typeface="HGS創英角ｺﾞｼｯｸUB" panose="020B0900000000000000" pitchFamily="50" charset="-128"/>
            </a:endParaRPr>
          </a:p>
        </p:txBody>
      </p:sp>
      <p:pic>
        <p:nvPicPr>
          <p:cNvPr id="7" name="図 6">
            <a:extLst>
              <a:ext uri="{FF2B5EF4-FFF2-40B4-BE49-F238E27FC236}">
                <a16:creationId xmlns:a16="http://schemas.microsoft.com/office/drawing/2014/main" id="{FEEF973E-B2A5-4B52-8D39-42A1B1B7C7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9" y="2849962"/>
            <a:ext cx="3200002" cy="1800000"/>
          </a:xfrm>
          <a:prstGeom prst="rect">
            <a:avLst/>
          </a:prstGeom>
        </p:spPr>
      </p:pic>
      <p:pic>
        <p:nvPicPr>
          <p:cNvPr id="4" name="図 3">
            <a:extLst>
              <a:ext uri="{FF2B5EF4-FFF2-40B4-BE49-F238E27FC236}">
                <a16:creationId xmlns:a16="http://schemas.microsoft.com/office/drawing/2014/main" id="{416DA791-64EE-3975-669E-DCDF9F70A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3423" y="-3709312"/>
            <a:ext cx="5400000" cy="5400000"/>
          </a:xfrm>
          <a:prstGeom prst="rect">
            <a:avLst/>
          </a:prstGeom>
        </p:spPr>
      </p:pic>
      <p:pic>
        <p:nvPicPr>
          <p:cNvPr id="9" name="図 8">
            <a:extLst>
              <a:ext uri="{FF2B5EF4-FFF2-40B4-BE49-F238E27FC236}">
                <a16:creationId xmlns:a16="http://schemas.microsoft.com/office/drawing/2014/main" id="{2B222ED7-2CD7-017A-D8D5-8842963FBE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3423" y="5924208"/>
            <a:ext cx="2053660" cy="1800000"/>
          </a:xfrm>
          <a:prstGeom prst="rect">
            <a:avLst/>
          </a:prstGeom>
        </p:spPr>
      </p:pic>
      <p:pic>
        <p:nvPicPr>
          <p:cNvPr id="8" name="図 7">
            <a:extLst>
              <a:ext uri="{FF2B5EF4-FFF2-40B4-BE49-F238E27FC236}">
                <a16:creationId xmlns:a16="http://schemas.microsoft.com/office/drawing/2014/main" id="{D4097C4C-8DDA-4F49-8186-B2AE7206FA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6495" y="3619939"/>
            <a:ext cx="1800000" cy="1800000"/>
          </a:xfrm>
          <a:prstGeom prst="rect">
            <a:avLst/>
          </a:prstGeom>
        </p:spPr>
      </p:pic>
      <p:pic>
        <p:nvPicPr>
          <p:cNvPr id="11" name="図 10">
            <a:extLst>
              <a:ext uri="{FF2B5EF4-FFF2-40B4-BE49-F238E27FC236}">
                <a16:creationId xmlns:a16="http://schemas.microsoft.com/office/drawing/2014/main" id="{F8935331-E0D5-4BBB-8A19-213716668FB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34558" y="3619939"/>
            <a:ext cx="1800000" cy="1800000"/>
          </a:xfrm>
          <a:prstGeom prst="rect">
            <a:avLst/>
          </a:prstGeom>
        </p:spPr>
      </p:pic>
      <p:pic>
        <p:nvPicPr>
          <p:cNvPr id="13" name="図 12">
            <a:extLst>
              <a:ext uri="{FF2B5EF4-FFF2-40B4-BE49-F238E27FC236}">
                <a16:creationId xmlns:a16="http://schemas.microsoft.com/office/drawing/2014/main" id="{68FE544B-9BA7-4D8A-9705-BD61BE31A5A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87928" y="3619939"/>
            <a:ext cx="1800000" cy="1800000"/>
          </a:xfrm>
          <a:prstGeom prst="rect">
            <a:avLst/>
          </a:prstGeom>
        </p:spPr>
      </p:pic>
      <p:pic>
        <p:nvPicPr>
          <p:cNvPr id="15" name="図 14">
            <a:extLst>
              <a:ext uri="{FF2B5EF4-FFF2-40B4-BE49-F238E27FC236}">
                <a16:creationId xmlns:a16="http://schemas.microsoft.com/office/drawing/2014/main" id="{A5C77829-21C7-4B55-9E62-99555AAF3F3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87212" y="3619939"/>
            <a:ext cx="1800000" cy="1800000"/>
          </a:xfrm>
          <a:prstGeom prst="rect">
            <a:avLst/>
          </a:prstGeom>
        </p:spPr>
      </p:pic>
      <p:cxnSp>
        <p:nvCxnSpPr>
          <p:cNvPr id="23" name="直線矢印コネクタ 22">
            <a:extLst>
              <a:ext uri="{FF2B5EF4-FFF2-40B4-BE49-F238E27FC236}">
                <a16:creationId xmlns:a16="http://schemas.microsoft.com/office/drawing/2014/main" id="{0413063F-8C67-4F04-B490-A85B0E88E3BB}"/>
              </a:ext>
            </a:extLst>
          </p:cNvPr>
          <p:cNvCxnSpPr>
            <a:cxnSpLocks/>
          </p:cNvCxnSpPr>
          <p:nvPr/>
        </p:nvCxnSpPr>
        <p:spPr>
          <a:xfrm>
            <a:off x="5739562" y="4519939"/>
            <a:ext cx="438176" cy="0"/>
          </a:xfrm>
          <a:prstGeom prst="straightConnector1">
            <a:avLst/>
          </a:prstGeom>
          <a:ln>
            <a:solidFill>
              <a:srgbClr val="D9D9D9"/>
            </a:solidFill>
            <a:tailEnd type="triangle"/>
          </a:ln>
        </p:spPr>
        <p:style>
          <a:lnRef idx="2">
            <a:schemeClr val="accent1"/>
          </a:lnRef>
          <a:fillRef idx="0">
            <a:schemeClr val="accent1"/>
          </a:fillRef>
          <a:effectRef idx="1">
            <a:schemeClr val="accent1"/>
          </a:effectRef>
          <a:fontRef idx="minor">
            <a:schemeClr val="tx1"/>
          </a:fontRef>
        </p:style>
      </p:cxnSp>
      <p:cxnSp>
        <p:nvCxnSpPr>
          <p:cNvPr id="25" name="直線矢印コネクタ 24">
            <a:extLst>
              <a:ext uri="{FF2B5EF4-FFF2-40B4-BE49-F238E27FC236}">
                <a16:creationId xmlns:a16="http://schemas.microsoft.com/office/drawing/2014/main" id="{8370A609-D40A-49D7-95C0-343851E82985}"/>
              </a:ext>
            </a:extLst>
          </p:cNvPr>
          <p:cNvCxnSpPr>
            <a:cxnSpLocks/>
          </p:cNvCxnSpPr>
          <p:nvPr/>
        </p:nvCxnSpPr>
        <p:spPr>
          <a:xfrm>
            <a:off x="7679693" y="4519939"/>
            <a:ext cx="438176" cy="0"/>
          </a:xfrm>
          <a:prstGeom prst="straightConnector1">
            <a:avLst/>
          </a:prstGeom>
          <a:ln>
            <a:solidFill>
              <a:srgbClr val="D9D9D9"/>
            </a:solidFill>
            <a:tailEnd type="triangle"/>
          </a:ln>
        </p:spPr>
        <p:style>
          <a:lnRef idx="2">
            <a:schemeClr val="accent1"/>
          </a:lnRef>
          <a:fillRef idx="0">
            <a:schemeClr val="accent1"/>
          </a:fillRef>
          <a:effectRef idx="1">
            <a:schemeClr val="accent1"/>
          </a:effectRef>
          <a:fontRef idx="minor">
            <a:schemeClr val="tx1"/>
          </a:fontRef>
        </p:style>
      </p:cxnSp>
      <p:cxnSp>
        <p:nvCxnSpPr>
          <p:cNvPr id="26" name="直線矢印コネクタ 25">
            <a:extLst>
              <a:ext uri="{FF2B5EF4-FFF2-40B4-BE49-F238E27FC236}">
                <a16:creationId xmlns:a16="http://schemas.microsoft.com/office/drawing/2014/main" id="{600D7215-F114-4E24-B2E0-EF62A8C38CD5}"/>
              </a:ext>
            </a:extLst>
          </p:cNvPr>
          <p:cNvCxnSpPr>
            <a:cxnSpLocks/>
          </p:cNvCxnSpPr>
          <p:nvPr/>
        </p:nvCxnSpPr>
        <p:spPr>
          <a:xfrm>
            <a:off x="9508210" y="4519939"/>
            <a:ext cx="438176" cy="0"/>
          </a:xfrm>
          <a:prstGeom prst="straightConnector1">
            <a:avLst/>
          </a:prstGeom>
          <a:ln>
            <a:solidFill>
              <a:srgbClr val="D9D9D9"/>
            </a:solidFill>
            <a:tailEnd type="triangle"/>
          </a:ln>
        </p:spPr>
        <p:style>
          <a:lnRef idx="2">
            <a:schemeClr val="accent1"/>
          </a:lnRef>
          <a:fillRef idx="0">
            <a:schemeClr val="accent1"/>
          </a:fillRef>
          <a:effectRef idx="1">
            <a:schemeClr val="accent1"/>
          </a:effectRef>
          <a:fontRef idx="minor">
            <a:schemeClr val="tx1"/>
          </a:fontRef>
        </p:style>
      </p:cxnSp>
      <p:pic>
        <p:nvPicPr>
          <p:cNvPr id="28" name="図 27">
            <a:extLst>
              <a:ext uri="{FF2B5EF4-FFF2-40B4-BE49-F238E27FC236}">
                <a16:creationId xmlns:a16="http://schemas.microsoft.com/office/drawing/2014/main" id="{C12393AF-8BFD-4B13-96BE-3307B3B4F2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8201" y="4774299"/>
            <a:ext cx="3200000" cy="1800000"/>
          </a:xfrm>
          <a:prstGeom prst="rect">
            <a:avLst/>
          </a:prstGeom>
        </p:spPr>
      </p:pic>
      <p:sp>
        <p:nvSpPr>
          <p:cNvPr id="33" name="テキスト ボックス 32">
            <a:extLst>
              <a:ext uri="{FF2B5EF4-FFF2-40B4-BE49-F238E27FC236}">
                <a16:creationId xmlns:a16="http://schemas.microsoft.com/office/drawing/2014/main" id="{A53E1BC1-9B17-470E-AF3B-3B1A94E366C9}"/>
              </a:ext>
            </a:extLst>
          </p:cNvPr>
          <p:cNvSpPr txBox="1"/>
          <p:nvPr/>
        </p:nvSpPr>
        <p:spPr>
          <a:xfrm>
            <a:off x="4087928" y="5419939"/>
            <a:ext cx="1800000" cy="369332"/>
          </a:xfrm>
          <a:prstGeom prst="rect">
            <a:avLst/>
          </a:prstGeom>
          <a:noFill/>
        </p:spPr>
        <p:txBody>
          <a:bodyPr wrap="square" rtlCol="0">
            <a:spAutoFit/>
          </a:bodyPr>
          <a:lstStyle/>
          <a:p>
            <a:pPr algn="ctr"/>
            <a:r>
              <a:rPr kumimoji="1" lang="en-US" altLang="ja-JP" dirty="0">
                <a:solidFill>
                  <a:srgbClr val="D9D9D9"/>
                </a:solidFill>
              </a:rPr>
              <a:t>le</a:t>
            </a:r>
            <a:r>
              <a:rPr lang="en-US" altLang="ja-JP" dirty="0">
                <a:solidFill>
                  <a:srgbClr val="D9D9D9"/>
                </a:solidFill>
              </a:rPr>
              <a:t>vel1</a:t>
            </a:r>
            <a:endParaRPr kumimoji="1" lang="ja-JP" altLang="en-US" dirty="0">
              <a:solidFill>
                <a:srgbClr val="D9D9D9"/>
              </a:solidFill>
            </a:endParaRPr>
          </a:p>
        </p:txBody>
      </p:sp>
      <p:sp>
        <p:nvSpPr>
          <p:cNvPr id="34" name="テキスト ボックス 33">
            <a:extLst>
              <a:ext uri="{FF2B5EF4-FFF2-40B4-BE49-F238E27FC236}">
                <a16:creationId xmlns:a16="http://schemas.microsoft.com/office/drawing/2014/main" id="{97B87911-4351-41EA-8F7C-01C5D956172E}"/>
              </a:ext>
            </a:extLst>
          </p:cNvPr>
          <p:cNvSpPr txBox="1"/>
          <p:nvPr/>
        </p:nvSpPr>
        <p:spPr>
          <a:xfrm>
            <a:off x="5987211" y="5419939"/>
            <a:ext cx="1800000" cy="369332"/>
          </a:xfrm>
          <a:prstGeom prst="rect">
            <a:avLst/>
          </a:prstGeom>
          <a:noFill/>
        </p:spPr>
        <p:txBody>
          <a:bodyPr wrap="square" rtlCol="0">
            <a:spAutoFit/>
          </a:bodyPr>
          <a:lstStyle/>
          <a:p>
            <a:pPr algn="ctr"/>
            <a:r>
              <a:rPr kumimoji="1" lang="en-US" altLang="ja-JP" dirty="0">
                <a:solidFill>
                  <a:srgbClr val="D9D9D9"/>
                </a:solidFill>
              </a:rPr>
              <a:t>le</a:t>
            </a:r>
            <a:r>
              <a:rPr lang="en-US" altLang="ja-JP" dirty="0">
                <a:solidFill>
                  <a:srgbClr val="D9D9D9"/>
                </a:solidFill>
              </a:rPr>
              <a:t>vel3</a:t>
            </a:r>
            <a:endParaRPr kumimoji="1" lang="ja-JP" altLang="en-US" dirty="0">
              <a:solidFill>
                <a:srgbClr val="D9D9D9"/>
              </a:solidFill>
            </a:endParaRPr>
          </a:p>
        </p:txBody>
      </p:sp>
      <p:sp>
        <p:nvSpPr>
          <p:cNvPr id="35" name="テキスト ボックス 34">
            <a:extLst>
              <a:ext uri="{FF2B5EF4-FFF2-40B4-BE49-F238E27FC236}">
                <a16:creationId xmlns:a16="http://schemas.microsoft.com/office/drawing/2014/main" id="{5CF3B950-DF21-4DA1-B74B-C1CDAC8D7A82}"/>
              </a:ext>
            </a:extLst>
          </p:cNvPr>
          <p:cNvSpPr txBox="1"/>
          <p:nvPr/>
        </p:nvSpPr>
        <p:spPr>
          <a:xfrm>
            <a:off x="7886494" y="5419939"/>
            <a:ext cx="1800000" cy="369332"/>
          </a:xfrm>
          <a:prstGeom prst="rect">
            <a:avLst/>
          </a:prstGeom>
          <a:noFill/>
        </p:spPr>
        <p:txBody>
          <a:bodyPr wrap="square" rtlCol="0">
            <a:spAutoFit/>
          </a:bodyPr>
          <a:lstStyle/>
          <a:p>
            <a:pPr algn="ctr"/>
            <a:r>
              <a:rPr kumimoji="1" lang="en-US" altLang="ja-JP" dirty="0">
                <a:solidFill>
                  <a:srgbClr val="D9D9D9"/>
                </a:solidFill>
              </a:rPr>
              <a:t>le</a:t>
            </a:r>
            <a:r>
              <a:rPr lang="en-US" altLang="ja-JP" dirty="0">
                <a:solidFill>
                  <a:srgbClr val="D9D9D9"/>
                </a:solidFill>
              </a:rPr>
              <a:t>vel5</a:t>
            </a:r>
            <a:endParaRPr kumimoji="1" lang="ja-JP" altLang="en-US" dirty="0">
              <a:solidFill>
                <a:srgbClr val="D9D9D9"/>
              </a:solidFill>
            </a:endParaRPr>
          </a:p>
        </p:txBody>
      </p:sp>
      <p:sp>
        <p:nvSpPr>
          <p:cNvPr id="36" name="テキスト ボックス 35">
            <a:extLst>
              <a:ext uri="{FF2B5EF4-FFF2-40B4-BE49-F238E27FC236}">
                <a16:creationId xmlns:a16="http://schemas.microsoft.com/office/drawing/2014/main" id="{F89EDDC5-72FE-4976-A149-45F31913998F}"/>
              </a:ext>
            </a:extLst>
          </p:cNvPr>
          <p:cNvSpPr txBox="1"/>
          <p:nvPr/>
        </p:nvSpPr>
        <p:spPr>
          <a:xfrm>
            <a:off x="9785777" y="5419939"/>
            <a:ext cx="1800000" cy="369332"/>
          </a:xfrm>
          <a:prstGeom prst="rect">
            <a:avLst/>
          </a:prstGeom>
          <a:noFill/>
        </p:spPr>
        <p:txBody>
          <a:bodyPr wrap="square" rtlCol="0">
            <a:spAutoFit/>
          </a:bodyPr>
          <a:lstStyle/>
          <a:p>
            <a:pPr algn="ctr"/>
            <a:r>
              <a:rPr kumimoji="1" lang="en-US" altLang="ja-JP" dirty="0">
                <a:solidFill>
                  <a:srgbClr val="D9D9D9"/>
                </a:solidFill>
              </a:rPr>
              <a:t>le</a:t>
            </a:r>
            <a:r>
              <a:rPr lang="en-US" altLang="ja-JP" dirty="0">
                <a:solidFill>
                  <a:srgbClr val="D9D9D9"/>
                </a:solidFill>
              </a:rPr>
              <a:t>vel8</a:t>
            </a:r>
            <a:endParaRPr kumimoji="1" lang="ja-JP" altLang="en-US" dirty="0">
              <a:solidFill>
                <a:srgbClr val="D9D9D9"/>
              </a:solidFill>
            </a:endParaRPr>
          </a:p>
        </p:txBody>
      </p:sp>
    </p:spTree>
    <p:extLst>
      <p:ext uri="{BB962C8B-B14F-4D97-AF65-F5344CB8AC3E}">
        <p14:creationId xmlns:p14="http://schemas.microsoft.com/office/powerpoint/2010/main" val="280879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7187A-970A-4D3E-A5C1-7DD8BD7CEF1D}"/>
              </a:ext>
            </a:extLst>
          </p:cNvPr>
          <p:cNvSpPr>
            <a:spLocks noGrp="1"/>
          </p:cNvSpPr>
          <p:nvPr>
            <p:ph type="title"/>
          </p:nvPr>
        </p:nvSpPr>
        <p:spPr/>
        <p:txBody>
          <a:bodyPr/>
          <a:lstStyle/>
          <a:p>
            <a:r>
              <a:rPr lang="ja-JP" altLang="ja-JP" dirty="0">
                <a:solidFill>
                  <a:srgbClr val="D9D9D9"/>
                </a:solidFill>
                <a:latin typeface="HGS創英角ｺﾞｼｯｸUB" panose="020B0900000000000000" pitchFamily="50" charset="-128"/>
                <a:ea typeface="HGS創英角ｺﾞｼｯｸUB" panose="020B0900000000000000" pitchFamily="50" charset="-128"/>
              </a:rPr>
              <a:t>操作方法</a:t>
            </a:r>
            <a:endParaRPr kumimoji="1" lang="ja-JP" altLang="en-US" dirty="0">
              <a:solidFill>
                <a:srgbClr val="D9D9D9"/>
              </a:solidFill>
              <a:latin typeface="HGS創英角ｺﾞｼｯｸUB" panose="020B0900000000000000" pitchFamily="50" charset="-128"/>
              <a:ea typeface="HGS創英角ｺﾞｼｯｸUB" panose="020B0900000000000000" pitchFamily="50" charset="-128"/>
            </a:endParaRPr>
          </a:p>
        </p:txBody>
      </p:sp>
      <p:sp>
        <p:nvSpPr>
          <p:cNvPr id="3" name="コンテンツ プレースホルダー 2">
            <a:extLst>
              <a:ext uri="{FF2B5EF4-FFF2-40B4-BE49-F238E27FC236}">
                <a16:creationId xmlns:a16="http://schemas.microsoft.com/office/drawing/2014/main" id="{30E653B4-2745-4586-991F-741E3CB9FB4E}"/>
              </a:ext>
            </a:extLst>
          </p:cNvPr>
          <p:cNvSpPr>
            <a:spLocks noGrp="1"/>
          </p:cNvSpPr>
          <p:nvPr>
            <p:ph idx="1"/>
          </p:nvPr>
        </p:nvSpPr>
        <p:spPr/>
        <p:txBody>
          <a:bodyPr/>
          <a:lstStyle/>
          <a:p>
            <a:pPr marL="0" indent="0" fontAlgn="base">
              <a:buNone/>
            </a:pPr>
            <a:r>
              <a:rPr lang="ja-JP" altLang="en-US" dirty="0">
                <a:solidFill>
                  <a:srgbClr val="D9D9D9"/>
                </a:solidFill>
                <a:latin typeface="HGS創英角ｺﾞｼｯｸUB" panose="020B0900000000000000" pitchFamily="50" charset="-128"/>
                <a:ea typeface="HGS創英角ｺﾞｼｯｸUB" panose="020B0900000000000000" pitchFamily="50" charset="-128"/>
              </a:rPr>
              <a:t>操作をシンプルで分かりやすくするため、</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marL="0" indent="0" fontAlgn="base">
              <a:buNone/>
            </a:pPr>
            <a:r>
              <a:rPr lang="ja-JP" altLang="en-US" dirty="0">
                <a:solidFill>
                  <a:srgbClr val="D9D9D9"/>
                </a:solidFill>
                <a:latin typeface="HGS創英角ｺﾞｼｯｸUB" panose="020B0900000000000000" pitchFamily="50" charset="-128"/>
                <a:ea typeface="HGS創英角ｺﾞｼｯｸUB" panose="020B0900000000000000" pitchFamily="50" charset="-128"/>
              </a:rPr>
              <a:t>基本操作は</a:t>
            </a:r>
            <a:r>
              <a:rPr lang="en-US" altLang="ja-JP" dirty="0">
                <a:solidFill>
                  <a:srgbClr val="CC2936"/>
                </a:solidFill>
                <a:latin typeface="HGS創英角ｺﾞｼｯｸUB" panose="020B0900000000000000" pitchFamily="50" charset="-128"/>
                <a:ea typeface="HGS創英角ｺﾞｼｯｸUB" panose="020B0900000000000000" pitchFamily="50" charset="-128"/>
              </a:rPr>
              <a:t>『</a:t>
            </a:r>
            <a:r>
              <a:rPr lang="ja-JP" altLang="en-US" dirty="0">
                <a:solidFill>
                  <a:srgbClr val="CC2936"/>
                </a:solidFill>
                <a:latin typeface="HGS創英角ｺﾞｼｯｸUB" panose="020B0900000000000000" pitchFamily="50" charset="-128"/>
                <a:ea typeface="HGS創英角ｺﾞｼｯｸUB" panose="020B0900000000000000" pitchFamily="50" charset="-128"/>
              </a:rPr>
              <a:t>移動</a:t>
            </a:r>
            <a:r>
              <a:rPr lang="en-US" altLang="ja-JP" dirty="0">
                <a:solidFill>
                  <a:srgbClr val="CC2936"/>
                </a:solidFill>
                <a:latin typeface="HGS創英角ｺﾞｼｯｸUB" panose="020B0900000000000000" pitchFamily="50" charset="-128"/>
                <a:ea typeface="HGS創英角ｺﾞｼｯｸUB" panose="020B0900000000000000" pitchFamily="50" charset="-128"/>
              </a:rPr>
              <a:t>』『</a:t>
            </a:r>
            <a:r>
              <a:rPr lang="ja-JP" altLang="en-US" dirty="0">
                <a:solidFill>
                  <a:srgbClr val="CC2936"/>
                </a:solidFill>
                <a:latin typeface="HGS創英角ｺﾞｼｯｸUB" panose="020B0900000000000000" pitchFamily="50" charset="-128"/>
                <a:ea typeface="HGS創英角ｺﾞｼｯｸUB" panose="020B0900000000000000" pitchFamily="50" charset="-128"/>
              </a:rPr>
              <a:t>決定</a:t>
            </a:r>
            <a:r>
              <a:rPr lang="en-US" altLang="ja-JP" dirty="0">
                <a:solidFill>
                  <a:srgbClr val="CC2936"/>
                </a:solidFill>
                <a:latin typeface="HGS創英角ｺﾞｼｯｸUB" panose="020B0900000000000000" pitchFamily="50" charset="-128"/>
                <a:ea typeface="HGS創英角ｺﾞｼｯｸUB" panose="020B0900000000000000" pitchFamily="50" charset="-128"/>
              </a:rPr>
              <a:t>』『</a:t>
            </a:r>
            <a:r>
              <a:rPr lang="ja-JP" altLang="en-US" dirty="0">
                <a:solidFill>
                  <a:srgbClr val="CC2936"/>
                </a:solidFill>
                <a:latin typeface="HGS創英角ｺﾞｼｯｸUB" panose="020B0900000000000000" pitchFamily="50" charset="-128"/>
                <a:ea typeface="HGS創英角ｺﾞｼｯｸUB" panose="020B0900000000000000" pitchFamily="50" charset="-128"/>
              </a:rPr>
              <a:t>戻る</a:t>
            </a:r>
            <a:r>
              <a:rPr lang="en-US" altLang="ja-JP" dirty="0">
                <a:solidFill>
                  <a:srgbClr val="CC2936"/>
                </a:solidFill>
                <a:latin typeface="HGS創英角ｺﾞｼｯｸUB" panose="020B0900000000000000" pitchFamily="50" charset="-128"/>
                <a:ea typeface="HGS創英角ｺﾞｼｯｸUB" panose="020B0900000000000000" pitchFamily="50" charset="-128"/>
              </a:rPr>
              <a:t>』</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の</a:t>
            </a:r>
            <a:r>
              <a:rPr lang="en-US" altLang="ja-JP" dirty="0">
                <a:solidFill>
                  <a:srgbClr val="D9D9D9"/>
                </a:solidFill>
                <a:latin typeface="HGS創英角ｺﾞｼｯｸUB" panose="020B0900000000000000" pitchFamily="50" charset="-128"/>
                <a:ea typeface="HGS創英角ｺﾞｼｯｸUB" panose="020B0900000000000000" pitchFamily="50" charset="-128"/>
              </a:rPr>
              <a:t>3</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つに絞ります</a:t>
            </a:r>
            <a:endParaRPr kumimoji="1" lang="ja-JP" altLang="en-US" dirty="0">
              <a:solidFill>
                <a:srgbClr val="D9D9D9"/>
              </a:solidFill>
              <a:latin typeface="HGS創英角ｺﾞｼｯｸUB" panose="020B0900000000000000" pitchFamily="50" charset="-128"/>
              <a:ea typeface="HGS創英角ｺﾞｼｯｸUB" panose="020B0900000000000000" pitchFamily="50" charset="-128"/>
            </a:endParaRPr>
          </a:p>
        </p:txBody>
      </p:sp>
      <p:pic>
        <p:nvPicPr>
          <p:cNvPr id="8" name="図 7">
            <a:extLst>
              <a:ext uri="{FF2B5EF4-FFF2-40B4-BE49-F238E27FC236}">
                <a16:creationId xmlns:a16="http://schemas.microsoft.com/office/drawing/2014/main" id="{2772E7A1-15DA-4DC9-ABAF-99B2D1F757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1688" y="2886033"/>
            <a:ext cx="5512346" cy="3100695"/>
          </a:xfrm>
          <a:prstGeom prst="rect">
            <a:avLst/>
          </a:prstGeom>
        </p:spPr>
      </p:pic>
      <p:pic>
        <p:nvPicPr>
          <p:cNvPr id="9" name="図 8">
            <a:extLst>
              <a:ext uri="{FF2B5EF4-FFF2-40B4-BE49-F238E27FC236}">
                <a16:creationId xmlns:a16="http://schemas.microsoft.com/office/drawing/2014/main" id="{4CB6BB2D-06D4-4788-85F7-303EE99FD3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108" y="2825648"/>
            <a:ext cx="5512346" cy="3100695"/>
          </a:xfrm>
          <a:prstGeom prst="rect">
            <a:avLst/>
          </a:prstGeom>
        </p:spPr>
      </p:pic>
      <p:sp>
        <p:nvSpPr>
          <p:cNvPr id="10" name="テキスト ボックス 9">
            <a:extLst>
              <a:ext uri="{FF2B5EF4-FFF2-40B4-BE49-F238E27FC236}">
                <a16:creationId xmlns:a16="http://schemas.microsoft.com/office/drawing/2014/main" id="{85089179-B1F9-49F1-B9DA-272A8D48A0BA}"/>
              </a:ext>
            </a:extLst>
          </p:cNvPr>
          <p:cNvSpPr txBox="1"/>
          <p:nvPr/>
        </p:nvSpPr>
        <p:spPr>
          <a:xfrm>
            <a:off x="4609367" y="2964037"/>
            <a:ext cx="964669" cy="307777"/>
          </a:xfrm>
          <a:prstGeom prst="rect">
            <a:avLst/>
          </a:prstGeom>
          <a:noFill/>
        </p:spPr>
        <p:txBody>
          <a:bodyPr wrap="square" rtlCol="0">
            <a:spAutoFit/>
          </a:bodyPr>
          <a:lstStyle/>
          <a:p>
            <a:pPr algn="ctr"/>
            <a:r>
              <a:rPr lang="ja-JP" altLang="en-US" sz="1400" b="1" dirty="0">
                <a:solidFill>
                  <a:srgbClr val="131313"/>
                </a:solidFill>
                <a:latin typeface="HGPｺﾞｼｯｸM" panose="020B0600000000000000" pitchFamily="50" charset="-128"/>
                <a:ea typeface="HGPｺﾞｼｯｸM" panose="020B0600000000000000" pitchFamily="50" charset="-128"/>
              </a:rPr>
              <a:t>全て発射</a:t>
            </a:r>
            <a:endParaRPr kumimoji="1" lang="ja-JP" altLang="en-US" sz="1400" b="1" dirty="0">
              <a:solidFill>
                <a:srgbClr val="131313"/>
              </a:solidFill>
              <a:latin typeface="HGPｺﾞｼｯｸM" panose="020B0600000000000000" pitchFamily="50" charset="-128"/>
              <a:ea typeface="HGPｺﾞｼｯｸM" panose="020B0600000000000000" pitchFamily="50" charset="-128"/>
            </a:endParaRPr>
          </a:p>
        </p:txBody>
      </p:sp>
      <p:cxnSp>
        <p:nvCxnSpPr>
          <p:cNvPr id="13" name="直線コネクタ 12">
            <a:extLst>
              <a:ext uri="{FF2B5EF4-FFF2-40B4-BE49-F238E27FC236}">
                <a16:creationId xmlns:a16="http://schemas.microsoft.com/office/drawing/2014/main" id="{AFF9C698-FDCB-4C6E-AE37-871DC2D6E4C4}"/>
              </a:ext>
            </a:extLst>
          </p:cNvPr>
          <p:cNvCxnSpPr>
            <a:cxnSpLocks/>
            <a:stCxn id="9" idx="1"/>
            <a:endCxn id="9" idx="3"/>
          </p:cNvCxnSpPr>
          <p:nvPr/>
        </p:nvCxnSpPr>
        <p:spPr>
          <a:xfrm>
            <a:off x="329108" y="4375996"/>
            <a:ext cx="5512346" cy="0"/>
          </a:xfrm>
          <a:prstGeom prst="line">
            <a:avLst/>
          </a:prstGeom>
          <a:ln w="6350">
            <a:solidFill>
              <a:srgbClr val="D9D9D9"/>
            </a:solidFill>
          </a:ln>
        </p:spPr>
        <p:style>
          <a:lnRef idx="2">
            <a:schemeClr val="accent1"/>
          </a:lnRef>
          <a:fillRef idx="0">
            <a:schemeClr val="accent1"/>
          </a:fillRef>
          <a:effectRef idx="1">
            <a:schemeClr val="accent1"/>
          </a:effectRef>
          <a:fontRef idx="minor">
            <a:schemeClr val="tx1"/>
          </a:fontRef>
        </p:style>
      </p:cxnSp>
      <p:pic>
        <p:nvPicPr>
          <p:cNvPr id="14" name="図 13">
            <a:extLst>
              <a:ext uri="{FF2B5EF4-FFF2-40B4-BE49-F238E27FC236}">
                <a16:creationId xmlns:a16="http://schemas.microsoft.com/office/drawing/2014/main" id="{9385F7B0-3C00-4956-B462-801269B78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3423" y="-900000"/>
            <a:ext cx="2053660" cy="1800000"/>
          </a:xfrm>
          <a:prstGeom prst="rect">
            <a:avLst/>
          </a:prstGeom>
        </p:spPr>
      </p:pic>
      <p:pic>
        <p:nvPicPr>
          <p:cNvPr id="16" name="図 15">
            <a:extLst>
              <a:ext uri="{FF2B5EF4-FFF2-40B4-BE49-F238E27FC236}">
                <a16:creationId xmlns:a16="http://schemas.microsoft.com/office/drawing/2014/main" id="{707890C9-6610-43DB-93E8-5F23AEB95B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700000">
            <a:off x="8715087" y="5777999"/>
            <a:ext cx="2160000" cy="2160000"/>
          </a:xfrm>
          <a:prstGeom prst="rect">
            <a:avLst/>
          </a:prstGeom>
        </p:spPr>
      </p:pic>
    </p:spTree>
    <p:extLst>
      <p:ext uri="{BB962C8B-B14F-4D97-AF65-F5344CB8AC3E}">
        <p14:creationId xmlns:p14="http://schemas.microsoft.com/office/powerpoint/2010/main" val="14460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828D42-A1E7-4E2E-9CC6-6294B40B6BEA}"/>
              </a:ext>
            </a:extLst>
          </p:cNvPr>
          <p:cNvSpPr>
            <a:spLocks noGrp="1"/>
          </p:cNvSpPr>
          <p:nvPr>
            <p:ph type="title"/>
          </p:nvPr>
        </p:nvSpPr>
        <p:spPr/>
        <p:txBody>
          <a:bodyPr/>
          <a:lstStyle/>
          <a:p>
            <a:r>
              <a:rPr lang="ja-JP" altLang="en-US" dirty="0">
                <a:solidFill>
                  <a:srgbClr val="D9D9D9"/>
                </a:solidFill>
                <a:latin typeface="HGS創英角ｺﾞｼｯｸUB" panose="020B0900000000000000" pitchFamily="50" charset="-128"/>
                <a:ea typeface="HGS創英角ｺﾞｼｯｸUB" panose="020B0900000000000000" pitchFamily="50" charset="-128"/>
              </a:rPr>
              <a:t>セールスポイント​</a:t>
            </a:r>
            <a:endParaRPr kumimoji="1" lang="ja-JP" altLang="en-US" dirty="0">
              <a:solidFill>
                <a:srgbClr val="D9D9D9"/>
              </a:solidFill>
              <a:latin typeface="HGS創英角ｺﾞｼｯｸUB" panose="020B0900000000000000" pitchFamily="50" charset="-128"/>
              <a:ea typeface="HGS創英角ｺﾞｼｯｸUB" panose="020B0900000000000000" pitchFamily="50" charset="-128"/>
            </a:endParaRPr>
          </a:p>
        </p:txBody>
      </p:sp>
      <p:sp>
        <p:nvSpPr>
          <p:cNvPr id="3" name="コンテンツ プレースホルダー 2">
            <a:extLst>
              <a:ext uri="{FF2B5EF4-FFF2-40B4-BE49-F238E27FC236}">
                <a16:creationId xmlns:a16="http://schemas.microsoft.com/office/drawing/2014/main" id="{D075B7A3-FA7B-4055-B596-317DED0AF39C}"/>
              </a:ext>
            </a:extLst>
          </p:cNvPr>
          <p:cNvSpPr>
            <a:spLocks noGrp="1"/>
          </p:cNvSpPr>
          <p:nvPr>
            <p:ph idx="1"/>
          </p:nvPr>
        </p:nvSpPr>
        <p:spPr>
          <a:xfrm>
            <a:off x="838199" y="1825625"/>
            <a:ext cx="11187023" cy="4351338"/>
          </a:xfrm>
        </p:spPr>
        <p:txBody>
          <a:bodyPr/>
          <a:lstStyle/>
          <a:p>
            <a:r>
              <a:rPr lang="ja-JP" altLang="en-US" dirty="0">
                <a:solidFill>
                  <a:srgbClr val="D9D9D9"/>
                </a:solidFill>
                <a:latin typeface="HGS創英角ｺﾞｼｯｸUB" panose="020B0900000000000000" pitchFamily="50" charset="-128"/>
                <a:ea typeface="HGS創英角ｺﾞｼｯｸUB" panose="020B0900000000000000" pitchFamily="50" charset="-128"/>
              </a:rPr>
              <a:t>大量のオブジェクトをインスタンして迫力のある演出</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lang="ja-JP" altLang="en-US" dirty="0">
                <a:solidFill>
                  <a:srgbClr val="D9D9D9"/>
                </a:solidFill>
                <a:latin typeface="HGS創英角ｺﾞｼｯｸUB" panose="020B0900000000000000" pitchFamily="50" charset="-128"/>
                <a:ea typeface="HGS創英角ｺﾞｼｯｸUB" panose="020B0900000000000000" pitchFamily="50" charset="-128"/>
              </a:rPr>
              <a:t>シンプルで分かりやすい操作で広いターゲット層を狙える</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lang="ja-JP" altLang="en-US" dirty="0">
                <a:solidFill>
                  <a:srgbClr val="D9D9D9"/>
                </a:solidFill>
                <a:latin typeface="HGS創英角ｺﾞｼｯｸUB" panose="020B0900000000000000" pitchFamily="50" charset="-128"/>
                <a:ea typeface="HGS創英角ｺﾞｼｯｸUB" panose="020B0900000000000000" pitchFamily="50" charset="-128"/>
              </a:rPr>
              <a:t>自分の拠点（ベース）が大きくなることで自分の成長を実感しやすく</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marL="0" indent="0">
              <a:buNone/>
            </a:pPr>
            <a:r>
              <a:rPr lang="ja-JP" altLang="en-US" dirty="0">
                <a:solidFill>
                  <a:srgbClr val="D9D9D9"/>
                </a:solidFill>
                <a:latin typeface="HGS創英角ｺﾞｼｯｸUB" panose="020B0900000000000000" pitchFamily="50" charset="-128"/>
                <a:ea typeface="HGS創英角ｺﾞｼｯｸUB" panose="020B0900000000000000" pitchFamily="50" charset="-128"/>
              </a:rPr>
              <a:t>　楽しく感じやすい</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p:txBody>
      </p:sp>
      <p:pic>
        <p:nvPicPr>
          <p:cNvPr id="5" name="図 4">
            <a:extLst>
              <a:ext uri="{FF2B5EF4-FFF2-40B4-BE49-F238E27FC236}">
                <a16:creationId xmlns:a16="http://schemas.microsoft.com/office/drawing/2014/main" id="{1940DBE3-24D1-4D56-955B-8AF1CB5CC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00000">
            <a:off x="8715088" y="-1080000"/>
            <a:ext cx="2160000" cy="2160000"/>
          </a:xfrm>
          <a:prstGeom prst="rect">
            <a:avLst/>
          </a:prstGeom>
        </p:spPr>
      </p:pic>
      <p:pic>
        <p:nvPicPr>
          <p:cNvPr id="6" name="図 5">
            <a:extLst>
              <a:ext uri="{FF2B5EF4-FFF2-40B4-BE49-F238E27FC236}">
                <a16:creationId xmlns:a16="http://schemas.microsoft.com/office/drawing/2014/main" id="{BBAC4376-5818-4268-ABA7-F260D48C1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112" y="5418000"/>
            <a:ext cx="3023376" cy="2880000"/>
          </a:xfrm>
          <a:prstGeom prst="rect">
            <a:avLst/>
          </a:prstGeom>
        </p:spPr>
      </p:pic>
    </p:spTree>
    <p:extLst>
      <p:ext uri="{BB962C8B-B14F-4D97-AF65-F5344CB8AC3E}">
        <p14:creationId xmlns:p14="http://schemas.microsoft.com/office/powerpoint/2010/main" val="332360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DA87AD-0D1A-4B0C-AEF1-A80C29319E79}"/>
              </a:ext>
            </a:extLst>
          </p:cNvPr>
          <p:cNvSpPr>
            <a:spLocks noGrp="1"/>
          </p:cNvSpPr>
          <p:nvPr>
            <p:ph type="title"/>
          </p:nvPr>
        </p:nvSpPr>
        <p:spPr/>
        <p:txBody>
          <a:bodyPr/>
          <a:lstStyle/>
          <a:p>
            <a:r>
              <a:rPr lang="ja-JP" altLang="en-US" dirty="0">
                <a:solidFill>
                  <a:srgbClr val="D9D9D9"/>
                </a:solidFill>
                <a:latin typeface="HGS創英角ｺﾞｼｯｸUB" panose="020B0900000000000000" pitchFamily="50" charset="-128"/>
                <a:ea typeface="HGS創英角ｺﾞｼｯｸUB" panose="020B0900000000000000" pitchFamily="50" charset="-128"/>
              </a:rPr>
              <a:t>使用するアセット​</a:t>
            </a:r>
            <a:endParaRPr kumimoji="1" lang="ja-JP" altLang="en-US" dirty="0">
              <a:solidFill>
                <a:srgbClr val="D9D9D9"/>
              </a:solidFill>
              <a:latin typeface="HGS創英角ｺﾞｼｯｸUB" panose="020B0900000000000000" pitchFamily="50" charset="-128"/>
              <a:ea typeface="HGS創英角ｺﾞｼｯｸUB" panose="020B0900000000000000" pitchFamily="50" charset="-128"/>
            </a:endParaRPr>
          </a:p>
        </p:txBody>
      </p:sp>
      <p:sp>
        <p:nvSpPr>
          <p:cNvPr id="3" name="コンテンツ プレースホルダー 2">
            <a:extLst>
              <a:ext uri="{FF2B5EF4-FFF2-40B4-BE49-F238E27FC236}">
                <a16:creationId xmlns:a16="http://schemas.microsoft.com/office/drawing/2014/main" id="{DE07BE03-1EC5-4C59-B19C-C1A20B752511}"/>
              </a:ext>
            </a:extLst>
          </p:cNvPr>
          <p:cNvSpPr>
            <a:spLocks noGrp="1"/>
          </p:cNvSpPr>
          <p:nvPr>
            <p:ph idx="1"/>
          </p:nvPr>
        </p:nvSpPr>
        <p:spPr/>
        <p:txBody>
          <a:bodyPr/>
          <a:lstStyle/>
          <a:p>
            <a:r>
              <a:rPr kumimoji="1" lang="en-US" altLang="ja-JP" dirty="0" err="1">
                <a:solidFill>
                  <a:srgbClr val="D9D9D9"/>
                </a:solidFill>
                <a:latin typeface="HGS創英角ｺﾞｼｯｸUB" panose="020B0900000000000000" pitchFamily="50" charset="-128"/>
                <a:ea typeface="HGS創英角ｺﾞｼｯｸUB" panose="020B0900000000000000" pitchFamily="50" charset="-128"/>
              </a:rPr>
              <a:t>DOTween</a:t>
            </a:r>
            <a:endParaRPr kumimoji="1"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lvl="1"/>
            <a:r>
              <a:rPr lang="ja-JP" altLang="en-US" dirty="0">
                <a:solidFill>
                  <a:srgbClr val="D9D9D9"/>
                </a:solidFill>
                <a:latin typeface="HGS創英角ｺﾞｼｯｸUB" panose="020B0900000000000000" pitchFamily="50" charset="-128"/>
                <a:ea typeface="HGS創英角ｺﾞｼｯｸUB" panose="020B0900000000000000" pitchFamily="50" charset="-128"/>
              </a:rPr>
              <a:t>アニメーションを楽に実装できるアセット</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lvl="1"/>
            <a:endParaRPr kumimoji="1"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lang="ja-JP" altLang="en-US" dirty="0">
                <a:solidFill>
                  <a:srgbClr val="D9D9D9"/>
                </a:solidFill>
                <a:latin typeface="HGS創英角ｺﾞｼｯｸUB" panose="020B0900000000000000" pitchFamily="50" charset="-128"/>
                <a:ea typeface="HGS創英角ｺﾞｼｯｸUB" panose="020B0900000000000000" pitchFamily="50" charset="-128"/>
              </a:rPr>
              <a:t>シンプルなゲームなのであまりアセットを使用せずに済む</a:t>
            </a:r>
            <a:endParaRPr kumimoji="1" lang="ja-JP" altLang="en-US" dirty="0">
              <a:solidFill>
                <a:srgbClr val="D9D9D9"/>
              </a:solidFill>
              <a:latin typeface="HGS創英角ｺﾞｼｯｸUB" panose="020B0900000000000000" pitchFamily="50" charset="-128"/>
              <a:ea typeface="HGS創英角ｺﾞｼｯｸUB" panose="020B0900000000000000" pitchFamily="50" charset="-128"/>
            </a:endParaRPr>
          </a:p>
        </p:txBody>
      </p:sp>
      <p:pic>
        <p:nvPicPr>
          <p:cNvPr id="5" name="図 4">
            <a:extLst>
              <a:ext uri="{FF2B5EF4-FFF2-40B4-BE49-F238E27FC236}">
                <a16:creationId xmlns:a16="http://schemas.microsoft.com/office/drawing/2014/main" id="{DE17511C-9FC4-4687-8B88-D40FB838E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112" y="-1478031"/>
            <a:ext cx="3023376" cy="2880000"/>
          </a:xfrm>
          <a:prstGeom prst="rect">
            <a:avLst/>
          </a:prstGeom>
        </p:spPr>
      </p:pic>
      <p:pic>
        <p:nvPicPr>
          <p:cNvPr id="6" name="図 5">
            <a:extLst>
              <a:ext uri="{FF2B5EF4-FFF2-40B4-BE49-F238E27FC236}">
                <a16:creationId xmlns:a16="http://schemas.microsoft.com/office/drawing/2014/main" id="{46BFD7AA-9AD6-4DA8-ADA2-B76A66611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3423" y="4158000"/>
            <a:ext cx="5400000" cy="5400000"/>
          </a:xfrm>
          <a:prstGeom prst="rect">
            <a:avLst/>
          </a:prstGeom>
        </p:spPr>
      </p:pic>
    </p:spTree>
    <p:extLst>
      <p:ext uri="{BB962C8B-B14F-4D97-AF65-F5344CB8AC3E}">
        <p14:creationId xmlns:p14="http://schemas.microsoft.com/office/powerpoint/2010/main" val="308542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380170-8A41-4FAE-9455-2B270775B3E6}"/>
              </a:ext>
            </a:extLst>
          </p:cNvPr>
          <p:cNvSpPr>
            <a:spLocks noGrp="1"/>
          </p:cNvSpPr>
          <p:nvPr>
            <p:ph type="title"/>
          </p:nvPr>
        </p:nvSpPr>
        <p:spPr/>
        <p:txBody>
          <a:bodyPr/>
          <a:lstStyle/>
          <a:p>
            <a:r>
              <a:rPr lang="ja-JP" altLang="en-US" dirty="0">
                <a:solidFill>
                  <a:srgbClr val="D9D9D9"/>
                </a:solidFill>
                <a:latin typeface="HGS創英角ｺﾞｼｯｸUB" panose="020B0900000000000000" pitchFamily="50" charset="-128"/>
                <a:ea typeface="HGS創英角ｺﾞｼｯｸUB" panose="020B0900000000000000" pitchFamily="50" charset="-128"/>
              </a:rPr>
              <a:t>制作に必要なメンバー</a:t>
            </a:r>
          </a:p>
        </p:txBody>
      </p:sp>
      <p:sp>
        <p:nvSpPr>
          <p:cNvPr id="3" name="コンテンツ プレースホルダー 2">
            <a:extLst>
              <a:ext uri="{FF2B5EF4-FFF2-40B4-BE49-F238E27FC236}">
                <a16:creationId xmlns:a16="http://schemas.microsoft.com/office/drawing/2014/main" id="{2443BC8F-0575-4CFD-9246-84B970EFBB4D}"/>
              </a:ext>
            </a:extLst>
          </p:cNvPr>
          <p:cNvSpPr>
            <a:spLocks noGrp="1"/>
          </p:cNvSpPr>
          <p:nvPr>
            <p:ph idx="1"/>
          </p:nvPr>
        </p:nvSpPr>
        <p:spPr/>
        <p:txBody>
          <a:bodyPr>
            <a:normAutofit/>
          </a:bodyPr>
          <a:lstStyle/>
          <a:p>
            <a:r>
              <a:rPr lang="ja-JP" altLang="en-US" dirty="0">
                <a:solidFill>
                  <a:srgbClr val="D9D9D9"/>
                </a:solidFill>
                <a:latin typeface="HGS創英角ｺﾞｼｯｸUB" panose="020B0900000000000000" pitchFamily="50" charset="-128"/>
                <a:ea typeface="HGS創英角ｺﾞｼｯｸUB" panose="020B0900000000000000" pitchFamily="50" charset="-128"/>
              </a:rPr>
              <a:t>経験豊富はクリエーター５人</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lvl="1"/>
            <a:r>
              <a:rPr lang="ja-JP" altLang="en-US" dirty="0">
                <a:solidFill>
                  <a:srgbClr val="D9D9D9"/>
                </a:solidFill>
                <a:latin typeface="HGS創英角ｺﾞｼｯｸUB" panose="020B0900000000000000" pitchFamily="50" charset="-128"/>
                <a:ea typeface="HGS創英角ｺﾞｼｯｸUB" panose="020B0900000000000000" pitchFamily="50" charset="-128"/>
              </a:rPr>
              <a:t>図形で完結させるつもりなのでモデラーは不必要</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lang="ja-JP" altLang="en-US" dirty="0">
                <a:solidFill>
                  <a:srgbClr val="D9D9D9"/>
                </a:solidFill>
                <a:latin typeface="HGS創英角ｺﾞｼｯｸUB" panose="020B0900000000000000" pitchFamily="50" charset="-128"/>
                <a:ea typeface="HGS創英角ｺﾞｼｯｸUB" panose="020B0900000000000000" pitchFamily="50" charset="-128"/>
              </a:rPr>
              <a:t>大まかな要件</a:t>
            </a:r>
            <a:r>
              <a:rPr lang="en-US" altLang="ja-JP" dirty="0">
                <a:solidFill>
                  <a:srgbClr val="D9D9D9"/>
                </a:solidFill>
                <a:latin typeface="HGS創英角ｺﾞｼｯｸUB" panose="020B0900000000000000" pitchFamily="50" charset="-128"/>
                <a:ea typeface="HGS創英角ｺﾞｼｯｸUB" panose="020B0900000000000000" pitchFamily="50" charset="-128"/>
              </a:rPr>
              <a:t>	</a:t>
            </a:r>
            <a:endParaRPr lang="ja-JP" altLang="en-US" dirty="0">
              <a:solidFill>
                <a:srgbClr val="D9D9D9"/>
              </a:solidFill>
              <a:latin typeface="HGS創英角ｺﾞｼｯｸUB" panose="020B0900000000000000" pitchFamily="50" charset="-128"/>
              <a:ea typeface="HGS創英角ｺﾞｼｯｸUB" panose="020B0900000000000000" pitchFamily="50" charset="-128"/>
            </a:endParaRPr>
          </a:p>
          <a:p>
            <a:pPr lvl="1"/>
            <a:r>
              <a:rPr lang="ja-JP" altLang="en-US" dirty="0">
                <a:solidFill>
                  <a:srgbClr val="D9D9D9"/>
                </a:solidFill>
                <a:latin typeface="HGS創英角ｺﾞｼｯｸUB" panose="020B0900000000000000" pitchFamily="50" charset="-128"/>
                <a:ea typeface="HGS創英角ｺﾞｼｯｸUB" panose="020B0900000000000000" pitchFamily="50" charset="-128"/>
              </a:rPr>
              <a:t>ベースのレベルアップ機能</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lvl="1"/>
            <a:r>
              <a:rPr lang="en-US" altLang="ja-JP" dirty="0" err="1">
                <a:solidFill>
                  <a:srgbClr val="D9D9D9"/>
                </a:solidFill>
                <a:latin typeface="HGS創英角ｺﾞｼｯｸUB" panose="020B0900000000000000" pitchFamily="50" charset="-128"/>
                <a:ea typeface="HGS創英角ｺﾞｼｯｸUB" panose="020B0900000000000000" pitchFamily="50" charset="-128"/>
              </a:rPr>
              <a:t>ComputeShader</a:t>
            </a:r>
            <a:r>
              <a:rPr lang="ja-JP" altLang="en-US" dirty="0" err="1">
                <a:solidFill>
                  <a:srgbClr val="D9D9D9"/>
                </a:solidFill>
                <a:latin typeface="HGS創英角ｺﾞｼｯｸUB" panose="020B0900000000000000" pitchFamily="50" charset="-128"/>
                <a:ea typeface="HGS創英角ｺﾞｼｯｸUB" panose="020B0900000000000000" pitchFamily="50" charset="-128"/>
              </a:rPr>
              <a:t>、</a:t>
            </a:r>
            <a:r>
              <a:rPr lang="en-US" altLang="ja-JP" dirty="0">
                <a:solidFill>
                  <a:srgbClr val="D9D9D9"/>
                </a:solidFill>
                <a:latin typeface="HGS創英角ｺﾞｼｯｸUB" panose="020B0900000000000000" pitchFamily="50" charset="-128"/>
                <a:ea typeface="HGS創英角ｺﾞｼｯｸUB" panose="020B0900000000000000" pitchFamily="50" charset="-128"/>
              </a:rPr>
              <a:t>DOTS</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の処理</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lvl="1"/>
            <a:r>
              <a:rPr lang="en-US" altLang="ja-JP" dirty="0" err="1">
                <a:solidFill>
                  <a:srgbClr val="D9D9D9"/>
                </a:solidFill>
                <a:latin typeface="HGS創英角ｺﾞｼｯｸUB" panose="020B0900000000000000" pitchFamily="50" charset="-128"/>
                <a:ea typeface="HGS創英角ｺﾞｼｯｸUB" panose="020B0900000000000000" pitchFamily="50" charset="-128"/>
              </a:rPr>
              <a:t>DOTween</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でアニメーション作成</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lvl="1"/>
            <a:r>
              <a:rPr lang="en-US" altLang="ja-JP" dirty="0">
                <a:solidFill>
                  <a:srgbClr val="D9D9D9"/>
                </a:solidFill>
                <a:latin typeface="HGS創英角ｺﾞｼｯｸUB" panose="020B0900000000000000" pitchFamily="50" charset="-128"/>
                <a:ea typeface="HGS創英角ｺﾞｼｯｸUB" panose="020B0900000000000000" pitchFamily="50" charset="-128"/>
              </a:rPr>
              <a:t>Enemy</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の</a:t>
            </a:r>
            <a:r>
              <a:rPr lang="en-US" altLang="ja-JP" dirty="0">
                <a:solidFill>
                  <a:srgbClr val="D9D9D9"/>
                </a:solidFill>
                <a:latin typeface="HGS創英角ｺﾞｼｯｸUB" panose="020B0900000000000000" pitchFamily="50" charset="-128"/>
                <a:ea typeface="HGS創英角ｺﾞｼｯｸUB" panose="020B0900000000000000" pitchFamily="50" charset="-128"/>
              </a:rPr>
              <a:t>AI</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作成</a:t>
            </a:r>
          </a:p>
          <a:p>
            <a:r>
              <a:rPr lang="en-US" altLang="ja-JP" dirty="0">
                <a:solidFill>
                  <a:srgbClr val="D9D9D9"/>
                </a:solidFill>
                <a:latin typeface="HGS創英角ｺﾞｼｯｸUB" panose="020B0900000000000000" pitchFamily="50" charset="-128"/>
                <a:ea typeface="HGS創英角ｺﾞｼｯｸUB" panose="020B0900000000000000" pitchFamily="50" charset="-128"/>
              </a:rPr>
              <a:t>1</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人だと</a:t>
            </a:r>
            <a:r>
              <a:rPr lang="en-US" altLang="ja-JP" dirty="0">
                <a:solidFill>
                  <a:srgbClr val="D9D9D9"/>
                </a:solidFill>
                <a:latin typeface="HGS創英角ｺﾞｼｯｸUB" panose="020B0900000000000000" pitchFamily="50" charset="-128"/>
                <a:ea typeface="HGS創英角ｺﾞｼｯｸUB" panose="020B0900000000000000" pitchFamily="50" charset="-128"/>
              </a:rPr>
              <a:t>4</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ヶ月くらい、他の制作を考慮して半年くらいかかる</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lang="ja-JP" altLang="en-US" dirty="0">
                <a:solidFill>
                  <a:srgbClr val="D9D9D9"/>
                </a:solidFill>
                <a:latin typeface="HGS創英角ｺﾞｼｯｸUB" panose="020B0900000000000000" pitchFamily="50" charset="-128"/>
                <a:ea typeface="HGS創英角ｺﾞｼｯｸUB" panose="020B0900000000000000" pitchFamily="50" charset="-128"/>
              </a:rPr>
              <a:t>制作時間の半分で</a:t>
            </a:r>
            <a:r>
              <a:rPr lang="en-US" altLang="ja-JP" dirty="0" err="1">
                <a:solidFill>
                  <a:srgbClr val="D9D9D9"/>
                </a:solidFill>
                <a:latin typeface="HGS創英角ｺﾞｼｯｸUB" panose="020B0900000000000000" pitchFamily="50" charset="-128"/>
                <a:ea typeface="HGS創英角ｺﾞｼｯｸUB" panose="020B0900000000000000" pitchFamily="50" charset="-128"/>
              </a:rPr>
              <a:t>ComputeShader</a:t>
            </a:r>
            <a:r>
              <a:rPr lang="ja-JP" altLang="en-US" dirty="0" err="1">
                <a:solidFill>
                  <a:srgbClr val="D9D9D9"/>
                </a:solidFill>
                <a:latin typeface="HGS創英角ｺﾞｼｯｸUB" panose="020B0900000000000000" pitchFamily="50" charset="-128"/>
                <a:ea typeface="HGS創英角ｺﾞｼｯｸUB" panose="020B0900000000000000" pitchFamily="50" charset="-128"/>
              </a:rPr>
              <a:t>、</a:t>
            </a:r>
            <a:r>
              <a:rPr lang="en-US" altLang="ja-JP" dirty="0">
                <a:solidFill>
                  <a:srgbClr val="D9D9D9"/>
                </a:solidFill>
                <a:latin typeface="HGS創英角ｺﾞｼｯｸUB" panose="020B0900000000000000" pitchFamily="50" charset="-128"/>
                <a:ea typeface="HGS創英角ｺﾞｼｯｸUB" panose="020B0900000000000000" pitchFamily="50" charset="-128"/>
              </a:rPr>
              <a:t>DOTS</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を使えるレベルにする</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p:txBody>
      </p:sp>
      <p:pic>
        <p:nvPicPr>
          <p:cNvPr id="5" name="図 4">
            <a:extLst>
              <a:ext uri="{FF2B5EF4-FFF2-40B4-BE49-F238E27FC236}">
                <a16:creationId xmlns:a16="http://schemas.microsoft.com/office/drawing/2014/main" id="{2A885957-B277-44EE-AFD0-5197C5806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8431" y="-2700000"/>
            <a:ext cx="5400000" cy="5400000"/>
          </a:xfrm>
          <a:prstGeom prst="rect">
            <a:avLst/>
          </a:prstGeom>
        </p:spPr>
      </p:pic>
    </p:spTree>
    <p:extLst>
      <p:ext uri="{BB962C8B-B14F-4D97-AF65-F5344CB8AC3E}">
        <p14:creationId xmlns:p14="http://schemas.microsoft.com/office/powerpoint/2010/main" val="14751155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EB1FF0A79880844874673FCB6085F70" ma:contentTypeVersion="15" ma:contentTypeDescription="新しいドキュメントを作成します。" ma:contentTypeScope="" ma:versionID="8d7d4aed06be08da839359674a604cf9">
  <xsd:schema xmlns:xsd="http://www.w3.org/2001/XMLSchema" xmlns:xs="http://www.w3.org/2001/XMLSchema" xmlns:p="http://schemas.microsoft.com/office/2006/metadata/properties" xmlns:ns2="9fe8a4a3-6c64-4b86-8618-7d8b382ab842" xmlns:ns3="364aa304-3828-4773-a036-d0e31fc55b11" targetNamespace="http://schemas.microsoft.com/office/2006/metadata/properties" ma:root="true" ma:fieldsID="5297e607814c2c6876113e4b616e9231" ns2:_="" ns3:_="">
    <xsd:import namespace="9fe8a4a3-6c64-4b86-8618-7d8b382ab842"/>
    <xsd:import namespace="364aa304-3828-4773-a036-d0e31fc55b11"/>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DateTaken" minOccurs="0"/>
                <xsd:element ref="ns2:MediaLengthInSeconds"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e8a4a3-6c64-4b86-8618-7d8b382ab842"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画像タグ" ma:readOnly="false" ma:fieldId="{5cf76f15-5ced-4ddc-b409-7134ff3c332f}" ma:taxonomyMulti="true" ma:sspId="8102841d-001d-4b82-b9ea-7f8cf7cd3cef"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64aa304-3828-4773-a036-d0e31fc55b11"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14a1714-ab18-42e6-bd8d-b0318ed50881}" ma:internalName="TaxCatchAll" ma:showField="CatchAllData" ma:web="364aa304-3828-4773-a036-d0e31fc55b11">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fe8a4a3-6c64-4b86-8618-7d8b382ab842">
      <Terms xmlns="http://schemas.microsoft.com/office/infopath/2007/PartnerControls"/>
    </lcf76f155ced4ddcb4097134ff3c332f>
    <TaxCatchAll xmlns="364aa304-3828-4773-a036-d0e31fc55b1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51BFD2-9024-40BF-BFF3-7B2D6E032E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e8a4a3-6c64-4b86-8618-7d8b382ab842"/>
    <ds:schemaRef ds:uri="364aa304-3828-4773-a036-d0e31fc55b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B49193-A19B-43DE-A226-DAF673126B9C}">
  <ds:schemaRefs>
    <ds:schemaRef ds:uri="http://schemas.microsoft.com/office/2006/metadata/properties"/>
    <ds:schemaRef ds:uri="http://schemas.openxmlformats.org/package/2006/metadata/core-properties"/>
    <ds:schemaRef ds:uri="http://www.w3.org/XML/1998/namespace"/>
    <ds:schemaRef ds:uri="http://purl.org/dc/terms/"/>
    <ds:schemaRef ds:uri="9fe8a4a3-6c64-4b86-8618-7d8b382ab842"/>
    <ds:schemaRef ds:uri="http://schemas.microsoft.com/office/2006/documentManagement/types"/>
    <ds:schemaRef ds:uri="http://purl.org/dc/elements/1.1/"/>
    <ds:schemaRef ds:uri="http://schemas.microsoft.com/office/infopath/2007/PartnerControls"/>
    <ds:schemaRef ds:uri="364aa304-3828-4773-a036-d0e31fc55b11"/>
    <ds:schemaRef ds:uri="http://purl.org/dc/dcmitype/"/>
  </ds:schemaRefs>
</ds:datastoreItem>
</file>

<file path=customXml/itemProps3.xml><?xml version="1.0" encoding="utf-8"?>
<ds:datastoreItem xmlns:ds="http://schemas.openxmlformats.org/officeDocument/2006/customXml" ds:itemID="{2306AA0A-C44C-428F-9798-FDC2985FA5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631</TotalTime>
  <Words>376</Words>
  <Application>Microsoft Office PowerPoint</Application>
  <PresentationFormat>ワイド画面</PresentationFormat>
  <Paragraphs>57</Paragraphs>
  <Slides>8</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Aptos</vt:lpstr>
      <vt:lpstr>Aptos Display</vt:lpstr>
      <vt:lpstr>HGPｺﾞｼｯｸM</vt:lpstr>
      <vt:lpstr>HGS創英角ｺﾞｼｯｸUB</vt:lpstr>
      <vt:lpstr>ＭＳ Ｐゴシック</vt:lpstr>
      <vt:lpstr>游ゴシック</vt:lpstr>
      <vt:lpstr>Arial</vt:lpstr>
      <vt:lpstr>Office テーマ</vt:lpstr>
      <vt:lpstr>PowerPoint プレゼンテーション</vt:lpstr>
      <vt:lpstr>目次</vt:lpstr>
      <vt:lpstr>企画意図</vt:lpstr>
      <vt:lpstr>ゲーム概要</vt:lpstr>
      <vt:lpstr>操作方法</vt:lpstr>
      <vt:lpstr>セールスポイント​</vt:lpstr>
      <vt:lpstr>使用するアセット​</vt:lpstr>
      <vt:lpstr>制作に必要なメンバー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dc:creator>
  <cp:lastModifiedBy>GTC23 磯尾　ガブリエル</cp:lastModifiedBy>
  <cp:revision>28</cp:revision>
  <dcterms:created xsi:type="dcterms:W3CDTF">2024-11-08T05:50:51Z</dcterms:created>
  <dcterms:modified xsi:type="dcterms:W3CDTF">2024-12-10T01:54:56Z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0x010100AEB1FF0A79880844874673FCB6085F70</vt:lpwstr>
  </property>
  <property fmtid="{D5CDD505-2E9C-101B-9397-08002B2CF9AE}" pid="3" name="MediaServiceImageTags">
    <vt:lpwstr/>
  </property>
  <property fmtid="{D5CDD505-2E9C-101B-9397-08002B2CF9AE}" pid="4" name="MSIP_Label_9f504514-6e13-49d7-8203-001e97ae7662_Enabled">
    <vt:lpwstr>true</vt:lpwstr>
  </property>
  <property fmtid="{D5CDD505-2E9C-101B-9397-08002B2CF9AE}" pid="5" name="MSIP_Label_9f504514-6e13-49d7-8203-001e97ae7662_SetDate">
    <vt:lpwstr>2024-11-14T08:40:29Z</vt:lpwstr>
  </property>
  <property fmtid="{D5CDD505-2E9C-101B-9397-08002B2CF9AE}" pid="6" name="MSIP_Label_9f504514-6e13-49d7-8203-001e97ae7662_Method">
    <vt:lpwstr>Standard</vt:lpwstr>
  </property>
  <property fmtid="{D5CDD505-2E9C-101B-9397-08002B2CF9AE}" pid="7" name="MSIP_Label_9f504514-6e13-49d7-8203-001e97ae7662_Name">
    <vt:lpwstr>defa4170-0d19-0005-0004-bc88714345d2</vt:lpwstr>
  </property>
  <property fmtid="{D5CDD505-2E9C-101B-9397-08002B2CF9AE}" pid="8" name="MSIP_Label_9f504514-6e13-49d7-8203-001e97ae7662_SiteId">
    <vt:lpwstr>1a0fe579-7f10-4395-ac1e-6c52a1509b88</vt:lpwstr>
  </property>
  <property fmtid="{D5CDD505-2E9C-101B-9397-08002B2CF9AE}" pid="9" name="MSIP_Label_9f504514-6e13-49d7-8203-001e97ae7662_ActionId">
    <vt:lpwstr>7d7145a0-b330-49dd-81c2-431b338b079e</vt:lpwstr>
  </property>
  <property fmtid="{D5CDD505-2E9C-101B-9397-08002B2CF9AE}" pid="10" name="MSIP_Label_9f504514-6e13-49d7-8203-001e97ae7662_ContentBits">
    <vt:lpwstr>0</vt:lpwstr>
  </property>
</Properties>
</file>