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39" r:id="rId2"/>
    <p:sldId id="392" r:id="rId3"/>
    <p:sldId id="376" r:id="rId4"/>
    <p:sldId id="390" r:id="rId5"/>
    <p:sldId id="378" r:id="rId6"/>
    <p:sldId id="380" r:id="rId7"/>
    <p:sldId id="384" r:id="rId8"/>
    <p:sldId id="391" r:id="rId9"/>
    <p:sldId id="385" r:id="rId10"/>
    <p:sldId id="381" r:id="rId11"/>
    <p:sldId id="3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186" y="73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14057-6E7A-4974-ACE2-71B8CAF21C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4788EF3-7B48-48F6-88D4-30A6B76EF762}">
      <dgm:prSet phldrT="[Text]" custT="1"/>
      <dgm:spPr/>
      <dgm:t>
        <a:bodyPr/>
        <a:lstStyle/>
        <a:p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Initiation</a:t>
          </a:r>
          <a:endParaRPr lang="en-IE" sz="800" kern="1200" dirty="0"/>
        </a:p>
      </dgm:t>
    </dgm:pt>
    <dgm:pt modelId="{2F80E942-F19D-418D-93F0-D7573501B73F}" type="parTrans" cxnId="{01FE13AF-F7D8-484A-A5D1-0ED8E8633A57}">
      <dgm:prSet/>
      <dgm:spPr/>
      <dgm:t>
        <a:bodyPr/>
        <a:lstStyle/>
        <a:p>
          <a:endParaRPr lang="en-IE"/>
        </a:p>
      </dgm:t>
    </dgm:pt>
    <dgm:pt modelId="{D8CDB9AD-B78F-40A3-AD46-0A5AA29737A2}" type="sibTrans" cxnId="{01FE13AF-F7D8-484A-A5D1-0ED8E8633A57}">
      <dgm:prSet/>
      <dgm:spPr/>
      <dgm:t>
        <a:bodyPr/>
        <a:lstStyle/>
        <a:p>
          <a:endParaRPr lang="en-IE"/>
        </a:p>
      </dgm:t>
    </dgm:pt>
    <dgm:pt modelId="{E91DBC9D-7BBD-480C-9D1E-6FF997E5B0D0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Review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existing literature on vaccination using Inactivated vaccines and antibody response and immunology of Cichlids.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673C416F-1AC4-45FC-A214-B81CB7A2062E}" type="parTrans" cxnId="{9BAA33E4-3B6A-4429-AE38-032DBCD09DF0}">
      <dgm:prSet/>
      <dgm:spPr/>
      <dgm:t>
        <a:bodyPr/>
        <a:lstStyle/>
        <a:p>
          <a:endParaRPr lang="en-IE"/>
        </a:p>
      </dgm:t>
    </dgm:pt>
    <dgm:pt modelId="{13192820-6C66-4DD9-9C59-AD432ECA9D20}" type="sibTrans" cxnId="{9BAA33E4-3B6A-4429-AE38-032DBCD09DF0}">
      <dgm:prSet/>
      <dgm:spPr/>
      <dgm:t>
        <a:bodyPr/>
        <a:lstStyle/>
        <a:p>
          <a:endParaRPr lang="en-IE"/>
        </a:p>
      </dgm:t>
    </dgm:pt>
    <dgm:pt modelId="{9E547816-6A55-4C59-B272-4EFF98CA51AE}">
      <dgm:prSet phldrT="[Text]" custT="1"/>
      <dgm:spPr/>
      <dgm:t>
        <a:bodyPr/>
        <a:lstStyle/>
        <a:p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Planning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BA5A7C5-3210-4071-9530-1935825B4E0E}" type="parTrans" cxnId="{05F1DDAD-D596-455F-8F59-0FCC2352C395}">
      <dgm:prSet/>
      <dgm:spPr/>
      <dgm:t>
        <a:bodyPr/>
        <a:lstStyle/>
        <a:p>
          <a:endParaRPr lang="en-IE"/>
        </a:p>
      </dgm:t>
    </dgm:pt>
    <dgm:pt modelId="{FA7B0558-7EDC-4747-A6BA-4E7F68F88BF9}" type="sibTrans" cxnId="{05F1DDAD-D596-455F-8F59-0FCC2352C395}">
      <dgm:prSet/>
      <dgm:spPr/>
      <dgm:t>
        <a:bodyPr/>
        <a:lstStyle/>
        <a:p>
          <a:endParaRPr lang="en-IE"/>
        </a:p>
      </dgm:t>
    </dgm:pt>
    <dgm:pt modelId="{11A0A4B0-4DC6-445C-AD12-4127C2D15029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Breakdown of project work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in phases, define milestones and deliverables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D7F1F175-9838-4D15-9763-A9400F1B2ECF}" type="parTrans" cxnId="{427329C5-FB5E-47D2-A66F-A0E05883CCE1}">
      <dgm:prSet/>
      <dgm:spPr/>
      <dgm:t>
        <a:bodyPr/>
        <a:lstStyle/>
        <a:p>
          <a:endParaRPr lang="en-IE"/>
        </a:p>
      </dgm:t>
    </dgm:pt>
    <dgm:pt modelId="{8AFA7994-25D2-4C7A-B3FB-6E3C08251CDA}" type="sibTrans" cxnId="{427329C5-FB5E-47D2-A66F-A0E05883CCE1}">
      <dgm:prSet/>
      <dgm:spPr/>
      <dgm:t>
        <a:bodyPr/>
        <a:lstStyle/>
        <a:p>
          <a:endParaRPr lang="en-IE"/>
        </a:p>
      </dgm:t>
    </dgm:pt>
    <dgm:pt modelId="{80C06124-4C6F-4FEF-BE0A-425EA383B2AC}">
      <dgm:prSet phldrT="[Text]" custT="1"/>
      <dgm:spPr/>
      <dgm:t>
        <a:bodyPr/>
        <a:lstStyle/>
        <a:p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Executing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8FF757D-C6F1-4AE4-AC8E-6BE7F5CBB6E6}" type="parTrans" cxnId="{72A4F5DF-A4A3-48EE-B0ED-FE31EF9E509A}">
      <dgm:prSet/>
      <dgm:spPr/>
      <dgm:t>
        <a:bodyPr/>
        <a:lstStyle/>
        <a:p>
          <a:endParaRPr lang="en-IE"/>
        </a:p>
      </dgm:t>
    </dgm:pt>
    <dgm:pt modelId="{FD8B9CF1-1C4E-45AB-83FE-33AD327A6943}" type="sibTrans" cxnId="{72A4F5DF-A4A3-48EE-B0ED-FE31EF9E509A}">
      <dgm:prSet/>
      <dgm:spPr/>
      <dgm:t>
        <a:bodyPr/>
        <a:lstStyle/>
        <a:p>
          <a:endParaRPr lang="en-IE"/>
        </a:p>
      </dgm:t>
    </dgm:pt>
    <dgm:pt modelId="{69CE7F25-8E9F-43BF-8A95-679C2EFEF681}">
      <dgm:prSet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Write master thesis (publishable article draft and send for review)</a:t>
          </a:r>
          <a:endParaRPr lang="en-IE" sz="1600" b="1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689A4626-CB4E-4989-84DD-96621C141D70}" type="parTrans" cxnId="{42297230-CD46-4D36-A4FA-FFF5E337C9F7}">
      <dgm:prSet/>
      <dgm:spPr/>
      <dgm:t>
        <a:bodyPr/>
        <a:lstStyle/>
        <a:p>
          <a:endParaRPr lang="en-IE"/>
        </a:p>
      </dgm:t>
    </dgm:pt>
    <dgm:pt modelId="{BDE33AAC-5097-46CD-B9F0-B8B28FAFC2FB}" type="sibTrans" cxnId="{42297230-CD46-4D36-A4FA-FFF5E337C9F7}">
      <dgm:prSet/>
      <dgm:spPr/>
      <dgm:t>
        <a:bodyPr/>
        <a:lstStyle/>
        <a:p>
          <a:endParaRPr lang="en-IE"/>
        </a:p>
      </dgm:t>
    </dgm:pt>
    <dgm:pt modelId="{B6ABD61D-D5AE-4652-80A6-4412C690D269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Prepare materials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list (fish, vaccine sample, raw material for vaccine production)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A7917D25-65D8-410D-8382-529C22E74DEA}" type="parTrans" cxnId="{9FFBEAA1-DC36-43A2-8963-C0F57B5319D6}">
      <dgm:prSet/>
      <dgm:spPr/>
      <dgm:t>
        <a:bodyPr/>
        <a:lstStyle/>
        <a:p>
          <a:endParaRPr lang="en-IE"/>
        </a:p>
      </dgm:t>
    </dgm:pt>
    <dgm:pt modelId="{7CF19476-BBA8-4D3D-A87A-B9D30D283986}" type="sibTrans" cxnId="{9FFBEAA1-DC36-43A2-8963-C0F57B5319D6}">
      <dgm:prSet/>
      <dgm:spPr/>
      <dgm:t>
        <a:bodyPr/>
        <a:lstStyle/>
        <a:p>
          <a:endParaRPr lang="en-IE"/>
        </a:p>
      </dgm:t>
    </dgm:pt>
    <dgm:pt modelId="{3E3777B0-723C-4420-86BD-FA81739F11A7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Protocols writing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for heat killed</a:t>
          </a:r>
          <a:r>
            <a:rPr lang="en-US" sz="1600" kern="120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/formalin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vaccine development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18736321-1C19-46F2-9553-2F3CEF7E9A27}" type="parTrans" cxnId="{DC418F95-548C-4466-A909-B9E838BC7BAC}">
      <dgm:prSet/>
      <dgm:spPr/>
      <dgm:t>
        <a:bodyPr/>
        <a:lstStyle/>
        <a:p>
          <a:endParaRPr lang="en-IE"/>
        </a:p>
      </dgm:t>
    </dgm:pt>
    <dgm:pt modelId="{4F62D979-CC1A-439A-8347-1C29E8A18944}" type="sibTrans" cxnId="{DC418F95-548C-4466-A909-B9E838BC7BAC}">
      <dgm:prSet/>
      <dgm:spPr/>
      <dgm:t>
        <a:bodyPr/>
        <a:lstStyle/>
        <a:p>
          <a:endParaRPr lang="en-IE"/>
        </a:p>
      </dgm:t>
    </dgm:pt>
    <dgm:pt modelId="{5CC25557-E1BC-48A6-92E6-B0D1A7E69F02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Execution </a:t>
          </a:r>
          <a:r>
            <a:rPr lang="en-US" sz="1600" b="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of the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challenge tests and deliver an efficacy-indicating study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D5E01C97-F0B8-4C08-804E-16423AE1ADD8}" type="parTrans" cxnId="{82DA4430-B1E7-4C0E-8678-51B0F4782EB0}">
      <dgm:prSet/>
      <dgm:spPr/>
      <dgm:t>
        <a:bodyPr/>
        <a:lstStyle/>
        <a:p>
          <a:endParaRPr lang="en-IE"/>
        </a:p>
      </dgm:t>
    </dgm:pt>
    <dgm:pt modelId="{F1191D4F-528B-4BAC-8491-F1638EA82080}" type="sibTrans" cxnId="{82DA4430-B1E7-4C0E-8678-51B0F4782EB0}">
      <dgm:prSet/>
      <dgm:spPr/>
      <dgm:t>
        <a:bodyPr/>
        <a:lstStyle/>
        <a:p>
          <a:endParaRPr lang="en-IE"/>
        </a:p>
      </dgm:t>
    </dgm:pt>
    <dgm:pt modelId="{CCEA2CFB-0302-46CA-BD01-8E5B1CB26652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Protocols writing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for challenge tests and ELISA/PCRs.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C87CB13D-9FAE-47C8-A9F8-82AC67D51B3B}" type="parTrans" cxnId="{2849D40B-78BC-4E02-B5BE-33BDB5243F23}">
      <dgm:prSet/>
      <dgm:spPr/>
      <dgm:t>
        <a:bodyPr/>
        <a:lstStyle/>
        <a:p>
          <a:endParaRPr lang="en-IE"/>
        </a:p>
      </dgm:t>
    </dgm:pt>
    <dgm:pt modelId="{EA64A384-2841-4FFD-83F5-82B962FFD5F1}" type="sibTrans" cxnId="{2849D40B-78BC-4E02-B5BE-33BDB5243F23}">
      <dgm:prSet/>
      <dgm:spPr/>
      <dgm:t>
        <a:bodyPr/>
        <a:lstStyle/>
        <a:p>
          <a:endParaRPr lang="en-IE"/>
        </a:p>
      </dgm:t>
    </dgm:pt>
    <dgm:pt modelId="{990B95ED-4950-4787-AB43-9CD9BD0063AE}">
      <dgm:prSet phldrT="[Text]" custT="1"/>
      <dgm:spPr/>
      <dgm:t>
        <a:bodyPr/>
        <a:lstStyle/>
        <a:p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Closing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36DAE09-FDB3-452C-A657-D6C030B773F7}" type="parTrans" cxnId="{A19CBF1F-F5C5-4332-B4A7-87F2BA8B0BFF}">
      <dgm:prSet/>
      <dgm:spPr/>
      <dgm:t>
        <a:bodyPr/>
        <a:lstStyle/>
        <a:p>
          <a:endParaRPr lang="en-IE"/>
        </a:p>
      </dgm:t>
    </dgm:pt>
    <dgm:pt modelId="{B4AA9D82-048C-4CC7-ACAD-ED4FB076FB8C}" type="sibTrans" cxnId="{A19CBF1F-F5C5-4332-B4A7-87F2BA8B0BFF}">
      <dgm:prSet/>
      <dgm:spPr/>
      <dgm:t>
        <a:bodyPr/>
        <a:lstStyle/>
        <a:p>
          <a:endParaRPr lang="en-IE"/>
        </a:p>
      </dgm:t>
    </dgm:pt>
    <dgm:pt modelId="{A9EA9BE6-2FB4-45FE-AABE-201878140074}">
      <dgm:prSet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Publish manuscript in aquaculture journals.</a:t>
          </a:r>
          <a:endParaRPr lang="en-IE" sz="1600" b="1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83FAF7C1-BB01-4864-A10A-4D5CA50308A1}" type="parTrans" cxnId="{97AAE96D-E2D0-4BF2-B6ED-6F13DAEE99BD}">
      <dgm:prSet/>
      <dgm:spPr/>
      <dgm:t>
        <a:bodyPr/>
        <a:lstStyle/>
        <a:p>
          <a:endParaRPr lang="en-IE"/>
        </a:p>
      </dgm:t>
    </dgm:pt>
    <dgm:pt modelId="{5DBF11A1-CFE6-4643-A008-AD02B0F626E5}" type="sibTrans" cxnId="{97AAE96D-E2D0-4BF2-B6ED-6F13DAEE99BD}">
      <dgm:prSet/>
      <dgm:spPr/>
      <dgm:t>
        <a:bodyPr/>
        <a:lstStyle/>
        <a:p>
          <a:endParaRPr lang="en-IE"/>
        </a:p>
      </dgm:t>
    </dgm:pt>
    <dgm:pt modelId="{70DD5812-78CA-4CFD-BFE2-DD8806637513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Define methodology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to be used during each project phase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62076613-241E-4BFD-B41F-9DE1D7AC3345}" type="parTrans" cxnId="{C2765298-1BA7-4A06-B8A2-3C6D020CC508}">
      <dgm:prSet/>
      <dgm:spPr/>
      <dgm:t>
        <a:bodyPr/>
        <a:lstStyle/>
        <a:p>
          <a:endParaRPr lang="en-IE"/>
        </a:p>
      </dgm:t>
    </dgm:pt>
    <dgm:pt modelId="{A3CEE321-6A2D-4BA0-84B3-1F55DDFAA42D}" type="sibTrans" cxnId="{C2765298-1BA7-4A06-B8A2-3C6D020CC508}">
      <dgm:prSet/>
      <dgm:spPr/>
      <dgm:t>
        <a:bodyPr/>
        <a:lstStyle/>
        <a:p>
          <a:endParaRPr lang="en-IE"/>
        </a:p>
      </dgm:t>
    </dgm:pt>
    <dgm:pt modelId="{2B5775B8-767D-4A54-8891-A195057A6752}">
      <dgm:prSet phldrT="[Text]" custT="1"/>
      <dgm:spPr/>
      <dgm:t>
        <a:bodyPr/>
        <a:lstStyle/>
        <a:p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Validate the use of lab facilities if external to AIT (SSRU, Mahidol Centex Shrimp)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DFA4FD90-F94E-45A7-9F67-7817DC0C5C47}" type="parTrans" cxnId="{BD417843-2DC5-4AA4-91EE-E2737BBE20E2}">
      <dgm:prSet/>
      <dgm:spPr/>
      <dgm:t>
        <a:bodyPr/>
        <a:lstStyle/>
        <a:p>
          <a:endParaRPr lang="en-IE"/>
        </a:p>
      </dgm:t>
    </dgm:pt>
    <dgm:pt modelId="{01754700-1FEE-46CB-BC1A-C63F1F71E3D6}" type="sibTrans" cxnId="{BD417843-2DC5-4AA4-91EE-E2737BBE20E2}">
      <dgm:prSet/>
      <dgm:spPr/>
      <dgm:t>
        <a:bodyPr/>
        <a:lstStyle/>
        <a:p>
          <a:endParaRPr lang="en-IE"/>
        </a:p>
      </dgm:t>
    </dgm:pt>
    <dgm:pt modelId="{4D7185E8-81F7-43D4-BCE1-CC10C1B52767}">
      <dgm:prSet phldrT="[Text]" custT="1"/>
      <dgm:spPr/>
      <dgm:t>
        <a:bodyPr/>
        <a:lstStyle/>
        <a:p>
          <a:r>
            <a:rPr lang="en-IE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Conceptualization</a:t>
          </a:r>
          <a:r>
            <a:rPr lang="en-IE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: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Ideas; formulation or evolution of overarching research goals and aims.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232947BE-CFCF-40B8-913F-FEB8064D61A6}" type="parTrans" cxnId="{88CCD3C0-47CF-43B4-B1B5-873B856DB0A5}">
      <dgm:prSet/>
      <dgm:spPr/>
      <dgm:t>
        <a:bodyPr/>
        <a:lstStyle/>
        <a:p>
          <a:endParaRPr lang="en-US"/>
        </a:p>
      </dgm:t>
    </dgm:pt>
    <dgm:pt modelId="{8661C135-C95A-42E1-B1C7-6212D31D26A5}" type="sibTrans" cxnId="{88CCD3C0-47CF-43B4-B1B5-873B856DB0A5}">
      <dgm:prSet/>
      <dgm:spPr/>
      <dgm:t>
        <a:bodyPr/>
        <a:lstStyle/>
        <a:p>
          <a:endParaRPr lang="en-US"/>
        </a:p>
      </dgm:t>
    </dgm:pt>
    <dgm:pt modelId="{550D1877-7414-41E5-968E-BA81DE6C37C7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Project administration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: management and coordination responsibility for the research activity planning and execution.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8D95D8C9-5216-4A6D-80B2-D26169C30C63}" type="parTrans" cxnId="{C79E3F08-4521-4CDB-B114-454AB361939D}">
      <dgm:prSet/>
      <dgm:spPr/>
      <dgm:t>
        <a:bodyPr/>
        <a:lstStyle/>
        <a:p>
          <a:endParaRPr lang="en-US"/>
        </a:p>
      </dgm:t>
    </dgm:pt>
    <dgm:pt modelId="{0E560220-912A-4311-B57A-01B1832256B5}" type="sibTrans" cxnId="{C79E3F08-4521-4CDB-B114-454AB361939D}">
      <dgm:prSet/>
      <dgm:spPr/>
      <dgm:t>
        <a:bodyPr/>
        <a:lstStyle/>
        <a:p>
          <a:endParaRPr lang="en-US"/>
        </a:p>
      </dgm:t>
    </dgm:pt>
    <dgm:pt modelId="{B87A81F5-F389-4CF3-8792-B61039713DAA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Funding acquisition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: Acquisition of the financial support for the project leading to this publication.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30618CF8-F58D-481B-9C72-8EBB8C19D59D}" type="parTrans" cxnId="{B8B875F4-9390-4FA1-81A6-EEBFD5BFA66D}">
      <dgm:prSet/>
      <dgm:spPr/>
      <dgm:t>
        <a:bodyPr/>
        <a:lstStyle/>
        <a:p>
          <a:endParaRPr lang="en-US"/>
        </a:p>
      </dgm:t>
    </dgm:pt>
    <dgm:pt modelId="{DC725211-7A0A-47E3-B756-990A7528C1AC}" type="sibTrans" cxnId="{B8B875F4-9390-4FA1-81A6-EEBFD5BFA66D}">
      <dgm:prSet/>
      <dgm:spPr/>
      <dgm:t>
        <a:bodyPr/>
        <a:lstStyle/>
        <a:p>
          <a:endParaRPr lang="en-US"/>
        </a:p>
      </dgm:t>
    </dgm:pt>
    <dgm:pt modelId="{C50ED527-6926-44F9-B688-A0DA9C676FB0}" type="pres">
      <dgm:prSet presAssocID="{3DD14057-6E7A-4974-ACE2-71B8CAF21CDE}" presName="linear" presStyleCnt="0">
        <dgm:presLayoutVars>
          <dgm:dir/>
          <dgm:animLvl val="lvl"/>
          <dgm:resizeHandles val="exact"/>
        </dgm:presLayoutVars>
      </dgm:prSet>
      <dgm:spPr/>
    </dgm:pt>
    <dgm:pt modelId="{7B2E3CEA-B8F3-468E-8F87-E666CE1FFC33}" type="pres">
      <dgm:prSet presAssocID="{24788EF3-7B48-48F6-88D4-30A6B76EF762}" presName="parentLin" presStyleCnt="0"/>
      <dgm:spPr/>
    </dgm:pt>
    <dgm:pt modelId="{87160C39-8144-422B-83F2-096A6154F512}" type="pres">
      <dgm:prSet presAssocID="{24788EF3-7B48-48F6-88D4-30A6B76EF762}" presName="parentLeftMargin" presStyleLbl="node1" presStyleIdx="0" presStyleCnt="4"/>
      <dgm:spPr/>
    </dgm:pt>
    <dgm:pt modelId="{25AEFDB7-0559-40A3-828E-ACB474012E4C}" type="pres">
      <dgm:prSet presAssocID="{24788EF3-7B48-48F6-88D4-30A6B76EF7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7B2241C-5625-4B0F-9DAB-F65DF2D53DB2}" type="pres">
      <dgm:prSet presAssocID="{24788EF3-7B48-48F6-88D4-30A6B76EF762}" presName="negativeSpace" presStyleCnt="0"/>
      <dgm:spPr/>
    </dgm:pt>
    <dgm:pt modelId="{ACD31EEA-FCAB-41F7-B9F0-5BC41158A24A}" type="pres">
      <dgm:prSet presAssocID="{24788EF3-7B48-48F6-88D4-30A6B76EF762}" presName="childText" presStyleLbl="conFgAcc1" presStyleIdx="0" presStyleCnt="4">
        <dgm:presLayoutVars>
          <dgm:bulletEnabled val="1"/>
        </dgm:presLayoutVars>
      </dgm:prSet>
      <dgm:spPr/>
    </dgm:pt>
    <dgm:pt modelId="{57E7DD71-BA38-4D7E-84C6-E983DFD54F9D}" type="pres">
      <dgm:prSet presAssocID="{D8CDB9AD-B78F-40A3-AD46-0A5AA29737A2}" presName="spaceBetweenRectangles" presStyleCnt="0"/>
      <dgm:spPr/>
    </dgm:pt>
    <dgm:pt modelId="{9674E508-1ECF-4E7B-80D3-7E7AB8B5A393}" type="pres">
      <dgm:prSet presAssocID="{9E547816-6A55-4C59-B272-4EFF98CA51AE}" presName="parentLin" presStyleCnt="0"/>
      <dgm:spPr/>
    </dgm:pt>
    <dgm:pt modelId="{01AB3507-FFC2-4519-B00A-12B8C9BF8CDA}" type="pres">
      <dgm:prSet presAssocID="{9E547816-6A55-4C59-B272-4EFF98CA51AE}" presName="parentLeftMargin" presStyleLbl="node1" presStyleIdx="0" presStyleCnt="4"/>
      <dgm:spPr/>
    </dgm:pt>
    <dgm:pt modelId="{284D70C1-93C9-44EB-B00F-CADA0FBBFB90}" type="pres">
      <dgm:prSet presAssocID="{9E547816-6A55-4C59-B272-4EFF98CA51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810A0-65E4-44BC-B138-ACD7EC3A9F90}" type="pres">
      <dgm:prSet presAssocID="{9E547816-6A55-4C59-B272-4EFF98CA51AE}" presName="negativeSpace" presStyleCnt="0"/>
      <dgm:spPr/>
    </dgm:pt>
    <dgm:pt modelId="{81917D3A-4CFA-4947-A4A0-DC3EC4CFA27F}" type="pres">
      <dgm:prSet presAssocID="{9E547816-6A55-4C59-B272-4EFF98CA51AE}" presName="childText" presStyleLbl="conFgAcc1" presStyleIdx="1" presStyleCnt="4">
        <dgm:presLayoutVars>
          <dgm:bulletEnabled val="1"/>
        </dgm:presLayoutVars>
      </dgm:prSet>
      <dgm:spPr/>
    </dgm:pt>
    <dgm:pt modelId="{0B8D465A-6ACC-41D6-B24D-47A5C8C5E6C6}" type="pres">
      <dgm:prSet presAssocID="{FA7B0558-7EDC-4747-A6BA-4E7F68F88BF9}" presName="spaceBetweenRectangles" presStyleCnt="0"/>
      <dgm:spPr/>
    </dgm:pt>
    <dgm:pt modelId="{8AB9D2C5-8144-4FD4-A557-65E03E489561}" type="pres">
      <dgm:prSet presAssocID="{80C06124-4C6F-4FEF-BE0A-425EA383B2AC}" presName="parentLin" presStyleCnt="0"/>
      <dgm:spPr/>
    </dgm:pt>
    <dgm:pt modelId="{37821379-F960-4C21-B1AB-8B767516B807}" type="pres">
      <dgm:prSet presAssocID="{80C06124-4C6F-4FEF-BE0A-425EA383B2AC}" presName="parentLeftMargin" presStyleLbl="node1" presStyleIdx="1" presStyleCnt="4"/>
      <dgm:spPr/>
    </dgm:pt>
    <dgm:pt modelId="{6DD33E98-5D4C-483D-A35D-C795D0900394}" type="pres">
      <dgm:prSet presAssocID="{80C06124-4C6F-4FEF-BE0A-425EA383B2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83A08A-D436-476A-BA20-700CAEAE0AF6}" type="pres">
      <dgm:prSet presAssocID="{80C06124-4C6F-4FEF-BE0A-425EA383B2AC}" presName="negativeSpace" presStyleCnt="0"/>
      <dgm:spPr/>
    </dgm:pt>
    <dgm:pt modelId="{D1D41E5F-1DD8-4383-8136-627126BCE42B}" type="pres">
      <dgm:prSet presAssocID="{80C06124-4C6F-4FEF-BE0A-425EA383B2AC}" presName="childText" presStyleLbl="conFgAcc1" presStyleIdx="2" presStyleCnt="4">
        <dgm:presLayoutVars>
          <dgm:bulletEnabled val="1"/>
        </dgm:presLayoutVars>
      </dgm:prSet>
      <dgm:spPr/>
    </dgm:pt>
    <dgm:pt modelId="{06234088-D876-4F5D-927E-6FAB271E70BB}" type="pres">
      <dgm:prSet presAssocID="{FD8B9CF1-1C4E-45AB-83FE-33AD327A6943}" presName="spaceBetweenRectangles" presStyleCnt="0"/>
      <dgm:spPr/>
    </dgm:pt>
    <dgm:pt modelId="{E2F7B752-0D07-4A2B-97DF-B3D8478CE1E7}" type="pres">
      <dgm:prSet presAssocID="{990B95ED-4950-4787-AB43-9CD9BD0063AE}" presName="parentLin" presStyleCnt="0"/>
      <dgm:spPr/>
    </dgm:pt>
    <dgm:pt modelId="{2C430D84-14C6-4B60-94E1-A16EB8B0BA38}" type="pres">
      <dgm:prSet presAssocID="{990B95ED-4950-4787-AB43-9CD9BD0063AE}" presName="parentLeftMargin" presStyleLbl="node1" presStyleIdx="2" presStyleCnt="4"/>
      <dgm:spPr/>
    </dgm:pt>
    <dgm:pt modelId="{7A756059-B99B-41C3-91C1-B6B442E1BC00}" type="pres">
      <dgm:prSet presAssocID="{990B95ED-4950-4787-AB43-9CD9BD0063A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6FA9D89-CE21-4342-9491-4C048BC945AF}" type="pres">
      <dgm:prSet presAssocID="{990B95ED-4950-4787-AB43-9CD9BD0063AE}" presName="negativeSpace" presStyleCnt="0"/>
      <dgm:spPr/>
    </dgm:pt>
    <dgm:pt modelId="{874BB98E-46FE-4903-B737-D75CCA5CF924}" type="pres">
      <dgm:prSet presAssocID="{990B95ED-4950-4787-AB43-9CD9BD0063A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BEE7E07-4EF3-4EB8-AF46-4C0924668FC9}" type="presOf" srcId="{CCEA2CFB-0302-46CA-BD01-8E5B1CB26652}" destId="{D1D41E5F-1DD8-4383-8136-627126BCE42B}" srcOrd="0" destOrd="1" presId="urn:microsoft.com/office/officeart/2005/8/layout/list1"/>
    <dgm:cxn modelId="{C79E3F08-4521-4CDB-B114-454AB361939D}" srcId="{24788EF3-7B48-48F6-88D4-30A6B76EF762}" destId="{550D1877-7414-41E5-968E-BA81DE6C37C7}" srcOrd="3" destOrd="0" parTransId="{8D95D8C9-5216-4A6D-80B2-D26169C30C63}" sibTransId="{0E560220-912A-4311-B57A-01B1832256B5}"/>
    <dgm:cxn modelId="{2849D40B-78BC-4E02-B5BE-33BDB5243F23}" srcId="{80C06124-4C6F-4FEF-BE0A-425EA383B2AC}" destId="{CCEA2CFB-0302-46CA-BD01-8E5B1CB26652}" srcOrd="1" destOrd="0" parTransId="{C87CB13D-9FAE-47C8-A9F8-82AC67D51B3B}" sibTransId="{EA64A384-2841-4FFD-83F5-82B962FFD5F1}"/>
    <dgm:cxn modelId="{6686C60C-44BA-4C29-8B83-19EF37973702}" type="presOf" srcId="{70DD5812-78CA-4CFD-BFE2-DD8806637513}" destId="{81917D3A-4CFA-4947-A4A0-DC3EC4CFA27F}" srcOrd="0" destOrd="1" presId="urn:microsoft.com/office/officeart/2005/8/layout/list1"/>
    <dgm:cxn modelId="{A19CBF1F-F5C5-4332-B4A7-87F2BA8B0BFF}" srcId="{3DD14057-6E7A-4974-ACE2-71B8CAF21CDE}" destId="{990B95ED-4950-4787-AB43-9CD9BD0063AE}" srcOrd="3" destOrd="0" parTransId="{336DAE09-FDB3-452C-A657-D6C030B773F7}" sibTransId="{B4AA9D82-048C-4CC7-ACAD-ED4FB076FB8C}"/>
    <dgm:cxn modelId="{700E5527-444C-4D5D-8C6C-F915EEA7755D}" type="presOf" srcId="{24788EF3-7B48-48F6-88D4-30A6B76EF762}" destId="{25AEFDB7-0559-40A3-828E-ACB474012E4C}" srcOrd="1" destOrd="0" presId="urn:microsoft.com/office/officeart/2005/8/layout/list1"/>
    <dgm:cxn modelId="{51EF5C2C-F239-4A20-BB81-6E1D8CD5CDCA}" type="presOf" srcId="{5CC25557-E1BC-48A6-92E6-B0D1A7E69F02}" destId="{D1D41E5F-1DD8-4383-8136-627126BCE42B}" srcOrd="0" destOrd="2" presId="urn:microsoft.com/office/officeart/2005/8/layout/list1"/>
    <dgm:cxn modelId="{82DA4430-B1E7-4C0E-8678-51B0F4782EB0}" srcId="{80C06124-4C6F-4FEF-BE0A-425EA383B2AC}" destId="{5CC25557-E1BC-48A6-92E6-B0D1A7E69F02}" srcOrd="2" destOrd="0" parTransId="{D5E01C97-F0B8-4C08-804E-16423AE1ADD8}" sibTransId="{F1191D4F-528B-4BAC-8491-F1638EA82080}"/>
    <dgm:cxn modelId="{42297230-CD46-4D36-A4FA-FFF5E337C9F7}" srcId="{990B95ED-4950-4787-AB43-9CD9BD0063AE}" destId="{69CE7F25-8E9F-43BF-8A95-679C2EFEF681}" srcOrd="0" destOrd="0" parTransId="{689A4626-CB4E-4989-84DD-96621C141D70}" sibTransId="{BDE33AAC-5097-46CD-B9F0-B8B28FAFC2FB}"/>
    <dgm:cxn modelId="{9A451D62-05F8-4B24-977A-3B016DB6BFC4}" type="presOf" srcId="{550D1877-7414-41E5-968E-BA81DE6C37C7}" destId="{ACD31EEA-FCAB-41F7-B9F0-5BC41158A24A}" srcOrd="0" destOrd="3" presId="urn:microsoft.com/office/officeart/2005/8/layout/list1"/>
    <dgm:cxn modelId="{8BAA5762-7F05-4069-81A6-A21132E00293}" type="presOf" srcId="{4D7185E8-81F7-43D4-BCE1-CC10C1B52767}" destId="{ACD31EEA-FCAB-41F7-B9F0-5BC41158A24A}" srcOrd="0" destOrd="1" presId="urn:microsoft.com/office/officeart/2005/8/layout/list1"/>
    <dgm:cxn modelId="{BD417843-2DC5-4AA4-91EE-E2737BBE20E2}" srcId="{9E547816-6A55-4C59-B272-4EFF98CA51AE}" destId="{2B5775B8-767D-4A54-8891-A195057A6752}" srcOrd="3" destOrd="0" parTransId="{DFA4FD90-F94E-45A7-9F67-7817DC0C5C47}" sibTransId="{01754700-1FEE-46CB-BC1A-C63F1F71E3D6}"/>
    <dgm:cxn modelId="{97AAE96D-E2D0-4BF2-B6ED-6F13DAEE99BD}" srcId="{990B95ED-4950-4787-AB43-9CD9BD0063AE}" destId="{A9EA9BE6-2FB4-45FE-AABE-201878140074}" srcOrd="1" destOrd="0" parTransId="{83FAF7C1-BB01-4864-A10A-4D5CA50308A1}" sibTransId="{5DBF11A1-CFE6-4643-A008-AD02B0F626E5}"/>
    <dgm:cxn modelId="{17B68770-CEFD-4F8B-A35F-647D200B2290}" type="presOf" srcId="{3E3777B0-723C-4420-86BD-FA81739F11A7}" destId="{D1D41E5F-1DD8-4383-8136-627126BCE42B}" srcOrd="0" destOrd="0" presId="urn:microsoft.com/office/officeart/2005/8/layout/list1"/>
    <dgm:cxn modelId="{C76F1471-F454-452E-8C5E-2C69AFC61246}" type="presOf" srcId="{80C06124-4C6F-4FEF-BE0A-425EA383B2AC}" destId="{6DD33E98-5D4C-483D-A35D-C795D0900394}" srcOrd="1" destOrd="0" presId="urn:microsoft.com/office/officeart/2005/8/layout/list1"/>
    <dgm:cxn modelId="{C38C5D7A-4B41-4FD4-AC67-7E8CDD4275F1}" type="presOf" srcId="{E91DBC9D-7BBD-480C-9D1E-6FF997E5B0D0}" destId="{ACD31EEA-FCAB-41F7-B9F0-5BC41158A24A}" srcOrd="0" destOrd="0" presId="urn:microsoft.com/office/officeart/2005/8/layout/list1"/>
    <dgm:cxn modelId="{572ACF5A-8097-4BE2-8021-FA980C70DB4C}" type="presOf" srcId="{24788EF3-7B48-48F6-88D4-30A6B76EF762}" destId="{87160C39-8144-422B-83F2-096A6154F512}" srcOrd="0" destOrd="0" presId="urn:microsoft.com/office/officeart/2005/8/layout/list1"/>
    <dgm:cxn modelId="{C729937F-8518-450A-9F7E-9C01B35EB372}" type="presOf" srcId="{9E547816-6A55-4C59-B272-4EFF98CA51AE}" destId="{01AB3507-FFC2-4519-B00A-12B8C9BF8CDA}" srcOrd="0" destOrd="0" presId="urn:microsoft.com/office/officeart/2005/8/layout/list1"/>
    <dgm:cxn modelId="{2E90B08B-E732-4325-B7A5-6E086CD18E72}" type="presOf" srcId="{A9EA9BE6-2FB4-45FE-AABE-201878140074}" destId="{874BB98E-46FE-4903-B737-D75CCA5CF924}" srcOrd="0" destOrd="1" presId="urn:microsoft.com/office/officeart/2005/8/layout/list1"/>
    <dgm:cxn modelId="{DC418F95-548C-4466-A909-B9E838BC7BAC}" srcId="{80C06124-4C6F-4FEF-BE0A-425EA383B2AC}" destId="{3E3777B0-723C-4420-86BD-FA81739F11A7}" srcOrd="0" destOrd="0" parTransId="{18736321-1C19-46F2-9553-2F3CEF7E9A27}" sibTransId="{4F62D979-CC1A-439A-8347-1C29E8A18944}"/>
    <dgm:cxn modelId="{C2765298-1BA7-4A06-B8A2-3C6D020CC508}" srcId="{9E547816-6A55-4C59-B272-4EFF98CA51AE}" destId="{70DD5812-78CA-4CFD-BFE2-DD8806637513}" srcOrd="1" destOrd="0" parTransId="{62076613-241E-4BFD-B41F-9DE1D7AC3345}" sibTransId="{A3CEE321-6A2D-4BA0-84B3-1F55DDFAA42D}"/>
    <dgm:cxn modelId="{95D14B99-422A-4233-8536-2E8DB63551D2}" type="presOf" srcId="{9E547816-6A55-4C59-B272-4EFF98CA51AE}" destId="{284D70C1-93C9-44EB-B00F-CADA0FBBFB90}" srcOrd="1" destOrd="0" presId="urn:microsoft.com/office/officeart/2005/8/layout/list1"/>
    <dgm:cxn modelId="{9FFBEAA1-DC36-43A2-8963-C0F57B5319D6}" srcId="{9E547816-6A55-4C59-B272-4EFF98CA51AE}" destId="{B6ABD61D-D5AE-4652-80A6-4412C690D269}" srcOrd="2" destOrd="0" parTransId="{A7917D25-65D8-410D-8382-529C22E74DEA}" sibTransId="{7CF19476-BBA8-4D3D-A87A-B9D30D283986}"/>
    <dgm:cxn modelId="{C109EBA2-8B79-49EC-84EA-822DAE4D1162}" type="presOf" srcId="{B87A81F5-F389-4CF3-8792-B61039713DAA}" destId="{ACD31EEA-FCAB-41F7-B9F0-5BC41158A24A}" srcOrd="0" destOrd="2" presId="urn:microsoft.com/office/officeart/2005/8/layout/list1"/>
    <dgm:cxn modelId="{05F1DDAD-D596-455F-8F59-0FCC2352C395}" srcId="{3DD14057-6E7A-4974-ACE2-71B8CAF21CDE}" destId="{9E547816-6A55-4C59-B272-4EFF98CA51AE}" srcOrd="1" destOrd="0" parTransId="{CBA5A7C5-3210-4071-9530-1935825B4E0E}" sibTransId="{FA7B0558-7EDC-4747-A6BA-4E7F68F88BF9}"/>
    <dgm:cxn modelId="{01FE13AF-F7D8-484A-A5D1-0ED8E8633A57}" srcId="{3DD14057-6E7A-4974-ACE2-71B8CAF21CDE}" destId="{24788EF3-7B48-48F6-88D4-30A6B76EF762}" srcOrd="0" destOrd="0" parTransId="{2F80E942-F19D-418D-93F0-D7573501B73F}" sibTransId="{D8CDB9AD-B78F-40A3-AD46-0A5AA29737A2}"/>
    <dgm:cxn modelId="{CC8253B6-ADE8-438C-AB36-6CE13B40D823}" type="presOf" srcId="{B6ABD61D-D5AE-4652-80A6-4412C690D269}" destId="{81917D3A-4CFA-4947-A4A0-DC3EC4CFA27F}" srcOrd="0" destOrd="2" presId="urn:microsoft.com/office/officeart/2005/8/layout/list1"/>
    <dgm:cxn modelId="{9D9E89BA-649B-4154-8158-B0C36D7F0585}" type="presOf" srcId="{11A0A4B0-4DC6-445C-AD12-4127C2D15029}" destId="{81917D3A-4CFA-4947-A4A0-DC3EC4CFA27F}" srcOrd="0" destOrd="0" presId="urn:microsoft.com/office/officeart/2005/8/layout/list1"/>
    <dgm:cxn modelId="{9E2DB2BF-A8E2-4C59-9E7B-8439E6F3254E}" type="presOf" srcId="{990B95ED-4950-4787-AB43-9CD9BD0063AE}" destId="{2C430D84-14C6-4B60-94E1-A16EB8B0BA38}" srcOrd="0" destOrd="0" presId="urn:microsoft.com/office/officeart/2005/8/layout/list1"/>
    <dgm:cxn modelId="{88CCD3C0-47CF-43B4-B1B5-873B856DB0A5}" srcId="{24788EF3-7B48-48F6-88D4-30A6B76EF762}" destId="{4D7185E8-81F7-43D4-BCE1-CC10C1B52767}" srcOrd="1" destOrd="0" parTransId="{232947BE-CFCF-40B8-913F-FEB8064D61A6}" sibTransId="{8661C135-C95A-42E1-B1C7-6212D31D26A5}"/>
    <dgm:cxn modelId="{427329C5-FB5E-47D2-A66F-A0E05883CCE1}" srcId="{9E547816-6A55-4C59-B272-4EFF98CA51AE}" destId="{11A0A4B0-4DC6-445C-AD12-4127C2D15029}" srcOrd="0" destOrd="0" parTransId="{D7F1F175-9838-4D15-9763-A9400F1B2ECF}" sibTransId="{8AFA7994-25D2-4C7A-B3FB-6E3C08251CDA}"/>
    <dgm:cxn modelId="{0ED2D9C9-F60F-4197-8B99-751923984159}" type="presOf" srcId="{2B5775B8-767D-4A54-8891-A195057A6752}" destId="{81917D3A-4CFA-4947-A4A0-DC3EC4CFA27F}" srcOrd="0" destOrd="3" presId="urn:microsoft.com/office/officeart/2005/8/layout/list1"/>
    <dgm:cxn modelId="{82E898DA-5F5A-409D-AFD3-DACC07482D7C}" type="presOf" srcId="{69CE7F25-8E9F-43BF-8A95-679C2EFEF681}" destId="{874BB98E-46FE-4903-B737-D75CCA5CF924}" srcOrd="0" destOrd="0" presId="urn:microsoft.com/office/officeart/2005/8/layout/list1"/>
    <dgm:cxn modelId="{72A4F5DF-A4A3-48EE-B0ED-FE31EF9E509A}" srcId="{3DD14057-6E7A-4974-ACE2-71B8CAF21CDE}" destId="{80C06124-4C6F-4FEF-BE0A-425EA383B2AC}" srcOrd="2" destOrd="0" parTransId="{48FF757D-C6F1-4AE4-AC8E-6BE7F5CBB6E6}" sibTransId="{FD8B9CF1-1C4E-45AB-83FE-33AD327A6943}"/>
    <dgm:cxn modelId="{CB9F17E2-05E2-4D99-94DA-5C97FECDF228}" type="presOf" srcId="{80C06124-4C6F-4FEF-BE0A-425EA383B2AC}" destId="{37821379-F960-4C21-B1AB-8B767516B807}" srcOrd="0" destOrd="0" presId="urn:microsoft.com/office/officeart/2005/8/layout/list1"/>
    <dgm:cxn modelId="{9BAA33E4-3B6A-4429-AE38-032DBCD09DF0}" srcId="{24788EF3-7B48-48F6-88D4-30A6B76EF762}" destId="{E91DBC9D-7BBD-480C-9D1E-6FF997E5B0D0}" srcOrd="0" destOrd="0" parTransId="{673C416F-1AC4-45FC-A214-B81CB7A2062E}" sibTransId="{13192820-6C66-4DD9-9C59-AD432ECA9D20}"/>
    <dgm:cxn modelId="{A81838F3-FAFF-48BC-8D96-E5EECE033A6C}" type="presOf" srcId="{990B95ED-4950-4787-AB43-9CD9BD0063AE}" destId="{7A756059-B99B-41C3-91C1-B6B442E1BC00}" srcOrd="1" destOrd="0" presId="urn:microsoft.com/office/officeart/2005/8/layout/list1"/>
    <dgm:cxn modelId="{8FE2D4F3-A9F5-4CCB-AAD6-221BD429153B}" type="presOf" srcId="{3DD14057-6E7A-4974-ACE2-71B8CAF21CDE}" destId="{C50ED527-6926-44F9-B688-A0DA9C676FB0}" srcOrd="0" destOrd="0" presId="urn:microsoft.com/office/officeart/2005/8/layout/list1"/>
    <dgm:cxn modelId="{B8B875F4-9390-4FA1-81A6-EEBFD5BFA66D}" srcId="{24788EF3-7B48-48F6-88D4-30A6B76EF762}" destId="{B87A81F5-F389-4CF3-8792-B61039713DAA}" srcOrd="2" destOrd="0" parTransId="{30618CF8-F58D-481B-9C72-8EBB8C19D59D}" sibTransId="{DC725211-7A0A-47E3-B756-990A7528C1AC}"/>
    <dgm:cxn modelId="{03F769A7-A3ED-4821-8268-8C449691BBC9}" type="presParOf" srcId="{C50ED527-6926-44F9-B688-A0DA9C676FB0}" destId="{7B2E3CEA-B8F3-468E-8F87-E666CE1FFC33}" srcOrd="0" destOrd="0" presId="urn:microsoft.com/office/officeart/2005/8/layout/list1"/>
    <dgm:cxn modelId="{8C2FBD8C-D3A7-4C2E-ABE1-8C4BF5927474}" type="presParOf" srcId="{7B2E3CEA-B8F3-468E-8F87-E666CE1FFC33}" destId="{87160C39-8144-422B-83F2-096A6154F512}" srcOrd="0" destOrd="0" presId="urn:microsoft.com/office/officeart/2005/8/layout/list1"/>
    <dgm:cxn modelId="{0FB41A3F-65CD-41A2-B609-513BBB7CCC29}" type="presParOf" srcId="{7B2E3CEA-B8F3-468E-8F87-E666CE1FFC33}" destId="{25AEFDB7-0559-40A3-828E-ACB474012E4C}" srcOrd="1" destOrd="0" presId="urn:microsoft.com/office/officeart/2005/8/layout/list1"/>
    <dgm:cxn modelId="{3A75D95E-E706-4D22-AE59-F105871C7B99}" type="presParOf" srcId="{C50ED527-6926-44F9-B688-A0DA9C676FB0}" destId="{C7B2241C-5625-4B0F-9DAB-F65DF2D53DB2}" srcOrd="1" destOrd="0" presId="urn:microsoft.com/office/officeart/2005/8/layout/list1"/>
    <dgm:cxn modelId="{8AA42F98-A5D4-4658-967B-1962F61FFC91}" type="presParOf" srcId="{C50ED527-6926-44F9-B688-A0DA9C676FB0}" destId="{ACD31EEA-FCAB-41F7-B9F0-5BC41158A24A}" srcOrd="2" destOrd="0" presId="urn:microsoft.com/office/officeart/2005/8/layout/list1"/>
    <dgm:cxn modelId="{D2027B12-F7C5-4A50-9D59-24BB31027BB8}" type="presParOf" srcId="{C50ED527-6926-44F9-B688-A0DA9C676FB0}" destId="{57E7DD71-BA38-4D7E-84C6-E983DFD54F9D}" srcOrd="3" destOrd="0" presId="urn:microsoft.com/office/officeart/2005/8/layout/list1"/>
    <dgm:cxn modelId="{0EA4EC87-1563-4DED-B6E3-FCCC03D318EC}" type="presParOf" srcId="{C50ED527-6926-44F9-B688-A0DA9C676FB0}" destId="{9674E508-1ECF-4E7B-80D3-7E7AB8B5A393}" srcOrd="4" destOrd="0" presId="urn:microsoft.com/office/officeart/2005/8/layout/list1"/>
    <dgm:cxn modelId="{774953EE-D947-47D7-A887-80DB59619A4A}" type="presParOf" srcId="{9674E508-1ECF-4E7B-80D3-7E7AB8B5A393}" destId="{01AB3507-FFC2-4519-B00A-12B8C9BF8CDA}" srcOrd="0" destOrd="0" presId="urn:microsoft.com/office/officeart/2005/8/layout/list1"/>
    <dgm:cxn modelId="{21E153B2-427D-44D2-BA3D-904B7C1AA17C}" type="presParOf" srcId="{9674E508-1ECF-4E7B-80D3-7E7AB8B5A393}" destId="{284D70C1-93C9-44EB-B00F-CADA0FBBFB90}" srcOrd="1" destOrd="0" presId="urn:microsoft.com/office/officeart/2005/8/layout/list1"/>
    <dgm:cxn modelId="{2FF9656B-DC7E-45EF-8CBA-64F6C1E51E65}" type="presParOf" srcId="{C50ED527-6926-44F9-B688-A0DA9C676FB0}" destId="{BCA810A0-65E4-44BC-B138-ACD7EC3A9F90}" srcOrd="5" destOrd="0" presId="urn:microsoft.com/office/officeart/2005/8/layout/list1"/>
    <dgm:cxn modelId="{5FEFEB30-2F6D-415C-9416-872AF44E2E6E}" type="presParOf" srcId="{C50ED527-6926-44F9-B688-A0DA9C676FB0}" destId="{81917D3A-4CFA-4947-A4A0-DC3EC4CFA27F}" srcOrd="6" destOrd="0" presId="urn:microsoft.com/office/officeart/2005/8/layout/list1"/>
    <dgm:cxn modelId="{60559088-8DCF-4A60-A391-4D570E94039B}" type="presParOf" srcId="{C50ED527-6926-44F9-B688-A0DA9C676FB0}" destId="{0B8D465A-6ACC-41D6-B24D-47A5C8C5E6C6}" srcOrd="7" destOrd="0" presId="urn:microsoft.com/office/officeart/2005/8/layout/list1"/>
    <dgm:cxn modelId="{8FD6A688-EE31-471C-BBB8-B3FD509C1B95}" type="presParOf" srcId="{C50ED527-6926-44F9-B688-A0DA9C676FB0}" destId="{8AB9D2C5-8144-4FD4-A557-65E03E489561}" srcOrd="8" destOrd="0" presId="urn:microsoft.com/office/officeart/2005/8/layout/list1"/>
    <dgm:cxn modelId="{34CA0EAC-2B6B-47C3-B21B-5CB01E44AB1C}" type="presParOf" srcId="{8AB9D2C5-8144-4FD4-A557-65E03E489561}" destId="{37821379-F960-4C21-B1AB-8B767516B807}" srcOrd="0" destOrd="0" presId="urn:microsoft.com/office/officeart/2005/8/layout/list1"/>
    <dgm:cxn modelId="{F661BB03-E8C9-4BC6-AD04-69D3F23E8CDB}" type="presParOf" srcId="{8AB9D2C5-8144-4FD4-A557-65E03E489561}" destId="{6DD33E98-5D4C-483D-A35D-C795D0900394}" srcOrd="1" destOrd="0" presId="urn:microsoft.com/office/officeart/2005/8/layout/list1"/>
    <dgm:cxn modelId="{C11A49EB-8E37-44A0-8A02-19118FEC58B7}" type="presParOf" srcId="{C50ED527-6926-44F9-B688-A0DA9C676FB0}" destId="{7D83A08A-D436-476A-BA20-700CAEAE0AF6}" srcOrd="9" destOrd="0" presId="urn:microsoft.com/office/officeart/2005/8/layout/list1"/>
    <dgm:cxn modelId="{EB2EC6DF-696E-455A-BF55-D154A9BF7AF3}" type="presParOf" srcId="{C50ED527-6926-44F9-B688-A0DA9C676FB0}" destId="{D1D41E5F-1DD8-4383-8136-627126BCE42B}" srcOrd="10" destOrd="0" presId="urn:microsoft.com/office/officeart/2005/8/layout/list1"/>
    <dgm:cxn modelId="{1FEBA9BF-683A-45C2-A9F2-622BC780E41C}" type="presParOf" srcId="{C50ED527-6926-44F9-B688-A0DA9C676FB0}" destId="{06234088-D876-4F5D-927E-6FAB271E70BB}" srcOrd="11" destOrd="0" presId="urn:microsoft.com/office/officeart/2005/8/layout/list1"/>
    <dgm:cxn modelId="{ACE05ABB-A61C-415A-915D-6315504FDE33}" type="presParOf" srcId="{C50ED527-6926-44F9-B688-A0DA9C676FB0}" destId="{E2F7B752-0D07-4A2B-97DF-B3D8478CE1E7}" srcOrd="12" destOrd="0" presId="urn:microsoft.com/office/officeart/2005/8/layout/list1"/>
    <dgm:cxn modelId="{21D46FF6-F305-477A-A2B6-E3ED9A9D40B9}" type="presParOf" srcId="{E2F7B752-0D07-4A2B-97DF-B3D8478CE1E7}" destId="{2C430D84-14C6-4B60-94E1-A16EB8B0BA38}" srcOrd="0" destOrd="0" presId="urn:microsoft.com/office/officeart/2005/8/layout/list1"/>
    <dgm:cxn modelId="{9FD690D1-226E-4F6A-8086-175B00F7E3AB}" type="presParOf" srcId="{E2F7B752-0D07-4A2B-97DF-B3D8478CE1E7}" destId="{7A756059-B99B-41C3-91C1-B6B442E1BC00}" srcOrd="1" destOrd="0" presId="urn:microsoft.com/office/officeart/2005/8/layout/list1"/>
    <dgm:cxn modelId="{6C041C10-936B-4C87-9C4A-D87C97EC2B7D}" type="presParOf" srcId="{C50ED527-6926-44F9-B688-A0DA9C676FB0}" destId="{A6FA9D89-CE21-4342-9491-4C048BC945AF}" srcOrd="13" destOrd="0" presId="urn:microsoft.com/office/officeart/2005/8/layout/list1"/>
    <dgm:cxn modelId="{8B5C3E6F-874D-406A-8416-1D336156693D}" type="presParOf" srcId="{C50ED527-6926-44F9-B688-A0DA9C676FB0}" destId="{874BB98E-46FE-4903-B737-D75CCA5CF9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31EEA-FCAB-41F7-B9F0-5BC41158A24A}">
      <dsp:nvSpPr>
        <dsp:cNvPr id="0" name=""/>
        <dsp:cNvSpPr/>
      </dsp:nvSpPr>
      <dsp:spPr>
        <a:xfrm>
          <a:off x="0" y="136155"/>
          <a:ext cx="8128000" cy="216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579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Review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existing literature on vaccination using Inactivated vaccines and antibody response and immunology of Cichlids.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Conceptualization</a:t>
          </a:r>
          <a:r>
            <a:rPr lang="en-IE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: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Ideas; formulation or evolution of overarching research goals and aims.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Funding acquisition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: Acquisition of the financial support for the project leading to this publication.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Project administration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: management and coordination responsibility for the research activity planning and execution.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136155"/>
        <a:ext cx="8128000" cy="2160900"/>
      </dsp:txXfrm>
    </dsp:sp>
    <dsp:sp modelId="{25AEFDB7-0559-40A3-828E-ACB474012E4C}">
      <dsp:nvSpPr>
        <dsp:cNvPr id="0" name=""/>
        <dsp:cNvSpPr/>
      </dsp:nvSpPr>
      <dsp:spPr>
        <a:xfrm>
          <a:off x="406400" y="32835"/>
          <a:ext cx="568960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Initiation</a:t>
          </a:r>
          <a:endParaRPr lang="en-IE" sz="800" kern="1200" dirty="0"/>
        </a:p>
      </dsp:txBody>
      <dsp:txXfrm>
        <a:off x="416487" y="42922"/>
        <a:ext cx="5669426" cy="186466"/>
      </dsp:txXfrm>
    </dsp:sp>
    <dsp:sp modelId="{81917D3A-4CFA-4947-A4A0-DC3EC4CFA27F}">
      <dsp:nvSpPr>
        <dsp:cNvPr id="0" name=""/>
        <dsp:cNvSpPr/>
      </dsp:nvSpPr>
      <dsp:spPr>
        <a:xfrm>
          <a:off x="0" y="2438175"/>
          <a:ext cx="812800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579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Breakdown of project work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in phases, define milestones and deliverables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Define methodology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to be used during each project phase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Prepare materials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list (fish, vaccine sample, raw material for vaccine production)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Validate the use of lab facilities if external to AIT (SSRU, Mahidol Centex Shrimp)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2438175"/>
        <a:ext cx="8128000" cy="1278900"/>
      </dsp:txXfrm>
    </dsp:sp>
    <dsp:sp modelId="{284D70C1-93C9-44EB-B00F-CADA0FBBFB90}">
      <dsp:nvSpPr>
        <dsp:cNvPr id="0" name=""/>
        <dsp:cNvSpPr/>
      </dsp:nvSpPr>
      <dsp:spPr>
        <a:xfrm>
          <a:off x="406400" y="2334855"/>
          <a:ext cx="568960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Planning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16487" y="2344942"/>
        <a:ext cx="5669426" cy="186466"/>
      </dsp:txXfrm>
    </dsp:sp>
    <dsp:sp modelId="{D1D41E5F-1DD8-4383-8136-627126BCE42B}">
      <dsp:nvSpPr>
        <dsp:cNvPr id="0" name=""/>
        <dsp:cNvSpPr/>
      </dsp:nvSpPr>
      <dsp:spPr>
        <a:xfrm>
          <a:off x="0" y="3858195"/>
          <a:ext cx="8128000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579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Protocols writing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for heat killed</a:t>
          </a:r>
          <a:r>
            <a:rPr lang="en-US" sz="1600" kern="120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/formalin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vaccine development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Protocols writing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for challenge tests and ELISA/PCRs.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Execution </a:t>
          </a:r>
          <a:r>
            <a:rPr lang="en-US" sz="1600" b="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of the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challenge tests and deliver an efficacy-indicating study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3858195"/>
        <a:ext cx="8128000" cy="1014300"/>
      </dsp:txXfrm>
    </dsp:sp>
    <dsp:sp modelId="{6DD33E98-5D4C-483D-A35D-C795D0900394}">
      <dsp:nvSpPr>
        <dsp:cNvPr id="0" name=""/>
        <dsp:cNvSpPr/>
      </dsp:nvSpPr>
      <dsp:spPr>
        <a:xfrm>
          <a:off x="406400" y="3754875"/>
          <a:ext cx="568960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Executing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16487" y="3764962"/>
        <a:ext cx="5669426" cy="186466"/>
      </dsp:txXfrm>
    </dsp:sp>
    <dsp:sp modelId="{874BB98E-46FE-4903-B737-D75CCA5CF924}">
      <dsp:nvSpPr>
        <dsp:cNvPr id="0" name=""/>
        <dsp:cNvSpPr/>
      </dsp:nvSpPr>
      <dsp:spPr>
        <a:xfrm>
          <a:off x="0" y="5013615"/>
          <a:ext cx="8128000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579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Write master thesis (publishable article draft and send for review)</a:t>
          </a:r>
          <a:endParaRPr lang="en-IE" sz="1600" b="1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Publish manuscript in aquaculture journals.</a:t>
          </a:r>
          <a:endParaRPr lang="en-IE" sz="1600" b="1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5013615"/>
        <a:ext cx="8128000" cy="749700"/>
      </dsp:txXfrm>
    </dsp:sp>
    <dsp:sp modelId="{7A756059-B99B-41C3-91C1-B6B442E1BC00}">
      <dsp:nvSpPr>
        <dsp:cNvPr id="0" name=""/>
        <dsp:cNvSpPr/>
      </dsp:nvSpPr>
      <dsp:spPr>
        <a:xfrm>
          <a:off x="406400" y="4910295"/>
          <a:ext cx="568960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Closing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16487" y="4920382"/>
        <a:ext cx="5669426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50CE3-5260-4BC1-B856-AAB7E134972C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3DFD-2D65-437A-B22A-6F091CF084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327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55CF-2D8A-4D21-8A45-C930F484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B9C99-A521-45FA-8198-54BBB8515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FD78-8079-4FB7-808E-74999187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71E-B6A3-4AA4-BA8F-785CFA26521B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CE14-BE67-4E38-96F9-4D36161C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01CA-6A1E-4EAF-8298-7B767BF2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E44E-5239-4ED9-9A1B-A6180882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8A170-58C4-4CFB-AB63-B826D9D0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BAF4-BB77-4E90-810C-E840633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29A5-426D-4B66-9DF3-E8C095BC4C74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591A-529D-449A-AA7E-E3E81DB6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CF1F-6B42-47D1-BAEA-F4DAEC14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C8F7-C3ED-42B9-A44D-CDE1713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D6C8E-3B0B-4E9B-8543-7A9E1343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F575-DDED-4CD7-9BCC-6D0BB799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6D6-1B13-462C-9870-94119AC6F89A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6FDE-7E0D-4A2C-AE0F-D8DE844B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6D02-1FCD-414D-BA73-C4E8EE97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F144-57F4-4D6D-AA29-E3132B47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15E1-7D48-4578-8B8A-B5F496B5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9942-10CF-4254-8A81-2BCCF168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AC05-7FFA-439F-99C2-87ABA17DC898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8412-7B18-4BBA-B155-2AD66162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FDD4-8659-4034-AD27-0605585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2F31-244A-4C54-92CD-1648C7EB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03CA-05F4-41F9-A4A0-D61910B7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52FD-28B8-488D-95F0-25D38A96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F88-5A45-464A-ADC7-0E999FD2F76D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A7F4-4D52-4070-95DC-A41CA691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F7FA-3530-452A-A426-35D1593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4401-CB81-4AB0-A2D2-55CA35A6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247-FE0D-4356-BC28-AB5FE26D1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BDD4-7EAB-4CD7-8643-1F023F59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D7F12-AA2E-4065-B697-D20BD4C9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4CD3-E5B2-4E1D-BDCF-80E8CF1B60EF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E87EA-4613-42AB-BB3D-20601A4D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44B0-E4CC-4108-A90C-11535164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DAA3-F1C7-4558-B6E5-D03EBD08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3397-DC54-4867-B3E0-3E415DCD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7AB0-D368-4B73-9CD9-CDCC1468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A434E-0786-405E-ADA3-E7D53A12A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15C5C-AFBE-43ED-91E3-59384414C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AF227-C779-4550-8EE3-2167E0B2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1B1-3225-432E-8235-7F29F9DCB517}" type="datetime1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7E1FE-B766-4EDB-9D21-5FB7AD6F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FCF09-D2F8-4746-8361-564E2885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7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FB4-8DEA-48F6-B219-881F2746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03710-8820-478B-9DE8-64AA07E2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874-80DB-4FB0-B78F-709A50BF4889}" type="datetime1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732F4-71CD-47B1-90B6-7F766351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394E-AB4A-48F3-8FA0-36609A7B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297C-D533-4C6F-9465-FFBDFF41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C3AD-1679-4390-ABA9-942EDC1BC2B1}" type="datetime1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A0D2-73F2-4182-BE37-2D67BFED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312A9-8482-477B-AA6C-7E979DD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B0F3-4014-9406-A3666C6A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3966-C790-4B6E-B23D-259AC259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2461-1CF8-4111-9E1E-A70B349C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926D-E2F9-46A2-BC28-D2EDC824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CFF-8806-4EE4-B88A-37FAE655E86F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0052-D98F-44DE-9170-DCA9FAB6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66E1-344F-4E46-9919-F72AD01D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E0E1-755A-43E8-BE3B-3E66FBDB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767EF-7662-42C7-9275-D485103AF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55BF-A678-430A-ABC3-A2ABF6D7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49B8-340C-49B4-A89D-905B6C1A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B51F-AEDB-4CD7-AFD7-9E1BB8BE4048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8FAC-ECB7-418A-A355-FAEE9407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497A4-9B04-4E4B-A8A8-2E77DC32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DCAEE-58A3-4618-8FBF-7EAE3AE8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8139-9922-4ADA-B549-D80F6D7F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0DF7-9034-463D-8B9A-1DF1DB196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C2FF-FFC8-4358-A5CD-58E5397C9355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E3BB-1EBD-4815-B24E-34CC7835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5B0A-D4CC-43B9-B12A-0FCF16895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nrd.2017.243" TargetMode="External"/><Relationship Id="rId7" Type="http://schemas.openxmlformats.org/officeDocument/2006/relationships/hyperlink" Target="https://barricklab.org/twiki/bin/view/Lab/ProtocolList" TargetMode="External"/><Relationship Id="rId2" Type="http://schemas.openxmlformats.org/officeDocument/2006/relationships/hyperlink" Target="https://edis.ifas.ufl.edu/pdf/FA/FA1890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pettejockey.com/2020/02/05/t4-dna-ligase-plasmid-brought-to-you-by-chemically-incompetent/" TargetMode="External"/><Relationship Id="rId5" Type="http://schemas.openxmlformats.org/officeDocument/2006/relationships/hyperlink" Target="https://pipettejockey.com/2019/11/22/teda-cloning-cheap-easy-gibson-alternative/" TargetMode="External"/><Relationship Id="rId4" Type="http://schemas.openxmlformats.org/officeDocument/2006/relationships/hyperlink" Target="https://doi.org/10.3390/nano1002036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fish&#10;&#10;Description automatically generated with medium confidence">
            <a:extLst>
              <a:ext uri="{FF2B5EF4-FFF2-40B4-BE49-F238E27FC236}">
                <a16:creationId xmlns:a16="http://schemas.microsoft.com/office/drawing/2014/main" id="{57674B40-7A41-4ED1-A4B4-91CFDF99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77" y="3659764"/>
            <a:ext cx="5658765" cy="2105747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DABD11-AE75-4A55-A585-93B88566B7C4}"/>
              </a:ext>
            </a:extLst>
          </p:cNvPr>
          <p:cNvSpPr txBox="1"/>
          <p:nvPr/>
        </p:nvSpPr>
        <p:spPr>
          <a:xfrm>
            <a:off x="82295" y="6146157"/>
            <a:ext cx="11512297" cy="79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Quentin ANDRES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MSc. Aquaculture and Aquatic Resources Management  @Asian Institute of Technology, Pathum Thani, Thailand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August 2021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C268AB4C-CA03-44CC-8D61-85A658F94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4" y="-34738"/>
            <a:ext cx="1604227" cy="1604227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1266CCA-1B20-43DD-A3B1-FF9EB345DB6D}"/>
              </a:ext>
            </a:extLst>
          </p:cNvPr>
          <p:cNvSpPr txBox="1">
            <a:spLocks/>
          </p:cNvSpPr>
          <p:nvPr/>
        </p:nvSpPr>
        <p:spPr>
          <a:xfrm>
            <a:off x="3656434" y="63583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5" name="Title 1">
            <a:extLst>
              <a:ext uri="{FF2B5EF4-FFF2-40B4-BE49-F238E27FC236}">
                <a16:creationId xmlns:a16="http://schemas.microsoft.com/office/drawing/2014/main" id="{BBD034ED-CB07-4827-95F8-E84F8B5C1A01}"/>
              </a:ext>
            </a:extLst>
          </p:cNvPr>
          <p:cNvSpPr txBox="1">
            <a:spLocks/>
          </p:cNvSpPr>
          <p:nvPr/>
        </p:nvSpPr>
        <p:spPr>
          <a:xfrm>
            <a:off x="2303857" y="727863"/>
            <a:ext cx="8477654" cy="90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fr-FR" sz="3200" b="1" dirty="0">
                <a:latin typeface="Droid Serif"/>
              </a:rPr>
              <a:t>MASTER RESEARCH PROJECT PROPOSAL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81E73-4141-4C94-83A8-6E05A456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2191688"/>
            <a:ext cx="10612667" cy="10065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Systemic and mucosal immune response of Nile tilapia broodstock to monovalent and bivalent vaccines against bacteria </a:t>
            </a:r>
            <a:r>
              <a:rPr lang="en-US" sz="3200" b="1" i="1" dirty="0">
                <a:solidFill>
                  <a:schemeClr val="tx2"/>
                </a:solidFill>
              </a:rPr>
              <a:t>Streptococcus agalactiae</a:t>
            </a:r>
            <a:r>
              <a:rPr lang="en-US" sz="3200" b="1" dirty="0">
                <a:solidFill>
                  <a:schemeClr val="tx2"/>
                </a:solidFill>
              </a:rPr>
              <a:t> and </a:t>
            </a:r>
            <a:r>
              <a:rPr lang="en-US" sz="3200" b="1" i="1" dirty="0">
                <a:solidFill>
                  <a:schemeClr val="tx2"/>
                </a:solidFill>
              </a:rPr>
              <a:t>Aeromonas veronii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kern="1200" dirty="0">
              <a:solidFill>
                <a:schemeClr val="tx2"/>
              </a:solidFill>
            </a:endParaRPr>
          </a:p>
        </p:txBody>
      </p:sp>
      <p:pic>
        <p:nvPicPr>
          <p:cNvPr id="4" name="Picture 3" descr="A fish with a camera lens&#10;&#10;Description automatically generated with low confidence">
            <a:extLst>
              <a:ext uri="{FF2B5EF4-FFF2-40B4-BE49-F238E27FC236}">
                <a16:creationId xmlns:a16="http://schemas.microsoft.com/office/drawing/2014/main" id="{40319241-D3A1-4A54-A27D-8C19D0FA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" y="3768998"/>
            <a:ext cx="5381789" cy="24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B8045-46B0-4583-81DA-5B6EC557AD0B}"/>
              </a:ext>
            </a:extLst>
          </p:cNvPr>
          <p:cNvSpPr txBox="1"/>
          <p:nvPr/>
        </p:nvSpPr>
        <p:spPr>
          <a:xfrm>
            <a:off x="-1" y="16930"/>
            <a:ext cx="531706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Relevant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bibliography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00E38-878A-47F7-A182-ECCE90DA1325}"/>
              </a:ext>
            </a:extLst>
          </p:cNvPr>
          <p:cNvSpPr txBox="1"/>
          <p:nvPr/>
        </p:nvSpPr>
        <p:spPr>
          <a:xfrm>
            <a:off x="340043" y="759450"/>
            <a:ext cx="10837334" cy="5915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5900" b="1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 CEV disease</a:t>
            </a:r>
            <a:endParaRPr lang="en-US" sz="5900" b="1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Shohreh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Hesami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Pedro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Viadanna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 et al. 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https://edis.ifas.ufl.edu/pdf/FA/FA18900.pdf</a:t>
            </a:r>
            <a:endParaRPr lang="en-US" sz="29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Amita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K., M.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Oe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H.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Matoyama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N.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Yamagushi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and H. Fukuda. 2002. "A survey of Koi herpes virus and carp edema virus in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colorcarp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 cultured in Niigata Prefecture, Japan." Fish.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Pathol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. 37:197–8.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Aaenen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O., K. Way, D. Stone, and M.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Engelsma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. 2013. "Koi Sleepy Disease found for the first time in koi carps in the Netherlands." [in Dutch].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Tijdschr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.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Diergeneeskd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. 5:27–29.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Lewisch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E., B.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Gorgoglione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K. Way, and M. El-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Matbouli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. 2015. "Carp edema virus/koi sleepy disease: An emerging disease in central-east Europe."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Transbound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Emerg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 Dis. 62:6–12.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5900" b="1" dirty="0">
                <a:solidFill>
                  <a:srgbClr val="17406D"/>
                </a:solidFill>
                <a:latin typeface="Calibri Light" panose="020F0302020204030204"/>
              </a:rPr>
              <a:t>On mRNA vaccine design against  TiLV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Pardi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N., Hogan, M., Porter, F. et al. mRNA vaccines — a new era in vaccinology. Nat Rev Drug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Discov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 17, 261–279 (2018).  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  <a:hlinkClick r:id="rId3"/>
              </a:rPr>
              <a:t>https://doi.org/10.1038/nrd.2017.243</a:t>
            </a:r>
            <a:endParaRPr lang="en-US" sz="29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Gómez-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Aguado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I.; Rodríguez-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Castejón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J.; Vicente-Pascual, M.; Rodríguez-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Gascón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A.;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Solinís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, M.Á.; del </a:t>
            </a:r>
            <a:r>
              <a:rPr lang="en-US" sz="2900" dirty="0" err="1">
                <a:solidFill>
                  <a:srgbClr val="17406D"/>
                </a:solidFill>
                <a:latin typeface="Calibri Light" panose="020F0302020204030204"/>
              </a:rPr>
              <a:t>Pozo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</a:rPr>
              <a:t>-Rodríguez, A. Nanomedicines to Deliver mRNA: State of the Art and Future Perspectives. Nanomaterials 2020, 10, 364. </a:t>
            </a:r>
            <a:r>
              <a:rPr lang="en-US" sz="2900" dirty="0">
                <a:solidFill>
                  <a:srgbClr val="17406D"/>
                </a:solidFill>
                <a:latin typeface="Calibri Light" panose="020F0302020204030204"/>
                <a:hlinkClick r:id="rId4"/>
              </a:rPr>
              <a:t>https://doi.org/10.3390/nano10020364</a:t>
            </a:r>
            <a:endParaRPr lang="en-US" sz="29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9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5900" b="1" dirty="0">
                <a:solidFill>
                  <a:srgbClr val="17406D"/>
                </a:solidFill>
                <a:latin typeface="Calibri Light" panose="020F0302020204030204"/>
              </a:rPr>
              <a:t>On usage of low-cost design experiments in biotechnology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17406D"/>
                </a:solidFill>
                <a:latin typeface="Calibri Light" panose="020F0302020204030204"/>
                <a:hlinkClick r:id="rId5"/>
              </a:rPr>
              <a:t>https://pipettejockey.com/2019/11/22/teda-cloning-cheap-easy-gibson-alternative/</a:t>
            </a:r>
            <a:endParaRPr lang="en-US" sz="29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17406D"/>
                </a:solidFill>
                <a:latin typeface="Calibri Light" panose="020F0302020204030204"/>
                <a:hlinkClick r:id="rId6"/>
              </a:rPr>
              <a:t>https://pipettejockey.com/2020/02/05/t4-dna-ligase-plasmid-brought-to-you-by-chemically-incompetent/</a:t>
            </a:r>
            <a:endParaRPr lang="en-US" sz="29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17406D"/>
                </a:solidFill>
                <a:latin typeface="Calibri Light" panose="020F0302020204030204"/>
                <a:hlinkClick r:id="rId7"/>
              </a:rPr>
              <a:t>https://barricklab.org/twiki/bin/view/Lab/ProtocolList</a:t>
            </a:r>
            <a:endParaRPr lang="en-US" sz="2900" dirty="0">
              <a:solidFill>
                <a:srgbClr val="17406D"/>
              </a:solidFill>
              <a:latin typeface="Calibri Light" panose="020F03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8800" b="1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3BD3155-139A-4711-A6B1-D31AA80E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210786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1D8C4-065D-4267-8EE8-36C316A5CB7D}"/>
              </a:ext>
            </a:extLst>
          </p:cNvPr>
          <p:cNvSpPr txBox="1"/>
          <p:nvPr/>
        </p:nvSpPr>
        <p:spPr>
          <a:xfrm>
            <a:off x="1851794" y="2534395"/>
            <a:ext cx="799020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17406D"/>
                </a:solidFill>
                <a:latin typeface="Calibri Light" panose="020F0302020204030204"/>
              </a:rPr>
              <a:t>Thank you 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2F82B8A-A5E6-4A8A-B07E-90F1449C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374806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B2DFC-A82B-415A-AEA7-B7C8653FF502}"/>
              </a:ext>
            </a:extLst>
          </p:cNvPr>
          <p:cNvSpPr txBox="1"/>
          <p:nvPr/>
        </p:nvSpPr>
        <p:spPr>
          <a:xfrm>
            <a:off x="0" y="-5453"/>
            <a:ext cx="4014211" cy="596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F8ADFC-21BF-49F7-A2B6-E21BEE282583}"/>
              </a:ext>
            </a:extLst>
          </p:cNvPr>
          <p:cNvSpPr/>
          <p:nvPr/>
        </p:nvSpPr>
        <p:spPr>
          <a:xfrm>
            <a:off x="626373" y="741508"/>
            <a:ext cx="10938947" cy="5729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12CDE1-A42A-4A3A-8E16-0CF1FBCF444E}"/>
              </a:ext>
            </a:extLst>
          </p:cNvPr>
          <p:cNvSpPr txBox="1"/>
          <p:nvPr/>
        </p:nvSpPr>
        <p:spPr>
          <a:xfrm>
            <a:off x="-305" y="0"/>
            <a:ext cx="10039655" cy="59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Nile tilapia Aeromonas veronii / Streptococcus agalactiae infection</a:t>
            </a:r>
          </a:p>
        </p:txBody>
      </p:sp>
      <p:pic>
        <p:nvPicPr>
          <p:cNvPr id="7" name="Picture 6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BA11B308-B223-4905-9354-A1CA79EE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"/>
          <a:stretch/>
        </p:blipFill>
        <p:spPr>
          <a:xfrm>
            <a:off x="953647" y="1265777"/>
            <a:ext cx="4543797" cy="2063427"/>
          </a:xfrm>
          <a:prstGeom prst="rect">
            <a:avLst/>
          </a:prstGeom>
        </p:spPr>
      </p:pic>
      <p:pic>
        <p:nvPicPr>
          <p:cNvPr id="10" name="Picture 9" descr="A picture containing piece&#10;&#10;Description automatically generated">
            <a:extLst>
              <a:ext uri="{FF2B5EF4-FFF2-40B4-BE49-F238E27FC236}">
                <a16:creationId xmlns:a16="http://schemas.microsoft.com/office/drawing/2014/main" id="{80749FA3-5CC1-46A1-9661-8DE41711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60" y="1591699"/>
            <a:ext cx="4669190" cy="1737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5724E1-5C2D-4A64-AE17-49C2EB9C962C}"/>
              </a:ext>
            </a:extLst>
          </p:cNvPr>
          <p:cNvSpPr txBox="1"/>
          <p:nvPr/>
        </p:nvSpPr>
        <p:spPr>
          <a:xfrm>
            <a:off x="1176558" y="3822461"/>
            <a:ext cx="9936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pc="100" dirty="0"/>
              <a:t>(Left) </a:t>
            </a:r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Red hybrid tilapia juvenile that positive to TiLV and Aeromonas veronii showing</a:t>
            </a:r>
          </a:p>
          <a:p>
            <a:r>
              <a:rPr lang="en-US" b="1" i="1" spc="100" dirty="0">
                <a:solidFill>
                  <a:schemeClr val="accent1">
                    <a:lumMod val="50000"/>
                  </a:schemeClr>
                </a:solidFill>
              </a:rPr>
              <a:t>skin redness and hemorrhages </a:t>
            </a:r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around the operculum area, body and base of dorsal,</a:t>
            </a:r>
          </a:p>
          <a:p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caudal and anal fins. </a:t>
            </a:r>
          </a:p>
          <a:p>
            <a:endParaRPr lang="en-US" b="1" i="1" spc="100" dirty="0">
              <a:latin typeface="Calibri Light" panose="020F0302020204030204"/>
            </a:endParaRPr>
          </a:p>
          <a:p>
            <a:r>
              <a:rPr lang="en-US" b="1" i="1" spc="100" dirty="0"/>
              <a:t>(Right) </a:t>
            </a:r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Black Nile tilapia displaying </a:t>
            </a:r>
            <a:r>
              <a:rPr lang="en-US" b="1" i="1" spc="100" dirty="0">
                <a:solidFill>
                  <a:schemeClr val="accent1">
                    <a:lumMod val="50000"/>
                  </a:schemeClr>
                </a:solidFill>
              </a:rPr>
              <a:t>exophthalmia</a:t>
            </a:r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 (pop-eye) and corneal opacity after infection with Streptococcus agalactiae.</a:t>
            </a:r>
          </a:p>
          <a:p>
            <a:endParaRPr lang="en-US" dirty="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C8F3655E-8484-4BE0-B735-F413A54F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37101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B2DFC-A82B-415A-AEA7-B7C8653FF502}"/>
              </a:ext>
            </a:extLst>
          </p:cNvPr>
          <p:cNvSpPr txBox="1"/>
          <p:nvPr/>
        </p:nvSpPr>
        <p:spPr>
          <a:xfrm>
            <a:off x="0" y="-5453"/>
            <a:ext cx="4014211" cy="596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Executive summary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F8ADFC-21BF-49F7-A2B6-E21BEE282583}"/>
              </a:ext>
            </a:extLst>
          </p:cNvPr>
          <p:cNvSpPr/>
          <p:nvPr/>
        </p:nvSpPr>
        <p:spPr>
          <a:xfrm>
            <a:off x="626373" y="741508"/>
            <a:ext cx="10938947" cy="5729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/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There is currently no vaccine against the 2 pathogens available to farmers in Thailand.</a:t>
            </a: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7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Several disease outbreaks have been reported in the past, mostly during hot seasons and after the diminution of DO in the water.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This research project aims to characterize the immune response of the Nile tilapia to inactivated vaccines for the 2 pathogens: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028700" lvl="1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production of at least 3 vaccines (2 monovalent, 1 bivalent) </a:t>
            </a:r>
          </a:p>
          <a:p>
            <a:pPr marL="1028700" lvl="1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Assessment of vaccine efficiency in juveniles and in chiltralada 4 broodstock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vaccine efficacy-indicating study for Tilapia will be held and results published.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FD8FDB7E-9D14-4D0B-9449-9497FF87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40238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B8045-46B0-4583-81DA-5B6EC557AD0B}"/>
              </a:ext>
            </a:extLst>
          </p:cNvPr>
          <p:cNvSpPr txBox="1"/>
          <p:nvPr/>
        </p:nvSpPr>
        <p:spPr>
          <a:xfrm>
            <a:off x="-1" y="16930"/>
            <a:ext cx="6096001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+mj-lt"/>
              </a:rPr>
              <a:t>What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led to this project proposal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2ACE0-9D2F-437D-8874-17ECDBD84A1D}"/>
              </a:ext>
            </a:extLst>
          </p:cNvPr>
          <p:cNvSpPr txBox="1"/>
          <p:nvPr/>
        </p:nvSpPr>
        <p:spPr>
          <a:xfrm>
            <a:off x="271591" y="1405467"/>
            <a:ext cx="11548535" cy="4614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My high interest and motivation to work in biotechnology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17406D"/>
                </a:solidFill>
                <a:latin typeface="Calibri Light" panose="020F0302020204030204"/>
              </a:rPr>
              <a:t>My background in molecular biology and genetics combined with my aquaculture knowledge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17406D"/>
                </a:solidFill>
                <a:latin typeface="Calibri Light" panose="020F0302020204030204"/>
              </a:rPr>
              <a:t>My recent ramp-up on bioinformatics and mRNA vaccine design for TiLV disease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17406D"/>
                </a:solidFill>
                <a:latin typeface="Calibri Light" panose="020F0302020204030204"/>
              </a:rPr>
              <a:t>My interest in low-cost experimental designs to achieve mRNA synthesis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My assumption that CEV and TiLV </a:t>
            </a:r>
            <a:r>
              <a:rPr lang="en-US" sz="3200" dirty="0">
                <a:solidFill>
                  <a:srgbClr val="FF0000"/>
                </a:solidFill>
                <a:latin typeface="Calibri Light" panose="020F0302020204030204"/>
              </a:rPr>
              <a:t>infection mechanism are very close on a molecular standpoint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3200" dirty="0">
              <a:solidFill>
                <a:srgbClr val="FF0000"/>
              </a:solidFill>
              <a:latin typeface="Calibri Light" panose="020F0302020204030204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The fact that sustainable intensification of aquaculture will only be possible if vaccination protects the fish from recurrent disease outbreaks. 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4C98066-402B-4A7D-86C6-D3770BA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28811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B2DFC-A82B-415A-AEA7-B7C8653FF502}"/>
              </a:ext>
            </a:extLst>
          </p:cNvPr>
          <p:cNvSpPr txBox="1"/>
          <p:nvPr/>
        </p:nvSpPr>
        <p:spPr>
          <a:xfrm>
            <a:off x="-1280873" y="-63468"/>
            <a:ext cx="799020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8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52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26D015E1-A73A-4576-B46C-B13D6B693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286939"/>
              </p:ext>
            </p:extLst>
          </p:nvPr>
        </p:nvGraphicFramePr>
        <p:xfrm>
          <a:off x="1960172" y="743386"/>
          <a:ext cx="8128000" cy="579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951C007-CDBD-4560-83D4-CD749E0D01E8}"/>
              </a:ext>
            </a:extLst>
          </p:cNvPr>
          <p:cNvSpPr/>
          <p:nvPr/>
        </p:nvSpPr>
        <p:spPr>
          <a:xfrm rot="5400000">
            <a:off x="-1362691" y="3271661"/>
            <a:ext cx="5451340" cy="8124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Bi-</a:t>
            </a:r>
            <a:r>
              <a:rPr lang="en-US" sz="2400" dirty="0" err="1"/>
              <a:t>mensual</a:t>
            </a:r>
            <a:r>
              <a:rPr lang="en-US" sz="2400" dirty="0"/>
              <a:t> progress report</a:t>
            </a:r>
            <a:endParaRPr lang="en-IE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05F9F-E25D-4990-B19B-CE86A622124F}"/>
              </a:ext>
            </a:extLst>
          </p:cNvPr>
          <p:cNvSpPr txBox="1"/>
          <p:nvPr/>
        </p:nvSpPr>
        <p:spPr>
          <a:xfrm>
            <a:off x="0" y="-4989"/>
            <a:ext cx="5181600" cy="59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the research project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06488869-6A2E-4750-87F3-A7738A80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293922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085694-5D8F-45B3-A807-5EC4B61BABC2}"/>
              </a:ext>
            </a:extLst>
          </p:cNvPr>
          <p:cNvCxnSpPr>
            <a:cxnSpLocks/>
          </p:cNvCxnSpPr>
          <p:nvPr/>
        </p:nvCxnSpPr>
        <p:spPr>
          <a:xfrm flipV="1">
            <a:off x="634262" y="1003814"/>
            <a:ext cx="618305" cy="31999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708D9-8849-4713-8927-485F9C27902A}"/>
              </a:ext>
            </a:extLst>
          </p:cNvPr>
          <p:cNvSpPr txBox="1"/>
          <p:nvPr/>
        </p:nvSpPr>
        <p:spPr>
          <a:xfrm>
            <a:off x="0" y="0"/>
            <a:ext cx="6206067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Research project high level schedule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5ED7BA-4B0A-4E65-B99A-11F30662FEE2}"/>
              </a:ext>
            </a:extLst>
          </p:cNvPr>
          <p:cNvSpPr/>
          <p:nvPr/>
        </p:nvSpPr>
        <p:spPr>
          <a:xfrm>
            <a:off x="211732" y="626536"/>
            <a:ext cx="11603897" cy="5932363"/>
          </a:xfrm>
          <a:prstGeom prst="roundRect">
            <a:avLst>
              <a:gd name="adj" fmla="val 212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06">
            <a:extLst>
              <a:ext uri="{FF2B5EF4-FFF2-40B4-BE49-F238E27FC236}">
                <a16:creationId xmlns:a16="http://schemas.microsoft.com/office/drawing/2014/main" id="{528D65DE-376A-428B-9F7D-CB0C788CAC5A}"/>
              </a:ext>
            </a:extLst>
          </p:cNvPr>
          <p:cNvSpPr txBox="1">
            <a:spLocks/>
          </p:cNvSpPr>
          <p:nvPr/>
        </p:nvSpPr>
        <p:spPr>
          <a:xfrm>
            <a:off x="322631" y="665867"/>
            <a:ext cx="92993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0058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</a:t>
            </a:r>
          </a:p>
        </p:txBody>
      </p:sp>
      <p:sp>
        <p:nvSpPr>
          <p:cNvPr id="24" name="TextBox 106">
            <a:extLst>
              <a:ext uri="{FF2B5EF4-FFF2-40B4-BE49-F238E27FC236}">
                <a16:creationId xmlns:a16="http://schemas.microsoft.com/office/drawing/2014/main" id="{B3612FAF-D3D0-4EE8-B446-8955F57024F9}"/>
              </a:ext>
            </a:extLst>
          </p:cNvPr>
          <p:cNvSpPr txBox="1">
            <a:spLocks/>
          </p:cNvSpPr>
          <p:nvPr/>
        </p:nvSpPr>
        <p:spPr>
          <a:xfrm>
            <a:off x="1252567" y="666905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SEPT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106">
            <a:extLst>
              <a:ext uri="{FF2B5EF4-FFF2-40B4-BE49-F238E27FC236}">
                <a16:creationId xmlns:a16="http://schemas.microsoft.com/office/drawing/2014/main" id="{9F7F61CE-E193-412B-932D-3AE542E193B1}"/>
              </a:ext>
            </a:extLst>
          </p:cNvPr>
          <p:cNvSpPr txBox="1">
            <a:spLocks/>
          </p:cNvSpPr>
          <p:nvPr/>
        </p:nvSpPr>
        <p:spPr>
          <a:xfrm>
            <a:off x="2419625" y="665260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OCTOBER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106">
            <a:extLst>
              <a:ext uri="{FF2B5EF4-FFF2-40B4-BE49-F238E27FC236}">
                <a16:creationId xmlns:a16="http://schemas.microsoft.com/office/drawing/2014/main" id="{5C37FF12-7730-4BD5-8518-77704A328141}"/>
              </a:ext>
            </a:extLst>
          </p:cNvPr>
          <p:cNvSpPr txBox="1">
            <a:spLocks/>
          </p:cNvSpPr>
          <p:nvPr/>
        </p:nvSpPr>
        <p:spPr>
          <a:xfrm>
            <a:off x="3579320" y="666936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NOV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106">
            <a:extLst>
              <a:ext uri="{FF2B5EF4-FFF2-40B4-BE49-F238E27FC236}">
                <a16:creationId xmlns:a16="http://schemas.microsoft.com/office/drawing/2014/main" id="{EE09DED9-4EEE-4012-949E-B6A1D18AF814}"/>
              </a:ext>
            </a:extLst>
          </p:cNvPr>
          <p:cNvSpPr txBox="1">
            <a:spLocks/>
          </p:cNvSpPr>
          <p:nvPr/>
        </p:nvSpPr>
        <p:spPr>
          <a:xfrm>
            <a:off x="5903407" y="665867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JAN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106">
            <a:extLst>
              <a:ext uri="{FF2B5EF4-FFF2-40B4-BE49-F238E27FC236}">
                <a16:creationId xmlns:a16="http://schemas.microsoft.com/office/drawing/2014/main" id="{C868412F-211D-4D65-96EA-15FFC6FCAC9B}"/>
              </a:ext>
            </a:extLst>
          </p:cNvPr>
          <p:cNvSpPr txBox="1">
            <a:spLocks/>
          </p:cNvSpPr>
          <p:nvPr/>
        </p:nvSpPr>
        <p:spPr>
          <a:xfrm>
            <a:off x="7070465" y="657567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FEBRUARY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106">
            <a:extLst>
              <a:ext uri="{FF2B5EF4-FFF2-40B4-BE49-F238E27FC236}">
                <a16:creationId xmlns:a16="http://schemas.microsoft.com/office/drawing/2014/main" id="{E68406A3-1409-43EE-BAE6-3C3232B3A27F}"/>
              </a:ext>
            </a:extLst>
          </p:cNvPr>
          <p:cNvSpPr txBox="1">
            <a:spLocks/>
          </p:cNvSpPr>
          <p:nvPr/>
        </p:nvSpPr>
        <p:spPr>
          <a:xfrm>
            <a:off x="8237523" y="658453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MARCH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106">
            <a:extLst>
              <a:ext uri="{FF2B5EF4-FFF2-40B4-BE49-F238E27FC236}">
                <a16:creationId xmlns:a16="http://schemas.microsoft.com/office/drawing/2014/main" id="{8DC73C2F-A1EF-4D9A-A915-F90A5043D421}"/>
              </a:ext>
            </a:extLst>
          </p:cNvPr>
          <p:cNvSpPr txBox="1">
            <a:spLocks/>
          </p:cNvSpPr>
          <p:nvPr/>
        </p:nvSpPr>
        <p:spPr>
          <a:xfrm>
            <a:off x="9404306" y="659643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APRIL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106">
            <a:extLst>
              <a:ext uri="{FF2B5EF4-FFF2-40B4-BE49-F238E27FC236}">
                <a16:creationId xmlns:a16="http://schemas.microsoft.com/office/drawing/2014/main" id="{639523D7-A330-4C8C-BD0F-2BD669DB4D72}"/>
              </a:ext>
            </a:extLst>
          </p:cNvPr>
          <p:cNvSpPr txBox="1">
            <a:spLocks/>
          </p:cNvSpPr>
          <p:nvPr/>
        </p:nvSpPr>
        <p:spPr>
          <a:xfrm>
            <a:off x="10571089" y="657848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MAY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106">
            <a:extLst>
              <a:ext uri="{FF2B5EF4-FFF2-40B4-BE49-F238E27FC236}">
                <a16:creationId xmlns:a16="http://schemas.microsoft.com/office/drawing/2014/main" id="{4C4E4CE3-A0C6-4D85-9A3F-328E74351A1C}"/>
              </a:ext>
            </a:extLst>
          </p:cNvPr>
          <p:cNvSpPr txBox="1">
            <a:spLocks/>
          </p:cNvSpPr>
          <p:nvPr/>
        </p:nvSpPr>
        <p:spPr>
          <a:xfrm>
            <a:off x="4746103" y="665867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0058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DECEMBER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A0384A-B5AB-4EEE-87C5-3FF9C55A2848}"/>
              </a:ext>
            </a:extLst>
          </p:cNvPr>
          <p:cNvSpPr/>
          <p:nvPr/>
        </p:nvSpPr>
        <p:spPr>
          <a:xfrm>
            <a:off x="322631" y="1220643"/>
            <a:ext cx="1470087" cy="3222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Bibliography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689F82-E2BE-4A5C-ABD6-02FFA974E152}"/>
              </a:ext>
            </a:extLst>
          </p:cNvPr>
          <p:cNvSpPr/>
          <p:nvPr/>
        </p:nvSpPr>
        <p:spPr>
          <a:xfrm>
            <a:off x="2026484" y="1441760"/>
            <a:ext cx="1861189" cy="969686"/>
          </a:xfrm>
          <a:custGeom>
            <a:avLst/>
            <a:gdLst>
              <a:gd name="connsiteX0" fmla="*/ 0 w 1861189"/>
              <a:gd name="connsiteY0" fmla="*/ 0 h 969686"/>
              <a:gd name="connsiteX1" fmla="*/ 446685 w 1861189"/>
              <a:gd name="connsiteY1" fmla="*/ 0 h 969686"/>
              <a:gd name="connsiteX2" fmla="*/ 911983 w 1861189"/>
              <a:gd name="connsiteY2" fmla="*/ 0 h 969686"/>
              <a:gd name="connsiteX3" fmla="*/ 1358668 w 1861189"/>
              <a:gd name="connsiteY3" fmla="*/ 0 h 969686"/>
              <a:gd name="connsiteX4" fmla="*/ 1861189 w 1861189"/>
              <a:gd name="connsiteY4" fmla="*/ 0 h 969686"/>
              <a:gd name="connsiteX5" fmla="*/ 1861189 w 1861189"/>
              <a:gd name="connsiteY5" fmla="*/ 475146 h 969686"/>
              <a:gd name="connsiteX6" fmla="*/ 1861189 w 1861189"/>
              <a:gd name="connsiteY6" fmla="*/ 969686 h 969686"/>
              <a:gd name="connsiteX7" fmla="*/ 1395892 w 1861189"/>
              <a:gd name="connsiteY7" fmla="*/ 969686 h 969686"/>
              <a:gd name="connsiteX8" fmla="*/ 967818 w 1861189"/>
              <a:gd name="connsiteY8" fmla="*/ 969686 h 969686"/>
              <a:gd name="connsiteX9" fmla="*/ 465297 w 1861189"/>
              <a:gd name="connsiteY9" fmla="*/ 969686 h 969686"/>
              <a:gd name="connsiteX10" fmla="*/ 0 w 1861189"/>
              <a:gd name="connsiteY10" fmla="*/ 969686 h 969686"/>
              <a:gd name="connsiteX11" fmla="*/ 0 w 1861189"/>
              <a:gd name="connsiteY11" fmla="*/ 465449 h 969686"/>
              <a:gd name="connsiteX12" fmla="*/ 0 w 1861189"/>
              <a:gd name="connsiteY12" fmla="*/ 0 h 96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1189" h="969686" extrusionOk="0">
                <a:moveTo>
                  <a:pt x="0" y="0"/>
                </a:moveTo>
                <a:cubicBezTo>
                  <a:pt x="126538" y="-7295"/>
                  <a:pt x="294255" y="1939"/>
                  <a:pt x="446685" y="0"/>
                </a:cubicBezTo>
                <a:cubicBezTo>
                  <a:pt x="599116" y="-1939"/>
                  <a:pt x="732776" y="1518"/>
                  <a:pt x="911983" y="0"/>
                </a:cubicBezTo>
                <a:cubicBezTo>
                  <a:pt x="1091190" y="-1518"/>
                  <a:pt x="1150090" y="45011"/>
                  <a:pt x="1358668" y="0"/>
                </a:cubicBezTo>
                <a:cubicBezTo>
                  <a:pt x="1567247" y="-45011"/>
                  <a:pt x="1636382" y="45195"/>
                  <a:pt x="1861189" y="0"/>
                </a:cubicBezTo>
                <a:cubicBezTo>
                  <a:pt x="1883168" y="151150"/>
                  <a:pt x="1850688" y="262865"/>
                  <a:pt x="1861189" y="475146"/>
                </a:cubicBezTo>
                <a:cubicBezTo>
                  <a:pt x="1871690" y="687427"/>
                  <a:pt x="1813115" y="741036"/>
                  <a:pt x="1861189" y="969686"/>
                </a:cubicBezTo>
                <a:cubicBezTo>
                  <a:pt x="1648773" y="971215"/>
                  <a:pt x="1531629" y="959310"/>
                  <a:pt x="1395892" y="969686"/>
                </a:cubicBezTo>
                <a:cubicBezTo>
                  <a:pt x="1260155" y="980062"/>
                  <a:pt x="1128012" y="945366"/>
                  <a:pt x="967818" y="969686"/>
                </a:cubicBezTo>
                <a:cubicBezTo>
                  <a:pt x="807624" y="994006"/>
                  <a:pt x="638927" y="944591"/>
                  <a:pt x="465297" y="969686"/>
                </a:cubicBezTo>
                <a:cubicBezTo>
                  <a:pt x="291667" y="994781"/>
                  <a:pt x="106958" y="967835"/>
                  <a:pt x="0" y="969686"/>
                </a:cubicBezTo>
                <a:cubicBezTo>
                  <a:pt x="-1076" y="772932"/>
                  <a:pt x="23602" y="593967"/>
                  <a:pt x="0" y="465449"/>
                </a:cubicBezTo>
                <a:cubicBezTo>
                  <a:pt x="-23602" y="336931"/>
                  <a:pt x="47498" y="15558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21753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Production of Inactivated vaccine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462D08-7FD7-4537-BD1F-21D939A3817B}"/>
              </a:ext>
            </a:extLst>
          </p:cNvPr>
          <p:cNvSpPr/>
          <p:nvPr/>
        </p:nvSpPr>
        <p:spPr>
          <a:xfrm>
            <a:off x="684710" y="4599834"/>
            <a:ext cx="4799251" cy="3651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Fish culture (Broodstock in the main pond; Volume = 10.000 Liters)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08212-D6EF-486F-8A87-CE6CC5BA3561}"/>
              </a:ext>
            </a:extLst>
          </p:cNvPr>
          <p:cNvSpPr/>
          <p:nvPr/>
        </p:nvSpPr>
        <p:spPr>
          <a:xfrm>
            <a:off x="2209430" y="3424143"/>
            <a:ext cx="4693106" cy="28391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Data Curation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AB8301-4C3D-4E02-9298-D8D94EFBEC68}"/>
              </a:ext>
            </a:extLst>
          </p:cNvPr>
          <p:cNvSpPr/>
          <p:nvPr/>
        </p:nvSpPr>
        <p:spPr>
          <a:xfrm>
            <a:off x="1071274" y="2135054"/>
            <a:ext cx="1201948" cy="519148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Write protocols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D8F65C-3BA3-44D8-AAE8-36DA730AB9C8}"/>
              </a:ext>
            </a:extLst>
          </p:cNvPr>
          <p:cNvSpPr/>
          <p:nvPr/>
        </p:nvSpPr>
        <p:spPr>
          <a:xfrm>
            <a:off x="5627235" y="2703154"/>
            <a:ext cx="1275301" cy="655322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Challenge test and result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05819B-46BC-47BD-A109-8C503E5B04CE}"/>
              </a:ext>
            </a:extLst>
          </p:cNvPr>
          <p:cNvSpPr/>
          <p:nvPr/>
        </p:nvSpPr>
        <p:spPr>
          <a:xfrm>
            <a:off x="1210314" y="2708596"/>
            <a:ext cx="1201948" cy="655322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Resources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353106-60D7-436C-AD8D-0A46551CE766}"/>
              </a:ext>
            </a:extLst>
          </p:cNvPr>
          <p:cNvSpPr/>
          <p:nvPr/>
        </p:nvSpPr>
        <p:spPr>
          <a:xfrm>
            <a:off x="2209429" y="3768278"/>
            <a:ext cx="5446013" cy="281407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Writing - Original Draft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EC823-7A03-4CCD-8CF1-DF083CFDFF1E}"/>
              </a:ext>
            </a:extLst>
          </p:cNvPr>
          <p:cNvSpPr/>
          <p:nvPr/>
        </p:nvSpPr>
        <p:spPr>
          <a:xfrm>
            <a:off x="678404" y="5020998"/>
            <a:ext cx="5796634" cy="4308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/>
              </a:rPr>
              <a:t>Production of juveniles by broodstock </a:t>
            </a:r>
            <a:r>
              <a:rPr lang="en-US" sz="1200" dirty="0">
                <a:solidFill>
                  <a:schemeClr val="tx1"/>
                </a:solidFill>
                <a:latin typeface="Calibri" panose="020F0502020204030204"/>
              </a:rPr>
              <a:t>strain Chiltralada IV (Size 60 to 90 grams)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975144-9D5F-4C13-8086-9032D5AC6C3B}"/>
              </a:ext>
            </a:extLst>
          </p:cNvPr>
          <p:cNvSpPr/>
          <p:nvPr/>
        </p:nvSpPr>
        <p:spPr>
          <a:xfrm>
            <a:off x="6525485" y="5026579"/>
            <a:ext cx="1145793" cy="7746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Acclimatation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of the juveniles (12 days)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17FFBE-839F-4D7F-B90F-B595AFA1715E}"/>
              </a:ext>
            </a:extLst>
          </p:cNvPr>
          <p:cNvSpPr txBox="1"/>
          <p:nvPr/>
        </p:nvSpPr>
        <p:spPr>
          <a:xfrm>
            <a:off x="5536013" y="6058297"/>
            <a:ext cx="19409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Transfer of juveniles into  4 ponds for the experimentation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4AA398E-78B5-467C-A934-21D312970A16}"/>
              </a:ext>
            </a:extLst>
          </p:cNvPr>
          <p:cNvSpPr/>
          <p:nvPr/>
        </p:nvSpPr>
        <p:spPr>
          <a:xfrm rot="10800000">
            <a:off x="6406342" y="5738140"/>
            <a:ext cx="175227" cy="36512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106">
            <a:extLst>
              <a:ext uri="{FF2B5EF4-FFF2-40B4-BE49-F238E27FC236}">
                <a16:creationId xmlns:a16="http://schemas.microsoft.com/office/drawing/2014/main" id="{8C71CB4F-B96D-464D-965B-A2C5170CDF75}"/>
              </a:ext>
            </a:extLst>
          </p:cNvPr>
          <p:cNvSpPr txBox="1">
            <a:spLocks/>
          </p:cNvSpPr>
          <p:nvPr/>
        </p:nvSpPr>
        <p:spPr>
          <a:xfrm>
            <a:off x="634262" y="4185872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SEPT w1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106">
            <a:extLst>
              <a:ext uri="{FF2B5EF4-FFF2-40B4-BE49-F238E27FC236}">
                <a16:creationId xmlns:a16="http://schemas.microsoft.com/office/drawing/2014/main" id="{CDB08240-ACEC-42FD-B0A4-0AA44E2A4D85}"/>
              </a:ext>
            </a:extLst>
          </p:cNvPr>
          <p:cNvSpPr txBox="1">
            <a:spLocks/>
          </p:cNvSpPr>
          <p:nvPr/>
        </p:nvSpPr>
        <p:spPr>
          <a:xfrm>
            <a:off x="1811586" y="4183445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SEPT w2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106">
            <a:extLst>
              <a:ext uri="{FF2B5EF4-FFF2-40B4-BE49-F238E27FC236}">
                <a16:creationId xmlns:a16="http://schemas.microsoft.com/office/drawing/2014/main" id="{80C467CE-55FB-4738-B830-48FC03F5393C}"/>
              </a:ext>
            </a:extLst>
          </p:cNvPr>
          <p:cNvSpPr txBox="1">
            <a:spLocks/>
          </p:cNvSpPr>
          <p:nvPr/>
        </p:nvSpPr>
        <p:spPr>
          <a:xfrm>
            <a:off x="2991763" y="4179597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SEPT w3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106">
            <a:extLst>
              <a:ext uri="{FF2B5EF4-FFF2-40B4-BE49-F238E27FC236}">
                <a16:creationId xmlns:a16="http://schemas.microsoft.com/office/drawing/2014/main" id="{A6B73B7F-7A1A-4BD3-A3F9-D828657A1B76}"/>
              </a:ext>
            </a:extLst>
          </p:cNvPr>
          <p:cNvSpPr txBox="1">
            <a:spLocks/>
          </p:cNvSpPr>
          <p:nvPr/>
        </p:nvSpPr>
        <p:spPr>
          <a:xfrm>
            <a:off x="5348162" y="4178528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OCT w1,2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106">
            <a:extLst>
              <a:ext uri="{FF2B5EF4-FFF2-40B4-BE49-F238E27FC236}">
                <a16:creationId xmlns:a16="http://schemas.microsoft.com/office/drawing/2014/main" id="{3F52DB85-6933-43B7-A1AB-B0B0141CD8EE}"/>
              </a:ext>
            </a:extLst>
          </p:cNvPr>
          <p:cNvSpPr txBox="1">
            <a:spLocks/>
          </p:cNvSpPr>
          <p:nvPr/>
        </p:nvSpPr>
        <p:spPr>
          <a:xfrm>
            <a:off x="6525486" y="4182058"/>
            <a:ext cx="111366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OCT w3,4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106">
            <a:extLst>
              <a:ext uri="{FF2B5EF4-FFF2-40B4-BE49-F238E27FC236}">
                <a16:creationId xmlns:a16="http://schemas.microsoft.com/office/drawing/2014/main" id="{E3ECFFD6-DA01-4ACB-A52A-A630AE66A4B3}"/>
              </a:ext>
            </a:extLst>
          </p:cNvPr>
          <p:cNvSpPr txBox="1">
            <a:spLocks/>
          </p:cNvSpPr>
          <p:nvPr/>
        </p:nvSpPr>
        <p:spPr>
          <a:xfrm>
            <a:off x="7671280" y="4183726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NOV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106">
            <a:extLst>
              <a:ext uri="{FF2B5EF4-FFF2-40B4-BE49-F238E27FC236}">
                <a16:creationId xmlns:a16="http://schemas.microsoft.com/office/drawing/2014/main" id="{D8AE3740-84A1-44F1-AC9E-924C5FAC1B2F}"/>
              </a:ext>
            </a:extLst>
          </p:cNvPr>
          <p:cNvSpPr txBox="1">
            <a:spLocks/>
          </p:cNvSpPr>
          <p:nvPr/>
        </p:nvSpPr>
        <p:spPr>
          <a:xfrm>
            <a:off x="8851457" y="4177828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DECEMBER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106">
            <a:extLst>
              <a:ext uri="{FF2B5EF4-FFF2-40B4-BE49-F238E27FC236}">
                <a16:creationId xmlns:a16="http://schemas.microsoft.com/office/drawing/2014/main" id="{892E64C5-3B8E-41B3-AA89-50C463E894CC}"/>
              </a:ext>
            </a:extLst>
          </p:cNvPr>
          <p:cNvSpPr txBox="1">
            <a:spLocks/>
          </p:cNvSpPr>
          <p:nvPr/>
        </p:nvSpPr>
        <p:spPr>
          <a:xfrm>
            <a:off x="10025329" y="4176033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JAN w1-2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106">
            <a:extLst>
              <a:ext uri="{FF2B5EF4-FFF2-40B4-BE49-F238E27FC236}">
                <a16:creationId xmlns:a16="http://schemas.microsoft.com/office/drawing/2014/main" id="{0D6AE3D6-3172-4455-A0CE-8A164A6FE837}"/>
              </a:ext>
            </a:extLst>
          </p:cNvPr>
          <p:cNvSpPr txBox="1">
            <a:spLocks/>
          </p:cNvSpPr>
          <p:nvPr/>
        </p:nvSpPr>
        <p:spPr>
          <a:xfrm>
            <a:off x="4171940" y="4178528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0058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 w4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9C1AFD-89F6-4074-8DC2-B422FBE480E4}"/>
              </a:ext>
            </a:extLst>
          </p:cNvPr>
          <p:cNvSpPr/>
          <p:nvPr/>
        </p:nvSpPr>
        <p:spPr>
          <a:xfrm>
            <a:off x="7721725" y="5020998"/>
            <a:ext cx="3449398" cy="10372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Inactivated vaccine 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/>
              </a:rPr>
              <a:t>inoculation (1,2,3 doses)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/>
              </a:rPr>
              <a:t>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Immune response (antibody response) of the fish via ELISA, PCR..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7E9096F-01FF-47C0-BFDE-961E093CD0C2}"/>
              </a:ext>
            </a:extLst>
          </p:cNvPr>
          <p:cNvSpPr/>
          <p:nvPr/>
        </p:nvSpPr>
        <p:spPr>
          <a:xfrm rot="10800000">
            <a:off x="2869466" y="1049200"/>
            <a:ext cx="175227" cy="66567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34145B-E60E-4AAE-8F6C-07ACC1517C72}"/>
              </a:ext>
            </a:extLst>
          </p:cNvPr>
          <p:cNvSpPr/>
          <p:nvPr/>
        </p:nvSpPr>
        <p:spPr>
          <a:xfrm>
            <a:off x="7710343" y="3768277"/>
            <a:ext cx="2217244" cy="281407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Final draft- Preprint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D4B5F1-5041-4DE7-A0D0-8B9CD1647FDF}"/>
              </a:ext>
            </a:extLst>
          </p:cNvPr>
          <p:cNvSpPr/>
          <p:nvPr/>
        </p:nvSpPr>
        <p:spPr>
          <a:xfrm>
            <a:off x="5632058" y="4620854"/>
            <a:ext cx="1770158" cy="282971"/>
          </a:xfrm>
          <a:custGeom>
            <a:avLst/>
            <a:gdLst>
              <a:gd name="connsiteX0" fmla="*/ 0 w 1770158"/>
              <a:gd name="connsiteY0" fmla="*/ 0 h 282971"/>
              <a:gd name="connsiteX1" fmla="*/ 572351 w 1770158"/>
              <a:gd name="connsiteY1" fmla="*/ 0 h 282971"/>
              <a:gd name="connsiteX2" fmla="*/ 1162404 w 1770158"/>
              <a:gd name="connsiteY2" fmla="*/ 0 h 282971"/>
              <a:gd name="connsiteX3" fmla="*/ 1770158 w 1770158"/>
              <a:gd name="connsiteY3" fmla="*/ 0 h 282971"/>
              <a:gd name="connsiteX4" fmla="*/ 1770158 w 1770158"/>
              <a:gd name="connsiteY4" fmla="*/ 282971 h 282971"/>
              <a:gd name="connsiteX5" fmla="*/ 1233210 w 1770158"/>
              <a:gd name="connsiteY5" fmla="*/ 282971 h 282971"/>
              <a:gd name="connsiteX6" fmla="*/ 678561 w 1770158"/>
              <a:gd name="connsiteY6" fmla="*/ 282971 h 282971"/>
              <a:gd name="connsiteX7" fmla="*/ 0 w 1770158"/>
              <a:gd name="connsiteY7" fmla="*/ 282971 h 282971"/>
              <a:gd name="connsiteX8" fmla="*/ 0 w 1770158"/>
              <a:gd name="connsiteY8" fmla="*/ 0 h 28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0158" h="282971" extrusionOk="0">
                <a:moveTo>
                  <a:pt x="0" y="0"/>
                </a:moveTo>
                <a:cubicBezTo>
                  <a:pt x="128274" y="-101"/>
                  <a:pt x="412290" y="52647"/>
                  <a:pt x="572351" y="0"/>
                </a:cubicBezTo>
                <a:cubicBezTo>
                  <a:pt x="732412" y="-52647"/>
                  <a:pt x="977348" y="20311"/>
                  <a:pt x="1162404" y="0"/>
                </a:cubicBezTo>
                <a:cubicBezTo>
                  <a:pt x="1347460" y="-20311"/>
                  <a:pt x="1578306" y="22489"/>
                  <a:pt x="1770158" y="0"/>
                </a:cubicBezTo>
                <a:cubicBezTo>
                  <a:pt x="1771058" y="84558"/>
                  <a:pt x="1740378" y="179094"/>
                  <a:pt x="1770158" y="282971"/>
                </a:cubicBezTo>
                <a:cubicBezTo>
                  <a:pt x="1648759" y="299733"/>
                  <a:pt x="1482320" y="242127"/>
                  <a:pt x="1233210" y="282971"/>
                </a:cubicBezTo>
                <a:cubicBezTo>
                  <a:pt x="984100" y="323815"/>
                  <a:pt x="863168" y="249615"/>
                  <a:pt x="678561" y="282971"/>
                </a:cubicBezTo>
                <a:cubicBezTo>
                  <a:pt x="493954" y="316327"/>
                  <a:pt x="247045" y="241222"/>
                  <a:pt x="0" y="282971"/>
                </a:cubicBezTo>
                <a:cubicBezTo>
                  <a:pt x="-30600" y="183217"/>
                  <a:pt x="6025" y="6295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21753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Production of Inactivated vaccine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993B3C31-43F6-462D-89FE-BF0994BA0B89}"/>
              </a:ext>
            </a:extLst>
          </p:cNvPr>
          <p:cNvSpPr/>
          <p:nvPr/>
        </p:nvSpPr>
        <p:spPr>
          <a:xfrm rot="10800000">
            <a:off x="6433808" y="4395216"/>
            <a:ext cx="166657" cy="19425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9061AA-2D2D-4C31-BD94-BA5AA59C6035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6476304" y="1004421"/>
            <a:ext cx="4708995" cy="32711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6343BC4-D401-40AE-A66D-228F79EA3ED7}"/>
              </a:ext>
            </a:extLst>
          </p:cNvPr>
          <p:cNvSpPr/>
          <p:nvPr/>
        </p:nvSpPr>
        <p:spPr>
          <a:xfrm>
            <a:off x="322631" y="1601581"/>
            <a:ext cx="1633760" cy="4748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Conceptualization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Methodology  </a:t>
            </a:r>
          </a:p>
        </p:txBody>
      </p:sp>
      <p:sp>
        <p:nvSpPr>
          <p:cNvPr id="59" name="Footer Placeholder 1">
            <a:extLst>
              <a:ext uri="{FF2B5EF4-FFF2-40B4-BE49-F238E27FC236}">
                <a16:creationId xmlns:a16="http://schemas.microsoft.com/office/drawing/2014/main" id="{5967DCFB-F9E9-4729-8E26-8BB0F88F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62962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588F-AAD1-45B7-BE80-31DFD89A7F28}"/>
              </a:ext>
            </a:extLst>
          </p:cNvPr>
          <p:cNvSpPr txBox="1"/>
          <p:nvPr/>
        </p:nvSpPr>
        <p:spPr>
          <a:xfrm>
            <a:off x="-1" y="0"/>
            <a:ext cx="5528734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Project organization and funding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E7C60-9455-4486-B079-2D848A478C19}"/>
              </a:ext>
            </a:extLst>
          </p:cNvPr>
          <p:cNvSpPr txBox="1"/>
          <p:nvPr/>
        </p:nvSpPr>
        <p:spPr>
          <a:xfrm>
            <a:off x="431799" y="2158997"/>
            <a:ext cx="10837334" cy="2091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67BBD-EB81-43A2-AC74-30BAB08B9002}"/>
              </a:ext>
            </a:extLst>
          </p:cNvPr>
          <p:cNvSpPr txBox="1"/>
          <p:nvPr/>
        </p:nvSpPr>
        <p:spPr>
          <a:xfrm>
            <a:off x="355599" y="3429000"/>
            <a:ext cx="10837334" cy="289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Project organization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8600" dirty="0">
                <a:solidFill>
                  <a:srgbClr val="17406D"/>
                </a:solidFill>
                <a:latin typeface="Calibri Light" panose="020F0302020204030204"/>
              </a:rPr>
              <a:t>Since Chiang Mai university has recently worked on CEV, I plan to contact them to see in which way they could support me in this project (May-June)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8600" dirty="0">
                <a:solidFill>
                  <a:srgbClr val="17406D"/>
                </a:solidFill>
                <a:latin typeface="Calibri Light" panose="020F0302020204030204"/>
              </a:rPr>
              <a:t>See if I can find scientific support from European research units working on a similar project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8600" dirty="0">
                <a:solidFill>
                  <a:srgbClr val="17406D"/>
                </a:solidFill>
                <a:latin typeface="Calibri Light" panose="020F0302020204030204"/>
              </a:rPr>
              <a:t>Lab facilities access needs to be assessed (June-July)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8600" dirty="0">
                <a:solidFill>
                  <a:srgbClr val="17406D"/>
                </a:solidFill>
                <a:latin typeface="Calibri Light" panose="020F0302020204030204"/>
              </a:rPr>
              <a:t>I would need to find a referent professor/tutor (May-June)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kumimoji="0" lang="en-US" sz="8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Project fundings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8600" dirty="0">
                <a:solidFill>
                  <a:srgbClr val="17406D"/>
                </a:solidFill>
                <a:latin typeface="Calibri Light" panose="020F0302020204030204"/>
              </a:rPr>
              <a:t>AIT Initiative research found 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F390C79-11A5-4B19-B2EF-517A5A2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339229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29441D-A357-4A26-8030-3348AC43B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9" y="387514"/>
            <a:ext cx="11316561" cy="63518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8936B-DA44-4E90-8716-347D98FCF7C1}"/>
              </a:ext>
            </a:extLst>
          </p:cNvPr>
          <p:cNvSpPr txBox="1"/>
          <p:nvPr/>
        </p:nvSpPr>
        <p:spPr>
          <a:xfrm>
            <a:off x="0" y="0"/>
            <a:ext cx="4445000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Proposed workflow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64EC237-03F5-4CA1-8517-2CA7DFD8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176817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0DEAA-B4D6-4346-80C9-E4BC843CBC5B}"/>
              </a:ext>
            </a:extLst>
          </p:cNvPr>
          <p:cNvSpPr txBox="1"/>
          <p:nvPr/>
        </p:nvSpPr>
        <p:spPr>
          <a:xfrm>
            <a:off x="-1" y="0"/>
            <a:ext cx="739986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Expected outcomes of the proof of concept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A67F6-0347-4C7C-9101-4F54B0C168EE}"/>
              </a:ext>
            </a:extLst>
          </p:cNvPr>
          <p:cNvSpPr/>
          <p:nvPr/>
        </p:nvSpPr>
        <p:spPr>
          <a:xfrm>
            <a:off x="270933" y="1509029"/>
            <a:ext cx="11472333" cy="278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17406D"/>
                </a:solidFill>
                <a:latin typeface="Calibri Light" panose="020F0302020204030204"/>
              </a:rPr>
              <a:t>Analysis of challenge tests results has proven the efficacy of the mRNA vaccine against CEV</a:t>
            </a:r>
            <a:endParaRPr lang="en-US" sz="28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lvl="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srgbClr val="17406D"/>
              </a:solidFill>
              <a:latin typeface="Calibri Light" panose="020F0302020204030204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28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lvl="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lvl="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A45830-E316-4D66-80CC-1CC34B30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71" y="3632104"/>
            <a:ext cx="4825529" cy="1318450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C9768C4-86C4-40B5-B9AE-026B03AB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34936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1242</Words>
  <Application>Microsoft Office PowerPoint</Application>
  <PresentationFormat>Widescreen</PresentationFormat>
  <Paragraphs>146</Paragraphs>
  <Slides>11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Droid Serif</vt:lpstr>
      <vt:lpstr>Wingdings</vt:lpstr>
      <vt:lpstr>Office Theme</vt:lpstr>
      <vt:lpstr>Systemic and mucosal immune response of Nile tilapia broodstock to monovalent and bivalent vaccines against bacteria Streptococcus agalactiae and Aeromonas veronii.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Ozone nanobubble on the gills and hemolymph transcriptomes  in the Pacific White Shrimp Litopenaeus vannamei</dc:title>
  <dc:creator>Valerie ANDRES</dc:creator>
  <cp:lastModifiedBy>QUENTIN ANDRES</cp:lastModifiedBy>
  <cp:revision>74</cp:revision>
  <dcterms:created xsi:type="dcterms:W3CDTF">2021-03-04T08:38:29Z</dcterms:created>
  <dcterms:modified xsi:type="dcterms:W3CDTF">2021-08-18T18:00:06Z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0ea3bf-098d-497f-9948-5e528bb54b39_Enabled">
    <vt:lpwstr>True</vt:lpwstr>
  </property>
  <property fmtid="{D5CDD505-2E9C-101B-9397-08002B2CF9AE}" pid="3" name="MSIP_Label_7f0ea3bf-098d-497f-9948-5e528bb54b39_SiteId">
    <vt:lpwstr>b3f4f7c2-72ce-4192-aba4-d6c7719b5766</vt:lpwstr>
  </property>
  <property fmtid="{D5CDD505-2E9C-101B-9397-08002B2CF9AE}" pid="4" name="MSIP_Label_7f0ea3bf-098d-497f-9948-5e528bb54b39_Owner">
    <vt:lpwstr>vandres@amadeus.com</vt:lpwstr>
  </property>
  <property fmtid="{D5CDD505-2E9C-101B-9397-08002B2CF9AE}" pid="5" name="MSIP_Label_7f0ea3bf-098d-497f-9948-5e528bb54b39_SetDate">
    <vt:lpwstr>2021-04-12T07:00:29.6481308Z</vt:lpwstr>
  </property>
  <property fmtid="{D5CDD505-2E9C-101B-9397-08002B2CF9AE}" pid="6" name="MSIP_Label_7f0ea3bf-098d-497f-9948-5e528bb54b39_Name">
    <vt:lpwstr>Public</vt:lpwstr>
  </property>
  <property fmtid="{D5CDD505-2E9C-101B-9397-08002B2CF9AE}" pid="7" name="MSIP_Label_7f0ea3bf-098d-497f-9948-5e528bb54b39_Application">
    <vt:lpwstr>Microsoft Azure Information Protection</vt:lpwstr>
  </property>
  <property fmtid="{D5CDD505-2E9C-101B-9397-08002B2CF9AE}" pid="8" name="MSIP_Label_7f0ea3bf-098d-497f-9948-5e528bb54b39_ActionId">
    <vt:lpwstr>584d4598-80a6-4fdc-adda-81db9c0f6425</vt:lpwstr>
  </property>
  <property fmtid="{D5CDD505-2E9C-101B-9397-08002B2CF9AE}" pid="9" name="MSIP_Label_7f0ea3bf-098d-497f-9948-5e528bb54b39_Extended_MSFT_Method">
    <vt:lpwstr>Manual</vt:lpwstr>
  </property>
  <property fmtid="{D5CDD505-2E9C-101B-9397-08002B2CF9AE}" pid="10" name="Sensitivity">
    <vt:lpwstr>Public</vt:lpwstr>
  </property>
</Properties>
</file>