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6" r:id="rId4"/>
    <p:sldId id="305" r:id="rId5"/>
    <p:sldId id="311" r:id="rId6"/>
    <p:sldId id="312" r:id="rId7"/>
    <p:sldId id="303" r:id="rId8"/>
    <p:sldId id="309" r:id="rId9"/>
    <p:sldId id="314" r:id="rId10"/>
    <p:sldId id="315" r:id="rId11"/>
    <p:sldId id="310" r:id="rId12"/>
    <p:sldId id="317" r:id="rId13"/>
    <p:sldId id="322" r:id="rId14"/>
    <p:sldId id="318" r:id="rId15"/>
    <p:sldId id="319" r:id="rId16"/>
    <p:sldId id="320" r:id="rId17"/>
    <p:sldId id="321" r:id="rId18"/>
    <p:sldId id="31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E4E78-34B3-47C6-8B52-EDDDB82638D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40E1A98-5856-46FE-A01E-EC2B5C89FD9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60 years ago - first reported production of triploid Atlantic salmon (</a:t>
          </a:r>
          <a:r>
            <a:rPr lang="en-US" i="1"/>
            <a:t>Salmo salar</a:t>
          </a:r>
          <a:r>
            <a:rPr lang="en-US"/>
            <a:t>)</a:t>
          </a:r>
          <a:endParaRPr lang="en-PH" dirty="0"/>
        </a:p>
      </dgm:t>
    </dgm:pt>
    <dgm:pt modelId="{E8549B06-403E-4B20-B89A-027C2A1C9DAE}" type="parTrans" cxnId="{C9ACB6A3-5835-452E-B5D9-5E26F497B19E}">
      <dgm:prSet/>
      <dgm:spPr/>
      <dgm:t>
        <a:bodyPr/>
        <a:lstStyle/>
        <a:p>
          <a:endParaRPr lang="en-PH"/>
        </a:p>
      </dgm:t>
    </dgm:pt>
    <dgm:pt modelId="{F33532FE-2434-4C95-BF00-605E5728DEAB}" type="sibTrans" cxnId="{C9ACB6A3-5835-452E-B5D9-5E26F497B19E}">
      <dgm:prSet/>
      <dgm:spPr/>
      <dgm:t>
        <a:bodyPr/>
        <a:lstStyle/>
        <a:p>
          <a:endParaRPr lang="en-PH"/>
        </a:p>
      </dgm:t>
    </dgm:pt>
    <dgm:pt modelId="{35524209-4EE6-4155-BF14-5CC1769840C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Took  30 years before further attempts were to produce triploid Atlantic salmon -unsuccessful</a:t>
          </a:r>
          <a:endParaRPr lang="en-PH" dirty="0"/>
        </a:p>
      </dgm:t>
    </dgm:pt>
    <dgm:pt modelId="{C80AA90D-18F5-42F8-845D-464B6B4201BE}" type="parTrans" cxnId="{06DC50EE-2DB5-402B-8389-349F4774805B}">
      <dgm:prSet/>
      <dgm:spPr/>
      <dgm:t>
        <a:bodyPr/>
        <a:lstStyle/>
        <a:p>
          <a:endParaRPr lang="en-PH"/>
        </a:p>
      </dgm:t>
    </dgm:pt>
    <dgm:pt modelId="{F69F4E72-CA80-423F-BF95-D79C50BA8594}" type="sibTrans" cxnId="{06DC50EE-2DB5-402B-8389-349F4774805B}">
      <dgm:prSet/>
      <dgm:spPr/>
      <dgm:t>
        <a:bodyPr/>
        <a:lstStyle/>
        <a:p>
          <a:endParaRPr lang="en-PH"/>
        </a:p>
      </dgm:t>
    </dgm:pt>
    <dgm:pt modelId="{501F848C-BC7E-4C01-A9C7-2AC62C3031C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/>
            <a:t>Success followed 10 years later</a:t>
          </a:r>
          <a:endParaRPr lang="en-PH" dirty="0"/>
        </a:p>
      </dgm:t>
    </dgm:pt>
    <dgm:pt modelId="{EF7EAB12-9E7F-4F36-A4E5-1EA1EE2A68C7}" type="parTrans" cxnId="{9AE6820F-F546-4DD4-9BDA-6628CA0A0089}">
      <dgm:prSet/>
      <dgm:spPr/>
      <dgm:t>
        <a:bodyPr/>
        <a:lstStyle/>
        <a:p>
          <a:endParaRPr lang="en-PH"/>
        </a:p>
      </dgm:t>
    </dgm:pt>
    <dgm:pt modelId="{6B37A89F-061C-4F4E-AF5B-2EE3ACA8DE2C}" type="sibTrans" cxnId="{9AE6820F-F546-4DD4-9BDA-6628CA0A0089}">
      <dgm:prSet/>
      <dgm:spPr/>
      <dgm:t>
        <a:bodyPr/>
        <a:lstStyle/>
        <a:p>
          <a:endParaRPr lang="en-PH"/>
        </a:p>
      </dgm:t>
    </dgm:pt>
    <dgm:pt modelId="{6645572F-9FB7-46FC-B9E4-DEC6C2196C57}" type="pres">
      <dgm:prSet presAssocID="{DE0E4E78-34B3-47C6-8B52-EDDDB82638D5}" presName="CompostProcess" presStyleCnt="0">
        <dgm:presLayoutVars>
          <dgm:dir/>
          <dgm:resizeHandles val="exact"/>
        </dgm:presLayoutVars>
      </dgm:prSet>
      <dgm:spPr/>
    </dgm:pt>
    <dgm:pt modelId="{830D0F0E-DD2B-4318-B384-A050B3C0A357}" type="pres">
      <dgm:prSet presAssocID="{DE0E4E78-34B3-47C6-8B52-EDDDB82638D5}" presName="arrow" presStyleLbl="bgShp" presStyleIdx="0" presStyleCnt="1"/>
      <dgm:spPr>
        <a:solidFill>
          <a:schemeClr val="accent1">
            <a:lumMod val="75000"/>
          </a:schemeClr>
        </a:solidFill>
      </dgm:spPr>
    </dgm:pt>
    <dgm:pt modelId="{EB2BAAED-D614-4715-A14F-5A29965DB6E6}" type="pres">
      <dgm:prSet presAssocID="{DE0E4E78-34B3-47C6-8B52-EDDDB82638D5}" presName="linearProcess" presStyleCnt="0"/>
      <dgm:spPr/>
    </dgm:pt>
    <dgm:pt modelId="{1F467262-2ACC-4E7F-88C7-7223601814F4}" type="pres">
      <dgm:prSet presAssocID="{440E1A98-5856-46FE-A01E-EC2B5C89FD95}" presName="textNode" presStyleLbl="node1" presStyleIdx="0" presStyleCnt="3" custLinFactNeighborX="-1533" custLinFactNeighborY="0">
        <dgm:presLayoutVars>
          <dgm:bulletEnabled val="1"/>
        </dgm:presLayoutVars>
      </dgm:prSet>
      <dgm:spPr/>
    </dgm:pt>
    <dgm:pt modelId="{44EF288C-AE66-421B-8602-F4F9C6D01288}" type="pres">
      <dgm:prSet presAssocID="{F33532FE-2434-4C95-BF00-605E5728DEAB}" presName="sibTrans" presStyleCnt="0"/>
      <dgm:spPr/>
    </dgm:pt>
    <dgm:pt modelId="{1CF12CD7-59B8-4207-BADA-0B2A5892167D}" type="pres">
      <dgm:prSet presAssocID="{35524209-4EE6-4155-BF14-5CC1769840C3}" presName="textNode" presStyleLbl="node1" presStyleIdx="1" presStyleCnt="3">
        <dgm:presLayoutVars>
          <dgm:bulletEnabled val="1"/>
        </dgm:presLayoutVars>
      </dgm:prSet>
      <dgm:spPr/>
    </dgm:pt>
    <dgm:pt modelId="{96D42746-12A3-42F4-B9EE-654172A2E592}" type="pres">
      <dgm:prSet presAssocID="{F69F4E72-CA80-423F-BF95-D79C50BA8594}" presName="sibTrans" presStyleCnt="0"/>
      <dgm:spPr/>
    </dgm:pt>
    <dgm:pt modelId="{1FA13BC4-8E98-46FC-8968-9D6818194C89}" type="pres">
      <dgm:prSet presAssocID="{501F848C-BC7E-4C01-A9C7-2AC62C3031C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AE6820F-F546-4DD4-9BDA-6628CA0A0089}" srcId="{DE0E4E78-34B3-47C6-8B52-EDDDB82638D5}" destId="{501F848C-BC7E-4C01-A9C7-2AC62C3031CB}" srcOrd="2" destOrd="0" parTransId="{EF7EAB12-9E7F-4F36-A4E5-1EA1EE2A68C7}" sibTransId="{6B37A89F-061C-4F4E-AF5B-2EE3ACA8DE2C}"/>
    <dgm:cxn modelId="{2B47A16B-C0C8-4ABA-876B-8095FFACE2BD}" type="presOf" srcId="{DE0E4E78-34B3-47C6-8B52-EDDDB82638D5}" destId="{6645572F-9FB7-46FC-B9E4-DEC6C2196C57}" srcOrd="0" destOrd="0" presId="urn:microsoft.com/office/officeart/2005/8/layout/hProcess9"/>
    <dgm:cxn modelId="{4ED6CF89-799E-4CC8-BD53-6182E6D9C291}" type="presOf" srcId="{440E1A98-5856-46FE-A01E-EC2B5C89FD95}" destId="{1F467262-2ACC-4E7F-88C7-7223601814F4}" srcOrd="0" destOrd="0" presId="urn:microsoft.com/office/officeart/2005/8/layout/hProcess9"/>
    <dgm:cxn modelId="{C9ACB6A3-5835-452E-B5D9-5E26F497B19E}" srcId="{DE0E4E78-34B3-47C6-8B52-EDDDB82638D5}" destId="{440E1A98-5856-46FE-A01E-EC2B5C89FD95}" srcOrd="0" destOrd="0" parTransId="{E8549B06-403E-4B20-B89A-027C2A1C9DAE}" sibTransId="{F33532FE-2434-4C95-BF00-605E5728DEAB}"/>
    <dgm:cxn modelId="{94B658DB-69D3-4D96-B16C-DAB008ED79CB}" type="presOf" srcId="{501F848C-BC7E-4C01-A9C7-2AC62C3031CB}" destId="{1FA13BC4-8E98-46FC-8968-9D6818194C89}" srcOrd="0" destOrd="0" presId="urn:microsoft.com/office/officeart/2005/8/layout/hProcess9"/>
    <dgm:cxn modelId="{AEAD7DE8-D5B6-4008-8289-DF0039A2C245}" type="presOf" srcId="{35524209-4EE6-4155-BF14-5CC1769840C3}" destId="{1CF12CD7-59B8-4207-BADA-0B2A5892167D}" srcOrd="0" destOrd="0" presId="urn:microsoft.com/office/officeart/2005/8/layout/hProcess9"/>
    <dgm:cxn modelId="{06DC50EE-2DB5-402B-8389-349F4774805B}" srcId="{DE0E4E78-34B3-47C6-8B52-EDDDB82638D5}" destId="{35524209-4EE6-4155-BF14-5CC1769840C3}" srcOrd="1" destOrd="0" parTransId="{C80AA90D-18F5-42F8-845D-464B6B4201BE}" sibTransId="{F69F4E72-CA80-423F-BF95-D79C50BA8594}"/>
    <dgm:cxn modelId="{F2EEE93F-446B-453D-9FC8-6C1B75CC963D}" type="presParOf" srcId="{6645572F-9FB7-46FC-B9E4-DEC6C2196C57}" destId="{830D0F0E-DD2B-4318-B384-A050B3C0A357}" srcOrd="0" destOrd="0" presId="urn:microsoft.com/office/officeart/2005/8/layout/hProcess9"/>
    <dgm:cxn modelId="{FFD3C97B-927D-43C7-8E2B-80E8FF4C4B63}" type="presParOf" srcId="{6645572F-9FB7-46FC-B9E4-DEC6C2196C57}" destId="{EB2BAAED-D614-4715-A14F-5A29965DB6E6}" srcOrd="1" destOrd="0" presId="urn:microsoft.com/office/officeart/2005/8/layout/hProcess9"/>
    <dgm:cxn modelId="{ADD83DBB-39B7-46BC-AE83-318788689C75}" type="presParOf" srcId="{EB2BAAED-D614-4715-A14F-5A29965DB6E6}" destId="{1F467262-2ACC-4E7F-88C7-7223601814F4}" srcOrd="0" destOrd="0" presId="urn:microsoft.com/office/officeart/2005/8/layout/hProcess9"/>
    <dgm:cxn modelId="{ABA4A9F0-4599-493B-A60E-5061F050221D}" type="presParOf" srcId="{EB2BAAED-D614-4715-A14F-5A29965DB6E6}" destId="{44EF288C-AE66-421B-8602-F4F9C6D01288}" srcOrd="1" destOrd="0" presId="urn:microsoft.com/office/officeart/2005/8/layout/hProcess9"/>
    <dgm:cxn modelId="{2371734F-5E56-4ADC-BA9D-54BA03282599}" type="presParOf" srcId="{EB2BAAED-D614-4715-A14F-5A29965DB6E6}" destId="{1CF12CD7-59B8-4207-BADA-0B2A5892167D}" srcOrd="2" destOrd="0" presId="urn:microsoft.com/office/officeart/2005/8/layout/hProcess9"/>
    <dgm:cxn modelId="{6A90DCA7-01F5-4C7A-BF17-5F1C12E96802}" type="presParOf" srcId="{EB2BAAED-D614-4715-A14F-5A29965DB6E6}" destId="{96D42746-12A3-42F4-B9EE-654172A2E592}" srcOrd="3" destOrd="0" presId="urn:microsoft.com/office/officeart/2005/8/layout/hProcess9"/>
    <dgm:cxn modelId="{4A05C9FC-68BD-4697-AC6A-824959423EC8}" type="presParOf" srcId="{EB2BAAED-D614-4715-A14F-5A29965DB6E6}" destId="{1FA13BC4-8E98-46FC-8968-9D6818194C8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D0F0E-DD2B-4318-B384-A050B3C0A357}">
      <dsp:nvSpPr>
        <dsp:cNvPr id="0" name=""/>
        <dsp:cNvSpPr/>
      </dsp:nvSpPr>
      <dsp:spPr>
        <a:xfrm>
          <a:off x="484490" y="0"/>
          <a:ext cx="5490888" cy="3955115"/>
        </a:xfrm>
        <a:prstGeom prst="rightArrow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67262-2ACC-4E7F-88C7-7223601814F4}">
      <dsp:nvSpPr>
        <dsp:cNvPr id="0" name=""/>
        <dsp:cNvSpPr/>
      </dsp:nvSpPr>
      <dsp:spPr>
        <a:xfrm>
          <a:off x="5343" y="1186534"/>
          <a:ext cx="2079270" cy="1582046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60 years ago - first reported production of triploid Atlantic salmon (</a:t>
          </a:r>
          <a:r>
            <a:rPr lang="en-US" sz="1600" i="1" kern="1200"/>
            <a:t>Salmo salar</a:t>
          </a:r>
          <a:r>
            <a:rPr lang="en-US" sz="1600" kern="1200"/>
            <a:t>)</a:t>
          </a:r>
          <a:endParaRPr lang="en-PH" sz="1600" kern="1200" dirty="0"/>
        </a:p>
      </dsp:txBody>
      <dsp:txXfrm>
        <a:off x="82572" y="1263763"/>
        <a:ext cx="1924812" cy="1427588"/>
      </dsp:txXfrm>
    </dsp:sp>
    <dsp:sp modelId="{1CF12CD7-59B8-4207-BADA-0B2A5892167D}">
      <dsp:nvSpPr>
        <dsp:cNvPr id="0" name=""/>
        <dsp:cNvSpPr/>
      </dsp:nvSpPr>
      <dsp:spPr>
        <a:xfrm>
          <a:off x="2190299" y="1186534"/>
          <a:ext cx="2079270" cy="1582046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Took  30 years before further attempts were to produce triploid Atlantic salmon -unsuccessful</a:t>
          </a:r>
          <a:endParaRPr lang="en-PH" sz="1600" kern="1200" dirty="0"/>
        </a:p>
      </dsp:txBody>
      <dsp:txXfrm>
        <a:off x="2267528" y="1263763"/>
        <a:ext cx="1924812" cy="1427588"/>
      </dsp:txXfrm>
    </dsp:sp>
    <dsp:sp modelId="{1FA13BC4-8E98-46FC-8968-9D6818194C89}">
      <dsp:nvSpPr>
        <dsp:cNvPr id="0" name=""/>
        <dsp:cNvSpPr/>
      </dsp:nvSpPr>
      <dsp:spPr>
        <a:xfrm>
          <a:off x="4373659" y="1186534"/>
          <a:ext cx="2079270" cy="1582046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Success followed 10 years later</a:t>
          </a:r>
          <a:endParaRPr lang="en-PH" sz="1600" kern="1200" dirty="0"/>
        </a:p>
      </dsp:txBody>
      <dsp:txXfrm>
        <a:off x="4450888" y="1263763"/>
        <a:ext cx="1924812" cy="1427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19B0-EA38-40ED-9758-E8829D22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C92EC-E638-4364-9945-1C48EBC2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96FF-986D-495A-B911-90E72FF7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0C97-E2AB-41CD-9D06-228F01BE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D6D1-19AA-42C9-9138-A0A967E2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43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51F4-4A3B-48D4-8867-E1D8B82E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056F5-07CF-422E-A313-03EF0C883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0A06-22A6-4A1D-9E17-5CB82621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0A07-B9E5-46AF-9B1A-6F4571EB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745A-704C-4487-8DBC-C6A8D0A7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A4226-1459-4E04-870E-EA28466A7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ECD0E-E4EB-44EB-844F-361529B6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8C2E5-0556-4F3B-A075-B66325AB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E508-0305-4DBF-83D5-62605AE7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7EA6-1A7F-4233-BFC8-FAB5D90B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12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986397" y="578171"/>
            <a:ext cx="1949100" cy="2141211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2364667" y="2640033"/>
            <a:ext cx="7462800" cy="89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2364667" y="3552568"/>
            <a:ext cx="7462800" cy="5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1059009" y="746737"/>
            <a:ext cx="9865569" cy="5214308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10062169" y="4833925"/>
            <a:ext cx="1085385" cy="136293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10662533" y="5726429"/>
            <a:ext cx="247560" cy="44764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450936" y="4656294"/>
            <a:ext cx="1108065" cy="128181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818716" y="3831037"/>
            <a:ext cx="371120" cy="57460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016333" y="616327"/>
            <a:ext cx="908065" cy="285776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3772882" y="6015481"/>
            <a:ext cx="1836055" cy="89211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746073" y="6059972"/>
            <a:ext cx="351945" cy="41635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0280983" y="889496"/>
            <a:ext cx="387165" cy="308299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0487272" y="822701"/>
            <a:ext cx="176571" cy="121657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9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C20B-C3EA-4EE8-81D8-7C54C1CA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634C-89F4-4FEB-8347-BBE5953B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BDF5-B884-47C0-AC5D-0F771E02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B9AC-32BE-42AF-A492-9197266C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408E-AFD4-4CE3-93BD-BCC27355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5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818A-C72C-43E7-AB0E-525D450D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D0AF-2AD5-45C1-86EA-23D6D1DD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DCAC-D5B3-4395-8A8B-82CD2710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94F5-202D-4D0F-B046-AF115683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6E32-802D-40BC-AD0C-132A9E58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8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22C5-9E1A-410D-8DC6-BDD6DAB6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804C-A83D-45D2-A256-0F555C05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66EFF-534C-493B-97B7-50E8162F1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AC37D-40C0-4628-A21A-D2057714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9A00-F218-4223-BCCC-68B8423E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60AC0-9064-4DB0-85FF-25223044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51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B968-50F8-4574-BF66-7F7781EB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5EEED-2447-406D-B379-DA034F078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0F43-F00E-4816-B5D9-6098F4365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0471E-CE45-4471-AFE3-1CCDF11F5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942E6-01BC-46B0-9132-85402BBAB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72A3C-F97E-4359-988B-F711F1E6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BFB1B-0FCC-4277-B873-76011E92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B5A45-B071-46FD-AB5E-EA0AEE3D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04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5BCD-D315-43E9-8A86-9FB7F995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E59A1-833E-48BF-9BE1-4132944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C0791-92AC-4399-9DF7-BB020B98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B5E4-D775-4E3E-ADD2-F636E8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92139-34EE-40C6-A06E-880E9CA9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20469-6476-492B-BC16-9E9BB948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30C1-28AC-4308-8421-34597D75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1B60-3A9C-49EB-9929-9B4819AE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48C9-77A1-4922-8A46-4F4989C5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EA84C-6DC8-4133-8CFD-C8981BD34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A5169-E6C3-4F85-A60F-D6129D84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8D9A-47BD-4CB6-AA59-AB236245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178F-CD11-4BE2-8441-E6B9F765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1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28D5-1F34-45A1-A785-FDD435C1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DCDB7-3F81-463B-8B2A-0FC6E9B02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6047F-CF75-46E0-9FAD-813481F7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FB661-9A0B-4F0C-B7CB-E525EE39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9D086-5B51-4886-B2B1-88F87978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89F3-ACC9-4761-B145-7564632E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9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48B27-1759-41A9-9CC5-8B80A059C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3E80-C703-44DB-8948-2C276996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25DC-4E15-45B8-BE0C-A6125A7B4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7679A-96D9-402D-AC7A-DC5B6FDAA1D2}" type="datetimeFigureOut">
              <a:rPr lang="fr-FR" smtClean="0"/>
              <a:t>06/05/2021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F7C4-9960-492D-A227-D6D884B06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0B4A-F9B4-40B7-80FE-058BD17DE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56B7-C707-4B96-A862-D8F8734A10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7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4EAA0-8828-46B6-9B5D-CD3663AB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The triploid Atlantic salmon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54230B7-85F3-4625-9AAF-A0CC04691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" r="1" b="1"/>
          <a:stretch/>
        </p:blipFill>
        <p:spPr>
          <a:xfrm>
            <a:off x="432225" y="2370819"/>
            <a:ext cx="11327549" cy="3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8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Effect of the triploid on the disease resistance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38851-14F0-4D56-87D6-C2FF0C8C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659765"/>
            <a:ext cx="10515600" cy="435133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Triploids have comparable disease resistance to diploids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Triploids are not more susceptible to disease as believed in the past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Salmon producers can be confident in stocking triploid Atlantic salmon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47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0467E2-2AB3-4C23-8C5E-3EC8D4D8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1760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F72C30-070E-43BD-8F47-8091D0ED9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084798"/>
              </p:ext>
            </p:extLst>
          </p:nvPr>
        </p:nvGraphicFramePr>
        <p:xfrm>
          <a:off x="457200" y="1239355"/>
          <a:ext cx="11277604" cy="4379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050">
                  <a:extLst>
                    <a:ext uri="{9D8B030D-6E8A-4147-A177-3AD203B41FA5}">
                      <a16:colId xmlns:a16="http://schemas.microsoft.com/office/drawing/2014/main" val="3470726812"/>
                    </a:ext>
                  </a:extLst>
                </a:gridCol>
                <a:gridCol w="1956386">
                  <a:extLst>
                    <a:ext uri="{9D8B030D-6E8A-4147-A177-3AD203B41FA5}">
                      <a16:colId xmlns:a16="http://schemas.microsoft.com/office/drawing/2014/main" val="3190051291"/>
                    </a:ext>
                  </a:extLst>
                </a:gridCol>
                <a:gridCol w="1406676">
                  <a:extLst>
                    <a:ext uri="{9D8B030D-6E8A-4147-A177-3AD203B41FA5}">
                      <a16:colId xmlns:a16="http://schemas.microsoft.com/office/drawing/2014/main" val="1803631855"/>
                    </a:ext>
                  </a:extLst>
                </a:gridCol>
                <a:gridCol w="1541961">
                  <a:extLst>
                    <a:ext uri="{9D8B030D-6E8A-4147-A177-3AD203B41FA5}">
                      <a16:colId xmlns:a16="http://schemas.microsoft.com/office/drawing/2014/main" val="4221928683"/>
                    </a:ext>
                  </a:extLst>
                </a:gridCol>
                <a:gridCol w="1656053">
                  <a:extLst>
                    <a:ext uri="{9D8B030D-6E8A-4147-A177-3AD203B41FA5}">
                      <a16:colId xmlns:a16="http://schemas.microsoft.com/office/drawing/2014/main" val="3382086787"/>
                    </a:ext>
                  </a:extLst>
                </a:gridCol>
                <a:gridCol w="1135204">
                  <a:extLst>
                    <a:ext uri="{9D8B030D-6E8A-4147-A177-3AD203B41FA5}">
                      <a16:colId xmlns:a16="http://schemas.microsoft.com/office/drawing/2014/main" val="2642835410"/>
                    </a:ext>
                  </a:extLst>
                </a:gridCol>
                <a:gridCol w="1605321">
                  <a:extLst>
                    <a:ext uri="{9D8B030D-6E8A-4147-A177-3AD203B41FA5}">
                      <a16:colId xmlns:a16="http://schemas.microsoft.com/office/drawing/2014/main" val="2144780581"/>
                    </a:ext>
                  </a:extLst>
                </a:gridCol>
                <a:gridCol w="273953">
                  <a:extLst>
                    <a:ext uri="{9D8B030D-6E8A-4147-A177-3AD203B41FA5}">
                      <a16:colId xmlns:a16="http://schemas.microsoft.com/office/drawing/2014/main" val="4010204848"/>
                    </a:ext>
                  </a:extLst>
                </a:gridCol>
              </a:tblGrid>
              <a:tr h="218907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small" spc="25">
                          <a:effectLst/>
                        </a:rPr>
                        <a:t>Table </a:t>
                      </a:r>
                      <a:r>
                        <a:rPr lang="th-TH" sz="1100" cap="small" spc="25">
                          <a:effectLst/>
                        </a:rPr>
                        <a:t>1: </a:t>
                      </a:r>
                      <a:r>
                        <a:rPr lang="en-US" sz="1100" cap="small" spc="25">
                          <a:effectLst/>
                        </a:rPr>
                        <a:t>Results of polyploid experiment</a:t>
                      </a:r>
                      <a:r>
                        <a:rPr lang="fr-FR" sz="1100" cap="small" spc="25">
                          <a:effectLst/>
                        </a:rPr>
                        <a:t>s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extLst>
                  <a:ext uri="{0D108BD9-81ED-4DB2-BD59-A6C34878D82A}">
                    <a16:rowId xmlns:a16="http://schemas.microsoft.com/office/drawing/2014/main" val="1777025084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Fish species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  <a:highlight>
                            <a:srgbClr val="FFFF00"/>
                          </a:highlight>
                        </a:rPr>
                        <a:t>Pressure shock applied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  <a:highlight>
                            <a:srgbClr val="FFFF00"/>
                          </a:highlight>
                        </a:rPr>
                        <a:t>Time period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  <a:highlight>
                            <a:srgbClr val="FFFF00"/>
                          </a:highlight>
                        </a:rPr>
                        <a:t>Shock Time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  <a:highlight>
                            <a:srgbClr val="FFFF00"/>
                          </a:highlight>
                        </a:rPr>
                        <a:t>Induction rate for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  <a:highlight>
                            <a:srgbClr val="FFFF00"/>
                          </a:highlight>
                        </a:rPr>
                        <a:t>Reference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1789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  <a:highlight>
                            <a:srgbClr val="FFFF00"/>
                          </a:highlight>
                        </a:rPr>
                        <a:t>Polyploid</a:t>
                      </a:r>
                      <a:r>
                        <a:rPr lang="fr-FR" sz="1100" cap="small" spc="25">
                          <a:effectLst/>
                        </a:rPr>
                        <a:t>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extLst>
                  <a:ext uri="{0D108BD9-81ED-4DB2-BD59-A6C34878D82A}">
                    <a16:rowId xmlns:a16="http://schemas.microsoft.com/office/drawing/2014/main" val="1786473639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Nile tilapia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8,000 psi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2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9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100%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91.8±2.1 %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Hussain et al. (1991)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05006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Rainbow trout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8,000 psi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10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40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80-90%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51%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Lou and Purdom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60432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(1984)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extLst>
                  <a:ext uri="{0D108BD9-81ED-4DB2-BD59-A6C34878D82A}">
                    <a16:rowId xmlns:a16="http://schemas.microsoft.com/office/drawing/2014/main" val="2363450991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Rainbow trout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7,000 psi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4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40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100%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       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Chourrout (1984)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93532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Rainbow trout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7,000 psi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4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5 to</a:t>
                      </a:r>
                      <a:r>
                        <a:rPr lang="th-TH" sz="1100" cap="small" spc="25">
                          <a:effectLst/>
                        </a:rPr>
                        <a:t> </a:t>
                      </a:r>
                      <a:r>
                        <a:rPr lang="fr-FR" sz="1100" cap="small" spc="25">
                          <a:effectLst/>
                        </a:rPr>
                        <a:t>50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100%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Chourrout (1984)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9377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Coho salmon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6.9 x 10 kPa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4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20 to</a:t>
                      </a:r>
                      <a:r>
                        <a:rPr lang="th-TH" sz="1100" cap="small" spc="25">
                          <a:effectLst/>
                        </a:rPr>
                        <a:t> </a:t>
                      </a:r>
                      <a:r>
                        <a:rPr lang="fr-FR" sz="1100" cap="small" spc="25">
                          <a:effectLst/>
                        </a:rPr>
                        <a:t>40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100%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Teskeredzic et al.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597836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(1993)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extLst>
                  <a:ext uri="{0D108BD9-81ED-4DB2-BD59-A6C34878D82A}">
                    <a16:rowId xmlns:a16="http://schemas.microsoft.com/office/drawing/2014/main" val="468023076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Brook trout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700 Kg / square meter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6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10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75%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 dirty="0">
                          <a:effectLst/>
                        </a:rPr>
                        <a:t>Arai et al. (1989)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74948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Chum salmon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680 Kg / square meter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7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13.2 mn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3 </a:t>
                      </a:r>
                      <a:r>
                        <a:rPr lang="th-TH" sz="1100" cap="small" spc="25">
                          <a:effectLst/>
                        </a:rPr>
                        <a:t>(</a:t>
                      </a:r>
                      <a:r>
                        <a:rPr lang="fr-FR" sz="1100" cap="small" spc="25">
                          <a:effectLst/>
                        </a:rPr>
                        <a:t>4n) +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Yamazaki and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52677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Aneuploïdy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Goodier (1993)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331610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Land lock Atlantic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10,150 psi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3 to  6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17 to</a:t>
                      </a:r>
                      <a:r>
                        <a:rPr lang="th-TH" sz="1100" cap="small" spc="25">
                          <a:effectLst/>
                        </a:rPr>
                        <a:t> </a:t>
                      </a:r>
                      <a:r>
                        <a:rPr lang="fr-FR" sz="1100" cap="small" spc="25">
                          <a:effectLst/>
                        </a:rPr>
                        <a:t>14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100%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Benfey and Sutterlin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36607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salmon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(1984)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extLst>
                  <a:ext uri="{0D108BD9-81ED-4DB2-BD59-A6C34878D82A}">
                    <a16:rowId xmlns:a16="http://schemas.microsoft.com/office/drawing/2014/main" val="1735671260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Yellow Perch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9,000 psi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8 to12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5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     30-70%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Malison et al. (1993)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806218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11,000 psi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extLst>
                  <a:ext uri="{0D108BD9-81ED-4DB2-BD59-A6C34878D82A}">
                    <a16:rowId xmlns:a16="http://schemas.microsoft.com/office/drawing/2014/main" val="2110286869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Pacific abalone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200 Kg / square meter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7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60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50%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Arai et al. (1986)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51730"/>
                  </a:ext>
                </a:extLst>
              </a:tr>
              <a:tr h="2189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Pacific abalone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200 Kg / square meter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22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100" cap="small" spc="25">
                          <a:effectLst/>
                        </a:rPr>
                        <a:t>60 minutes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65%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Arai et al. (1986)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29748"/>
                  </a:ext>
                </a:extLst>
              </a:tr>
              <a:tr h="218907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cap="small" spc="25">
                          <a:effectLst/>
                        </a:rPr>
                        <a:t>Note: psi = pressure unit,  psi = 6.894 kPa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31315" marR="31315" marT="0" marB="0" anchor="b"/>
                </a:tc>
                <a:extLst>
                  <a:ext uri="{0D108BD9-81ED-4DB2-BD59-A6C34878D82A}">
                    <a16:rowId xmlns:a16="http://schemas.microsoft.com/office/drawing/2014/main" val="85311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0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Effect of triploidy on fertility and gametogenesis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294-C9E5-4CC7-B600-67CFCE9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390" y="400685"/>
            <a:ext cx="10515600" cy="4351338"/>
          </a:xfrm>
        </p:spPr>
        <p:txBody>
          <a:bodyPr/>
          <a:lstStyle/>
          <a:p>
            <a:r>
              <a:rPr lang="en-US" dirty="0"/>
              <a:t>Gonadial atrophy</a:t>
            </a:r>
          </a:p>
          <a:p>
            <a:endParaRPr lang="en-US" dirty="0"/>
          </a:p>
          <a:p>
            <a:r>
              <a:rPr lang="en-US" dirty="0"/>
              <a:t>Defective and reduced gametogenesis</a:t>
            </a:r>
          </a:p>
          <a:p>
            <a:endParaRPr lang="en-US" dirty="0"/>
          </a:p>
          <a:p>
            <a:r>
              <a:rPr lang="en-US" dirty="0"/>
              <a:t>Fertility (decreased sperm count and motility)</a:t>
            </a:r>
          </a:p>
          <a:p>
            <a:endParaRPr lang="en-US" dirty="0"/>
          </a:p>
          <a:p>
            <a:r>
              <a:rPr lang="en-US" dirty="0"/>
              <a:t>Fertility of 0 to 10% in salmon (vs. diploid)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26DE9-BFE4-4B0F-B0B1-820CA9A9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0" y="-2917"/>
            <a:ext cx="4263390" cy="52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5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Effect of triploidy on sperm activity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4533D-45A0-4F5F-BF3A-C6C763F4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5" y="101296"/>
            <a:ext cx="4620664" cy="516887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294-C9E5-4CC7-B600-67CFCE9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49" y="135376"/>
            <a:ext cx="75223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Sperm motility and velocity decreased in Atlantic salmon for triploids (3N) vs. diploids (2N)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Fertility is defined by a lower success rate of reproduction due to less vigorous sperm.</a:t>
            </a:r>
          </a:p>
          <a:p>
            <a:pPr marL="0" indent="0">
              <a:buNone/>
            </a:pPr>
            <a:r>
              <a:rPr lang="en-US" dirty="0"/>
              <a:t>	(decreased sperm count and motility)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568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Effect of triploidy on cell morphology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93FE6C-3A07-4AA2-ABE5-B73AB0CC0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r="49225"/>
          <a:stretch/>
        </p:blipFill>
        <p:spPr>
          <a:xfrm>
            <a:off x="825036" y="0"/>
            <a:ext cx="3289287" cy="2606763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2EFF93-24F2-4DD4-8109-AF39E5E46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7"/>
          <a:stretch/>
        </p:blipFill>
        <p:spPr>
          <a:xfrm>
            <a:off x="825038" y="2606763"/>
            <a:ext cx="3289286" cy="24090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96285A-9C2F-40B4-9A50-7F63890AAE57}"/>
              </a:ext>
            </a:extLst>
          </p:cNvPr>
          <p:cNvSpPr txBox="1"/>
          <p:nvPr/>
        </p:nvSpPr>
        <p:spPr>
          <a:xfrm>
            <a:off x="64154" y="4954369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Diploid (a) and triploid (b) Caspian salmon erythrocytes</a:t>
            </a:r>
            <a:endParaRPr lang="fr-FR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F431D1-9FE2-4DF2-9C79-D8F550C6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390" y="4006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Cell cytoplasm increase up to 150%</a:t>
            </a:r>
          </a:p>
          <a:p>
            <a:endParaRPr lang="en-US" dirty="0"/>
          </a:p>
          <a:p>
            <a:r>
              <a:rPr lang="en-US" dirty="0"/>
              <a:t>More water = Diluted mRNAs</a:t>
            </a:r>
          </a:p>
          <a:p>
            <a:endParaRPr lang="en-US" dirty="0"/>
          </a:p>
          <a:p>
            <a:r>
              <a:rPr lang="en-US" dirty="0"/>
              <a:t>Bigger nucleus 150% bigger.</a:t>
            </a:r>
          </a:p>
          <a:p>
            <a:endParaRPr lang="en-US" dirty="0"/>
          </a:p>
          <a:p>
            <a:r>
              <a:rPr lang="en-US" dirty="0"/>
              <a:t>Dilution of transcription factors such as EF-1a</a:t>
            </a:r>
          </a:p>
          <a:p>
            <a:endParaRPr lang="en-US" dirty="0"/>
          </a:p>
          <a:p>
            <a:r>
              <a:rPr lang="en-US" dirty="0"/>
              <a:t>Gene expression expected to be reduced by 1/3rd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862C9-32E5-49B6-88E3-F68C0216AFB4}"/>
              </a:ext>
            </a:extLst>
          </p:cNvPr>
          <p:cNvSpPr txBox="1"/>
          <p:nvPr/>
        </p:nvSpPr>
        <p:spPr>
          <a:xfrm>
            <a:off x="10417920" y="4738035"/>
            <a:ext cx="169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. . 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2241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Effect of triploidy on transcription factors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picture containing piano, music, silhouette&#10;&#10;Description automatically generated">
            <a:extLst>
              <a:ext uri="{FF2B5EF4-FFF2-40B4-BE49-F238E27FC236}">
                <a16:creationId xmlns:a16="http://schemas.microsoft.com/office/drawing/2014/main" id="{3313D861-7361-49C2-B61F-7C422D700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" y="91246"/>
            <a:ext cx="5259366" cy="5178929"/>
          </a:xfr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19A1E67-E724-41C7-BF60-792BFD0797FF}"/>
              </a:ext>
            </a:extLst>
          </p:cNvPr>
          <p:cNvSpPr txBox="1">
            <a:spLocks/>
          </p:cNvSpPr>
          <p:nvPr/>
        </p:nvSpPr>
        <p:spPr>
          <a:xfrm>
            <a:off x="5272701" y="444499"/>
            <a:ext cx="6932634" cy="42440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Because of the increase in ploidy 2N -&gt; 3N </a:t>
            </a:r>
          </a:p>
          <a:p>
            <a:endParaRPr lang="en-US" dirty="0"/>
          </a:p>
          <a:p>
            <a:r>
              <a:rPr lang="en-US" dirty="0"/>
              <a:t>Transcript abundance must increase by 1/3rd</a:t>
            </a:r>
          </a:p>
          <a:p>
            <a:endParaRPr lang="en-US" dirty="0"/>
          </a:p>
          <a:p>
            <a:r>
              <a:rPr lang="en-US" dirty="0"/>
              <a:t>The +150% mRNA abundance effect is cancelled due to +150% cell size.</a:t>
            </a:r>
          </a:p>
          <a:p>
            <a:endParaRPr lang="en-US" dirty="0"/>
          </a:p>
          <a:p>
            <a:r>
              <a:rPr lang="en-US" dirty="0"/>
              <a:t>Gene expression in triploid is not too different from diploids 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95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Effect of triploidy on gene expression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AC0C177-E0F3-4AA9-A62C-E895CEDB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2" y="15197"/>
            <a:ext cx="3950947" cy="5233089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B74BB11-4284-4EDE-A82C-E218DA1AE7F6}"/>
              </a:ext>
            </a:extLst>
          </p:cNvPr>
          <p:cNvSpPr txBox="1">
            <a:spLocks/>
          </p:cNvSpPr>
          <p:nvPr/>
        </p:nvSpPr>
        <p:spPr>
          <a:xfrm>
            <a:off x="4548801" y="334071"/>
            <a:ext cx="6932634" cy="4244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However, triploids have a different gene response for some genes.</a:t>
            </a:r>
          </a:p>
          <a:p>
            <a:endParaRPr lang="en-US" dirty="0"/>
          </a:p>
          <a:p>
            <a:r>
              <a:rPr lang="en-US" dirty="0"/>
              <a:t>It does not always produce a different observable phenotype</a:t>
            </a:r>
          </a:p>
          <a:p>
            <a:endParaRPr lang="en-US" dirty="0"/>
          </a:p>
          <a:p>
            <a:r>
              <a:rPr lang="en-US" dirty="0"/>
              <a:t>As shown previously, the response to diseases and vaccination in salmon is similar in 2N, 3N. 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4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3248570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 &amp;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Disadvantages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2808B-2C6C-429D-A824-BC209418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635125"/>
            <a:ext cx="7812931" cy="38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4EAA0-8828-46B6-9B5D-CD3663AB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lang="fr-FR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54230B7-85F3-4625-9AAF-A0CC04691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" r="1" b="1"/>
          <a:stretch/>
        </p:blipFill>
        <p:spPr>
          <a:xfrm>
            <a:off x="432225" y="2370819"/>
            <a:ext cx="11327549" cy="3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0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C7EDB-CCCB-4E74-BFAC-64C54C3F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Nomenclature and distribution area of the three genera of salmonids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CFB0F-EE16-4593-932E-EA1B81640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222" y="467208"/>
            <a:ext cx="701015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40BFCF7A-F9EE-4D42-85B2-DB54864AA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" b="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564DE-C484-4AC4-9069-19C677F5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traits of the salmons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4AC6DD-9037-4C66-B026-9654A618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713" y="927829"/>
            <a:ext cx="7762898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E937D7F-8D2C-44EA-B0D9-51E2CABA0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504"/>
            <a:ext cx="5867400" cy="6497177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0138C3A-8C89-4CF2-B685-62E2A93E8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78348"/>
            <a:ext cx="6324600" cy="3676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1BFF42-CD40-4153-8DE0-09733E8E9D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"/>
          <a:stretch/>
        </p:blipFill>
        <p:spPr>
          <a:xfrm>
            <a:off x="3802380" y="357505"/>
            <a:ext cx="8389620" cy="28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564DE-C484-4AC4-9069-19C677F5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Salmonid's ploidy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FFFF2-5A89-40D0-A331-E69C1057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4" y="3771900"/>
            <a:ext cx="8158879" cy="3085672"/>
          </a:xfrm>
          <a:prstGeom prst="rect">
            <a:avLst/>
          </a:prstGeom>
        </p:spPr>
      </p:pic>
      <p:pic>
        <p:nvPicPr>
          <p:cNvPr id="8" name="Picture 7" descr="A picture containing text, group&#10;&#10;Description automatically generated">
            <a:extLst>
              <a:ext uri="{FF2B5EF4-FFF2-40B4-BE49-F238E27FC236}">
                <a16:creationId xmlns:a16="http://schemas.microsoft.com/office/drawing/2014/main" id="{89CBE998-5A8B-4F5A-90CD-7B2A7A50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81581"/>
            <a:ext cx="8096250" cy="3228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6BAFE4-A8E5-44A7-95F0-923D60F42B5C}"/>
              </a:ext>
            </a:extLst>
          </p:cNvPr>
          <p:cNvSpPr txBox="1"/>
          <p:nvPr/>
        </p:nvSpPr>
        <p:spPr>
          <a:xfrm>
            <a:off x="5785485" y="3153516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Giemsa karyotype of a Coho salmon (2 n = 60) homozygous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25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66666F-9BAD-4D0D-A7CB-B10DAC43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35" y="628707"/>
            <a:ext cx="1926264" cy="1926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8079CB5-3F76-4A99-A750-F9C087743784}"/>
              </a:ext>
            </a:extLst>
          </p:cNvPr>
          <p:cNvSpPr/>
          <p:nvPr/>
        </p:nvSpPr>
        <p:spPr>
          <a:xfrm rot="972839">
            <a:off x="2451285" y="167128"/>
            <a:ext cx="1926264" cy="894800"/>
          </a:xfrm>
          <a:prstGeom prst="cloudCallout">
            <a:avLst/>
          </a:prstGeom>
          <a:solidFill>
            <a:schemeClr val="accent1">
              <a:lumMod val="7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solidFill>
                  <a:sysClr val="windowText" lastClr="000000"/>
                </a:solidFill>
                <a:latin typeface="Abadi Extra Light" panose="020B0204020104020204" pitchFamily="34" charset="0"/>
              </a:rPr>
              <a:t>How about me?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B8A4EB0-1214-4E10-9CD6-17B781C98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889698"/>
              </p:ext>
            </p:extLst>
          </p:nvPr>
        </p:nvGraphicFramePr>
        <p:xfrm>
          <a:off x="1234234" y="2025777"/>
          <a:ext cx="6459869" cy="3955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3B1A7A-3BBF-4F43-8CA7-922E982ED867}"/>
              </a:ext>
            </a:extLst>
          </p:cNvPr>
          <p:cNvCxnSpPr>
            <a:cxnSpLocks/>
          </p:cNvCxnSpPr>
          <p:nvPr/>
        </p:nvCxnSpPr>
        <p:spPr>
          <a:xfrm flipV="1">
            <a:off x="7527851" y="2124013"/>
            <a:ext cx="1136495" cy="1391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556A72-DD18-4006-9233-2DBBF5ED3D38}"/>
              </a:ext>
            </a:extLst>
          </p:cNvPr>
          <p:cNvSpPr txBox="1"/>
          <p:nvPr/>
        </p:nvSpPr>
        <p:spPr>
          <a:xfrm>
            <a:off x="6775515" y="1063556"/>
            <a:ext cx="402813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URWPalladioL-Roma"/>
              </a:rPr>
              <a:t>P</a:t>
            </a:r>
            <a:r>
              <a:rPr lang="en-US" sz="1867" b="1" dirty="0">
                <a:latin typeface="URWPalladioL-Roma"/>
              </a:rPr>
              <a:t>ilot-scale evaluation of triploid Atlantic salmon for aquaculture</a:t>
            </a:r>
            <a:endParaRPr lang="en-PH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E6347-68C9-42E8-839E-6B6B039CA707}"/>
              </a:ext>
            </a:extLst>
          </p:cNvPr>
          <p:cNvSpPr/>
          <p:nvPr/>
        </p:nvSpPr>
        <p:spPr>
          <a:xfrm>
            <a:off x="8789580" y="1761182"/>
            <a:ext cx="1814624" cy="49292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solidFill>
                  <a:sysClr val="windowText" lastClr="000000"/>
                </a:solidFill>
              </a:rPr>
              <a:t>Scotland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BA5F63-D48D-46CE-B64D-A6DEDFC33B36}"/>
              </a:ext>
            </a:extLst>
          </p:cNvPr>
          <p:cNvSpPr/>
          <p:nvPr/>
        </p:nvSpPr>
        <p:spPr>
          <a:xfrm>
            <a:off x="8789580" y="2369542"/>
            <a:ext cx="1814624" cy="49292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ysClr val="windowText" lastClr="000000"/>
                </a:solidFill>
              </a:rPr>
              <a:t>Atlantic Canada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70C91-505E-4C46-B77D-F123668E45E2}"/>
              </a:ext>
            </a:extLst>
          </p:cNvPr>
          <p:cNvSpPr/>
          <p:nvPr/>
        </p:nvSpPr>
        <p:spPr>
          <a:xfrm>
            <a:off x="8813796" y="3022402"/>
            <a:ext cx="1814624" cy="49292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solidFill>
                  <a:sysClr val="windowText" lastClr="000000"/>
                </a:solidFill>
              </a:rPr>
              <a:t>Tasmania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EE0745-BBD9-4941-85DF-15D85BEFBD05}"/>
              </a:ext>
            </a:extLst>
          </p:cNvPr>
          <p:cNvSpPr/>
          <p:nvPr/>
        </p:nvSpPr>
        <p:spPr>
          <a:xfrm>
            <a:off x="8813796" y="3699790"/>
            <a:ext cx="1814624" cy="49292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solidFill>
                  <a:sysClr val="windowText" lastClr="000000"/>
                </a:solidFill>
              </a:rPr>
              <a:t>USA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90A33-D3DD-4845-87D7-80727C823720}"/>
              </a:ext>
            </a:extLst>
          </p:cNvPr>
          <p:cNvSpPr/>
          <p:nvPr/>
        </p:nvSpPr>
        <p:spPr>
          <a:xfrm>
            <a:off x="8813796" y="4391125"/>
            <a:ext cx="1814624" cy="49292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solidFill>
                  <a:sysClr val="windowText" lastClr="000000"/>
                </a:solidFill>
              </a:rPr>
              <a:t>Ireland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7D4DC3-F8FF-4C1F-B745-D8348A87DD2A}"/>
              </a:ext>
            </a:extLst>
          </p:cNvPr>
          <p:cNvSpPr/>
          <p:nvPr/>
        </p:nvSpPr>
        <p:spPr>
          <a:xfrm>
            <a:off x="8664345" y="5045472"/>
            <a:ext cx="1814624" cy="492921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>
                <a:solidFill>
                  <a:sysClr val="windowText" lastClr="000000"/>
                </a:solidFill>
              </a:rPr>
              <a:t>Norway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A8407F-F927-4F27-B96B-F9DE69E01435}"/>
              </a:ext>
            </a:extLst>
          </p:cNvPr>
          <p:cNvCxnSpPr>
            <a:cxnSpLocks/>
          </p:cNvCxnSpPr>
          <p:nvPr/>
        </p:nvCxnSpPr>
        <p:spPr>
          <a:xfrm flipV="1">
            <a:off x="7569204" y="2729609"/>
            <a:ext cx="1095141" cy="797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679757-A718-4201-8DDE-37F58ADA5EA2}"/>
              </a:ext>
            </a:extLst>
          </p:cNvPr>
          <p:cNvCxnSpPr>
            <a:cxnSpLocks/>
          </p:cNvCxnSpPr>
          <p:nvPr/>
        </p:nvCxnSpPr>
        <p:spPr>
          <a:xfrm flipV="1">
            <a:off x="7637431" y="3268861"/>
            <a:ext cx="975387" cy="329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7E47AD-9002-4B89-9C9F-369AC4E53BC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637431" y="3699790"/>
            <a:ext cx="1176365" cy="246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5C690D-77AE-4CBA-B369-FC9BD72E900E}"/>
              </a:ext>
            </a:extLst>
          </p:cNvPr>
          <p:cNvCxnSpPr>
            <a:cxnSpLocks/>
          </p:cNvCxnSpPr>
          <p:nvPr/>
        </p:nvCxnSpPr>
        <p:spPr>
          <a:xfrm>
            <a:off x="7685703" y="3750043"/>
            <a:ext cx="995341" cy="84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E162B0-6F5C-445A-9761-AB391548C96B}"/>
              </a:ext>
            </a:extLst>
          </p:cNvPr>
          <p:cNvCxnSpPr>
            <a:cxnSpLocks/>
          </p:cNvCxnSpPr>
          <p:nvPr/>
        </p:nvCxnSpPr>
        <p:spPr>
          <a:xfrm>
            <a:off x="7637431" y="3823021"/>
            <a:ext cx="975387" cy="1410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8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8" grpId="0">
        <p:bldAsOne/>
      </p:bldGraphic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Effect of the triploid on the disease resistance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0A307-BE17-4BF3-9AB1-A6B84EF3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58" y="1011354"/>
            <a:ext cx="8871002" cy="3215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7A6D-764F-497C-B79A-C04BA19F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15" y="2070719"/>
            <a:ext cx="11804319" cy="1119982"/>
          </a:xfrm>
        </p:spPr>
        <p:txBody>
          <a:bodyPr anchor="ctr">
            <a:no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Pancreas disease &amp; sea lice―Similar resistance in triploid and diploid Atlantic salmon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</a:rPr>
              <a:t>The response of triploids to...”―Bacterial disease ―Amoebic gill disease―Vaccination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5276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3B105-3585-49CA-81C3-EB67E4827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in triploid salmon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B1546F6-1D9F-4122-B2E0-DC5266C24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0"/>
          <a:stretch/>
        </p:blipFill>
        <p:spPr>
          <a:xfrm>
            <a:off x="4214429" y="695325"/>
            <a:ext cx="7667465" cy="42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651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URWPalladioL-Roma</vt:lpstr>
      <vt:lpstr>Office Theme</vt:lpstr>
      <vt:lpstr>The triploid Atlantic salmon</vt:lpstr>
      <vt:lpstr> Nomenclature and distribution area of the three genera of salmonids</vt:lpstr>
      <vt:lpstr>PowerPoint Presentation</vt:lpstr>
      <vt:lpstr>Major traits of the salmons</vt:lpstr>
      <vt:lpstr>PowerPoint Presentation</vt:lpstr>
      <vt:lpstr>Salmonid's ploidy</vt:lpstr>
      <vt:lpstr>PowerPoint Presentation</vt:lpstr>
      <vt:lpstr>Effect of the triploid on the disease resistance</vt:lpstr>
      <vt:lpstr>Health in triploid salmon</vt:lpstr>
      <vt:lpstr>Effect of the triploid on the disease resistance</vt:lpstr>
      <vt:lpstr>PowerPoint Presentation</vt:lpstr>
      <vt:lpstr>Effect of triploidy on fertility and gametogenesis</vt:lpstr>
      <vt:lpstr>Effect of triploidy on sperm activity</vt:lpstr>
      <vt:lpstr>Effect of triploidy on cell morphology</vt:lpstr>
      <vt:lpstr>Effect of triploidy on transcription factors</vt:lpstr>
      <vt:lpstr>Effect of triploidy on gene expression</vt:lpstr>
      <vt:lpstr>Advantages &amp; Disadvantages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triploid Atlantic salmon</dc:title>
  <dc:creator>QUENTIN ANDRES</dc:creator>
  <cp:lastModifiedBy>QUENTIN ANDRES</cp:lastModifiedBy>
  <cp:revision>20</cp:revision>
  <dcterms:created xsi:type="dcterms:W3CDTF">2021-05-06T01:04:24Z</dcterms:created>
  <dcterms:modified xsi:type="dcterms:W3CDTF">2021-05-06T03:46:01Z</dcterms:modified>
</cp:coreProperties>
</file>