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2" r:id="rId9"/>
    <p:sldId id="263" r:id="rId10"/>
    <p:sldId id="264" r:id="rId11"/>
    <p:sldId id="269" r:id="rId12"/>
    <p:sldId id="266" r:id="rId13"/>
    <p:sldId id="273" r:id="rId14"/>
    <p:sldId id="268"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20" r:id="rId46"/>
    <p:sldId id="322" r:id="rId47"/>
    <p:sldId id="321" r:id="rId48"/>
    <p:sldId id="301" r:id="rId49"/>
    <p:sldId id="302" r:id="rId50"/>
    <p:sldId id="323" r:id="rId51"/>
    <p:sldId id="324" r:id="rId52"/>
    <p:sldId id="325" r:id="rId53"/>
    <p:sldId id="327" r:id="rId54"/>
    <p:sldId id="328" r:id="rId55"/>
    <p:sldId id="329" r:id="rId56"/>
    <p:sldId id="331" r:id="rId57"/>
    <p:sldId id="303" r:id="rId58"/>
    <p:sldId id="304" r:id="rId59"/>
    <p:sldId id="330" r:id="rId60"/>
    <p:sldId id="305" r:id="rId61"/>
    <p:sldId id="306" r:id="rId62"/>
    <p:sldId id="307" r:id="rId63"/>
    <p:sldId id="308" r:id="rId64"/>
    <p:sldId id="309" r:id="rId65"/>
    <p:sldId id="310" r:id="rId66"/>
    <p:sldId id="311" r:id="rId67"/>
    <p:sldId id="312" r:id="rId68"/>
    <p:sldId id="313" r:id="rId69"/>
    <p:sldId id="314" r:id="rId70"/>
    <p:sldId id="326" r:id="rId71"/>
    <p:sldId id="315" r:id="rId72"/>
    <p:sldId id="316" r:id="rId73"/>
    <p:sldId id="317" r:id="rId74"/>
    <p:sldId id="445" r:id="rId75"/>
    <p:sldId id="446" r:id="rId76"/>
    <p:sldId id="318" r:id="rId77"/>
    <p:sldId id="319" r:id="rId78"/>
    <p:sldId id="332" r:id="rId79"/>
    <p:sldId id="333" r:id="rId80"/>
    <p:sldId id="334" r:id="rId81"/>
    <p:sldId id="335" r:id="rId82"/>
    <p:sldId id="337" r:id="rId83"/>
    <p:sldId id="338" r:id="rId84"/>
    <p:sldId id="336" r:id="rId85"/>
    <p:sldId id="339" r:id="rId86"/>
    <p:sldId id="357"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8" r:id="rId105"/>
    <p:sldId id="359" r:id="rId106"/>
    <p:sldId id="360" r:id="rId107"/>
    <p:sldId id="361" r:id="rId108"/>
    <p:sldId id="382"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93" r:id="rId129"/>
    <p:sldId id="381" r:id="rId130"/>
    <p:sldId id="383" r:id="rId131"/>
    <p:sldId id="384" r:id="rId132"/>
    <p:sldId id="385" r:id="rId133"/>
    <p:sldId id="387" r:id="rId134"/>
    <p:sldId id="388" r:id="rId135"/>
    <p:sldId id="389" r:id="rId136"/>
    <p:sldId id="390" r:id="rId137"/>
    <p:sldId id="391" r:id="rId138"/>
    <p:sldId id="392" r:id="rId139"/>
    <p:sldId id="386" r:id="rId140"/>
    <p:sldId id="394" r:id="rId141"/>
    <p:sldId id="395" r:id="rId142"/>
    <p:sldId id="396" r:id="rId143"/>
    <p:sldId id="397" r:id="rId144"/>
    <p:sldId id="398" r:id="rId145"/>
    <p:sldId id="399" r:id="rId146"/>
    <p:sldId id="401" r:id="rId147"/>
    <p:sldId id="402" r:id="rId148"/>
    <p:sldId id="400"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5" r:id="rId171"/>
    <p:sldId id="426" r:id="rId172"/>
    <p:sldId id="427" r:id="rId173"/>
    <p:sldId id="428" r:id="rId174"/>
    <p:sldId id="424" r:id="rId175"/>
    <p:sldId id="431" r:id="rId176"/>
    <p:sldId id="432" r:id="rId177"/>
    <p:sldId id="433" r:id="rId178"/>
    <p:sldId id="430" r:id="rId179"/>
    <p:sldId id="429" r:id="rId180"/>
    <p:sldId id="434" r:id="rId181"/>
    <p:sldId id="435" r:id="rId182"/>
    <p:sldId id="436" r:id="rId183"/>
    <p:sldId id="437" r:id="rId184"/>
    <p:sldId id="438" r:id="rId185"/>
    <p:sldId id="439" r:id="rId186"/>
    <p:sldId id="440" r:id="rId187"/>
    <p:sldId id="441" r:id="rId188"/>
    <p:sldId id="442" r:id="rId189"/>
    <p:sldId id="444" r:id="rId190"/>
    <p:sldId id="443"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4" d="100"/>
          <a:sy n="94" d="100"/>
        </p:scale>
        <p:origin x="12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E64C05-4AB5-4C06-9ED4-99F5BD9D3B79}"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80349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304964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2630641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33A06EA-F0A8-4447-B810-EC482914B89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0454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6992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E64C05-4AB5-4C06-9ED4-99F5BD9D3B79}"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110744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BE64C05-4AB5-4C06-9ED4-99F5BD9D3B79}"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110605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64C05-4AB5-4C06-9ED4-99F5BD9D3B79}"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1709331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BE64C05-4AB5-4C06-9ED4-99F5BD9D3B79}" type="datetimeFigureOut">
              <a:rPr lang="en-US" smtClean="0"/>
              <a:t>9/12/2018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33A06EA-F0A8-4447-B810-EC482914B893}" type="slidenum">
              <a:rPr lang="en-US" smtClean="0"/>
              <a:t>‹#›</a:t>
            </a:fld>
            <a:endParaRPr lang="en-US"/>
          </a:p>
        </p:txBody>
      </p:sp>
    </p:spTree>
    <p:extLst>
      <p:ext uri="{BB962C8B-B14F-4D97-AF65-F5344CB8AC3E}">
        <p14:creationId xmlns:p14="http://schemas.microsoft.com/office/powerpoint/2010/main" val="182445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E64C05-4AB5-4C06-9ED4-99F5BD9D3B79}"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424910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64C05-4AB5-4C06-9ED4-99F5BD9D3B79}" type="datetimeFigureOut">
              <a:rPr lang="en-US" smtClean="0"/>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322440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180907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E64C05-4AB5-4C06-9ED4-99F5BD9D3B79}" type="datetimeFigureOut">
              <a:rPr lang="en-US" smtClean="0"/>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408895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E64C05-4AB5-4C06-9ED4-99F5BD9D3B79}" type="datetimeFigureOut">
              <a:rPr lang="en-US" smtClean="0"/>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62464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BE64C05-4AB5-4C06-9ED4-99F5BD9D3B79}" type="datetimeFigureOut">
              <a:rPr lang="en-US" smtClean="0"/>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365459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193983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E64C05-4AB5-4C06-9ED4-99F5BD9D3B79}" type="datetimeFigureOut">
              <a:rPr lang="en-US" smtClean="0"/>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A06EA-F0A8-4447-B810-EC482914B893}" type="slidenum">
              <a:rPr lang="en-US" smtClean="0"/>
              <a:t>‹#›</a:t>
            </a:fld>
            <a:endParaRPr lang="en-US"/>
          </a:p>
        </p:txBody>
      </p:sp>
    </p:spTree>
    <p:extLst>
      <p:ext uri="{BB962C8B-B14F-4D97-AF65-F5344CB8AC3E}">
        <p14:creationId xmlns:p14="http://schemas.microsoft.com/office/powerpoint/2010/main" val="231687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64C05-4AB5-4C06-9ED4-99F5BD9D3B79}" type="datetimeFigureOut">
              <a:rPr lang="en-US" smtClean="0"/>
              <a:t>9/12/2018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33A06EA-F0A8-4447-B810-EC482914B893}" type="slidenum">
              <a:rPr lang="en-US" smtClean="0"/>
              <a:t>‹#›</a:t>
            </a:fld>
            <a:endParaRPr lang="en-US"/>
          </a:p>
        </p:txBody>
      </p:sp>
    </p:spTree>
    <p:extLst>
      <p:ext uri="{BB962C8B-B14F-4D97-AF65-F5344CB8AC3E}">
        <p14:creationId xmlns:p14="http://schemas.microsoft.com/office/powerpoint/2010/main" val="1156681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hyperlink" Target="https://www.tutorialspoint.com/python3/python_exceptions.htm#assertion_python" TargetMode="External"/><Relationship Id="rId2" Type="http://schemas.openxmlformats.org/officeDocument/2006/relationships/hyperlink" Target="https://www.tutorialspoint.com/python3/python_exceptions.htm#standard_excep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7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7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7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tutorialspoint.com/python3/python_if_else.htm" TargetMode="External"/><Relationship Id="rId2" Type="http://schemas.openxmlformats.org/officeDocument/2006/relationships/hyperlink" Target="https://www.tutorialspoint.com/python3/python_if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nested_if_statements_in_python.htm"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tutorialspoint.com/python3/python_for_loop.htm" TargetMode="External"/><Relationship Id="rId2" Type="http://schemas.openxmlformats.org/officeDocument/2006/relationships/hyperlink" Target="https://www.tutorialspoint.com/python3/python_while_loop.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python_nested_loops.htm"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3" Type="http://schemas.openxmlformats.org/officeDocument/2006/relationships/hyperlink" Target="https://www.tutorialspoint.com/python3/python_continue_statement.htm" TargetMode="External"/><Relationship Id="rId2" Type="http://schemas.openxmlformats.org/officeDocument/2006/relationships/hyperlink" Target="https://www.tutorialspoint.com/python3/python_break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python_pass_statement.htm"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Create By Raman (ramansharma95@gmail.com)</a:t>
            </a:r>
            <a:endParaRPr lang="en-US" dirty="0"/>
          </a:p>
        </p:txBody>
      </p:sp>
    </p:spTree>
    <p:extLst>
      <p:ext uri="{BB962C8B-B14F-4D97-AF65-F5344CB8AC3E}">
        <p14:creationId xmlns:p14="http://schemas.microsoft.com/office/powerpoint/2010/main" val="363258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Editor</a:t>
            </a:r>
            <a:endParaRPr lang="en-US" dirty="0"/>
          </a:p>
        </p:txBody>
      </p:sp>
      <p:sp>
        <p:nvSpPr>
          <p:cNvPr id="3" name="Content Placeholder 2"/>
          <p:cNvSpPr>
            <a:spLocks noGrp="1"/>
          </p:cNvSpPr>
          <p:nvPr>
            <p:ph idx="1"/>
          </p:nvPr>
        </p:nvSpPr>
        <p:spPr/>
        <p:txBody>
          <a:bodyPr/>
          <a:lstStyle/>
          <a:p>
            <a:r>
              <a:rPr lang="en-US" dirty="0" err="1" smtClean="0"/>
              <a:t>Pycharm</a:t>
            </a:r>
            <a:endParaRPr lang="en-US" dirty="0" smtClean="0"/>
          </a:p>
          <a:p>
            <a:r>
              <a:rPr lang="en-US" dirty="0" smtClean="0"/>
              <a:t>Anaconda</a:t>
            </a:r>
            <a:endParaRPr lang="en-US" dirty="0"/>
          </a:p>
        </p:txBody>
      </p:sp>
    </p:spTree>
    <p:extLst>
      <p:ext uri="{BB962C8B-B14F-4D97-AF65-F5344CB8AC3E}">
        <p14:creationId xmlns:p14="http://schemas.microsoft.com/office/powerpoint/2010/main" val="29355281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These functions are called anonymous because they are not declared in the standard manner by using the </a:t>
            </a:r>
            <a:r>
              <a:rPr lang="en-US" b="1" dirty="0" err="1"/>
              <a:t>def</a:t>
            </a:r>
            <a:r>
              <a:rPr lang="en-US" dirty="0"/>
              <a:t> keyword. You can use the </a:t>
            </a:r>
            <a:r>
              <a:rPr lang="en-US" b="1" dirty="0"/>
              <a:t>lambda</a:t>
            </a:r>
            <a:r>
              <a:rPr lang="en-US" dirty="0"/>
              <a:t> keyword to create small anonymous functions.</a:t>
            </a:r>
          </a:p>
          <a:p>
            <a:r>
              <a:rPr lang="en-US" dirty="0"/>
              <a:t>Lambda forms can take any number of arguments but return just one value in the form of an expression. They cannot contain commands or multiple expressions.</a:t>
            </a:r>
          </a:p>
          <a:p>
            <a:r>
              <a:rPr lang="en-US" dirty="0"/>
              <a:t>An anonymous function cannot be a direct call to print because lambda requires an expression.</a:t>
            </a:r>
          </a:p>
          <a:p>
            <a:r>
              <a:rPr lang="en-US" dirty="0"/>
              <a:t>Lambda functions have their own local namespace and cannot access variables other than those in their parameter list and those in the global namespace.</a:t>
            </a:r>
          </a:p>
          <a:p>
            <a:r>
              <a:rPr lang="en-US" dirty="0"/>
              <a:t>Although it appears that lambdas are a one-line version of a function, they are not equivalent to inline statements in C or C++, whose purpose is to stack allocation by passing function, during invocation for performance reasons.</a:t>
            </a:r>
          </a:p>
          <a:p>
            <a:endParaRPr lang="en-US" dirty="0"/>
          </a:p>
        </p:txBody>
      </p:sp>
    </p:spTree>
    <p:extLst>
      <p:ext uri="{BB962C8B-B14F-4D97-AF65-F5344CB8AC3E}">
        <p14:creationId xmlns:p14="http://schemas.microsoft.com/office/powerpoint/2010/main" val="20439170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a:t>
            </a:r>
          </a:p>
        </p:txBody>
      </p:sp>
      <p:pic>
        <p:nvPicPr>
          <p:cNvPr id="4" name="Content Placeholder 3"/>
          <p:cNvPicPr>
            <a:picLocks noGrp="1" noChangeAspect="1"/>
          </p:cNvPicPr>
          <p:nvPr>
            <p:ph idx="1"/>
          </p:nvPr>
        </p:nvPicPr>
        <p:blipFill>
          <a:blip r:embed="rId2"/>
          <a:stretch>
            <a:fillRect/>
          </a:stretch>
        </p:blipFill>
        <p:spPr>
          <a:xfrm>
            <a:off x="2287588" y="2802731"/>
            <a:ext cx="6400800" cy="2667000"/>
          </a:xfrm>
          <a:prstGeom prst="rect">
            <a:avLst/>
          </a:prstGeom>
        </p:spPr>
      </p:pic>
    </p:spTree>
    <p:extLst>
      <p:ext uri="{BB962C8B-B14F-4D97-AF65-F5344CB8AC3E}">
        <p14:creationId xmlns:p14="http://schemas.microsoft.com/office/powerpoint/2010/main" val="2857322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a:t>
            </a:r>
            <a:endParaRPr lang="en-US" dirty="0"/>
          </a:p>
        </p:txBody>
      </p:sp>
      <p:sp>
        <p:nvSpPr>
          <p:cNvPr id="3" name="Content Placeholder 2"/>
          <p:cNvSpPr>
            <a:spLocks noGrp="1"/>
          </p:cNvSpPr>
          <p:nvPr>
            <p:ph idx="1"/>
          </p:nvPr>
        </p:nvSpPr>
        <p:spPr/>
        <p:txBody>
          <a:bodyPr/>
          <a:lstStyle/>
          <a:p>
            <a:r>
              <a:rPr lang="en-US" dirty="0"/>
              <a:t>The statement return [expression] exits a function, optionally passing back an expression to the caller. A return statement with no arguments is the same as return None.</a:t>
            </a:r>
          </a:p>
          <a:p>
            <a:r>
              <a:rPr lang="en-US" dirty="0"/>
              <a:t>All the examples given below are not returning any value. You can return a value from a function as follows −</a:t>
            </a:r>
          </a:p>
          <a:p>
            <a:endParaRPr lang="en-US" dirty="0"/>
          </a:p>
        </p:txBody>
      </p:sp>
    </p:spTree>
    <p:extLst>
      <p:ext uri="{BB962C8B-B14F-4D97-AF65-F5344CB8AC3E}">
        <p14:creationId xmlns:p14="http://schemas.microsoft.com/office/powerpoint/2010/main" val="1489834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a:t>
            </a:r>
            <a:endParaRPr lang="en-US" dirty="0"/>
          </a:p>
        </p:txBody>
      </p:sp>
      <p:pic>
        <p:nvPicPr>
          <p:cNvPr id="4" name="Content Placeholder 3"/>
          <p:cNvPicPr>
            <a:picLocks noGrp="1" noChangeAspect="1"/>
          </p:cNvPicPr>
          <p:nvPr>
            <p:ph idx="1"/>
          </p:nvPr>
        </p:nvPicPr>
        <p:blipFill>
          <a:blip r:embed="rId2"/>
          <a:stretch>
            <a:fillRect/>
          </a:stretch>
        </p:blipFill>
        <p:spPr>
          <a:xfrm>
            <a:off x="2388444" y="2336800"/>
            <a:ext cx="6199088" cy="3598863"/>
          </a:xfrm>
          <a:prstGeom prst="rect">
            <a:avLst/>
          </a:prstGeom>
        </p:spPr>
      </p:pic>
    </p:spTree>
    <p:extLst>
      <p:ext uri="{BB962C8B-B14F-4D97-AF65-F5344CB8AC3E}">
        <p14:creationId xmlns:p14="http://schemas.microsoft.com/office/powerpoint/2010/main" val="3711879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6</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95746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a:t>A module allows you to logically organize your Python code. Grouping related code into a module makes the code easier to understand and use. A module is a Python object with arbitrarily named attributes that you can bind and reference.</a:t>
            </a:r>
          </a:p>
          <a:p>
            <a:r>
              <a:rPr lang="en-US" dirty="0"/>
              <a:t>Simply, a module is a file consisting of Python code. A module can define functions, classes and variables. A module can also include runnable code.</a:t>
            </a:r>
          </a:p>
          <a:p>
            <a:endParaRPr lang="en-US" dirty="0"/>
          </a:p>
        </p:txBody>
      </p:sp>
    </p:spTree>
    <p:extLst>
      <p:ext uri="{BB962C8B-B14F-4D97-AF65-F5344CB8AC3E}">
        <p14:creationId xmlns:p14="http://schemas.microsoft.com/office/powerpoint/2010/main" val="66945507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Statement</a:t>
            </a:r>
            <a:endParaRPr lang="en-US" dirty="0"/>
          </a:p>
        </p:txBody>
      </p:sp>
      <p:sp>
        <p:nvSpPr>
          <p:cNvPr id="3" name="Content Placeholder 2"/>
          <p:cNvSpPr>
            <a:spLocks noGrp="1"/>
          </p:cNvSpPr>
          <p:nvPr>
            <p:ph idx="1"/>
          </p:nvPr>
        </p:nvSpPr>
        <p:spPr/>
        <p:txBody>
          <a:bodyPr/>
          <a:lstStyle/>
          <a:p>
            <a:r>
              <a:rPr lang="en-US" dirty="0"/>
              <a:t>You can use any Python source file as a module by executing an import statement in some other Python source </a:t>
            </a:r>
            <a:r>
              <a:rPr lang="en-US" dirty="0" smtClean="0"/>
              <a:t>file</a:t>
            </a:r>
          </a:p>
          <a:p>
            <a:r>
              <a:rPr lang="en-US" dirty="0"/>
              <a:t>When the interpreter encounters an import statement, it imports the module if the module is present in the search path. A search path is a list of directories that the interpreter searches before importing a module. </a:t>
            </a:r>
            <a:endParaRPr lang="en-US" dirty="0" smtClean="0"/>
          </a:p>
          <a:p>
            <a:r>
              <a:rPr lang="en-US" dirty="0"/>
              <a:t>A module is loaded only once, regardless of the number of times it is imported. This prevents the module execution from happening repeatedly, if multiple imports occur.</a:t>
            </a:r>
          </a:p>
        </p:txBody>
      </p:sp>
    </p:spTree>
    <p:extLst>
      <p:ext uri="{BB962C8B-B14F-4D97-AF65-F5344CB8AC3E}">
        <p14:creationId xmlns:p14="http://schemas.microsoft.com/office/powerpoint/2010/main" val="32462838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example</a:t>
            </a:r>
            <a:endParaRPr lang="en-US" dirty="0"/>
          </a:p>
        </p:txBody>
      </p:sp>
      <p:pic>
        <p:nvPicPr>
          <p:cNvPr id="4" name="Content Placeholder 3"/>
          <p:cNvPicPr>
            <a:picLocks noGrp="1" noChangeAspect="1"/>
          </p:cNvPicPr>
          <p:nvPr>
            <p:ph idx="1"/>
          </p:nvPr>
        </p:nvPicPr>
        <p:blipFill>
          <a:blip r:embed="rId2"/>
          <a:stretch>
            <a:fillRect/>
          </a:stretch>
        </p:blipFill>
        <p:spPr>
          <a:xfrm>
            <a:off x="2449513" y="3240881"/>
            <a:ext cx="6076950" cy="1790700"/>
          </a:xfrm>
          <a:prstGeom prst="rect">
            <a:avLst/>
          </a:prstGeom>
        </p:spPr>
      </p:pic>
    </p:spTree>
    <p:extLst>
      <p:ext uri="{BB962C8B-B14F-4D97-AF65-F5344CB8AC3E}">
        <p14:creationId xmlns:p14="http://schemas.microsoft.com/office/powerpoint/2010/main" val="18338666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a module called Calculator which has 3 functions Addition,Subtraction,Multiplication of any 2 valid numbers.</a:t>
            </a:r>
            <a:endParaRPr lang="en-US" dirty="0"/>
          </a:p>
          <a:p>
            <a:pPr marL="0" indent="0">
              <a:buNone/>
            </a:pPr>
            <a:r>
              <a:rPr lang="en-US" dirty="0" smtClean="0"/>
              <a:t>Solution:-</a:t>
            </a:r>
          </a:p>
          <a:p>
            <a:pPr marL="0" indent="0">
              <a:buNone/>
            </a:pPr>
            <a:r>
              <a:rPr lang="en-US" dirty="0" smtClean="0"/>
              <a:t>First Create a file called Calculator.py in the same folder of your project  which will have following code</a:t>
            </a:r>
            <a:endParaRPr lang="en-US" dirty="0"/>
          </a:p>
        </p:txBody>
      </p:sp>
      <p:pic>
        <p:nvPicPr>
          <p:cNvPr id="4" name="Picture 3"/>
          <p:cNvPicPr>
            <a:picLocks noChangeAspect="1"/>
          </p:cNvPicPr>
          <p:nvPr/>
        </p:nvPicPr>
        <p:blipFill>
          <a:blip r:embed="rId2"/>
          <a:stretch>
            <a:fillRect/>
          </a:stretch>
        </p:blipFill>
        <p:spPr>
          <a:xfrm>
            <a:off x="929046" y="4352745"/>
            <a:ext cx="1914525" cy="1447800"/>
          </a:xfrm>
          <a:prstGeom prst="rect">
            <a:avLst/>
          </a:prstGeom>
        </p:spPr>
      </p:pic>
      <p:pic>
        <p:nvPicPr>
          <p:cNvPr id="7" name="Picture 6"/>
          <p:cNvPicPr>
            <a:picLocks noChangeAspect="1"/>
          </p:cNvPicPr>
          <p:nvPr/>
        </p:nvPicPr>
        <p:blipFill>
          <a:blip r:embed="rId3"/>
          <a:stretch>
            <a:fillRect/>
          </a:stretch>
        </p:blipFill>
        <p:spPr>
          <a:xfrm>
            <a:off x="3419924" y="4252822"/>
            <a:ext cx="6715125" cy="1759249"/>
          </a:xfrm>
          <a:prstGeom prst="rect">
            <a:avLst/>
          </a:prstGeom>
        </p:spPr>
      </p:pic>
    </p:spTree>
    <p:extLst>
      <p:ext uri="{BB962C8B-B14F-4D97-AF65-F5344CB8AC3E}">
        <p14:creationId xmlns:p14="http://schemas.microsoft.com/office/powerpoint/2010/main" val="16156302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977900" y="2874169"/>
            <a:ext cx="9020175" cy="2524125"/>
          </a:xfrm>
          <a:prstGeom prst="rect">
            <a:avLst/>
          </a:prstGeom>
        </p:spPr>
      </p:pic>
    </p:spTree>
    <p:extLst>
      <p:ext uri="{BB962C8B-B14F-4D97-AF65-F5344CB8AC3E}">
        <p14:creationId xmlns:p14="http://schemas.microsoft.com/office/powerpoint/2010/main" val="2161533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Simplest Calculator in Python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interactive Python interpreter can be used as a powerful calculator.</a:t>
            </a:r>
          </a:p>
          <a:p>
            <a:r>
              <a:rPr lang="en-US" dirty="0" smtClean="0"/>
              <a:t>print(2+2</a:t>
            </a:r>
            <a:r>
              <a:rPr lang="en-US" dirty="0"/>
              <a:t>)# 4</a:t>
            </a:r>
          </a:p>
          <a:p>
            <a:r>
              <a:rPr lang="en-US" dirty="0"/>
              <a:t>print(2*3) # 6</a:t>
            </a:r>
          </a:p>
          <a:p>
            <a:r>
              <a:rPr lang="en-US" dirty="0"/>
              <a:t>print(15/2)# 7.5</a:t>
            </a:r>
          </a:p>
          <a:p>
            <a:r>
              <a:rPr lang="en-US" dirty="0"/>
              <a:t>print(15//2)#7</a:t>
            </a:r>
          </a:p>
          <a:p>
            <a:r>
              <a:rPr lang="en-US" dirty="0"/>
              <a:t>print(15%2)#1</a:t>
            </a:r>
          </a:p>
          <a:p>
            <a:r>
              <a:rPr lang="en-US" dirty="0"/>
              <a:t>Width=30</a:t>
            </a:r>
          </a:p>
          <a:p>
            <a:r>
              <a:rPr lang="en-US" dirty="0"/>
              <a:t>Height=50</a:t>
            </a:r>
          </a:p>
          <a:p>
            <a:r>
              <a:rPr lang="en-US" dirty="0"/>
              <a:t>print(Width*Height)# 1500</a:t>
            </a:r>
          </a:p>
          <a:p>
            <a:endParaRPr lang="en-US" dirty="0"/>
          </a:p>
        </p:txBody>
      </p:sp>
    </p:spTree>
    <p:extLst>
      <p:ext uri="{BB962C8B-B14F-4D97-AF65-F5344CB8AC3E}">
        <p14:creationId xmlns:p14="http://schemas.microsoft.com/office/powerpoint/2010/main" val="19725628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from...import </a:t>
            </a:r>
            <a:r>
              <a:rPr lang="en-US" dirty="0" smtClean="0"/>
              <a:t>Statement</a:t>
            </a:r>
            <a:endParaRPr lang="en-US" dirty="0"/>
          </a:p>
        </p:txBody>
      </p:sp>
      <p:sp>
        <p:nvSpPr>
          <p:cNvPr id="3" name="Content Placeholder 2"/>
          <p:cNvSpPr>
            <a:spLocks noGrp="1"/>
          </p:cNvSpPr>
          <p:nvPr>
            <p:ph idx="1"/>
          </p:nvPr>
        </p:nvSpPr>
        <p:spPr/>
        <p:txBody>
          <a:bodyPr/>
          <a:lstStyle/>
          <a:p>
            <a:r>
              <a:rPr lang="en-US" dirty="0"/>
              <a:t>Python's </a:t>
            </a:r>
            <a:r>
              <a:rPr lang="en-US" b="1" dirty="0"/>
              <a:t>from</a:t>
            </a:r>
            <a:r>
              <a:rPr lang="en-US" dirty="0"/>
              <a:t> statement lets you import specific attributes from a module into the current namespace.</a:t>
            </a:r>
          </a:p>
        </p:txBody>
      </p:sp>
      <p:pic>
        <p:nvPicPr>
          <p:cNvPr id="4" name="Picture 3"/>
          <p:cNvPicPr>
            <a:picLocks noChangeAspect="1"/>
          </p:cNvPicPr>
          <p:nvPr/>
        </p:nvPicPr>
        <p:blipFill>
          <a:blip r:embed="rId2"/>
          <a:stretch>
            <a:fillRect/>
          </a:stretch>
        </p:blipFill>
        <p:spPr>
          <a:xfrm>
            <a:off x="797943" y="3485700"/>
            <a:ext cx="9906000" cy="2181225"/>
          </a:xfrm>
          <a:prstGeom prst="rect">
            <a:avLst/>
          </a:prstGeom>
        </p:spPr>
      </p:pic>
    </p:spTree>
    <p:extLst>
      <p:ext uri="{BB962C8B-B14F-4D97-AF65-F5344CB8AC3E}">
        <p14:creationId xmlns:p14="http://schemas.microsoft.com/office/powerpoint/2010/main" val="15543799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from...import * </a:t>
            </a:r>
            <a:r>
              <a:rPr lang="en-US" dirty="0" smtClean="0"/>
              <a:t>Statement</a:t>
            </a:r>
            <a:endParaRPr lang="en-US" dirty="0"/>
          </a:p>
        </p:txBody>
      </p:sp>
      <p:sp>
        <p:nvSpPr>
          <p:cNvPr id="3" name="Content Placeholder 2"/>
          <p:cNvSpPr>
            <a:spLocks noGrp="1"/>
          </p:cNvSpPr>
          <p:nvPr>
            <p:ph idx="1"/>
          </p:nvPr>
        </p:nvSpPr>
        <p:spPr/>
        <p:txBody>
          <a:bodyPr/>
          <a:lstStyle/>
          <a:p>
            <a:r>
              <a:rPr lang="en-US" dirty="0"/>
              <a:t>It is also possible to import all the names from a module into the current namespace by using the following import statement −</a:t>
            </a:r>
          </a:p>
        </p:txBody>
      </p:sp>
      <p:pic>
        <p:nvPicPr>
          <p:cNvPr id="4" name="Picture 3"/>
          <p:cNvPicPr>
            <a:picLocks noChangeAspect="1"/>
          </p:cNvPicPr>
          <p:nvPr/>
        </p:nvPicPr>
        <p:blipFill>
          <a:blip r:embed="rId2"/>
          <a:stretch>
            <a:fillRect/>
          </a:stretch>
        </p:blipFill>
        <p:spPr>
          <a:xfrm>
            <a:off x="1121613" y="3689499"/>
            <a:ext cx="8896350" cy="2066925"/>
          </a:xfrm>
          <a:prstGeom prst="rect">
            <a:avLst/>
          </a:prstGeom>
        </p:spPr>
      </p:pic>
    </p:spTree>
    <p:extLst>
      <p:ext uri="{BB962C8B-B14F-4D97-AF65-F5344CB8AC3E}">
        <p14:creationId xmlns:p14="http://schemas.microsoft.com/office/powerpoint/2010/main" val="7380204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Modules as </a:t>
            </a:r>
            <a:r>
              <a:rPr lang="en-US" dirty="0" smtClean="0"/>
              <a:t>Scripts</a:t>
            </a:r>
            <a:endParaRPr lang="en-US" dirty="0"/>
          </a:p>
        </p:txBody>
      </p:sp>
      <p:sp>
        <p:nvSpPr>
          <p:cNvPr id="3" name="Content Placeholder 2"/>
          <p:cNvSpPr>
            <a:spLocks noGrp="1"/>
          </p:cNvSpPr>
          <p:nvPr>
            <p:ph idx="1"/>
          </p:nvPr>
        </p:nvSpPr>
        <p:spPr/>
        <p:txBody>
          <a:bodyPr/>
          <a:lstStyle/>
          <a:p>
            <a:r>
              <a:rPr lang="en-US" dirty="0"/>
              <a:t>Within a module, the module’s name (as a string) is available as the value of the global variable __name__. The code in the module will be executed, just as if you imported it, but with the __name__ set to "__main</a:t>
            </a:r>
            <a:r>
              <a:rPr lang="en-US" dirty="0" smtClean="0"/>
              <a:t>__".</a:t>
            </a:r>
          </a:p>
          <a:p>
            <a:endParaRPr lang="en-US" dirty="0"/>
          </a:p>
        </p:txBody>
      </p:sp>
      <p:pic>
        <p:nvPicPr>
          <p:cNvPr id="4" name="Picture 3"/>
          <p:cNvPicPr>
            <a:picLocks noChangeAspect="1"/>
          </p:cNvPicPr>
          <p:nvPr/>
        </p:nvPicPr>
        <p:blipFill>
          <a:blip r:embed="rId2"/>
          <a:stretch>
            <a:fillRect/>
          </a:stretch>
        </p:blipFill>
        <p:spPr>
          <a:xfrm>
            <a:off x="932192" y="3854210"/>
            <a:ext cx="5048250" cy="2324100"/>
          </a:xfrm>
          <a:prstGeom prst="rect">
            <a:avLst/>
          </a:prstGeom>
        </p:spPr>
      </p:pic>
    </p:spTree>
    <p:extLst>
      <p:ext uri="{BB962C8B-B14F-4D97-AF65-F5344CB8AC3E}">
        <p14:creationId xmlns:p14="http://schemas.microsoft.com/office/powerpoint/2010/main" val="621758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 and </a:t>
            </a:r>
            <a:r>
              <a:rPr lang="en-US" dirty="0" smtClean="0"/>
              <a:t>Scoping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Variables are names (identifiers) that map to objects. A </a:t>
            </a:r>
            <a:r>
              <a:rPr lang="en-US" i="1" dirty="0"/>
              <a:t>namespace</a:t>
            </a:r>
            <a:r>
              <a:rPr lang="en-US" dirty="0"/>
              <a:t> is a dictionary of variable names (keys) and their corresponding objects (values).</a:t>
            </a:r>
          </a:p>
          <a:p>
            <a:r>
              <a:rPr lang="en-US" dirty="0"/>
              <a:t>A Python statement can access variables in a </a:t>
            </a:r>
            <a:r>
              <a:rPr lang="en-US" i="1" dirty="0"/>
              <a:t>local namespace</a:t>
            </a:r>
            <a:r>
              <a:rPr lang="en-US" dirty="0"/>
              <a:t> and in the </a:t>
            </a:r>
            <a:r>
              <a:rPr lang="en-US" i="1" dirty="0"/>
              <a:t>global namespace</a:t>
            </a:r>
            <a:r>
              <a:rPr lang="en-US" dirty="0"/>
              <a:t>. If a local and a global variable have the same name, the local variable shadows the global variable.</a:t>
            </a:r>
          </a:p>
          <a:p>
            <a:r>
              <a:rPr lang="en-US" dirty="0"/>
              <a:t>Each function has its own local namespace. Class methods follow the same scoping rule as ordinary functions.</a:t>
            </a:r>
          </a:p>
          <a:p>
            <a:r>
              <a:rPr lang="en-US" dirty="0"/>
              <a:t>Python makes educated guesses on whether variables are local or global. It assumes that any variable assigned a value in a function is local.</a:t>
            </a:r>
          </a:p>
          <a:p>
            <a:r>
              <a:rPr lang="en-US" dirty="0"/>
              <a:t>Therefore, in order to assign a value to a global variable within a function, you must first use the global statement.</a:t>
            </a:r>
          </a:p>
          <a:p>
            <a:r>
              <a:rPr lang="en-US" dirty="0"/>
              <a:t>The statement </a:t>
            </a:r>
            <a:r>
              <a:rPr lang="en-US" i="1" dirty="0"/>
              <a:t>global </a:t>
            </a:r>
            <a:r>
              <a:rPr lang="en-US" i="1" dirty="0" err="1"/>
              <a:t>VarName</a:t>
            </a:r>
            <a:r>
              <a:rPr lang="en-US" dirty="0"/>
              <a:t> tells Python that </a:t>
            </a:r>
            <a:r>
              <a:rPr lang="en-US" dirty="0" err="1"/>
              <a:t>VarName</a:t>
            </a:r>
            <a:r>
              <a:rPr lang="en-US" dirty="0"/>
              <a:t> is a global variable. Python stops searching the local namespace for the variable.</a:t>
            </a:r>
          </a:p>
          <a:p>
            <a:endParaRPr lang="en-US" dirty="0"/>
          </a:p>
        </p:txBody>
      </p:sp>
    </p:spTree>
    <p:extLst>
      <p:ext uri="{BB962C8B-B14F-4D97-AF65-F5344CB8AC3E}">
        <p14:creationId xmlns:p14="http://schemas.microsoft.com/office/powerpoint/2010/main" val="7766713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For example, we define a variable </a:t>
            </a:r>
            <a:r>
              <a:rPr lang="en-US" i="1" dirty="0"/>
              <a:t>Money</a:t>
            </a:r>
            <a:r>
              <a:rPr lang="en-US" dirty="0"/>
              <a:t> in the global namespace. Within the function Money, we assign Money a value, therefore Python assumes Money as a local variable.</a:t>
            </a:r>
          </a:p>
          <a:p>
            <a:r>
              <a:rPr lang="en-US" dirty="0"/>
              <a:t>However, we accessed the value of the local variable </a:t>
            </a:r>
            <a:r>
              <a:rPr lang="en-US" i="1" dirty="0"/>
              <a:t>Money</a:t>
            </a:r>
            <a:r>
              <a:rPr lang="en-US" dirty="0"/>
              <a:t> before setting it, so an </a:t>
            </a:r>
            <a:r>
              <a:rPr lang="en-US" dirty="0" err="1"/>
              <a:t>UnboundLocalError</a:t>
            </a:r>
            <a:r>
              <a:rPr lang="en-US" dirty="0"/>
              <a:t> is the result. Uncommenting the global statement fixes the problem.</a:t>
            </a:r>
          </a:p>
          <a:p>
            <a:endParaRPr lang="en-US" dirty="0"/>
          </a:p>
        </p:txBody>
      </p:sp>
      <p:pic>
        <p:nvPicPr>
          <p:cNvPr id="4" name="Picture 3"/>
          <p:cNvPicPr>
            <a:picLocks noChangeAspect="1"/>
          </p:cNvPicPr>
          <p:nvPr/>
        </p:nvPicPr>
        <p:blipFill>
          <a:blip r:embed="rId2"/>
          <a:stretch>
            <a:fillRect/>
          </a:stretch>
        </p:blipFill>
        <p:spPr>
          <a:xfrm>
            <a:off x="983410" y="4601646"/>
            <a:ext cx="5153205" cy="1488603"/>
          </a:xfrm>
          <a:prstGeom prst="rect">
            <a:avLst/>
          </a:prstGeom>
        </p:spPr>
      </p:pic>
    </p:spTree>
    <p:extLst>
      <p:ext uri="{BB962C8B-B14F-4D97-AF65-F5344CB8AC3E}">
        <p14:creationId xmlns:p14="http://schemas.microsoft.com/office/powerpoint/2010/main" val="24093357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dir</a:t>
            </a:r>
            <a:r>
              <a:rPr lang="en-US" dirty="0"/>
              <a:t>( ) </a:t>
            </a:r>
            <a:r>
              <a:rPr lang="en-US" dirty="0" smtClean="0"/>
              <a:t>Function</a:t>
            </a:r>
            <a:endParaRPr lang="en-US" dirty="0"/>
          </a:p>
        </p:txBody>
      </p:sp>
      <p:sp>
        <p:nvSpPr>
          <p:cNvPr id="3" name="Content Placeholder 2"/>
          <p:cNvSpPr>
            <a:spLocks noGrp="1"/>
          </p:cNvSpPr>
          <p:nvPr>
            <p:ph idx="1"/>
          </p:nvPr>
        </p:nvSpPr>
        <p:spPr/>
        <p:txBody>
          <a:bodyPr/>
          <a:lstStyle/>
          <a:p>
            <a:r>
              <a:rPr lang="en-US" dirty="0"/>
              <a:t>The </a:t>
            </a:r>
            <a:r>
              <a:rPr lang="en-US" dirty="0" err="1"/>
              <a:t>dir</a:t>
            </a:r>
            <a:r>
              <a:rPr lang="en-US" dirty="0"/>
              <a:t>() built-in function returns a sorted list of strings containing the names defined by a module.</a:t>
            </a:r>
          </a:p>
          <a:p>
            <a:r>
              <a:rPr lang="en-US" dirty="0"/>
              <a:t>The list contains the names of all the modules, variables and functions that are defined in a module.</a:t>
            </a:r>
          </a:p>
          <a:p>
            <a:endParaRPr lang="en-US" dirty="0"/>
          </a:p>
        </p:txBody>
      </p:sp>
      <p:pic>
        <p:nvPicPr>
          <p:cNvPr id="4" name="Picture 3"/>
          <p:cNvPicPr>
            <a:picLocks noChangeAspect="1"/>
          </p:cNvPicPr>
          <p:nvPr/>
        </p:nvPicPr>
        <p:blipFill>
          <a:blip r:embed="rId2"/>
          <a:stretch>
            <a:fillRect/>
          </a:stretch>
        </p:blipFill>
        <p:spPr>
          <a:xfrm>
            <a:off x="1171484" y="4136531"/>
            <a:ext cx="2809875" cy="1181100"/>
          </a:xfrm>
          <a:prstGeom prst="rect">
            <a:avLst/>
          </a:prstGeom>
        </p:spPr>
      </p:pic>
      <p:pic>
        <p:nvPicPr>
          <p:cNvPr id="5" name="Picture 4"/>
          <p:cNvPicPr>
            <a:picLocks noChangeAspect="1"/>
          </p:cNvPicPr>
          <p:nvPr/>
        </p:nvPicPr>
        <p:blipFill>
          <a:blip r:embed="rId3"/>
          <a:stretch>
            <a:fillRect/>
          </a:stretch>
        </p:blipFill>
        <p:spPr>
          <a:xfrm>
            <a:off x="4303053" y="4155581"/>
            <a:ext cx="5915025" cy="1162050"/>
          </a:xfrm>
          <a:prstGeom prst="rect">
            <a:avLst/>
          </a:prstGeom>
        </p:spPr>
      </p:pic>
    </p:spTree>
    <p:extLst>
      <p:ext uri="{BB962C8B-B14F-4D97-AF65-F5344CB8AC3E}">
        <p14:creationId xmlns:p14="http://schemas.microsoft.com/office/powerpoint/2010/main" val="22875949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in </a:t>
            </a:r>
            <a:r>
              <a:rPr lang="en-US" dirty="0" smtClean="0"/>
              <a:t>Python</a:t>
            </a:r>
            <a:endParaRPr lang="en-US" dirty="0"/>
          </a:p>
        </p:txBody>
      </p:sp>
      <p:sp>
        <p:nvSpPr>
          <p:cNvPr id="3" name="Content Placeholder 2"/>
          <p:cNvSpPr>
            <a:spLocks noGrp="1"/>
          </p:cNvSpPr>
          <p:nvPr>
            <p:ph idx="1"/>
          </p:nvPr>
        </p:nvSpPr>
        <p:spPr/>
        <p:txBody>
          <a:bodyPr/>
          <a:lstStyle/>
          <a:p>
            <a:r>
              <a:rPr lang="en-US" dirty="0"/>
              <a:t>A package is a hierarchical file directory structure that defines a single Python application environment that consists of modules and </a:t>
            </a:r>
            <a:r>
              <a:rPr lang="en-US" dirty="0" err="1"/>
              <a:t>subpackages</a:t>
            </a:r>
            <a:r>
              <a:rPr lang="en-US" dirty="0"/>
              <a:t> and sub-</a:t>
            </a:r>
            <a:r>
              <a:rPr lang="en-US" dirty="0" err="1"/>
              <a:t>subpackages</a:t>
            </a:r>
            <a:r>
              <a:rPr lang="en-US" dirty="0"/>
              <a:t>, and so on</a:t>
            </a:r>
            <a:r>
              <a:rPr lang="en-US" dirty="0" smtClean="0"/>
              <a:t>.</a:t>
            </a:r>
          </a:p>
          <a:p>
            <a:r>
              <a:rPr lang="en-US" dirty="0"/>
              <a:t>Consider a file </a:t>
            </a:r>
            <a:r>
              <a:rPr lang="en-US" i="1" dirty="0"/>
              <a:t>Pots.py</a:t>
            </a:r>
            <a:r>
              <a:rPr lang="en-US" dirty="0"/>
              <a:t> available in Phone directory. This file has the following line of source code −</a:t>
            </a:r>
          </a:p>
        </p:txBody>
      </p:sp>
      <p:pic>
        <p:nvPicPr>
          <p:cNvPr id="4" name="Picture 3"/>
          <p:cNvPicPr>
            <a:picLocks noChangeAspect="1"/>
          </p:cNvPicPr>
          <p:nvPr/>
        </p:nvPicPr>
        <p:blipFill>
          <a:blip r:embed="rId2"/>
          <a:stretch>
            <a:fillRect/>
          </a:stretch>
        </p:blipFill>
        <p:spPr>
          <a:xfrm>
            <a:off x="992307" y="4512783"/>
            <a:ext cx="2219325" cy="523875"/>
          </a:xfrm>
          <a:prstGeom prst="rect">
            <a:avLst/>
          </a:prstGeom>
        </p:spPr>
      </p:pic>
    </p:spTree>
    <p:extLst>
      <p:ext uri="{BB962C8B-B14F-4D97-AF65-F5344CB8AC3E}">
        <p14:creationId xmlns:p14="http://schemas.microsoft.com/office/powerpoint/2010/main" val="18592375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in Python</a:t>
            </a:r>
          </a:p>
        </p:txBody>
      </p:sp>
      <p:sp>
        <p:nvSpPr>
          <p:cNvPr id="3" name="Content Placeholder 2"/>
          <p:cNvSpPr>
            <a:spLocks noGrp="1"/>
          </p:cNvSpPr>
          <p:nvPr>
            <p:ph idx="1"/>
          </p:nvPr>
        </p:nvSpPr>
        <p:spPr/>
        <p:txBody>
          <a:bodyPr>
            <a:normAutofit lnSpcReduction="10000"/>
          </a:bodyPr>
          <a:lstStyle/>
          <a:p>
            <a:r>
              <a:rPr lang="en-US" dirty="0"/>
              <a:t>Similar, we have other two files having different functions with the same name as above. They are −</a:t>
            </a:r>
          </a:p>
          <a:p>
            <a:r>
              <a:rPr lang="en-US" i="1" dirty="0"/>
              <a:t>Phone/Isdn.py</a:t>
            </a:r>
            <a:r>
              <a:rPr lang="en-US" dirty="0"/>
              <a:t> file having function </a:t>
            </a:r>
            <a:r>
              <a:rPr lang="en-US" dirty="0" err="1"/>
              <a:t>Isdn</a:t>
            </a:r>
            <a:r>
              <a:rPr lang="en-US" dirty="0"/>
              <a:t>()</a:t>
            </a:r>
          </a:p>
          <a:p>
            <a:r>
              <a:rPr lang="en-US" i="1" dirty="0"/>
              <a:t>Phone/G3.py</a:t>
            </a:r>
            <a:r>
              <a:rPr lang="en-US" dirty="0"/>
              <a:t> file having function G3()</a:t>
            </a:r>
          </a:p>
          <a:p>
            <a:r>
              <a:rPr lang="en-US" dirty="0"/>
              <a:t>Now, create one more file __init__.py in the </a:t>
            </a:r>
            <a:r>
              <a:rPr lang="en-US" i="1" dirty="0"/>
              <a:t>Phone</a:t>
            </a:r>
            <a:r>
              <a:rPr lang="en-US" dirty="0"/>
              <a:t> directory −</a:t>
            </a:r>
          </a:p>
          <a:p>
            <a:r>
              <a:rPr lang="en-US" dirty="0"/>
              <a:t>Phone/__init__.py</a:t>
            </a:r>
          </a:p>
          <a:p>
            <a:r>
              <a:rPr lang="en-US" dirty="0"/>
              <a:t>To make all of your functions available when you have imported Phone, you need to put explicit import statements in __init__.py as follows </a:t>
            </a:r>
          </a:p>
          <a:p>
            <a:endParaRPr lang="en-US" dirty="0"/>
          </a:p>
        </p:txBody>
      </p:sp>
    </p:spTree>
    <p:extLst>
      <p:ext uri="{BB962C8B-B14F-4D97-AF65-F5344CB8AC3E}">
        <p14:creationId xmlns:p14="http://schemas.microsoft.com/office/powerpoint/2010/main" val="3117663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in Python</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After </a:t>
            </a:r>
            <a:r>
              <a:rPr lang="en-US" dirty="0"/>
              <a:t>you add these lines to __init__.py, you have all of these classes available when you import the Phone package.</a:t>
            </a:r>
          </a:p>
        </p:txBody>
      </p:sp>
      <p:pic>
        <p:nvPicPr>
          <p:cNvPr id="5" name="Picture 4"/>
          <p:cNvPicPr>
            <a:picLocks noChangeAspect="1"/>
          </p:cNvPicPr>
          <p:nvPr/>
        </p:nvPicPr>
        <p:blipFill>
          <a:blip r:embed="rId2"/>
          <a:stretch>
            <a:fillRect/>
          </a:stretch>
        </p:blipFill>
        <p:spPr>
          <a:xfrm>
            <a:off x="978918" y="2336873"/>
            <a:ext cx="2228850" cy="647700"/>
          </a:xfrm>
          <a:prstGeom prst="rect">
            <a:avLst/>
          </a:prstGeom>
        </p:spPr>
      </p:pic>
      <p:pic>
        <p:nvPicPr>
          <p:cNvPr id="6" name="Picture 5"/>
          <p:cNvPicPr>
            <a:picLocks noChangeAspect="1"/>
          </p:cNvPicPr>
          <p:nvPr/>
        </p:nvPicPr>
        <p:blipFill>
          <a:blip r:embed="rId3"/>
          <a:stretch>
            <a:fillRect/>
          </a:stretch>
        </p:blipFill>
        <p:spPr>
          <a:xfrm>
            <a:off x="1082525" y="4136531"/>
            <a:ext cx="2867025" cy="1209675"/>
          </a:xfrm>
          <a:prstGeom prst="rect">
            <a:avLst/>
          </a:prstGeom>
        </p:spPr>
      </p:pic>
    </p:spTree>
    <p:extLst>
      <p:ext uri="{BB962C8B-B14F-4D97-AF65-F5344CB8AC3E}">
        <p14:creationId xmlns:p14="http://schemas.microsoft.com/office/powerpoint/2010/main" val="26254473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7 File Operations</a:t>
            </a:r>
            <a:endParaRPr lang="en-US" dirty="0"/>
          </a:p>
        </p:txBody>
      </p:sp>
      <p:sp>
        <p:nvSpPr>
          <p:cNvPr id="3" name="Content Placeholder 2"/>
          <p:cNvSpPr>
            <a:spLocks noGrp="1"/>
          </p:cNvSpPr>
          <p:nvPr>
            <p:ph idx="1"/>
          </p:nvPr>
        </p:nvSpPr>
        <p:spPr/>
        <p:txBody>
          <a:bodyPr/>
          <a:lstStyle/>
          <a:p>
            <a:r>
              <a:rPr lang="en-US" dirty="0"/>
              <a:t>Python provides basic functions and methods necessary to manipulate files by default. You can do most of the file manipulation using a </a:t>
            </a:r>
            <a:r>
              <a:rPr lang="en-US" b="1" dirty="0"/>
              <a:t>file</a:t>
            </a:r>
            <a:r>
              <a:rPr lang="en-US" dirty="0"/>
              <a:t> object.</a:t>
            </a:r>
          </a:p>
        </p:txBody>
      </p:sp>
    </p:spTree>
    <p:extLst>
      <p:ext uri="{BB962C8B-B14F-4D97-AF65-F5344CB8AC3E}">
        <p14:creationId xmlns:p14="http://schemas.microsoft.com/office/powerpoint/2010/main" val="172535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2 Basics of Python Programming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008471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a:t>
            </a:r>
            <a:r>
              <a:rPr lang="en-US" dirty="0" smtClean="0"/>
              <a:t>Function</a:t>
            </a:r>
            <a:endParaRPr lang="en-US" dirty="0"/>
          </a:p>
        </p:txBody>
      </p:sp>
      <p:sp>
        <p:nvSpPr>
          <p:cNvPr id="3" name="Content Placeholder 2"/>
          <p:cNvSpPr>
            <a:spLocks noGrp="1"/>
          </p:cNvSpPr>
          <p:nvPr>
            <p:ph idx="1"/>
          </p:nvPr>
        </p:nvSpPr>
        <p:spPr/>
        <p:txBody>
          <a:bodyPr/>
          <a:lstStyle/>
          <a:p>
            <a:r>
              <a:rPr lang="en-US" dirty="0"/>
              <a:t>Before you can read or write a file, you have to open it using Python's built-in open() function. This function creates a </a:t>
            </a:r>
            <a:r>
              <a:rPr lang="en-US" b="1" dirty="0"/>
              <a:t>file</a:t>
            </a:r>
            <a:r>
              <a:rPr lang="en-US" dirty="0"/>
              <a:t> object, which would be utilized to call other support methods associated with it</a:t>
            </a:r>
            <a:r>
              <a:rPr lang="en-US" dirty="0" smtClean="0"/>
              <a:t>.</a:t>
            </a:r>
          </a:p>
          <a:p>
            <a:endParaRPr lang="en-US" dirty="0"/>
          </a:p>
          <a:p>
            <a:r>
              <a:rPr lang="en-US" dirty="0"/>
              <a:t>file object = open(</a:t>
            </a:r>
            <a:r>
              <a:rPr lang="en-US" dirty="0" err="1"/>
              <a:t>file_name</a:t>
            </a:r>
            <a:r>
              <a:rPr lang="en-US" dirty="0"/>
              <a:t> [, </a:t>
            </a:r>
            <a:r>
              <a:rPr lang="en-US" dirty="0" err="1"/>
              <a:t>access_mode</a:t>
            </a:r>
            <a:r>
              <a:rPr lang="en-US" dirty="0"/>
              <a:t>][, buffering])</a:t>
            </a:r>
          </a:p>
        </p:txBody>
      </p:sp>
    </p:spTree>
    <p:extLst>
      <p:ext uri="{BB962C8B-B14F-4D97-AF65-F5344CB8AC3E}">
        <p14:creationId xmlns:p14="http://schemas.microsoft.com/office/powerpoint/2010/main" val="35454108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Pramaters</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file_name</a:t>
            </a:r>
            <a:r>
              <a:rPr lang="en-US" dirty="0"/>
              <a:t> − The </a:t>
            </a:r>
            <a:r>
              <a:rPr lang="en-US" dirty="0" err="1"/>
              <a:t>file_name</a:t>
            </a:r>
            <a:r>
              <a:rPr lang="en-US" dirty="0"/>
              <a:t> argument is a string value that contains the name of the file that you want to access.</a:t>
            </a:r>
          </a:p>
          <a:p>
            <a:r>
              <a:rPr lang="en-US" b="1" dirty="0" err="1"/>
              <a:t>access_mode</a:t>
            </a:r>
            <a:r>
              <a:rPr lang="en-US" dirty="0"/>
              <a:t> − The </a:t>
            </a:r>
            <a:r>
              <a:rPr lang="en-US" dirty="0" err="1"/>
              <a:t>access_mode</a:t>
            </a:r>
            <a:r>
              <a:rPr lang="en-US" dirty="0"/>
              <a:t> determines the mode in which the file has to be opened, i.e., read, write, append, etc. A complete list of possible values is given below in the table. This is an optional parameter and the default file access mode is read (r).</a:t>
            </a:r>
          </a:p>
          <a:p>
            <a:r>
              <a:rPr lang="en-US" b="1" dirty="0"/>
              <a:t>buffering</a:t>
            </a:r>
            <a:r>
              <a:rPr lang="en-US" dirty="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a:p>
            <a:endParaRPr lang="en-US" dirty="0"/>
          </a:p>
        </p:txBody>
      </p:sp>
    </p:spTree>
    <p:extLst>
      <p:ext uri="{BB962C8B-B14F-4D97-AF65-F5344CB8AC3E}">
        <p14:creationId xmlns:p14="http://schemas.microsoft.com/office/powerpoint/2010/main" val="981191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and Description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6587764"/>
              </p:ext>
            </p:extLst>
          </p:nvPr>
        </p:nvGraphicFramePr>
        <p:xfrm>
          <a:off x="681038" y="2336800"/>
          <a:ext cx="9613900" cy="185928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ctr" fontAlgn="t"/>
                      <a:r>
                        <a:rPr lang="en-US" dirty="0" err="1">
                          <a:effectLst/>
                        </a:rPr>
                        <a:t>S.No</a:t>
                      </a:r>
                      <a:r>
                        <a:rPr lang="en-US" dirty="0">
                          <a:effectLst/>
                        </a:rPr>
                        <a:t>.</a:t>
                      </a:r>
                    </a:p>
                  </a:txBody>
                  <a:tcPr marL="60960" marR="60960" marT="60960" marB="60960"/>
                </a:tc>
                <a:tc>
                  <a:txBody>
                    <a:bodyPr/>
                    <a:lstStyle/>
                    <a:p>
                      <a:pPr algn="ctr" fontAlgn="t"/>
                      <a:r>
                        <a:rPr lang="en-US">
                          <a:effectLst/>
                        </a:rPr>
                        <a:t>Mode &amp; Description</a:t>
                      </a:r>
                    </a:p>
                  </a:txBody>
                  <a:tcPr marL="60960" marR="60960" marT="60960" marB="60960"/>
                </a:tc>
              </a:tr>
              <a:tr h="370840">
                <a:tc>
                  <a:txBody>
                    <a:bodyPr/>
                    <a:lstStyle/>
                    <a:p>
                      <a:pPr algn="ctr" fontAlgn="ctr"/>
                      <a:r>
                        <a:rPr lang="en-US">
                          <a:effectLst/>
                        </a:rPr>
                        <a:t>1</a:t>
                      </a:r>
                    </a:p>
                  </a:txBody>
                  <a:tcPr marL="60960" marR="60960" marT="60960" marB="60960" anchor="ctr"/>
                </a:tc>
                <a:tc>
                  <a:txBody>
                    <a:bodyPr/>
                    <a:lstStyle/>
                    <a:p>
                      <a:pPr algn="just" fontAlgn="t"/>
                      <a:r>
                        <a:rPr lang="en-US" b="1" dirty="0">
                          <a:solidFill>
                            <a:srgbClr val="000000"/>
                          </a:solidFill>
                          <a:effectLst/>
                        </a:rPr>
                        <a:t>r</a:t>
                      </a:r>
                      <a:endParaRPr lang="en-US" dirty="0">
                        <a:solidFill>
                          <a:srgbClr val="000000"/>
                        </a:solidFill>
                        <a:effectLst/>
                      </a:endParaRPr>
                    </a:p>
                    <a:p>
                      <a:pPr algn="just" fontAlgn="t"/>
                      <a:r>
                        <a:rPr lang="en-US" dirty="0">
                          <a:solidFill>
                            <a:srgbClr val="000000"/>
                          </a:solidFill>
                          <a:effectLst/>
                        </a:rPr>
                        <a:t>Opens a file for reading only. The file pointer is placed at the beginning of the file. This is the default mode.</a:t>
                      </a:r>
                    </a:p>
                  </a:txBody>
                  <a:tcPr marL="60960" marR="60960" marT="60960" marB="60960"/>
                </a:tc>
              </a:tr>
              <a:tr h="370840">
                <a:tc>
                  <a:txBody>
                    <a:bodyPr/>
                    <a:lstStyle/>
                    <a:p>
                      <a:pPr algn="ctr" fontAlgn="ctr"/>
                      <a:r>
                        <a:rPr lang="en-US">
                          <a:effectLst/>
                        </a:rPr>
                        <a:t>2</a:t>
                      </a:r>
                    </a:p>
                  </a:txBody>
                  <a:tcPr marL="60960" marR="60960" marT="60960" marB="60960" anchor="ctr"/>
                </a:tc>
                <a:tc>
                  <a:txBody>
                    <a:bodyPr/>
                    <a:lstStyle/>
                    <a:p>
                      <a:pPr algn="just" fontAlgn="t"/>
                      <a:r>
                        <a:rPr lang="en-US" b="1">
                          <a:solidFill>
                            <a:srgbClr val="000000"/>
                          </a:solidFill>
                          <a:effectLst/>
                        </a:rPr>
                        <a:t>rb</a:t>
                      </a:r>
                      <a:endParaRPr lang="en-US">
                        <a:solidFill>
                          <a:srgbClr val="000000"/>
                        </a:solidFill>
                        <a:effectLst/>
                      </a:endParaRPr>
                    </a:p>
                    <a:p>
                      <a:pPr algn="just" fontAlgn="t"/>
                      <a:r>
                        <a:rPr lang="en-US">
                          <a:solidFill>
                            <a:srgbClr val="000000"/>
                          </a:solidFill>
                          <a:effectLst/>
                        </a:rPr>
                        <a:t>Opens a file for reading only in binary format. The file pointer is placed at the beginning of the file. This is the default mode.</a:t>
                      </a:r>
                    </a:p>
                  </a:txBody>
                  <a:tcPr marL="60960" marR="60960" marT="60960" marB="60960"/>
                </a:tc>
              </a:tr>
              <a:tr h="370840">
                <a:tc>
                  <a:txBody>
                    <a:bodyPr/>
                    <a:lstStyle/>
                    <a:p>
                      <a:pPr algn="ctr" fontAlgn="ctr"/>
                      <a:r>
                        <a:rPr lang="en-US">
                          <a:effectLst/>
                        </a:rPr>
                        <a:t>3</a:t>
                      </a:r>
                    </a:p>
                  </a:txBody>
                  <a:tcPr marL="60960" marR="60960" marT="60960" marB="60960" anchor="ctr"/>
                </a:tc>
                <a:tc>
                  <a:txBody>
                    <a:bodyPr/>
                    <a:lstStyle/>
                    <a:p>
                      <a:pPr algn="just" fontAlgn="t"/>
                      <a:r>
                        <a:rPr lang="en-US" b="1">
                          <a:solidFill>
                            <a:srgbClr val="000000"/>
                          </a:solidFill>
                          <a:effectLst/>
                        </a:rPr>
                        <a:t>r+</a:t>
                      </a:r>
                      <a:endParaRPr lang="en-US">
                        <a:solidFill>
                          <a:srgbClr val="000000"/>
                        </a:solidFill>
                        <a:effectLst/>
                      </a:endParaRPr>
                    </a:p>
                    <a:p>
                      <a:pPr algn="just" fontAlgn="t"/>
                      <a:r>
                        <a:rPr lang="en-US">
                          <a:solidFill>
                            <a:srgbClr val="000000"/>
                          </a:solidFill>
                          <a:effectLst/>
                        </a:rPr>
                        <a:t>Opens a file for both reading and writing. The file pointer placed at the beginning of the file.</a:t>
                      </a:r>
                    </a:p>
                  </a:txBody>
                  <a:tcPr marL="60960" marR="60960" marT="60960" marB="60960"/>
                </a:tc>
              </a:tr>
              <a:tr h="370840">
                <a:tc>
                  <a:txBody>
                    <a:bodyPr/>
                    <a:lstStyle/>
                    <a:p>
                      <a:pPr algn="ctr" fontAlgn="ctr"/>
                      <a:r>
                        <a:rPr lang="en-US">
                          <a:effectLst/>
                        </a:rPr>
                        <a:t>4</a:t>
                      </a:r>
                    </a:p>
                  </a:txBody>
                  <a:tcPr marL="60960" marR="60960" marT="60960" marB="60960" anchor="ctr"/>
                </a:tc>
                <a:tc>
                  <a:txBody>
                    <a:bodyPr/>
                    <a:lstStyle/>
                    <a:p>
                      <a:pPr algn="just" fontAlgn="t"/>
                      <a:r>
                        <a:rPr lang="en-US" b="1">
                          <a:solidFill>
                            <a:srgbClr val="000000"/>
                          </a:solidFill>
                          <a:effectLst/>
                        </a:rPr>
                        <a:t>rb+</a:t>
                      </a:r>
                      <a:endParaRPr lang="en-US">
                        <a:solidFill>
                          <a:srgbClr val="000000"/>
                        </a:solidFill>
                        <a:effectLst/>
                      </a:endParaRPr>
                    </a:p>
                    <a:p>
                      <a:pPr algn="just" fontAlgn="t"/>
                      <a:r>
                        <a:rPr lang="en-US">
                          <a:solidFill>
                            <a:srgbClr val="000000"/>
                          </a:solidFill>
                          <a:effectLst/>
                        </a:rPr>
                        <a:t>Opens a file for both reading and writing in binary format. The file pointer placed at the beginning of the file.</a:t>
                      </a:r>
                    </a:p>
                  </a:txBody>
                  <a:tcPr marL="60960" marR="60960" marT="60960" marB="60960"/>
                </a:tc>
              </a:tr>
              <a:tr h="370840">
                <a:tc>
                  <a:txBody>
                    <a:bodyPr/>
                    <a:lstStyle/>
                    <a:p>
                      <a:pPr algn="ctr" fontAlgn="ctr"/>
                      <a:r>
                        <a:rPr lang="en-US">
                          <a:effectLst/>
                        </a:rPr>
                        <a:t>5</a:t>
                      </a:r>
                    </a:p>
                  </a:txBody>
                  <a:tcPr marL="60960" marR="60960" marT="60960" marB="60960" anchor="ctr"/>
                </a:tc>
                <a:tc>
                  <a:txBody>
                    <a:bodyPr/>
                    <a:lstStyle/>
                    <a:p>
                      <a:pPr algn="just" fontAlgn="t"/>
                      <a:r>
                        <a:rPr lang="en-US" b="1">
                          <a:solidFill>
                            <a:srgbClr val="000000"/>
                          </a:solidFill>
                          <a:effectLst/>
                        </a:rPr>
                        <a:t>w</a:t>
                      </a:r>
                      <a:endParaRPr lang="en-US">
                        <a:solidFill>
                          <a:srgbClr val="000000"/>
                        </a:solidFill>
                        <a:effectLst/>
                      </a:endParaRPr>
                    </a:p>
                    <a:p>
                      <a:pPr algn="just" fontAlgn="t"/>
                      <a:r>
                        <a:rPr lang="en-US">
                          <a:solidFill>
                            <a:srgbClr val="000000"/>
                          </a:solidFill>
                          <a:effectLst/>
                        </a:rPr>
                        <a:t>Opens a file for writing only. Overwrites the file if the file exists. If the file does not exist, creates a new file for writing.</a:t>
                      </a:r>
                    </a:p>
                  </a:txBody>
                  <a:tcPr marL="60960" marR="60960" marT="60960" marB="60960"/>
                </a:tc>
              </a:tr>
              <a:tr h="370840">
                <a:tc>
                  <a:txBody>
                    <a:bodyPr/>
                    <a:lstStyle/>
                    <a:p>
                      <a:pPr algn="ctr" fontAlgn="ctr"/>
                      <a:r>
                        <a:rPr lang="en-US">
                          <a:effectLst/>
                        </a:rPr>
                        <a:t>6</a:t>
                      </a:r>
                    </a:p>
                  </a:txBody>
                  <a:tcPr marL="60960" marR="60960" marT="60960" marB="60960" anchor="ctr"/>
                </a:tc>
                <a:tc>
                  <a:txBody>
                    <a:bodyPr/>
                    <a:lstStyle/>
                    <a:p>
                      <a:pPr algn="just" fontAlgn="t"/>
                      <a:r>
                        <a:rPr lang="en-US" b="1">
                          <a:solidFill>
                            <a:srgbClr val="000000"/>
                          </a:solidFill>
                          <a:effectLst/>
                        </a:rPr>
                        <a:t>wb</a:t>
                      </a:r>
                      <a:endParaRPr lang="en-US">
                        <a:solidFill>
                          <a:srgbClr val="000000"/>
                        </a:solidFill>
                        <a:effectLst/>
                      </a:endParaRPr>
                    </a:p>
                    <a:p>
                      <a:pPr algn="just" fontAlgn="t"/>
                      <a:r>
                        <a:rPr lang="en-US">
                          <a:solidFill>
                            <a:srgbClr val="000000"/>
                          </a:solidFill>
                          <a:effectLst/>
                        </a:rPr>
                        <a:t>Opens a file for writing only in binary format. Overwrites the file if the file exists. If the file does not exist, creates a new file for writing.</a:t>
                      </a:r>
                    </a:p>
                  </a:txBody>
                  <a:tcPr marL="60960" marR="60960" marT="60960" marB="60960"/>
                </a:tc>
              </a:tr>
              <a:tr h="370840">
                <a:tc>
                  <a:txBody>
                    <a:bodyPr/>
                    <a:lstStyle/>
                    <a:p>
                      <a:pPr algn="ctr" fontAlgn="ctr"/>
                      <a:r>
                        <a:rPr lang="en-US">
                          <a:effectLst/>
                        </a:rPr>
                        <a:t>7</a:t>
                      </a:r>
                    </a:p>
                  </a:txBody>
                  <a:tcPr marL="60960" marR="60960" marT="60960" marB="60960" anchor="ctr"/>
                </a:tc>
                <a:tc>
                  <a:txBody>
                    <a:bodyPr/>
                    <a:lstStyle/>
                    <a:p>
                      <a:pPr algn="just" fontAlgn="t"/>
                      <a:r>
                        <a:rPr lang="en-US" b="1">
                          <a:solidFill>
                            <a:srgbClr val="000000"/>
                          </a:solidFill>
                          <a:effectLst/>
                        </a:rPr>
                        <a:t>w+</a:t>
                      </a:r>
                      <a:endParaRPr lang="en-US">
                        <a:solidFill>
                          <a:srgbClr val="000000"/>
                        </a:solidFill>
                        <a:effectLst/>
                      </a:endParaRPr>
                    </a:p>
                    <a:p>
                      <a:pPr algn="just" fontAlgn="t"/>
                      <a:r>
                        <a:rPr lang="en-US">
                          <a:solidFill>
                            <a:srgbClr val="000000"/>
                          </a:solidFill>
                          <a:effectLst/>
                        </a:rPr>
                        <a:t>Opens a file for both writing and reading. Overwrites the existing file if the file exists. If the file does not exist, creates a new file for reading and writing.</a:t>
                      </a:r>
                    </a:p>
                  </a:txBody>
                  <a:tcPr marL="60960" marR="60960" marT="60960" marB="60960"/>
                </a:tc>
              </a:tr>
              <a:tr h="370840">
                <a:tc>
                  <a:txBody>
                    <a:bodyPr/>
                    <a:lstStyle/>
                    <a:p>
                      <a:pPr algn="ctr" fontAlgn="ctr"/>
                      <a:r>
                        <a:rPr lang="en-US">
                          <a:effectLst/>
                        </a:rPr>
                        <a:t>8</a:t>
                      </a:r>
                    </a:p>
                  </a:txBody>
                  <a:tcPr marL="60960" marR="60960" marT="60960" marB="60960" anchor="ctr"/>
                </a:tc>
                <a:tc>
                  <a:txBody>
                    <a:bodyPr/>
                    <a:lstStyle/>
                    <a:p>
                      <a:pPr algn="just" fontAlgn="t"/>
                      <a:r>
                        <a:rPr lang="en-US" b="1">
                          <a:solidFill>
                            <a:srgbClr val="000000"/>
                          </a:solidFill>
                          <a:effectLst/>
                        </a:rPr>
                        <a:t>wb+</a:t>
                      </a:r>
                      <a:endParaRPr lang="en-US">
                        <a:solidFill>
                          <a:srgbClr val="000000"/>
                        </a:solidFill>
                        <a:effectLst/>
                      </a:endParaRPr>
                    </a:p>
                    <a:p>
                      <a:pPr algn="just" fontAlgn="t"/>
                      <a:r>
                        <a:rPr lang="en-US">
                          <a:solidFill>
                            <a:srgbClr val="000000"/>
                          </a:solidFill>
                          <a:effectLst/>
                        </a:rPr>
                        <a:t>Opens a file for both writing and reading in binary format. Overwrites the existing file if the file exists. If the file does not exist, creates a new file for reading and writing.</a:t>
                      </a:r>
                    </a:p>
                  </a:txBody>
                  <a:tcPr marL="60960" marR="60960" marT="60960" marB="60960"/>
                </a:tc>
              </a:tr>
              <a:tr h="370840">
                <a:tc>
                  <a:txBody>
                    <a:bodyPr/>
                    <a:lstStyle/>
                    <a:p>
                      <a:pPr algn="ctr" fontAlgn="ctr"/>
                      <a:r>
                        <a:rPr lang="en-US">
                          <a:effectLst/>
                        </a:rPr>
                        <a:t>9</a:t>
                      </a:r>
                    </a:p>
                  </a:txBody>
                  <a:tcPr marL="60960" marR="60960" marT="60960" marB="60960" anchor="ctr"/>
                </a:tc>
                <a:tc>
                  <a:txBody>
                    <a:bodyPr/>
                    <a:lstStyle/>
                    <a:p>
                      <a:pPr algn="just" fontAlgn="t"/>
                      <a:r>
                        <a:rPr lang="en-US" b="1">
                          <a:solidFill>
                            <a:srgbClr val="000000"/>
                          </a:solidFill>
                          <a:effectLst/>
                        </a:rPr>
                        <a:t>a</a:t>
                      </a:r>
                      <a:endParaRPr lang="en-US">
                        <a:solidFill>
                          <a:srgbClr val="000000"/>
                        </a:solidFill>
                        <a:effectLst/>
                      </a:endParaRPr>
                    </a:p>
                    <a:p>
                      <a:pPr algn="just" fontAlgn="t"/>
                      <a:r>
                        <a:rPr lang="en-US">
                          <a:solidFill>
                            <a:srgbClr val="000000"/>
                          </a:solidFill>
                          <a:effectLst/>
                        </a:rPr>
                        <a:t>Opens a file for appending. The file pointer is at the end of the file if the file exists. That is, the file is in the append mode. If the file does not exist, it creates a new file for writing.</a:t>
                      </a:r>
                    </a:p>
                  </a:txBody>
                  <a:tcPr marL="60960" marR="60960" marT="60960" marB="60960"/>
                </a:tc>
              </a:tr>
              <a:tr h="370840">
                <a:tc>
                  <a:txBody>
                    <a:bodyPr/>
                    <a:lstStyle/>
                    <a:p>
                      <a:pPr algn="ctr" fontAlgn="ctr"/>
                      <a:r>
                        <a:rPr lang="en-US">
                          <a:effectLst/>
                        </a:rPr>
                        <a:t>10</a:t>
                      </a:r>
                    </a:p>
                  </a:txBody>
                  <a:tcPr marL="60960" marR="60960" marT="60960" marB="60960" anchor="ctr"/>
                </a:tc>
                <a:tc>
                  <a:txBody>
                    <a:bodyPr/>
                    <a:lstStyle/>
                    <a:p>
                      <a:pPr algn="just" fontAlgn="t"/>
                      <a:r>
                        <a:rPr lang="en-US" b="1">
                          <a:solidFill>
                            <a:srgbClr val="000000"/>
                          </a:solidFill>
                          <a:effectLst/>
                        </a:rPr>
                        <a:t>ab</a:t>
                      </a:r>
                      <a:endParaRPr lang="en-US">
                        <a:solidFill>
                          <a:srgbClr val="000000"/>
                        </a:solidFill>
                        <a:effectLst/>
                      </a:endParaRPr>
                    </a:p>
                    <a:p>
                      <a:pPr algn="just" fontAlgn="t"/>
                      <a:r>
                        <a:rPr lang="en-US">
                          <a:solidFill>
                            <a:srgbClr val="000000"/>
                          </a:solidFill>
                          <a:effectLst/>
                        </a:rPr>
                        <a:t>Opens a file for appending in binary format. The file pointer is at the end of the file if the file exists. That is, the file is in the append mode. If the file does not exist, it creates a new file for writing.</a:t>
                      </a:r>
                    </a:p>
                  </a:txBody>
                  <a:tcPr marL="60960" marR="60960" marT="60960" marB="60960"/>
                </a:tc>
              </a:tr>
              <a:tr h="370840">
                <a:tc>
                  <a:txBody>
                    <a:bodyPr/>
                    <a:lstStyle/>
                    <a:p>
                      <a:pPr algn="ctr" fontAlgn="ctr"/>
                      <a:r>
                        <a:rPr lang="en-US">
                          <a:effectLst/>
                        </a:rPr>
                        <a:t>11</a:t>
                      </a:r>
                    </a:p>
                  </a:txBody>
                  <a:tcPr marL="60960" marR="60960" marT="60960" marB="60960" anchor="ctr"/>
                </a:tc>
                <a:tc>
                  <a:txBody>
                    <a:bodyPr/>
                    <a:lstStyle/>
                    <a:p>
                      <a:pPr algn="just" fontAlgn="t"/>
                      <a:r>
                        <a:rPr lang="en-US" b="1">
                          <a:solidFill>
                            <a:srgbClr val="000000"/>
                          </a:solidFill>
                          <a:effectLst/>
                        </a:rPr>
                        <a:t>a+</a:t>
                      </a:r>
                      <a:endParaRPr lang="en-US">
                        <a:solidFill>
                          <a:srgbClr val="000000"/>
                        </a:solidFill>
                        <a:effectLst/>
                      </a:endParaRPr>
                    </a:p>
                    <a:p>
                      <a:pPr algn="just" fontAlgn="t"/>
                      <a:r>
                        <a:rPr lang="en-US">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60960" marR="60960" marT="60960" marB="60960"/>
                </a:tc>
              </a:tr>
              <a:tr h="370840">
                <a:tc>
                  <a:txBody>
                    <a:bodyPr/>
                    <a:lstStyle/>
                    <a:p>
                      <a:pPr algn="ctr" fontAlgn="ctr"/>
                      <a:r>
                        <a:rPr lang="en-US">
                          <a:effectLst/>
                        </a:rPr>
                        <a:t>12</a:t>
                      </a:r>
                    </a:p>
                  </a:txBody>
                  <a:tcPr marL="60960" marR="60960" marT="60960" marB="60960" anchor="ctr"/>
                </a:tc>
                <a:tc>
                  <a:txBody>
                    <a:bodyPr/>
                    <a:lstStyle/>
                    <a:p>
                      <a:pPr algn="just" fontAlgn="t"/>
                      <a:r>
                        <a:rPr lang="en-US" b="1" dirty="0">
                          <a:solidFill>
                            <a:srgbClr val="000000"/>
                          </a:solidFill>
                          <a:effectLst/>
                        </a:rPr>
                        <a:t>ab+</a:t>
                      </a:r>
                      <a:endParaRPr lang="en-US" dirty="0">
                        <a:solidFill>
                          <a:srgbClr val="000000"/>
                        </a:solidFill>
                        <a:effectLst/>
                      </a:endParaRPr>
                    </a:p>
                    <a:p>
                      <a:pPr algn="just" fontAlgn="t"/>
                      <a:r>
                        <a:rPr lang="en-US" dirty="0">
                          <a:solidFill>
                            <a:srgbClr val="000000"/>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60960" marR="60960" marT="60960" marB="60960"/>
                </a:tc>
              </a:tr>
            </a:tbl>
          </a:graphicData>
        </a:graphic>
      </p:graphicFrame>
    </p:spTree>
    <p:extLst>
      <p:ext uri="{BB962C8B-B14F-4D97-AF65-F5344CB8AC3E}">
        <p14:creationId xmlns:p14="http://schemas.microsoft.com/office/powerpoint/2010/main" val="7094891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850193" y="4676461"/>
            <a:ext cx="2362200" cy="800100"/>
          </a:xfrm>
          <a:prstGeom prst="rect">
            <a:avLst/>
          </a:prstGeom>
        </p:spPr>
      </p:pic>
      <p:pic>
        <p:nvPicPr>
          <p:cNvPr id="4" name="Picture 3"/>
          <p:cNvPicPr>
            <a:picLocks noChangeAspect="1"/>
          </p:cNvPicPr>
          <p:nvPr/>
        </p:nvPicPr>
        <p:blipFill>
          <a:blip r:embed="rId3"/>
          <a:stretch>
            <a:fillRect/>
          </a:stretch>
        </p:blipFill>
        <p:spPr>
          <a:xfrm>
            <a:off x="892474" y="2397873"/>
            <a:ext cx="3695700" cy="1285875"/>
          </a:xfrm>
          <a:prstGeom prst="rect">
            <a:avLst/>
          </a:prstGeom>
        </p:spPr>
      </p:pic>
    </p:spTree>
    <p:extLst>
      <p:ext uri="{BB962C8B-B14F-4D97-AF65-F5344CB8AC3E}">
        <p14:creationId xmlns:p14="http://schemas.microsoft.com/office/powerpoint/2010/main" val="34188093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close() </a:t>
            </a:r>
            <a:r>
              <a:rPr lang="en-US" dirty="0" smtClean="0"/>
              <a:t>Method</a:t>
            </a:r>
            <a:endParaRPr lang="en-US" dirty="0"/>
          </a:p>
        </p:txBody>
      </p:sp>
      <p:sp>
        <p:nvSpPr>
          <p:cNvPr id="3" name="Content Placeholder 2"/>
          <p:cNvSpPr>
            <a:spLocks noGrp="1"/>
          </p:cNvSpPr>
          <p:nvPr>
            <p:ph idx="1"/>
          </p:nvPr>
        </p:nvSpPr>
        <p:spPr/>
        <p:txBody>
          <a:bodyPr/>
          <a:lstStyle/>
          <a:p>
            <a:r>
              <a:rPr lang="en-US" dirty="0"/>
              <a:t>The close() method of a file object flushes any unwritten information and closes the file object, after which no more writing can be done.</a:t>
            </a:r>
          </a:p>
          <a:p>
            <a:r>
              <a:rPr lang="en-US" dirty="0"/>
              <a:t>Python automatically closes a file when the reference object of a file is reassigned to another file. It is a good practice to use the close() method to close a file.</a:t>
            </a:r>
          </a:p>
        </p:txBody>
      </p:sp>
    </p:spTree>
    <p:extLst>
      <p:ext uri="{BB962C8B-B14F-4D97-AF65-F5344CB8AC3E}">
        <p14:creationId xmlns:p14="http://schemas.microsoft.com/office/powerpoint/2010/main" val="29976707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80321" y="2345981"/>
            <a:ext cx="3619500" cy="1285875"/>
          </a:xfrm>
          <a:prstGeom prst="rect">
            <a:avLst/>
          </a:prstGeom>
        </p:spPr>
      </p:pic>
    </p:spTree>
    <p:extLst>
      <p:ext uri="{BB962C8B-B14F-4D97-AF65-F5344CB8AC3E}">
        <p14:creationId xmlns:p14="http://schemas.microsoft.com/office/powerpoint/2010/main" val="19003196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write() Method</a:t>
            </a:r>
          </a:p>
        </p:txBody>
      </p:sp>
      <p:sp>
        <p:nvSpPr>
          <p:cNvPr id="3" name="Content Placeholder 2"/>
          <p:cNvSpPr>
            <a:spLocks noGrp="1"/>
          </p:cNvSpPr>
          <p:nvPr>
            <p:ph idx="1"/>
          </p:nvPr>
        </p:nvSpPr>
        <p:spPr/>
        <p:txBody>
          <a:bodyPr/>
          <a:lstStyle/>
          <a:p>
            <a:r>
              <a:rPr lang="en-US" dirty="0"/>
              <a:t>The </a:t>
            </a:r>
            <a:r>
              <a:rPr lang="en-US" b="1" dirty="0"/>
              <a:t>write()</a:t>
            </a:r>
            <a:r>
              <a:rPr lang="en-US" dirty="0"/>
              <a:t> method writes any string to an open file. It is important to note that Python strings can have binary data and not just text.</a:t>
            </a:r>
          </a:p>
          <a:p>
            <a:r>
              <a:rPr lang="en-US" dirty="0"/>
              <a:t>The write() method does not add a newline character ('\n') to the end of the string </a:t>
            </a:r>
          </a:p>
          <a:p>
            <a:endParaRPr lang="en-US" dirty="0"/>
          </a:p>
        </p:txBody>
      </p:sp>
    </p:spTree>
    <p:extLst>
      <p:ext uri="{BB962C8B-B14F-4D97-AF65-F5344CB8AC3E}">
        <p14:creationId xmlns:p14="http://schemas.microsoft.com/office/powerpoint/2010/main" val="9462449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Example</a:t>
            </a:r>
            <a:endParaRPr lang="en-US" dirty="0"/>
          </a:p>
        </p:txBody>
      </p:sp>
      <p:pic>
        <p:nvPicPr>
          <p:cNvPr id="4" name="Content Placeholder 3"/>
          <p:cNvPicPr>
            <a:picLocks noGrp="1" noChangeAspect="1"/>
          </p:cNvPicPr>
          <p:nvPr>
            <p:ph idx="1"/>
          </p:nvPr>
        </p:nvPicPr>
        <p:blipFill>
          <a:blip r:embed="rId2"/>
          <a:stretch>
            <a:fillRect/>
          </a:stretch>
        </p:blipFill>
        <p:spPr>
          <a:xfrm>
            <a:off x="974785" y="2280086"/>
            <a:ext cx="8583433" cy="3893688"/>
          </a:xfrm>
          <a:prstGeom prst="rect">
            <a:avLst/>
          </a:prstGeom>
        </p:spPr>
      </p:pic>
    </p:spTree>
    <p:extLst>
      <p:ext uri="{BB962C8B-B14F-4D97-AF65-F5344CB8AC3E}">
        <p14:creationId xmlns:p14="http://schemas.microsoft.com/office/powerpoint/2010/main" val="38018684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17490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read() </a:t>
            </a:r>
            <a:r>
              <a:rPr lang="en-US" dirty="0" smtClean="0"/>
              <a:t>Method</a:t>
            </a:r>
            <a:endParaRPr lang="en-US" dirty="0"/>
          </a:p>
        </p:txBody>
      </p:sp>
      <p:sp>
        <p:nvSpPr>
          <p:cNvPr id="3" name="Content Placeholder 2"/>
          <p:cNvSpPr>
            <a:spLocks noGrp="1"/>
          </p:cNvSpPr>
          <p:nvPr>
            <p:ph idx="1"/>
          </p:nvPr>
        </p:nvSpPr>
        <p:spPr/>
        <p:txBody>
          <a:bodyPr/>
          <a:lstStyle/>
          <a:p>
            <a:r>
              <a:rPr lang="en-US" dirty="0"/>
              <a:t>The </a:t>
            </a:r>
            <a:r>
              <a:rPr lang="en-US" b="1" dirty="0"/>
              <a:t>read()</a:t>
            </a:r>
            <a:r>
              <a:rPr lang="en-US" dirty="0"/>
              <a:t> method reads a string from an open file. It is important to note that Python strings can have binary data. apart from text data</a:t>
            </a:r>
          </a:p>
        </p:txBody>
      </p:sp>
      <p:pic>
        <p:nvPicPr>
          <p:cNvPr id="4" name="Picture 3"/>
          <p:cNvPicPr>
            <a:picLocks noChangeAspect="1"/>
          </p:cNvPicPr>
          <p:nvPr/>
        </p:nvPicPr>
        <p:blipFill>
          <a:blip r:embed="rId2"/>
          <a:stretch>
            <a:fillRect/>
          </a:stretch>
        </p:blipFill>
        <p:spPr>
          <a:xfrm>
            <a:off x="1064463" y="3855378"/>
            <a:ext cx="3524250" cy="1476375"/>
          </a:xfrm>
          <a:prstGeom prst="rect">
            <a:avLst/>
          </a:prstGeom>
        </p:spPr>
      </p:pic>
    </p:spTree>
    <p:extLst>
      <p:ext uri="{BB962C8B-B14F-4D97-AF65-F5344CB8AC3E}">
        <p14:creationId xmlns:p14="http://schemas.microsoft.com/office/powerpoint/2010/main" val="322213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2.x vs Python 3.x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359491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Positions</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i="1" dirty="0"/>
              <a:t>tell()</a:t>
            </a:r>
            <a:r>
              <a:rPr lang="en-US" dirty="0"/>
              <a:t> method tells you the current position within the file; in other words, the next read or write will occur at that many bytes from the beginning of the file</a:t>
            </a:r>
            <a:r>
              <a:rPr lang="en-US" dirty="0" smtClean="0"/>
              <a:t>.</a:t>
            </a:r>
          </a:p>
          <a:p>
            <a:r>
              <a:rPr lang="en-US" dirty="0"/>
              <a:t>The </a:t>
            </a:r>
            <a:r>
              <a:rPr lang="en-US" i="1" dirty="0"/>
              <a:t>seek(offset[, from])</a:t>
            </a:r>
            <a:r>
              <a:rPr lang="en-US" dirty="0"/>
              <a:t> method changes the current file position. The </a:t>
            </a:r>
            <a:r>
              <a:rPr lang="en-US" b="1" dirty="0" err="1"/>
              <a:t>offset</a:t>
            </a:r>
            <a:r>
              <a:rPr lang="en-US" dirty="0" err="1"/>
              <a:t>argument</a:t>
            </a:r>
            <a:r>
              <a:rPr lang="en-US" dirty="0"/>
              <a:t> indicates the number of bytes to be moved. The </a:t>
            </a:r>
            <a:r>
              <a:rPr lang="en-US" b="1" dirty="0"/>
              <a:t>from</a:t>
            </a:r>
            <a:r>
              <a:rPr lang="en-US" dirty="0"/>
              <a:t> argument specifies the reference position from where the bytes are to be moved.</a:t>
            </a:r>
          </a:p>
          <a:p>
            <a:r>
              <a:rPr lang="en-US" dirty="0"/>
              <a:t>If </a:t>
            </a:r>
            <a:r>
              <a:rPr lang="en-US" i="1" dirty="0"/>
              <a:t>from</a:t>
            </a:r>
            <a:r>
              <a:rPr lang="en-US" dirty="0"/>
              <a:t> is set to 0, the beginning of the file is used as the reference position. If it is set to 1, the current position is used as the reference position. If it is set to 2 then the end of the file would be taken as the reference position.</a:t>
            </a:r>
          </a:p>
          <a:p>
            <a:endParaRPr lang="en-US" dirty="0"/>
          </a:p>
        </p:txBody>
      </p:sp>
    </p:spTree>
    <p:extLst>
      <p:ext uri="{BB962C8B-B14F-4D97-AF65-F5344CB8AC3E}">
        <p14:creationId xmlns:p14="http://schemas.microsoft.com/office/powerpoint/2010/main" val="4855697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80321" y="1990217"/>
            <a:ext cx="7489318" cy="4471402"/>
          </a:xfrm>
          <a:prstGeom prst="rect">
            <a:avLst/>
          </a:prstGeom>
        </p:spPr>
      </p:pic>
    </p:spTree>
    <p:extLst>
      <p:ext uri="{BB962C8B-B14F-4D97-AF65-F5344CB8AC3E}">
        <p14:creationId xmlns:p14="http://schemas.microsoft.com/office/powerpoint/2010/main" val="1010614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Renaming and Deleting </a:t>
            </a:r>
            <a:r>
              <a:rPr lang="en-US" dirty="0" smtClean="0"/>
              <a:t>Files</a:t>
            </a:r>
            <a:endParaRPr lang="en-US" dirty="0"/>
          </a:p>
        </p:txBody>
      </p:sp>
      <p:sp>
        <p:nvSpPr>
          <p:cNvPr id="3" name="Content Placeholder 2"/>
          <p:cNvSpPr>
            <a:spLocks noGrp="1"/>
          </p:cNvSpPr>
          <p:nvPr>
            <p:ph idx="1"/>
          </p:nvPr>
        </p:nvSpPr>
        <p:spPr/>
        <p:txBody>
          <a:bodyPr/>
          <a:lstStyle/>
          <a:p>
            <a:r>
              <a:rPr lang="en-US" dirty="0"/>
              <a:t>Python </a:t>
            </a:r>
            <a:r>
              <a:rPr lang="en-US" b="1" dirty="0" err="1"/>
              <a:t>os</a:t>
            </a:r>
            <a:r>
              <a:rPr lang="en-US" dirty="0"/>
              <a:t> module provides methods that help you perform file-processing operations, such as renaming and deleting files.</a:t>
            </a:r>
          </a:p>
          <a:p>
            <a:r>
              <a:rPr lang="en-US" dirty="0"/>
              <a:t>To use this module, you need to import it first and then you can call any related functions.</a:t>
            </a:r>
          </a:p>
          <a:p>
            <a:r>
              <a:rPr lang="en-US" dirty="0"/>
              <a:t>The </a:t>
            </a:r>
            <a:r>
              <a:rPr lang="en-US" b="1" dirty="0"/>
              <a:t>rename()</a:t>
            </a:r>
            <a:r>
              <a:rPr lang="en-US" dirty="0"/>
              <a:t> method takes two arguments, the current filename and the new filename.</a:t>
            </a:r>
          </a:p>
        </p:txBody>
      </p:sp>
      <p:pic>
        <p:nvPicPr>
          <p:cNvPr id="4" name="Picture 3"/>
          <p:cNvPicPr>
            <a:picLocks noChangeAspect="1"/>
          </p:cNvPicPr>
          <p:nvPr/>
        </p:nvPicPr>
        <p:blipFill>
          <a:blip r:embed="rId2"/>
          <a:stretch>
            <a:fillRect/>
          </a:stretch>
        </p:blipFill>
        <p:spPr>
          <a:xfrm>
            <a:off x="941447" y="4875003"/>
            <a:ext cx="4029075" cy="800100"/>
          </a:xfrm>
          <a:prstGeom prst="rect">
            <a:avLst/>
          </a:prstGeom>
        </p:spPr>
      </p:pic>
    </p:spTree>
    <p:extLst>
      <p:ext uri="{BB962C8B-B14F-4D97-AF65-F5344CB8AC3E}">
        <p14:creationId xmlns:p14="http://schemas.microsoft.com/office/powerpoint/2010/main" val="39118599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a:t>
            </a:r>
            <a:endParaRPr lang="en-US" dirty="0"/>
          </a:p>
        </p:txBody>
      </p:sp>
      <p:sp>
        <p:nvSpPr>
          <p:cNvPr id="3" name="Content Placeholder 2"/>
          <p:cNvSpPr>
            <a:spLocks noGrp="1"/>
          </p:cNvSpPr>
          <p:nvPr>
            <p:ph idx="1"/>
          </p:nvPr>
        </p:nvSpPr>
        <p:spPr/>
        <p:txBody>
          <a:bodyPr/>
          <a:lstStyle/>
          <a:p>
            <a:r>
              <a:rPr lang="en-US" dirty="0"/>
              <a:t>You can use the </a:t>
            </a:r>
            <a:r>
              <a:rPr lang="en-US" b="1" dirty="0"/>
              <a:t>remove()</a:t>
            </a:r>
            <a:r>
              <a:rPr lang="en-US" dirty="0"/>
              <a:t> method to delete files by supplying the name of the file to be deleted as the argument.</a:t>
            </a:r>
          </a:p>
        </p:txBody>
      </p:sp>
      <p:pic>
        <p:nvPicPr>
          <p:cNvPr id="4" name="Picture 3"/>
          <p:cNvPicPr>
            <a:picLocks noChangeAspect="1"/>
          </p:cNvPicPr>
          <p:nvPr/>
        </p:nvPicPr>
        <p:blipFill>
          <a:blip r:embed="rId2"/>
          <a:stretch>
            <a:fillRect/>
          </a:stretch>
        </p:blipFill>
        <p:spPr>
          <a:xfrm>
            <a:off x="1030317" y="3658678"/>
            <a:ext cx="2419350" cy="800100"/>
          </a:xfrm>
          <a:prstGeom prst="rect">
            <a:avLst/>
          </a:prstGeom>
        </p:spPr>
      </p:pic>
    </p:spTree>
    <p:extLst>
      <p:ext uri="{BB962C8B-B14F-4D97-AF65-F5344CB8AC3E}">
        <p14:creationId xmlns:p14="http://schemas.microsoft.com/office/powerpoint/2010/main" val="166977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mkdir</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You can use the </a:t>
            </a:r>
            <a:r>
              <a:rPr lang="en-US" b="1" dirty="0" err="1"/>
              <a:t>mkdir</a:t>
            </a:r>
            <a:r>
              <a:rPr lang="en-US" b="1" dirty="0"/>
              <a:t>()</a:t>
            </a:r>
            <a:r>
              <a:rPr lang="en-US" dirty="0"/>
              <a:t> method of the </a:t>
            </a:r>
            <a:r>
              <a:rPr lang="en-US" b="1" dirty="0" err="1"/>
              <a:t>os</a:t>
            </a:r>
            <a:r>
              <a:rPr lang="en-US" dirty="0"/>
              <a:t> module to create directories in the current directory. You need to supply an argument to this method, which contains the name of the directory to be created.</a:t>
            </a:r>
          </a:p>
        </p:txBody>
      </p:sp>
      <p:pic>
        <p:nvPicPr>
          <p:cNvPr id="4" name="Picture 3"/>
          <p:cNvPicPr>
            <a:picLocks noChangeAspect="1"/>
          </p:cNvPicPr>
          <p:nvPr/>
        </p:nvPicPr>
        <p:blipFill>
          <a:blip r:embed="rId2"/>
          <a:stretch>
            <a:fillRect/>
          </a:stretch>
        </p:blipFill>
        <p:spPr>
          <a:xfrm>
            <a:off x="1397300" y="4136531"/>
            <a:ext cx="2686050" cy="847725"/>
          </a:xfrm>
          <a:prstGeom prst="rect">
            <a:avLst/>
          </a:prstGeom>
        </p:spPr>
      </p:pic>
    </p:spTree>
    <p:extLst>
      <p:ext uri="{BB962C8B-B14F-4D97-AF65-F5344CB8AC3E}">
        <p14:creationId xmlns:p14="http://schemas.microsoft.com/office/powerpoint/2010/main" val="16566228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chdir</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You can use the </a:t>
            </a:r>
            <a:r>
              <a:rPr lang="en-US" i="1" dirty="0" err="1"/>
              <a:t>chdir</a:t>
            </a:r>
            <a:r>
              <a:rPr lang="en-US" i="1" dirty="0"/>
              <a:t>()</a:t>
            </a:r>
            <a:r>
              <a:rPr lang="en-US" dirty="0"/>
              <a:t> method to change the current directory. The </a:t>
            </a:r>
            <a:r>
              <a:rPr lang="en-US" dirty="0" err="1"/>
              <a:t>chdir</a:t>
            </a:r>
            <a:r>
              <a:rPr lang="en-US" dirty="0"/>
              <a:t>() method takes an argument, which is the name of the directory that you want to make the current directory.</a:t>
            </a:r>
          </a:p>
        </p:txBody>
      </p:sp>
      <p:pic>
        <p:nvPicPr>
          <p:cNvPr id="4" name="Picture 3"/>
          <p:cNvPicPr>
            <a:picLocks noChangeAspect="1"/>
          </p:cNvPicPr>
          <p:nvPr/>
        </p:nvPicPr>
        <p:blipFill>
          <a:blip r:embed="rId2"/>
          <a:stretch>
            <a:fillRect/>
          </a:stretch>
        </p:blipFill>
        <p:spPr>
          <a:xfrm>
            <a:off x="1136979" y="3731718"/>
            <a:ext cx="3724275" cy="809625"/>
          </a:xfrm>
          <a:prstGeom prst="rect">
            <a:avLst/>
          </a:prstGeom>
        </p:spPr>
      </p:pic>
    </p:spTree>
    <p:extLst>
      <p:ext uri="{BB962C8B-B14F-4D97-AF65-F5344CB8AC3E}">
        <p14:creationId xmlns:p14="http://schemas.microsoft.com/office/powerpoint/2010/main" val="3727531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getcwd</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The </a:t>
            </a:r>
            <a:r>
              <a:rPr lang="en-US" b="1" dirty="0" err="1"/>
              <a:t>getcwd</a:t>
            </a:r>
            <a:r>
              <a:rPr lang="en-US" b="1" dirty="0"/>
              <a:t>()</a:t>
            </a:r>
            <a:r>
              <a:rPr lang="en-US" dirty="0"/>
              <a:t> method displays the current working directory.</a:t>
            </a:r>
          </a:p>
        </p:txBody>
      </p:sp>
      <p:pic>
        <p:nvPicPr>
          <p:cNvPr id="4" name="Picture 3"/>
          <p:cNvPicPr>
            <a:picLocks noChangeAspect="1"/>
          </p:cNvPicPr>
          <p:nvPr/>
        </p:nvPicPr>
        <p:blipFill>
          <a:blip r:embed="rId2"/>
          <a:stretch>
            <a:fillRect/>
          </a:stretch>
        </p:blipFill>
        <p:spPr>
          <a:xfrm>
            <a:off x="1057005" y="3183057"/>
            <a:ext cx="4505325" cy="733425"/>
          </a:xfrm>
          <a:prstGeom prst="rect">
            <a:avLst/>
          </a:prstGeom>
        </p:spPr>
      </p:pic>
    </p:spTree>
    <p:extLst>
      <p:ext uri="{BB962C8B-B14F-4D97-AF65-F5344CB8AC3E}">
        <p14:creationId xmlns:p14="http://schemas.microsoft.com/office/powerpoint/2010/main" val="7263132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rmdir</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The </a:t>
            </a:r>
            <a:r>
              <a:rPr lang="en-US" b="1" dirty="0" err="1"/>
              <a:t>rmdir</a:t>
            </a:r>
            <a:r>
              <a:rPr lang="en-US" b="1" dirty="0"/>
              <a:t>()</a:t>
            </a:r>
            <a:r>
              <a:rPr lang="en-US" dirty="0"/>
              <a:t> method deletes the directory, which is passed as an argument in the method.</a:t>
            </a:r>
          </a:p>
          <a:p>
            <a:r>
              <a:rPr lang="en-US" dirty="0"/>
              <a:t>Before removing a directory, all the contents in it should be removed.</a:t>
            </a:r>
          </a:p>
          <a:p>
            <a:endParaRPr lang="en-US" dirty="0"/>
          </a:p>
        </p:txBody>
      </p:sp>
      <p:pic>
        <p:nvPicPr>
          <p:cNvPr id="4" name="Picture 3"/>
          <p:cNvPicPr>
            <a:picLocks noChangeAspect="1"/>
          </p:cNvPicPr>
          <p:nvPr/>
        </p:nvPicPr>
        <p:blipFill>
          <a:blip r:embed="rId2"/>
          <a:stretch>
            <a:fillRect/>
          </a:stretch>
        </p:blipFill>
        <p:spPr>
          <a:xfrm>
            <a:off x="1096226" y="4381230"/>
            <a:ext cx="4391025" cy="752475"/>
          </a:xfrm>
          <a:prstGeom prst="rect">
            <a:avLst/>
          </a:prstGeom>
        </p:spPr>
      </p:pic>
    </p:spTree>
    <p:extLst>
      <p:ext uri="{BB962C8B-B14F-4D97-AF65-F5344CB8AC3E}">
        <p14:creationId xmlns:p14="http://schemas.microsoft.com/office/powerpoint/2010/main" val="18560970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9 Exception Handling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41475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b="1" dirty="0"/>
              <a:t>Exception Handling</a:t>
            </a:r>
            <a:r>
              <a:rPr lang="en-US" dirty="0"/>
              <a:t> − This would be covered in this tutorial. Here is a list standard Exceptions available in Python − </a:t>
            </a:r>
            <a:r>
              <a:rPr lang="en-US" dirty="0">
                <a:hlinkClick r:id="rId2"/>
              </a:rPr>
              <a:t>Standard Exceptions</a:t>
            </a:r>
            <a:r>
              <a:rPr lang="en-US" dirty="0"/>
              <a:t>.</a:t>
            </a:r>
          </a:p>
          <a:p>
            <a:r>
              <a:rPr lang="en-US" b="1" dirty="0"/>
              <a:t>Assertions</a:t>
            </a:r>
            <a:r>
              <a:rPr lang="en-US" dirty="0"/>
              <a:t> − This would be covered in </a:t>
            </a:r>
            <a:r>
              <a:rPr lang="en-US" dirty="0">
                <a:hlinkClick r:id="rId3"/>
              </a:rPr>
              <a:t>Assertions in Python 3</a:t>
            </a:r>
            <a:r>
              <a:rPr lang="en-US" dirty="0"/>
              <a:t>tutorial.</a:t>
            </a:r>
          </a:p>
          <a:p>
            <a:endParaRPr lang="en-US" dirty="0"/>
          </a:p>
        </p:txBody>
      </p:sp>
    </p:spTree>
    <p:extLst>
      <p:ext uri="{BB962C8B-B14F-4D97-AF65-F5344CB8AC3E}">
        <p14:creationId xmlns:p14="http://schemas.microsoft.com/office/powerpoint/2010/main" val="13613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print Function</a:t>
            </a:r>
          </a:p>
        </p:txBody>
      </p:sp>
      <p:sp>
        <p:nvSpPr>
          <p:cNvPr id="3" name="Content Placeholder 2"/>
          <p:cNvSpPr>
            <a:spLocks noGrp="1"/>
          </p:cNvSpPr>
          <p:nvPr>
            <p:ph idx="1"/>
          </p:nvPr>
        </p:nvSpPr>
        <p:spPr/>
        <p:txBody>
          <a:bodyPr>
            <a:normAutofit/>
          </a:bodyPr>
          <a:lstStyle/>
          <a:p>
            <a:r>
              <a:rPr lang="en-US" dirty="0"/>
              <a:t>Most notable and most widely known change in Python 3 is how the print function is used. Use of parenthesis () with print function is now mandatory. It was optional in Python </a:t>
            </a:r>
            <a:r>
              <a:rPr lang="en-US" dirty="0" smtClean="0"/>
              <a:t>2.</a:t>
            </a:r>
          </a:p>
          <a:p>
            <a:r>
              <a:rPr lang="en-US" sz="1300" dirty="0"/>
              <a:t>print "Hello World" #is acceptable in Python 2 </a:t>
            </a:r>
            <a:endParaRPr lang="en-US" sz="1300" dirty="0" smtClean="0"/>
          </a:p>
          <a:p>
            <a:r>
              <a:rPr lang="en-US" sz="1300" dirty="0" smtClean="0"/>
              <a:t>print </a:t>
            </a:r>
            <a:r>
              <a:rPr lang="en-US" sz="1300" dirty="0"/>
              <a:t>("Hello World") # in Python 3, print must be followed by </a:t>
            </a:r>
            <a:r>
              <a:rPr lang="en-US" sz="1300" dirty="0" smtClean="0"/>
              <a:t>()</a:t>
            </a:r>
          </a:p>
          <a:p>
            <a:r>
              <a:rPr lang="en-US" dirty="0"/>
              <a:t>The print() function inserts a new line at the end, by default. In Python 2, it can be suppressed by putting ',' at the end. In Python 3, "end=' '" appends space instead of newline</a:t>
            </a:r>
            <a:r>
              <a:rPr lang="en-US" dirty="0" smtClean="0"/>
              <a:t>.</a:t>
            </a:r>
          </a:p>
          <a:p>
            <a:r>
              <a:rPr lang="en-US" sz="1600" dirty="0"/>
              <a:t>print x, # Trailing comma suppresses newline in Python 2 </a:t>
            </a:r>
            <a:endParaRPr lang="en-US" sz="1600" dirty="0" smtClean="0"/>
          </a:p>
          <a:p>
            <a:r>
              <a:rPr lang="en-US" sz="1600" dirty="0" smtClean="0"/>
              <a:t>print(x</a:t>
            </a:r>
            <a:r>
              <a:rPr lang="en-US" sz="1600" dirty="0"/>
              <a:t>, end=" ") # Appends a space instead of a newline in Python 3</a:t>
            </a:r>
          </a:p>
        </p:txBody>
      </p:sp>
    </p:spTree>
    <p:extLst>
      <p:ext uri="{BB962C8B-B14F-4D97-AF65-F5344CB8AC3E}">
        <p14:creationId xmlns:p14="http://schemas.microsoft.com/office/powerpoint/2010/main" val="28422049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Exception</a:t>
            </a:r>
            <a:endParaRPr lang="en-US" dirty="0"/>
          </a:p>
        </p:txBody>
      </p:sp>
      <p:sp>
        <p:nvSpPr>
          <p:cNvPr id="3" name="Content Placeholder 2"/>
          <p:cNvSpPr>
            <a:spLocks noGrp="1"/>
          </p:cNvSpPr>
          <p:nvPr>
            <p:ph idx="1"/>
          </p:nvPr>
        </p:nvSpPr>
        <p:spPr/>
        <p:txBody>
          <a:bodyPr/>
          <a:lstStyle/>
          <a:p>
            <a:r>
              <a:rPr lang="en-US" dirty="0" smtClean="0"/>
              <a:t>Exception:-&gt;Base </a:t>
            </a:r>
            <a:r>
              <a:rPr lang="en-US" dirty="0"/>
              <a:t>class for all </a:t>
            </a:r>
            <a:r>
              <a:rPr lang="en-US" dirty="0" smtClean="0"/>
              <a:t>exceptions</a:t>
            </a:r>
          </a:p>
          <a:p>
            <a:r>
              <a:rPr lang="en-US" dirty="0" err="1" smtClean="0"/>
              <a:t>StopIteration</a:t>
            </a:r>
            <a:r>
              <a:rPr lang="en-US" dirty="0"/>
              <a:t>:-Raised when the next() method of an iterator does not point to any object</a:t>
            </a:r>
            <a:r>
              <a:rPr lang="en-US" dirty="0" smtClean="0"/>
              <a:t>.</a:t>
            </a:r>
          </a:p>
          <a:p>
            <a:r>
              <a:rPr lang="en-US" dirty="0" err="1" smtClean="0"/>
              <a:t>SystemExit</a:t>
            </a:r>
            <a:r>
              <a:rPr lang="en-US" dirty="0"/>
              <a:t>:-&gt;Raised by the </a:t>
            </a:r>
            <a:r>
              <a:rPr lang="en-US" dirty="0" err="1"/>
              <a:t>sys.exit</a:t>
            </a:r>
            <a:r>
              <a:rPr lang="en-US" dirty="0"/>
              <a:t>() function</a:t>
            </a:r>
            <a:r>
              <a:rPr lang="en-US" dirty="0" smtClean="0"/>
              <a:t>.</a:t>
            </a:r>
          </a:p>
          <a:p>
            <a:r>
              <a:rPr lang="en-US" dirty="0" err="1" smtClean="0"/>
              <a:t>ArithmeticError</a:t>
            </a:r>
            <a:r>
              <a:rPr lang="en-US" dirty="0"/>
              <a:t>:-&gt;Base class for all errors that occur for numeric calculation</a:t>
            </a:r>
            <a:r>
              <a:rPr lang="en-US" dirty="0" smtClean="0"/>
              <a:t>.</a:t>
            </a:r>
          </a:p>
          <a:p>
            <a:r>
              <a:rPr lang="en-US" dirty="0" err="1" smtClean="0"/>
              <a:t>OverflowError</a:t>
            </a:r>
            <a:r>
              <a:rPr lang="en-US" dirty="0"/>
              <a:t>:-&gt;Raised when a calculation exceeds maximum limit for a numeric type.</a:t>
            </a:r>
          </a:p>
          <a:p>
            <a:endParaRPr lang="en-US" dirty="0"/>
          </a:p>
        </p:txBody>
      </p:sp>
    </p:spTree>
    <p:extLst>
      <p:ext uri="{BB962C8B-B14F-4D97-AF65-F5344CB8AC3E}">
        <p14:creationId xmlns:p14="http://schemas.microsoft.com/office/powerpoint/2010/main" val="12023991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r>
              <a:rPr lang="en-US" dirty="0"/>
              <a:t>An exception is an event, which occurs during the execution of a program that disrupts the normal flow of the program's instructions. In general, when a Python script encounters a situation that it cannot cope with, it raises an exception. An exception is a Python object that represents an error.</a:t>
            </a:r>
          </a:p>
          <a:p>
            <a:r>
              <a:rPr lang="en-US" dirty="0"/>
              <a:t>When a Python script raises an exception, it must either handle the exception immediately otherwise it terminates and quits.</a:t>
            </a:r>
          </a:p>
          <a:p>
            <a:endParaRPr lang="en-US" dirty="0"/>
          </a:p>
        </p:txBody>
      </p:sp>
    </p:spTree>
    <p:extLst>
      <p:ext uri="{BB962C8B-B14F-4D97-AF65-F5344CB8AC3E}">
        <p14:creationId xmlns:p14="http://schemas.microsoft.com/office/powerpoint/2010/main" val="18106324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an </a:t>
            </a:r>
            <a:r>
              <a:rPr lang="en-US" dirty="0" smtClean="0"/>
              <a:t>exception</a:t>
            </a:r>
            <a:endParaRPr lang="en-US" dirty="0"/>
          </a:p>
        </p:txBody>
      </p:sp>
      <p:sp>
        <p:nvSpPr>
          <p:cNvPr id="3" name="Content Placeholder 2"/>
          <p:cNvSpPr>
            <a:spLocks noGrp="1"/>
          </p:cNvSpPr>
          <p:nvPr>
            <p:ph idx="1"/>
          </p:nvPr>
        </p:nvSpPr>
        <p:spPr/>
        <p:txBody>
          <a:bodyPr/>
          <a:lstStyle/>
          <a:p>
            <a:r>
              <a:rPr lang="en-US" dirty="0"/>
              <a:t>If you have some </a:t>
            </a:r>
            <a:r>
              <a:rPr lang="en-US" i="1" dirty="0"/>
              <a:t>suspicious</a:t>
            </a:r>
            <a:r>
              <a:rPr lang="en-US" dirty="0"/>
              <a:t> code that may raise an exception, you can defend your program by placing the suspicious code in a </a:t>
            </a:r>
            <a:r>
              <a:rPr lang="en-US" b="1" dirty="0"/>
              <a:t>try:</a:t>
            </a:r>
            <a:r>
              <a:rPr lang="en-US" dirty="0"/>
              <a:t> block. After the try: block, include an </a:t>
            </a:r>
            <a:r>
              <a:rPr lang="en-US" b="1" dirty="0"/>
              <a:t>except:</a:t>
            </a:r>
            <a:r>
              <a:rPr lang="en-US" dirty="0"/>
              <a:t> statement, followed by a block of code which handles the problem as elegantly as possible.</a:t>
            </a:r>
          </a:p>
        </p:txBody>
      </p:sp>
    </p:spTree>
    <p:extLst>
      <p:ext uri="{BB962C8B-B14F-4D97-AF65-F5344CB8AC3E}">
        <p14:creationId xmlns:p14="http://schemas.microsoft.com/office/powerpoint/2010/main" val="26531631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fontScale="92500" lnSpcReduction="20000"/>
          </a:bodyPr>
          <a:lstStyle/>
          <a:p>
            <a:r>
              <a:rPr lang="en-US" dirty="0"/>
              <a:t>try:</a:t>
            </a:r>
          </a:p>
          <a:p>
            <a:r>
              <a:rPr lang="en-US" dirty="0"/>
              <a:t>   You do your operations here</a:t>
            </a:r>
          </a:p>
          <a:p>
            <a:r>
              <a:rPr lang="en-US" dirty="0"/>
              <a:t>   ......................</a:t>
            </a:r>
          </a:p>
          <a:p>
            <a:r>
              <a:rPr lang="en-US" dirty="0"/>
              <a:t>except </a:t>
            </a:r>
            <a:r>
              <a:rPr lang="en-US" dirty="0" err="1"/>
              <a:t>ExceptionI</a:t>
            </a:r>
            <a:r>
              <a:rPr lang="en-US" dirty="0"/>
              <a:t>:</a:t>
            </a:r>
          </a:p>
          <a:p>
            <a:r>
              <a:rPr lang="en-US" dirty="0"/>
              <a:t>   If there is </a:t>
            </a:r>
            <a:r>
              <a:rPr lang="en-US" dirty="0" err="1"/>
              <a:t>ExceptionI</a:t>
            </a:r>
            <a:r>
              <a:rPr lang="en-US" dirty="0"/>
              <a:t>, then execute this block.</a:t>
            </a:r>
          </a:p>
          <a:p>
            <a:r>
              <a:rPr lang="en-US" dirty="0"/>
              <a:t>except </a:t>
            </a:r>
            <a:r>
              <a:rPr lang="en-US" dirty="0" err="1"/>
              <a:t>ExceptionII</a:t>
            </a:r>
            <a:r>
              <a:rPr lang="en-US" dirty="0"/>
              <a:t>:</a:t>
            </a:r>
          </a:p>
          <a:p>
            <a:r>
              <a:rPr lang="en-US" dirty="0"/>
              <a:t>   If there is </a:t>
            </a:r>
            <a:r>
              <a:rPr lang="en-US" dirty="0" err="1"/>
              <a:t>ExceptionII</a:t>
            </a:r>
            <a:r>
              <a:rPr lang="en-US" dirty="0"/>
              <a:t>, then execute this block.</a:t>
            </a:r>
          </a:p>
          <a:p>
            <a:r>
              <a:rPr lang="en-US" dirty="0"/>
              <a:t>   ......................</a:t>
            </a:r>
          </a:p>
          <a:p>
            <a:r>
              <a:rPr lang="en-US" dirty="0"/>
              <a:t>else:</a:t>
            </a:r>
          </a:p>
          <a:p>
            <a:r>
              <a:rPr lang="en-US" dirty="0"/>
              <a:t>   If there is no exception then execute this block. </a:t>
            </a:r>
          </a:p>
        </p:txBody>
      </p:sp>
    </p:spTree>
    <p:extLst>
      <p:ext uri="{BB962C8B-B14F-4D97-AF65-F5344CB8AC3E}">
        <p14:creationId xmlns:p14="http://schemas.microsoft.com/office/powerpoint/2010/main" val="17972986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430463" y="3398044"/>
            <a:ext cx="6115050" cy="1476375"/>
          </a:xfrm>
          <a:prstGeom prst="rect">
            <a:avLst/>
          </a:prstGeom>
        </p:spPr>
      </p:pic>
    </p:spTree>
    <p:extLst>
      <p:ext uri="{BB962C8B-B14F-4D97-AF65-F5344CB8AC3E}">
        <p14:creationId xmlns:p14="http://schemas.microsoft.com/office/powerpoint/2010/main" val="11879145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try-finally </a:t>
            </a:r>
            <a:r>
              <a:rPr lang="en-US" dirty="0" smtClean="0"/>
              <a:t>Clause</a:t>
            </a:r>
            <a:endParaRPr lang="en-US" dirty="0"/>
          </a:p>
        </p:txBody>
      </p:sp>
      <p:sp>
        <p:nvSpPr>
          <p:cNvPr id="3" name="Content Placeholder 2"/>
          <p:cNvSpPr>
            <a:spLocks noGrp="1"/>
          </p:cNvSpPr>
          <p:nvPr>
            <p:ph idx="1"/>
          </p:nvPr>
        </p:nvSpPr>
        <p:spPr/>
        <p:txBody>
          <a:bodyPr/>
          <a:lstStyle/>
          <a:p>
            <a:r>
              <a:rPr lang="en-US" dirty="0"/>
              <a:t>You can use a </a:t>
            </a:r>
            <a:r>
              <a:rPr lang="en-US" b="1" dirty="0"/>
              <a:t>finally:</a:t>
            </a:r>
            <a:r>
              <a:rPr lang="en-US" dirty="0"/>
              <a:t> block along with a </a:t>
            </a:r>
            <a:r>
              <a:rPr lang="en-US" b="1" dirty="0"/>
              <a:t>try:</a:t>
            </a:r>
            <a:r>
              <a:rPr lang="en-US" dirty="0"/>
              <a:t> block. The </a:t>
            </a:r>
            <a:r>
              <a:rPr lang="en-US" b="1" dirty="0"/>
              <a:t>finally:</a:t>
            </a:r>
            <a:r>
              <a:rPr lang="en-US" dirty="0"/>
              <a:t> block is a place to put any code that must execute, whether the try-block raised an exception or not. The syntax of the try-finally statement is this −</a:t>
            </a:r>
          </a:p>
        </p:txBody>
      </p:sp>
      <p:pic>
        <p:nvPicPr>
          <p:cNvPr id="4" name="Picture 3"/>
          <p:cNvPicPr>
            <a:picLocks noChangeAspect="1"/>
          </p:cNvPicPr>
          <p:nvPr/>
        </p:nvPicPr>
        <p:blipFill>
          <a:blip r:embed="rId2"/>
          <a:stretch>
            <a:fillRect/>
          </a:stretch>
        </p:blipFill>
        <p:spPr>
          <a:xfrm>
            <a:off x="1060689" y="3911900"/>
            <a:ext cx="4152900" cy="1466850"/>
          </a:xfrm>
          <a:prstGeom prst="rect">
            <a:avLst/>
          </a:prstGeom>
        </p:spPr>
      </p:pic>
      <p:pic>
        <p:nvPicPr>
          <p:cNvPr id="5" name="Picture 4"/>
          <p:cNvPicPr>
            <a:picLocks noChangeAspect="1"/>
          </p:cNvPicPr>
          <p:nvPr/>
        </p:nvPicPr>
        <p:blipFill>
          <a:blip r:embed="rId3"/>
          <a:stretch>
            <a:fillRect/>
          </a:stretch>
        </p:blipFill>
        <p:spPr>
          <a:xfrm>
            <a:off x="5593957" y="3841720"/>
            <a:ext cx="5600700" cy="1400175"/>
          </a:xfrm>
          <a:prstGeom prst="rect">
            <a:avLst/>
          </a:prstGeom>
        </p:spPr>
      </p:pic>
    </p:spTree>
    <p:extLst>
      <p:ext uri="{BB962C8B-B14F-4D97-AF65-F5344CB8AC3E}">
        <p14:creationId xmlns:p14="http://schemas.microsoft.com/office/powerpoint/2010/main" val="18094342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of an </a:t>
            </a:r>
            <a:r>
              <a:rPr lang="en-US" dirty="0" smtClean="0"/>
              <a:t>Exception</a:t>
            </a:r>
            <a:endParaRPr lang="en-US" dirty="0"/>
          </a:p>
        </p:txBody>
      </p:sp>
      <p:sp>
        <p:nvSpPr>
          <p:cNvPr id="3" name="Content Placeholder 2"/>
          <p:cNvSpPr>
            <a:spLocks noGrp="1"/>
          </p:cNvSpPr>
          <p:nvPr>
            <p:ph idx="1"/>
          </p:nvPr>
        </p:nvSpPr>
        <p:spPr/>
        <p:txBody>
          <a:bodyPr/>
          <a:lstStyle/>
          <a:p>
            <a:r>
              <a:rPr lang="en-US" dirty="0"/>
              <a:t>An exception can have an </a:t>
            </a:r>
            <a:r>
              <a:rPr lang="en-US" i="1" dirty="0"/>
              <a:t>argument</a:t>
            </a:r>
            <a:r>
              <a:rPr lang="en-US" dirty="0"/>
              <a:t>, which is a value that gives additional information about the problem. The contents of the argument vary by exception. You capture an exception's argument by supplying a variable in the except clause as follows −</a:t>
            </a:r>
          </a:p>
        </p:txBody>
      </p:sp>
      <p:pic>
        <p:nvPicPr>
          <p:cNvPr id="4" name="Picture 3"/>
          <p:cNvPicPr>
            <a:picLocks noChangeAspect="1"/>
          </p:cNvPicPr>
          <p:nvPr/>
        </p:nvPicPr>
        <p:blipFill>
          <a:blip r:embed="rId2"/>
          <a:stretch>
            <a:fillRect/>
          </a:stretch>
        </p:blipFill>
        <p:spPr>
          <a:xfrm>
            <a:off x="949265" y="3906688"/>
            <a:ext cx="3771900" cy="1028700"/>
          </a:xfrm>
          <a:prstGeom prst="rect">
            <a:avLst/>
          </a:prstGeom>
        </p:spPr>
      </p:pic>
      <p:pic>
        <p:nvPicPr>
          <p:cNvPr id="5" name="Picture 4"/>
          <p:cNvPicPr>
            <a:picLocks noChangeAspect="1"/>
          </p:cNvPicPr>
          <p:nvPr/>
        </p:nvPicPr>
        <p:blipFill>
          <a:blip r:embed="rId3"/>
          <a:stretch>
            <a:fillRect/>
          </a:stretch>
        </p:blipFill>
        <p:spPr>
          <a:xfrm>
            <a:off x="5080688" y="3809730"/>
            <a:ext cx="5705475" cy="2809875"/>
          </a:xfrm>
          <a:prstGeom prst="rect">
            <a:avLst/>
          </a:prstGeom>
        </p:spPr>
      </p:pic>
    </p:spTree>
    <p:extLst>
      <p:ext uri="{BB962C8B-B14F-4D97-AF65-F5344CB8AC3E}">
        <p14:creationId xmlns:p14="http://schemas.microsoft.com/office/powerpoint/2010/main" val="39607975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an </a:t>
            </a:r>
            <a:r>
              <a:rPr lang="en-US" dirty="0" smtClean="0"/>
              <a:t>Exception</a:t>
            </a:r>
            <a:endParaRPr lang="en-US" dirty="0"/>
          </a:p>
        </p:txBody>
      </p:sp>
      <p:sp>
        <p:nvSpPr>
          <p:cNvPr id="3" name="Content Placeholder 2"/>
          <p:cNvSpPr>
            <a:spLocks noGrp="1"/>
          </p:cNvSpPr>
          <p:nvPr>
            <p:ph idx="1"/>
          </p:nvPr>
        </p:nvSpPr>
        <p:spPr/>
        <p:txBody>
          <a:bodyPr/>
          <a:lstStyle/>
          <a:p>
            <a:r>
              <a:rPr lang="en-US" dirty="0"/>
              <a:t>You can raise exceptions in several ways by using the raise statement. The general syntax for the </a:t>
            </a:r>
            <a:r>
              <a:rPr lang="en-US" b="1" dirty="0"/>
              <a:t>raise</a:t>
            </a:r>
            <a:r>
              <a:rPr lang="en-US" dirty="0"/>
              <a:t> statement is as follows −</a:t>
            </a:r>
          </a:p>
        </p:txBody>
      </p:sp>
      <p:pic>
        <p:nvPicPr>
          <p:cNvPr id="4" name="Picture 3"/>
          <p:cNvPicPr>
            <a:picLocks noChangeAspect="1"/>
          </p:cNvPicPr>
          <p:nvPr/>
        </p:nvPicPr>
        <p:blipFill>
          <a:blip r:embed="rId2"/>
          <a:stretch>
            <a:fillRect/>
          </a:stretch>
        </p:blipFill>
        <p:spPr>
          <a:xfrm>
            <a:off x="2534817" y="3057345"/>
            <a:ext cx="3533775" cy="381000"/>
          </a:xfrm>
          <a:prstGeom prst="rect">
            <a:avLst/>
          </a:prstGeom>
        </p:spPr>
      </p:pic>
      <p:pic>
        <p:nvPicPr>
          <p:cNvPr id="5" name="Picture 4"/>
          <p:cNvPicPr>
            <a:picLocks noChangeAspect="1"/>
          </p:cNvPicPr>
          <p:nvPr/>
        </p:nvPicPr>
        <p:blipFill>
          <a:blip r:embed="rId3"/>
          <a:stretch>
            <a:fillRect/>
          </a:stretch>
        </p:blipFill>
        <p:spPr>
          <a:xfrm>
            <a:off x="1473499" y="3554297"/>
            <a:ext cx="6191250" cy="3102364"/>
          </a:xfrm>
          <a:prstGeom prst="rect">
            <a:avLst/>
          </a:prstGeom>
        </p:spPr>
      </p:pic>
    </p:spTree>
    <p:extLst>
      <p:ext uri="{BB962C8B-B14F-4D97-AF65-F5344CB8AC3E}">
        <p14:creationId xmlns:p14="http://schemas.microsoft.com/office/powerpoint/2010/main" val="22532534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an </a:t>
            </a:r>
            <a:r>
              <a:rPr lang="en-US" dirty="0" smtClean="0"/>
              <a:t>Exception</a:t>
            </a:r>
            <a:endParaRPr lang="en-US" dirty="0"/>
          </a:p>
        </p:txBody>
      </p:sp>
      <p:sp>
        <p:nvSpPr>
          <p:cNvPr id="3" name="Content Placeholder 2"/>
          <p:cNvSpPr>
            <a:spLocks noGrp="1"/>
          </p:cNvSpPr>
          <p:nvPr>
            <p:ph idx="1"/>
          </p:nvPr>
        </p:nvSpPr>
        <p:spPr/>
        <p:txBody>
          <a:bodyPr/>
          <a:lstStyle/>
          <a:p>
            <a:r>
              <a:rPr lang="en-US" dirty="0"/>
              <a:t>You can raise exceptions in several ways by using the raise statement. The general syntax for the </a:t>
            </a:r>
            <a:r>
              <a:rPr lang="en-US" b="1" dirty="0"/>
              <a:t>raise</a:t>
            </a:r>
            <a:r>
              <a:rPr lang="en-US" dirty="0"/>
              <a:t> statement is as </a:t>
            </a:r>
            <a:r>
              <a:rPr lang="en-US" dirty="0" smtClean="0"/>
              <a:t>follows</a:t>
            </a:r>
          </a:p>
          <a:p>
            <a:endParaRPr lang="en-US" dirty="0"/>
          </a:p>
        </p:txBody>
      </p:sp>
      <p:pic>
        <p:nvPicPr>
          <p:cNvPr id="4" name="Picture 3"/>
          <p:cNvPicPr>
            <a:picLocks noChangeAspect="1"/>
          </p:cNvPicPr>
          <p:nvPr/>
        </p:nvPicPr>
        <p:blipFill>
          <a:blip r:embed="rId2"/>
          <a:stretch>
            <a:fillRect/>
          </a:stretch>
        </p:blipFill>
        <p:spPr>
          <a:xfrm>
            <a:off x="1084053" y="3611233"/>
            <a:ext cx="3657600" cy="342900"/>
          </a:xfrm>
          <a:prstGeom prst="rect">
            <a:avLst/>
          </a:prstGeom>
        </p:spPr>
      </p:pic>
    </p:spTree>
    <p:extLst>
      <p:ext uri="{BB962C8B-B14F-4D97-AF65-F5344CB8AC3E}">
        <p14:creationId xmlns:p14="http://schemas.microsoft.com/office/powerpoint/2010/main" val="426499940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OOP(Object Oriented Programs)</a:t>
            </a:r>
            <a:endParaRPr lang="en-US" dirty="0"/>
          </a:p>
        </p:txBody>
      </p:sp>
      <p:sp>
        <p:nvSpPr>
          <p:cNvPr id="3" name="Content Placeholder 2"/>
          <p:cNvSpPr>
            <a:spLocks noGrp="1"/>
          </p:cNvSpPr>
          <p:nvPr>
            <p:ph idx="1"/>
          </p:nvPr>
        </p:nvSpPr>
        <p:spPr/>
        <p:txBody>
          <a:bodyPr/>
          <a:lstStyle/>
          <a:p>
            <a:r>
              <a:rPr lang="en-US" dirty="0"/>
              <a:t>Python has been an object-oriented language since the time it existed. Due to this, creating and using classes and objects are downright easy. This chapter helps you become an expert in using Python's object-oriented programming support.</a:t>
            </a:r>
          </a:p>
        </p:txBody>
      </p:sp>
    </p:spTree>
    <p:extLst>
      <p:ext uri="{BB962C8B-B14F-4D97-AF65-F5344CB8AC3E}">
        <p14:creationId xmlns:p14="http://schemas.microsoft.com/office/powerpoint/2010/main" val="1653196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Input from Keyboard </a:t>
            </a:r>
          </a:p>
        </p:txBody>
      </p:sp>
      <p:sp>
        <p:nvSpPr>
          <p:cNvPr id="3" name="Content Placeholder 2"/>
          <p:cNvSpPr>
            <a:spLocks noGrp="1"/>
          </p:cNvSpPr>
          <p:nvPr>
            <p:ph idx="1"/>
          </p:nvPr>
        </p:nvSpPr>
        <p:spPr/>
        <p:txBody>
          <a:bodyPr/>
          <a:lstStyle/>
          <a:p>
            <a:r>
              <a:rPr lang="en-US" dirty="0"/>
              <a:t>Python 2 has two versions of input functions, input() and </a:t>
            </a:r>
            <a:r>
              <a:rPr lang="en-US" dirty="0" err="1"/>
              <a:t>raw_input</a:t>
            </a:r>
            <a:r>
              <a:rPr lang="en-US" dirty="0"/>
              <a:t>(). The input() function treats the received data as string if it is included in quotes '' or "", otherwise the data is treated as number. </a:t>
            </a:r>
            <a:endParaRPr lang="en-US" dirty="0" smtClean="0"/>
          </a:p>
          <a:p>
            <a:r>
              <a:rPr lang="en-US" dirty="0" smtClean="0"/>
              <a:t>In </a:t>
            </a:r>
            <a:r>
              <a:rPr lang="en-US" dirty="0"/>
              <a:t>Python 3, </a:t>
            </a:r>
            <a:r>
              <a:rPr lang="en-US" dirty="0" err="1"/>
              <a:t>raw_input</a:t>
            </a:r>
            <a:r>
              <a:rPr lang="en-US" dirty="0"/>
              <a:t>() function is deprecated. Further, the received data is always treated as string.</a:t>
            </a:r>
          </a:p>
        </p:txBody>
      </p:sp>
    </p:spTree>
    <p:extLst>
      <p:ext uri="{BB962C8B-B14F-4D97-AF65-F5344CB8AC3E}">
        <p14:creationId xmlns:p14="http://schemas.microsoft.com/office/powerpoint/2010/main" val="23925068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Terminology</a:t>
            </a:r>
            <a:endParaRPr lang="en-US" dirty="0"/>
          </a:p>
        </p:txBody>
      </p:sp>
      <p:sp>
        <p:nvSpPr>
          <p:cNvPr id="3" name="Content Placeholder 2"/>
          <p:cNvSpPr>
            <a:spLocks noGrp="1"/>
          </p:cNvSpPr>
          <p:nvPr>
            <p:ph idx="1"/>
          </p:nvPr>
        </p:nvSpPr>
        <p:spPr/>
        <p:txBody>
          <a:bodyPr>
            <a:normAutofit/>
          </a:bodyPr>
          <a:lstStyle/>
          <a:p>
            <a:r>
              <a:rPr lang="en-US" b="1" dirty="0"/>
              <a:t>Class</a:t>
            </a:r>
            <a:r>
              <a:rPr lang="en-US" dirty="0"/>
              <a:t> − A user-defined prototype for an object that defines a set of attributes that characterize any object of the class. The attributes are data members (class variables and instance variables) and methods, accessed via dot notation.</a:t>
            </a:r>
          </a:p>
          <a:p>
            <a:r>
              <a:rPr lang="en-US" b="1" dirty="0"/>
              <a:t>Class variable</a:t>
            </a:r>
            <a:r>
              <a:rPr lang="en-US" dirty="0"/>
              <a:t> − A variable that is shared by all instances of a class. Class variables are defined within a class but outside any of the class's methods. </a:t>
            </a:r>
          </a:p>
          <a:p>
            <a:r>
              <a:rPr lang="en-US" b="1" dirty="0"/>
              <a:t>Data member</a:t>
            </a:r>
            <a:r>
              <a:rPr lang="en-US" dirty="0"/>
              <a:t> − A class variable or instance variable that holds data associated with a class and its objects.</a:t>
            </a:r>
          </a:p>
          <a:p>
            <a:endParaRPr lang="en-US" dirty="0"/>
          </a:p>
        </p:txBody>
      </p:sp>
    </p:spTree>
    <p:extLst>
      <p:ext uri="{BB962C8B-B14F-4D97-AF65-F5344CB8AC3E}">
        <p14:creationId xmlns:p14="http://schemas.microsoft.com/office/powerpoint/2010/main" val="35648024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Terminology</a:t>
            </a:r>
          </a:p>
        </p:txBody>
      </p:sp>
      <p:sp>
        <p:nvSpPr>
          <p:cNvPr id="3" name="Content Placeholder 2"/>
          <p:cNvSpPr>
            <a:spLocks noGrp="1"/>
          </p:cNvSpPr>
          <p:nvPr>
            <p:ph idx="1"/>
          </p:nvPr>
        </p:nvSpPr>
        <p:spPr/>
        <p:txBody>
          <a:bodyPr>
            <a:normAutofit lnSpcReduction="10000"/>
          </a:bodyPr>
          <a:lstStyle/>
          <a:p>
            <a:r>
              <a:rPr lang="en-US" b="1" dirty="0"/>
              <a:t>Function overloading</a:t>
            </a:r>
            <a:r>
              <a:rPr lang="en-US" dirty="0"/>
              <a:t> − The assignment of more than one behavior to a particular function. The operation performed varies by the types of objects or arguments involved.</a:t>
            </a:r>
          </a:p>
          <a:p>
            <a:r>
              <a:rPr lang="en-US" b="1" dirty="0"/>
              <a:t>Instance variable</a:t>
            </a:r>
            <a:r>
              <a:rPr lang="en-US" dirty="0"/>
              <a:t> − A variable that is defined inside a method and belongs only to the current instance of a class.</a:t>
            </a:r>
          </a:p>
          <a:p>
            <a:r>
              <a:rPr lang="en-US" b="1" dirty="0"/>
              <a:t>Inheritance</a:t>
            </a:r>
            <a:r>
              <a:rPr lang="en-US" dirty="0"/>
              <a:t> − The transfer of the characteristics of a class to other classes that are derived from it.</a:t>
            </a:r>
          </a:p>
          <a:p>
            <a:r>
              <a:rPr lang="en-US" b="1" dirty="0"/>
              <a:t>Instance</a:t>
            </a:r>
            <a:r>
              <a:rPr lang="en-US" dirty="0"/>
              <a:t> − An individual object of a certain class. An object </a:t>
            </a:r>
            <a:r>
              <a:rPr lang="en-US" dirty="0" err="1"/>
              <a:t>obj</a:t>
            </a:r>
            <a:r>
              <a:rPr lang="en-US" dirty="0"/>
              <a:t> that belongs to a class Circle, for example, is an instance of the class Circle.</a:t>
            </a:r>
          </a:p>
          <a:p>
            <a:endParaRPr lang="en-US" dirty="0"/>
          </a:p>
        </p:txBody>
      </p:sp>
    </p:spTree>
    <p:extLst>
      <p:ext uri="{BB962C8B-B14F-4D97-AF65-F5344CB8AC3E}">
        <p14:creationId xmlns:p14="http://schemas.microsoft.com/office/powerpoint/2010/main" val="6741089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Terminology</a:t>
            </a:r>
          </a:p>
        </p:txBody>
      </p:sp>
      <p:sp>
        <p:nvSpPr>
          <p:cNvPr id="3" name="Content Placeholder 2"/>
          <p:cNvSpPr>
            <a:spLocks noGrp="1"/>
          </p:cNvSpPr>
          <p:nvPr>
            <p:ph idx="1"/>
          </p:nvPr>
        </p:nvSpPr>
        <p:spPr/>
        <p:txBody>
          <a:bodyPr/>
          <a:lstStyle/>
          <a:p>
            <a:r>
              <a:rPr lang="en-US" b="1" dirty="0"/>
              <a:t>Instantiation</a:t>
            </a:r>
            <a:r>
              <a:rPr lang="en-US" dirty="0"/>
              <a:t> − The creation of an instance of a class.</a:t>
            </a:r>
          </a:p>
          <a:p>
            <a:r>
              <a:rPr lang="en-US" b="1" dirty="0"/>
              <a:t>Method </a:t>
            </a:r>
            <a:r>
              <a:rPr lang="en-US" dirty="0"/>
              <a:t>− A special kind of function that is defined in a class definition.</a:t>
            </a:r>
          </a:p>
          <a:p>
            <a:r>
              <a:rPr lang="en-US" b="1" dirty="0"/>
              <a:t>Object</a:t>
            </a:r>
            <a:r>
              <a:rPr lang="en-US" dirty="0"/>
              <a:t> − A unique instance of a data structure that is defined by its class. An object comprises both data members (class variables and instance variables) and methods.</a:t>
            </a:r>
          </a:p>
          <a:p>
            <a:r>
              <a:rPr lang="en-US" b="1" dirty="0"/>
              <a:t>Operator overloading</a:t>
            </a:r>
            <a:r>
              <a:rPr lang="en-US" dirty="0"/>
              <a:t> − The assignment of more than one function to a particular operator.</a:t>
            </a:r>
          </a:p>
          <a:p>
            <a:endParaRPr lang="en-US" dirty="0"/>
          </a:p>
        </p:txBody>
      </p:sp>
    </p:spTree>
    <p:extLst>
      <p:ext uri="{BB962C8B-B14F-4D97-AF65-F5344CB8AC3E}">
        <p14:creationId xmlns:p14="http://schemas.microsoft.com/office/powerpoint/2010/main" val="37102877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a:t>
            </a:r>
            <a:endParaRPr lang="en-US" dirty="0"/>
          </a:p>
        </p:txBody>
      </p:sp>
      <p:pic>
        <p:nvPicPr>
          <p:cNvPr id="4" name="Content Placeholder 3"/>
          <p:cNvPicPr>
            <a:picLocks noGrp="1" noChangeAspect="1"/>
          </p:cNvPicPr>
          <p:nvPr>
            <p:ph idx="1"/>
          </p:nvPr>
        </p:nvPicPr>
        <p:blipFill>
          <a:blip r:embed="rId2"/>
          <a:stretch>
            <a:fillRect/>
          </a:stretch>
        </p:blipFill>
        <p:spPr>
          <a:xfrm>
            <a:off x="741872" y="2044459"/>
            <a:ext cx="9552310" cy="4468483"/>
          </a:xfrm>
          <a:prstGeom prst="rect">
            <a:avLst/>
          </a:prstGeom>
        </p:spPr>
      </p:pic>
    </p:spTree>
    <p:extLst>
      <p:ext uri="{BB962C8B-B14F-4D97-AF65-F5344CB8AC3E}">
        <p14:creationId xmlns:p14="http://schemas.microsoft.com/office/powerpoint/2010/main" val="220986201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Instances</a:t>
            </a:r>
            <a:endParaRPr lang="en-US" dirty="0"/>
          </a:p>
        </p:txBody>
      </p:sp>
      <p:sp>
        <p:nvSpPr>
          <p:cNvPr id="3" name="Content Placeholder 2"/>
          <p:cNvSpPr>
            <a:spLocks noGrp="1"/>
          </p:cNvSpPr>
          <p:nvPr>
            <p:ph idx="1"/>
          </p:nvPr>
        </p:nvSpPr>
        <p:spPr/>
        <p:txBody>
          <a:bodyPr/>
          <a:lstStyle/>
          <a:p>
            <a:r>
              <a:rPr lang="en-US" dirty="0"/>
              <a:t>To create instances of a class, you call the class using class name and pass in whatever arguments its </a:t>
            </a:r>
            <a:r>
              <a:rPr lang="en-US" i="1" dirty="0"/>
              <a:t>__</a:t>
            </a:r>
            <a:r>
              <a:rPr lang="en-US" i="1" dirty="0" err="1"/>
              <a:t>init</a:t>
            </a:r>
            <a:r>
              <a:rPr lang="en-US" i="1" dirty="0"/>
              <a:t>__</a:t>
            </a:r>
            <a:r>
              <a:rPr lang="en-US" dirty="0"/>
              <a:t> method accepts</a:t>
            </a:r>
            <a:r>
              <a:rPr lang="en-US" dirty="0" smtClean="0"/>
              <a:t>.</a:t>
            </a:r>
          </a:p>
          <a:p>
            <a:endParaRPr lang="en-US" dirty="0"/>
          </a:p>
          <a:p>
            <a:pPr marL="0" indent="0">
              <a:buNone/>
            </a:pPr>
            <a:r>
              <a:rPr lang="en-US" dirty="0"/>
              <a:t>This would create first object of Employee class</a:t>
            </a:r>
          </a:p>
          <a:p>
            <a:pPr marL="0" indent="0">
              <a:buNone/>
            </a:pPr>
            <a:r>
              <a:rPr lang="en-US" dirty="0" smtClean="0"/>
              <a:t>----</a:t>
            </a:r>
            <a:r>
              <a:rPr lang="en-US" dirty="0" smtClean="0">
                <a:sym typeface="Wingdings" panose="05000000000000000000" pitchFamily="2" charset="2"/>
              </a:rPr>
              <a:t></a:t>
            </a:r>
            <a:r>
              <a:rPr lang="en-US" dirty="0" smtClean="0"/>
              <a:t>emp1 </a:t>
            </a:r>
            <a:r>
              <a:rPr lang="en-US" dirty="0"/>
              <a:t>= Employee("Zara", 2000)</a:t>
            </a:r>
          </a:p>
          <a:p>
            <a:pPr marL="0" indent="0">
              <a:buNone/>
            </a:pPr>
            <a:r>
              <a:rPr lang="en-US" dirty="0"/>
              <a:t>This would create second object of Employee class</a:t>
            </a:r>
          </a:p>
          <a:p>
            <a:pPr marL="0" indent="0">
              <a:buNone/>
            </a:pPr>
            <a:r>
              <a:rPr lang="en-US" dirty="0" smtClean="0"/>
              <a:t>----</a:t>
            </a:r>
            <a:r>
              <a:rPr lang="en-US" dirty="0" smtClean="0">
                <a:sym typeface="Wingdings" panose="05000000000000000000" pitchFamily="2" charset="2"/>
              </a:rPr>
              <a:t></a:t>
            </a:r>
            <a:r>
              <a:rPr lang="en-US" dirty="0" smtClean="0"/>
              <a:t>emp2 </a:t>
            </a:r>
            <a:r>
              <a:rPr lang="en-US" dirty="0"/>
              <a:t>= Employee("</a:t>
            </a:r>
            <a:r>
              <a:rPr lang="en-US" dirty="0" err="1"/>
              <a:t>Manni</a:t>
            </a:r>
            <a:r>
              <a:rPr lang="en-US" dirty="0"/>
              <a:t>", 5000)</a:t>
            </a:r>
          </a:p>
        </p:txBody>
      </p:sp>
    </p:spTree>
    <p:extLst>
      <p:ext uri="{BB962C8B-B14F-4D97-AF65-F5344CB8AC3E}">
        <p14:creationId xmlns:p14="http://schemas.microsoft.com/office/powerpoint/2010/main" val="37029421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Attributes</a:t>
            </a:r>
            <a:endParaRPr lang="en-US" dirty="0"/>
          </a:p>
        </p:txBody>
      </p:sp>
      <p:sp>
        <p:nvSpPr>
          <p:cNvPr id="3" name="Content Placeholder 2"/>
          <p:cNvSpPr>
            <a:spLocks noGrp="1"/>
          </p:cNvSpPr>
          <p:nvPr>
            <p:ph idx="1"/>
          </p:nvPr>
        </p:nvSpPr>
        <p:spPr/>
        <p:txBody>
          <a:bodyPr/>
          <a:lstStyle/>
          <a:p>
            <a:r>
              <a:rPr lang="en-US" dirty="0"/>
              <a:t>You access the object's attributes using the dot operator with object. Class variable would be accessed using class name as follows −</a:t>
            </a:r>
          </a:p>
        </p:txBody>
      </p:sp>
      <p:pic>
        <p:nvPicPr>
          <p:cNvPr id="4" name="Picture 3"/>
          <p:cNvPicPr>
            <a:picLocks noChangeAspect="1"/>
          </p:cNvPicPr>
          <p:nvPr/>
        </p:nvPicPr>
        <p:blipFill>
          <a:blip r:embed="rId2"/>
          <a:stretch>
            <a:fillRect/>
          </a:stretch>
        </p:blipFill>
        <p:spPr>
          <a:xfrm>
            <a:off x="1095375" y="3641231"/>
            <a:ext cx="7258050" cy="495300"/>
          </a:xfrm>
          <a:prstGeom prst="rect">
            <a:avLst/>
          </a:prstGeom>
        </p:spPr>
      </p:pic>
    </p:spTree>
    <p:extLst>
      <p:ext uri="{BB962C8B-B14F-4D97-AF65-F5344CB8AC3E}">
        <p14:creationId xmlns:p14="http://schemas.microsoft.com/office/powerpoint/2010/main" val="36742692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Attributes</a:t>
            </a:r>
          </a:p>
        </p:txBody>
      </p:sp>
      <p:pic>
        <p:nvPicPr>
          <p:cNvPr id="4" name="Content Placeholder 3"/>
          <p:cNvPicPr>
            <a:picLocks noGrp="1" noChangeAspect="1"/>
          </p:cNvPicPr>
          <p:nvPr>
            <p:ph idx="1"/>
          </p:nvPr>
        </p:nvPicPr>
        <p:blipFill>
          <a:blip r:embed="rId2"/>
          <a:stretch>
            <a:fillRect/>
          </a:stretch>
        </p:blipFill>
        <p:spPr>
          <a:xfrm>
            <a:off x="680322" y="2336800"/>
            <a:ext cx="9119286" cy="4167517"/>
          </a:xfrm>
          <a:prstGeom prst="rect">
            <a:avLst/>
          </a:prstGeom>
        </p:spPr>
      </p:pic>
    </p:spTree>
    <p:extLst>
      <p:ext uri="{BB962C8B-B14F-4D97-AF65-F5344CB8AC3E}">
        <p14:creationId xmlns:p14="http://schemas.microsoft.com/office/powerpoint/2010/main" val="8372967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Destroying Objects (Garbage Collection</a:t>
            </a:r>
            <a:r>
              <a:rPr lang="en-US" dirty="0" smtClean="0"/>
              <a:t>)</a:t>
            </a:r>
            <a:endParaRPr lang="en-US" dirty="0"/>
          </a:p>
        </p:txBody>
      </p:sp>
      <p:sp>
        <p:nvSpPr>
          <p:cNvPr id="3" name="Content Placeholder 2"/>
          <p:cNvSpPr>
            <a:spLocks noGrp="1"/>
          </p:cNvSpPr>
          <p:nvPr>
            <p:ph idx="1"/>
          </p:nvPr>
        </p:nvSpPr>
        <p:spPr/>
        <p:txBody>
          <a:bodyPr/>
          <a:lstStyle/>
          <a:p>
            <a:r>
              <a:rPr lang="en-US" dirty="0"/>
              <a:t>Python deletes unneeded objects (built-in types or class instances) automatically to free the memory space. The process by which Python periodically reclaims blocks of memory that no longer are in use is termed as Garbage Collection</a:t>
            </a:r>
            <a:r>
              <a:rPr lang="en-US" dirty="0" smtClean="0"/>
              <a:t>.</a:t>
            </a:r>
          </a:p>
          <a:p>
            <a:r>
              <a:rPr lang="en-US" dirty="0"/>
              <a:t>Python's garbage collector runs during program execution and is triggered when an object's reference count reaches zero. An object's reference count changes as the number of aliases that point to it changes.</a:t>
            </a:r>
          </a:p>
        </p:txBody>
      </p:sp>
    </p:spTree>
    <p:extLst>
      <p:ext uri="{BB962C8B-B14F-4D97-AF65-F5344CB8AC3E}">
        <p14:creationId xmlns:p14="http://schemas.microsoft.com/office/powerpoint/2010/main" val="304818748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__del__</a:t>
            </a:r>
            <a:endParaRPr lang="en-US" dirty="0"/>
          </a:p>
        </p:txBody>
      </p:sp>
      <p:sp>
        <p:nvSpPr>
          <p:cNvPr id="3" name="Content Placeholder 2"/>
          <p:cNvSpPr>
            <a:spLocks noGrp="1"/>
          </p:cNvSpPr>
          <p:nvPr>
            <p:ph idx="1"/>
          </p:nvPr>
        </p:nvSpPr>
        <p:spPr/>
        <p:txBody>
          <a:bodyPr/>
          <a:lstStyle/>
          <a:p>
            <a:r>
              <a:rPr lang="en-US" dirty="0"/>
              <a:t>You normally will not notice when the garbage collector destroys an orphaned instance and reclaims its space. However, a class can implement the special method </a:t>
            </a:r>
            <a:r>
              <a:rPr lang="en-US" i="1" dirty="0"/>
              <a:t>__del__()</a:t>
            </a:r>
            <a:r>
              <a:rPr lang="en-US" dirty="0"/>
              <a:t>, called a destructor, that is invoked when the instance is about to be destroyed. This method might be used to clean up any non-memory resources used by an instance.</a:t>
            </a:r>
          </a:p>
        </p:txBody>
      </p:sp>
    </p:spTree>
    <p:extLst>
      <p:ext uri="{BB962C8B-B14F-4D97-AF65-F5344CB8AC3E}">
        <p14:creationId xmlns:p14="http://schemas.microsoft.com/office/powerpoint/2010/main" val="13516056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224951" y="2336800"/>
            <a:ext cx="7357231" cy="3598863"/>
          </a:xfrm>
          <a:prstGeom prst="rect">
            <a:avLst/>
          </a:prstGeom>
        </p:spPr>
      </p:pic>
    </p:spTree>
    <p:extLst>
      <p:ext uri="{BB962C8B-B14F-4D97-AF65-F5344CB8AC3E}">
        <p14:creationId xmlns:p14="http://schemas.microsoft.com/office/powerpoint/2010/main" val="199140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Data (input() and </a:t>
            </a:r>
            <a:r>
              <a:rPr lang="en-US" dirty="0" err="1" smtClean="0"/>
              <a:t>raw_input</a:t>
            </a:r>
            <a:r>
              <a:rPr lang="en-US" dirty="0" smtClean="0"/>
              <a: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02735787"/>
              </p:ext>
            </p:extLst>
          </p:nvPr>
        </p:nvGraphicFramePr>
        <p:xfrm>
          <a:off x="681038" y="2336800"/>
          <a:ext cx="9613900" cy="3632200"/>
        </p:xfrm>
        <a:graphic>
          <a:graphicData uri="http://schemas.openxmlformats.org/drawingml/2006/table">
            <a:tbl>
              <a:tblPr firstRow="1" bandRow="1">
                <a:tableStyleId>{5C22544A-7EE6-4342-B048-85BDC9FD1C3A}</a:tableStyleId>
              </a:tblPr>
              <a:tblGrid>
                <a:gridCol w="4806950"/>
                <a:gridCol w="4806950"/>
              </a:tblGrid>
              <a:tr h="370840">
                <a:tc>
                  <a:txBody>
                    <a:bodyPr/>
                    <a:lstStyle/>
                    <a:p>
                      <a:r>
                        <a:rPr lang="en-US" sz="1600" dirty="0" smtClean="0"/>
                        <a:t>Python 2</a:t>
                      </a:r>
                      <a:endParaRPr lang="en-US" sz="1600" dirty="0"/>
                    </a:p>
                  </a:txBody>
                  <a:tcPr/>
                </a:tc>
                <a:tc>
                  <a:txBody>
                    <a:bodyPr/>
                    <a:lstStyle/>
                    <a:p>
                      <a:r>
                        <a:rPr lang="en-US" sz="1600" dirty="0" smtClean="0"/>
                        <a:t>Python3</a:t>
                      </a:r>
                      <a:endParaRPr lang="en-US" sz="1600" dirty="0"/>
                    </a:p>
                  </a:txBody>
                  <a:tcPr/>
                </a:tc>
              </a:tr>
              <a:tr h="370840">
                <a:tc>
                  <a:txBody>
                    <a:bodyPr/>
                    <a:lstStyle/>
                    <a:p>
                      <a:r>
                        <a:rPr lang="en-US" sz="1600" dirty="0" smtClean="0"/>
                        <a:t>&gt;&gt;&gt; x=input('something:')</a:t>
                      </a:r>
                    </a:p>
                    <a:p>
                      <a:r>
                        <a:rPr lang="en-US" sz="1600" dirty="0" smtClean="0"/>
                        <a:t> something:10 #entered data is treated as number </a:t>
                      </a:r>
                    </a:p>
                    <a:p>
                      <a:r>
                        <a:rPr lang="en-US" sz="1600" dirty="0" smtClean="0"/>
                        <a:t>&gt;&gt;&gt; x 10 </a:t>
                      </a:r>
                    </a:p>
                    <a:p>
                      <a:r>
                        <a:rPr lang="en-US" sz="1600" dirty="0" smtClean="0"/>
                        <a:t>&gt;&gt;&gt; x=input('something:')</a:t>
                      </a:r>
                    </a:p>
                    <a:p>
                      <a:r>
                        <a:rPr lang="en-US" sz="1600" dirty="0" smtClean="0"/>
                        <a:t>something:'10' #entered data is treated as string </a:t>
                      </a:r>
                    </a:p>
                    <a:p>
                      <a:r>
                        <a:rPr lang="en-US" sz="1600" dirty="0" smtClean="0"/>
                        <a:t>&gt;&gt;&gt; x '10‘</a:t>
                      </a:r>
                    </a:p>
                    <a:p>
                      <a:r>
                        <a:rPr lang="en-US" sz="1600" dirty="0" smtClean="0"/>
                        <a:t> &gt;&gt;&gt; x=</a:t>
                      </a:r>
                      <a:r>
                        <a:rPr lang="en-US" sz="1600" dirty="0" err="1" smtClean="0"/>
                        <a:t>raw_input</a:t>
                      </a:r>
                      <a:r>
                        <a:rPr lang="en-US" sz="1600" dirty="0" smtClean="0"/>
                        <a:t>("something:") something:10 #entered data is treated as string even without '‘</a:t>
                      </a:r>
                    </a:p>
                    <a:p>
                      <a:r>
                        <a:rPr lang="en-US" sz="1600" dirty="0" smtClean="0"/>
                        <a:t> &gt;&gt;&gt; x '10' </a:t>
                      </a:r>
                    </a:p>
                    <a:p>
                      <a:r>
                        <a:rPr lang="en-US" sz="1600" dirty="0" smtClean="0"/>
                        <a:t>&gt;&gt;&gt; x=</a:t>
                      </a:r>
                      <a:r>
                        <a:rPr lang="en-US" sz="1600" dirty="0" err="1" smtClean="0"/>
                        <a:t>raw_input</a:t>
                      </a:r>
                      <a:r>
                        <a:rPr lang="en-US" sz="1600" dirty="0" smtClean="0"/>
                        <a:t>("something:") something:'10' #entered data treated as string including '‘</a:t>
                      </a:r>
                    </a:p>
                    <a:p>
                      <a:r>
                        <a:rPr lang="en-US" sz="1600" dirty="0" smtClean="0"/>
                        <a:t> &gt;&gt;&gt; x "'10'" </a:t>
                      </a:r>
                    </a:p>
                    <a:p>
                      <a:endParaRPr lang="en-US" sz="1600" dirty="0"/>
                    </a:p>
                  </a:txBody>
                  <a:tcPr/>
                </a:tc>
                <a:tc>
                  <a:txBody>
                    <a:bodyPr/>
                    <a:lstStyle/>
                    <a:p>
                      <a:r>
                        <a:rPr lang="en-US" sz="1600" dirty="0" smtClean="0"/>
                        <a:t>&gt;&gt;&gt; x=input("something:")</a:t>
                      </a:r>
                    </a:p>
                    <a:p>
                      <a:r>
                        <a:rPr lang="en-US" sz="1600" dirty="0" smtClean="0"/>
                        <a:t> something:10 </a:t>
                      </a:r>
                    </a:p>
                    <a:p>
                      <a:r>
                        <a:rPr lang="en-US" sz="1600" dirty="0" smtClean="0"/>
                        <a:t>&gt;&gt;&gt; x '10' </a:t>
                      </a:r>
                    </a:p>
                    <a:p>
                      <a:r>
                        <a:rPr lang="en-US" sz="1600" dirty="0" smtClean="0"/>
                        <a:t>&gt;&gt;&gt; x=input("something:") </a:t>
                      </a:r>
                    </a:p>
                    <a:p>
                      <a:r>
                        <a:rPr lang="en-US" sz="1600" dirty="0" smtClean="0"/>
                        <a:t>something:'10' </a:t>
                      </a:r>
                    </a:p>
                    <a:p>
                      <a:r>
                        <a:rPr lang="en-US" sz="1600" dirty="0" smtClean="0"/>
                        <a:t>#entered data treated as string with or without '' </a:t>
                      </a:r>
                    </a:p>
                    <a:p>
                      <a:r>
                        <a:rPr lang="en-US" sz="1600" dirty="0" smtClean="0"/>
                        <a:t>&gt;&gt;&gt; x "'10'" </a:t>
                      </a:r>
                    </a:p>
                    <a:p>
                      <a:r>
                        <a:rPr lang="en-US" sz="1600" dirty="0" smtClean="0"/>
                        <a:t>&gt;&gt;&gt; x=</a:t>
                      </a:r>
                      <a:r>
                        <a:rPr lang="en-US" sz="1600" dirty="0" err="1" smtClean="0"/>
                        <a:t>raw_input</a:t>
                      </a:r>
                      <a:r>
                        <a:rPr lang="en-US" sz="1600" dirty="0" smtClean="0"/>
                        <a:t>("something:") # will result </a:t>
                      </a:r>
                      <a:r>
                        <a:rPr lang="en-US" sz="1600" dirty="0" err="1" smtClean="0"/>
                        <a:t>NameError</a:t>
                      </a:r>
                      <a:r>
                        <a:rPr lang="en-US" sz="1600" dirty="0" smtClean="0"/>
                        <a:t> </a:t>
                      </a:r>
                      <a:r>
                        <a:rPr lang="en-US" sz="1600" dirty="0" err="1" smtClean="0"/>
                        <a:t>Traceback</a:t>
                      </a:r>
                      <a:r>
                        <a:rPr lang="en-US" sz="1600" dirty="0" smtClean="0"/>
                        <a:t> (most recent call last): File "", line 1, in x=</a:t>
                      </a:r>
                      <a:r>
                        <a:rPr lang="en-US" sz="1600" dirty="0" err="1" smtClean="0"/>
                        <a:t>raw_input</a:t>
                      </a:r>
                      <a:r>
                        <a:rPr lang="en-US" sz="1600" dirty="0" smtClean="0"/>
                        <a:t>("something:") </a:t>
                      </a:r>
                      <a:r>
                        <a:rPr lang="en-US" sz="1600" dirty="0" err="1" smtClean="0"/>
                        <a:t>NameError</a:t>
                      </a:r>
                      <a:r>
                        <a:rPr lang="en-US" sz="1600" dirty="0" smtClean="0"/>
                        <a:t>: name '</a:t>
                      </a:r>
                      <a:r>
                        <a:rPr lang="en-US" sz="1600" dirty="0" err="1" smtClean="0"/>
                        <a:t>raw_input</a:t>
                      </a:r>
                      <a:r>
                        <a:rPr lang="en-US" sz="1600" dirty="0" smtClean="0"/>
                        <a:t>' is not defined</a:t>
                      </a:r>
                      <a:endParaRPr lang="en-US" sz="1600" dirty="0"/>
                    </a:p>
                  </a:txBody>
                  <a:tcPr/>
                </a:tc>
              </a:tr>
            </a:tbl>
          </a:graphicData>
        </a:graphic>
      </p:graphicFrame>
    </p:spTree>
    <p:extLst>
      <p:ext uri="{BB962C8B-B14F-4D97-AF65-F5344CB8AC3E}">
        <p14:creationId xmlns:p14="http://schemas.microsoft.com/office/powerpoint/2010/main" val="8592473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Inheritance</a:t>
            </a:r>
            <a:endParaRPr lang="en-US" dirty="0"/>
          </a:p>
        </p:txBody>
      </p:sp>
      <p:sp>
        <p:nvSpPr>
          <p:cNvPr id="3" name="Content Placeholder 2"/>
          <p:cNvSpPr>
            <a:spLocks noGrp="1"/>
          </p:cNvSpPr>
          <p:nvPr>
            <p:ph idx="1"/>
          </p:nvPr>
        </p:nvSpPr>
        <p:spPr/>
        <p:txBody>
          <a:bodyPr/>
          <a:lstStyle/>
          <a:p>
            <a:r>
              <a:rPr lang="en-US" dirty="0"/>
              <a:t>Instead of starting from a scratch, you can create a class by deriving it from a pre-existing class by listing the parent class in parentheses after the new class name.</a:t>
            </a:r>
          </a:p>
          <a:p>
            <a:r>
              <a:rPr lang="en-US" dirty="0"/>
              <a:t>The child class inherits the attributes of its parent class, and you can use those attributes as if they were defined in the child class. A child class can also override data members and methods from the parent.</a:t>
            </a:r>
          </a:p>
          <a:p>
            <a:endParaRPr lang="en-US" dirty="0"/>
          </a:p>
        </p:txBody>
      </p:sp>
      <p:pic>
        <p:nvPicPr>
          <p:cNvPr id="4" name="Picture 3"/>
          <p:cNvPicPr>
            <a:picLocks noChangeAspect="1"/>
          </p:cNvPicPr>
          <p:nvPr/>
        </p:nvPicPr>
        <p:blipFill>
          <a:blip r:embed="rId2"/>
          <a:stretch>
            <a:fillRect/>
          </a:stretch>
        </p:blipFill>
        <p:spPr>
          <a:xfrm>
            <a:off x="1055119" y="4907442"/>
            <a:ext cx="4819650" cy="752475"/>
          </a:xfrm>
          <a:prstGeom prst="rect">
            <a:avLst/>
          </a:prstGeom>
        </p:spPr>
      </p:pic>
    </p:spTree>
    <p:extLst>
      <p:ext uri="{BB962C8B-B14F-4D97-AF65-F5344CB8AC3E}">
        <p14:creationId xmlns:p14="http://schemas.microsoft.com/office/powerpoint/2010/main" val="12000156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017917" y="2336800"/>
            <a:ext cx="6000199" cy="3598863"/>
          </a:xfrm>
          <a:prstGeom prst="rect">
            <a:avLst/>
          </a:prstGeom>
        </p:spPr>
      </p:pic>
      <p:pic>
        <p:nvPicPr>
          <p:cNvPr id="5" name="Picture 4"/>
          <p:cNvPicPr>
            <a:picLocks noChangeAspect="1"/>
          </p:cNvPicPr>
          <p:nvPr/>
        </p:nvPicPr>
        <p:blipFill>
          <a:blip r:embed="rId3"/>
          <a:stretch>
            <a:fillRect/>
          </a:stretch>
        </p:blipFill>
        <p:spPr>
          <a:xfrm>
            <a:off x="8666222" y="2336800"/>
            <a:ext cx="2295525" cy="1152525"/>
          </a:xfrm>
          <a:prstGeom prst="rect">
            <a:avLst/>
          </a:prstGeom>
        </p:spPr>
      </p:pic>
    </p:spTree>
    <p:extLst>
      <p:ext uri="{BB962C8B-B14F-4D97-AF65-F5344CB8AC3E}">
        <p14:creationId xmlns:p14="http://schemas.microsoft.com/office/powerpoint/2010/main" val="8454306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6658" y="2484946"/>
            <a:ext cx="3552825" cy="1543050"/>
          </a:xfrm>
          <a:prstGeom prst="rect">
            <a:avLst/>
          </a:prstGeom>
        </p:spPr>
      </p:pic>
    </p:spTree>
    <p:extLst>
      <p:ext uri="{BB962C8B-B14F-4D97-AF65-F5344CB8AC3E}">
        <p14:creationId xmlns:p14="http://schemas.microsoft.com/office/powerpoint/2010/main" val="26359455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class or object</a:t>
            </a:r>
            <a:endParaRPr lang="en-US" dirty="0"/>
          </a:p>
        </p:txBody>
      </p:sp>
      <p:sp>
        <p:nvSpPr>
          <p:cNvPr id="3" name="Content Placeholder 2"/>
          <p:cNvSpPr>
            <a:spLocks noGrp="1"/>
          </p:cNvSpPr>
          <p:nvPr>
            <p:ph idx="1"/>
          </p:nvPr>
        </p:nvSpPr>
        <p:spPr/>
        <p:txBody>
          <a:bodyPr/>
          <a:lstStyle/>
          <a:p>
            <a:r>
              <a:rPr lang="en-US" dirty="0"/>
              <a:t>You can use </a:t>
            </a:r>
            <a:r>
              <a:rPr lang="en-US" dirty="0" err="1"/>
              <a:t>issubclass</a:t>
            </a:r>
            <a:r>
              <a:rPr lang="en-US" dirty="0"/>
              <a:t>() or </a:t>
            </a:r>
            <a:r>
              <a:rPr lang="en-US" dirty="0" err="1"/>
              <a:t>isinstance</a:t>
            </a:r>
            <a:r>
              <a:rPr lang="en-US" dirty="0"/>
              <a:t>() functions to check a relationships of two classes and instances.</a:t>
            </a:r>
          </a:p>
          <a:p>
            <a:r>
              <a:rPr lang="en-US" dirty="0"/>
              <a:t>The </a:t>
            </a:r>
            <a:r>
              <a:rPr lang="en-US" b="1" dirty="0" err="1"/>
              <a:t>issubclass</a:t>
            </a:r>
            <a:r>
              <a:rPr lang="en-US" b="1" dirty="0"/>
              <a:t>(sub, sup)</a:t>
            </a:r>
            <a:r>
              <a:rPr lang="en-US" dirty="0"/>
              <a:t> </a:t>
            </a:r>
            <a:r>
              <a:rPr lang="en-US" dirty="0" err="1"/>
              <a:t>boolean</a:t>
            </a:r>
            <a:r>
              <a:rPr lang="en-US" dirty="0"/>
              <a:t> function returns True, if the given subclass </a:t>
            </a:r>
            <a:r>
              <a:rPr lang="en-US" b="1" dirty="0"/>
              <a:t>sub</a:t>
            </a:r>
            <a:r>
              <a:rPr lang="en-US" dirty="0"/>
              <a:t> is indeed a subclass of the superclass </a:t>
            </a:r>
            <a:r>
              <a:rPr lang="en-US" b="1" dirty="0"/>
              <a:t>sup</a:t>
            </a:r>
            <a:r>
              <a:rPr lang="en-US" dirty="0"/>
              <a:t>.</a:t>
            </a:r>
          </a:p>
          <a:p>
            <a:r>
              <a:rPr lang="en-US" dirty="0"/>
              <a:t>The </a:t>
            </a:r>
            <a:r>
              <a:rPr lang="en-US" b="1" dirty="0" err="1"/>
              <a:t>isinstance</a:t>
            </a:r>
            <a:r>
              <a:rPr lang="en-US" b="1" dirty="0"/>
              <a:t>(</a:t>
            </a:r>
            <a:r>
              <a:rPr lang="en-US" b="1" dirty="0" err="1"/>
              <a:t>obj</a:t>
            </a:r>
            <a:r>
              <a:rPr lang="en-US" b="1" dirty="0"/>
              <a:t>, Class)</a:t>
            </a:r>
            <a:r>
              <a:rPr lang="en-US" dirty="0"/>
              <a:t> </a:t>
            </a:r>
            <a:r>
              <a:rPr lang="en-US" dirty="0" err="1"/>
              <a:t>boolean</a:t>
            </a:r>
            <a:r>
              <a:rPr lang="en-US" dirty="0"/>
              <a:t> function returns True, if </a:t>
            </a:r>
            <a:r>
              <a:rPr lang="en-US" i="1" dirty="0" err="1"/>
              <a:t>obj</a:t>
            </a:r>
            <a:r>
              <a:rPr lang="en-US" dirty="0"/>
              <a:t> is an instance of class </a:t>
            </a:r>
            <a:r>
              <a:rPr lang="en-US" i="1" dirty="0" err="1"/>
              <a:t>Class</a:t>
            </a:r>
            <a:r>
              <a:rPr lang="en-US" dirty="0"/>
              <a:t> or is an instance of a subclass of Class</a:t>
            </a:r>
          </a:p>
          <a:p>
            <a:endParaRPr lang="en-US" dirty="0"/>
          </a:p>
        </p:txBody>
      </p:sp>
    </p:spTree>
    <p:extLst>
      <p:ext uri="{BB962C8B-B14F-4D97-AF65-F5344CB8AC3E}">
        <p14:creationId xmlns:p14="http://schemas.microsoft.com/office/powerpoint/2010/main" val="24031429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t>
            </a:r>
            <a:r>
              <a:rPr lang="en-US" dirty="0" smtClean="0"/>
              <a:t>Methods</a:t>
            </a:r>
            <a:endParaRPr lang="en-US" dirty="0"/>
          </a:p>
        </p:txBody>
      </p:sp>
      <p:sp>
        <p:nvSpPr>
          <p:cNvPr id="3" name="Content Placeholder 2"/>
          <p:cNvSpPr>
            <a:spLocks noGrp="1"/>
          </p:cNvSpPr>
          <p:nvPr>
            <p:ph idx="1"/>
          </p:nvPr>
        </p:nvSpPr>
        <p:spPr/>
        <p:txBody>
          <a:bodyPr/>
          <a:lstStyle/>
          <a:p>
            <a:r>
              <a:rPr lang="en-US" dirty="0"/>
              <a:t>You can always override your parent class methods. One reason for overriding parent's methods is that you may want special or different functionality in your subclass.</a:t>
            </a:r>
          </a:p>
        </p:txBody>
      </p:sp>
      <p:pic>
        <p:nvPicPr>
          <p:cNvPr id="4" name="Picture 3"/>
          <p:cNvPicPr>
            <a:picLocks noChangeAspect="1"/>
          </p:cNvPicPr>
          <p:nvPr/>
        </p:nvPicPr>
        <p:blipFill>
          <a:blip r:embed="rId2"/>
          <a:stretch>
            <a:fillRect/>
          </a:stretch>
        </p:blipFill>
        <p:spPr>
          <a:xfrm>
            <a:off x="882141" y="3329796"/>
            <a:ext cx="8261859" cy="2674974"/>
          </a:xfrm>
          <a:prstGeom prst="rect">
            <a:avLst/>
          </a:prstGeom>
        </p:spPr>
      </p:pic>
    </p:spTree>
    <p:extLst>
      <p:ext uri="{BB962C8B-B14F-4D97-AF65-F5344CB8AC3E}">
        <p14:creationId xmlns:p14="http://schemas.microsoft.com/office/powerpoint/2010/main" val="29741820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t>
            </a:r>
            <a:r>
              <a:rPr lang="en-US" dirty="0" smtClean="0"/>
              <a:t>Operators</a:t>
            </a:r>
            <a:endParaRPr lang="en-US" dirty="0"/>
          </a:p>
        </p:txBody>
      </p:sp>
      <p:sp>
        <p:nvSpPr>
          <p:cNvPr id="3" name="Content Placeholder 2"/>
          <p:cNvSpPr>
            <a:spLocks noGrp="1"/>
          </p:cNvSpPr>
          <p:nvPr>
            <p:ph idx="1"/>
          </p:nvPr>
        </p:nvSpPr>
        <p:spPr/>
        <p:txBody>
          <a:bodyPr/>
          <a:lstStyle/>
          <a:p>
            <a:r>
              <a:rPr lang="en-US" dirty="0"/>
              <a:t>Suppose you have created a Vector class to represent two-dimensional vectors. What happens when you use the plus operator to add </a:t>
            </a:r>
            <a:r>
              <a:rPr lang="en-US" dirty="0" smtClean="0"/>
              <a:t>them.</a:t>
            </a:r>
          </a:p>
          <a:p>
            <a:r>
              <a:rPr lang="en-US" dirty="0"/>
              <a:t>You could, however, define the </a:t>
            </a:r>
            <a:r>
              <a:rPr lang="en-US" i="1" dirty="0"/>
              <a:t>__add__</a:t>
            </a:r>
            <a:r>
              <a:rPr lang="en-US" dirty="0"/>
              <a:t> method in your class to perform vector addition and then the plus operator would behave as per expectation</a:t>
            </a:r>
          </a:p>
        </p:txBody>
      </p:sp>
    </p:spTree>
    <p:extLst>
      <p:ext uri="{BB962C8B-B14F-4D97-AF65-F5344CB8AC3E}">
        <p14:creationId xmlns:p14="http://schemas.microsoft.com/office/powerpoint/2010/main" val="968656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155940" y="2256068"/>
            <a:ext cx="6653722" cy="3870619"/>
          </a:xfrm>
          <a:prstGeom prst="rect">
            <a:avLst/>
          </a:prstGeom>
        </p:spPr>
      </p:pic>
    </p:spTree>
    <p:extLst>
      <p:ext uri="{BB962C8B-B14F-4D97-AF65-F5344CB8AC3E}">
        <p14:creationId xmlns:p14="http://schemas.microsoft.com/office/powerpoint/2010/main" val="368853474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Hiding</a:t>
            </a:r>
            <a:endParaRPr lang="en-US" dirty="0"/>
          </a:p>
        </p:txBody>
      </p:sp>
      <p:sp>
        <p:nvSpPr>
          <p:cNvPr id="3" name="Content Placeholder 2"/>
          <p:cNvSpPr>
            <a:spLocks noGrp="1"/>
          </p:cNvSpPr>
          <p:nvPr>
            <p:ph idx="1"/>
          </p:nvPr>
        </p:nvSpPr>
        <p:spPr/>
        <p:txBody>
          <a:bodyPr/>
          <a:lstStyle/>
          <a:p>
            <a:r>
              <a:rPr lang="en-US" dirty="0"/>
              <a:t>An object's attributes may or may not be visible outside the class definition. You need to name attributes with a double underscore prefix, and those attributes then will not be directly visible to outsiders.</a:t>
            </a:r>
          </a:p>
        </p:txBody>
      </p:sp>
    </p:spTree>
    <p:extLst>
      <p:ext uri="{BB962C8B-B14F-4D97-AF65-F5344CB8AC3E}">
        <p14:creationId xmlns:p14="http://schemas.microsoft.com/office/powerpoint/2010/main" val="26370988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80321" y="2336800"/>
            <a:ext cx="7833951" cy="3822460"/>
          </a:xfrm>
          <a:prstGeom prst="rect">
            <a:avLst/>
          </a:prstGeom>
        </p:spPr>
      </p:pic>
    </p:spTree>
    <p:extLst>
      <p:ext uri="{BB962C8B-B14F-4D97-AF65-F5344CB8AC3E}">
        <p14:creationId xmlns:p14="http://schemas.microsoft.com/office/powerpoint/2010/main" val="16673329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a:t>
            </a:r>
            <a:r>
              <a:rPr lang="en-US" i="1" dirty="0"/>
              <a:t>regular expression</a:t>
            </a:r>
            <a:r>
              <a:rPr lang="en-US" dirty="0"/>
              <a:t> is a special sequence of characters that helps you match or find other strings or sets of strings, using a specialized syntax held in a pattern. Regular expressions are widely used in UNIX world.</a:t>
            </a:r>
          </a:p>
          <a:p>
            <a:r>
              <a:rPr lang="en-US" dirty="0"/>
              <a:t>The module </a:t>
            </a:r>
            <a:r>
              <a:rPr lang="en-US" b="1" dirty="0"/>
              <a:t>re</a:t>
            </a:r>
            <a:r>
              <a:rPr lang="en-US" dirty="0"/>
              <a:t> provides full support for Perl-like regular expressions in Python. The </a:t>
            </a:r>
            <a:r>
              <a:rPr lang="en-US" b="1" dirty="0"/>
              <a:t>re</a:t>
            </a:r>
            <a:r>
              <a:rPr lang="en-US" dirty="0"/>
              <a:t> module raises the exception </a:t>
            </a:r>
            <a:r>
              <a:rPr lang="en-US" b="1" dirty="0" err="1"/>
              <a:t>re.error</a:t>
            </a:r>
            <a:r>
              <a:rPr lang="en-US" dirty="0"/>
              <a:t> if an error occurs while compiling or using a regular expression</a:t>
            </a:r>
            <a:r>
              <a:rPr lang="en-US" dirty="0" smtClean="0"/>
              <a:t>.</a:t>
            </a:r>
          </a:p>
          <a:p>
            <a:r>
              <a:rPr lang="en-US" dirty="0"/>
              <a:t>We would cover two important functions, which would be used to handle regular expressions. Nevertheless, a small thing first: There are various characters, which would have special meaning when they are used in regular expression. To avoid any confusion while dealing with regular expressions, we would use Raw Strings as </a:t>
            </a:r>
            <a:r>
              <a:rPr lang="en-US" b="1" dirty="0" err="1"/>
              <a:t>r'expression</a:t>
            </a:r>
            <a:r>
              <a:rPr lang="en-US" b="1" dirty="0"/>
              <a:t>'</a:t>
            </a:r>
            <a:r>
              <a:rPr lang="en-US" dirty="0"/>
              <a:t>.</a:t>
            </a:r>
          </a:p>
          <a:p>
            <a:endParaRPr lang="en-US" dirty="0"/>
          </a:p>
        </p:txBody>
      </p:sp>
    </p:spTree>
    <p:extLst>
      <p:ext uri="{BB962C8B-B14F-4D97-AF65-F5344CB8AC3E}">
        <p14:creationId xmlns:p14="http://schemas.microsoft.com/office/powerpoint/2010/main" val="124899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Division</a:t>
            </a:r>
            <a:endParaRPr lang="en-US" dirty="0"/>
          </a:p>
        </p:txBody>
      </p:sp>
      <p:sp>
        <p:nvSpPr>
          <p:cNvPr id="3" name="Content Placeholder 2"/>
          <p:cNvSpPr>
            <a:spLocks noGrp="1"/>
          </p:cNvSpPr>
          <p:nvPr>
            <p:ph idx="1"/>
          </p:nvPr>
        </p:nvSpPr>
        <p:spPr/>
        <p:txBody>
          <a:bodyPr/>
          <a:lstStyle/>
          <a:p>
            <a:r>
              <a:rPr lang="en-US" dirty="0"/>
              <a:t>In Python 2, the result of division of two integers is rounded to the nearest integer. As a result, 3/2 will show 1. In order to obtain a floating-point division, numerator or denominator must be explicitly used as float. Hence, either 3.0/2 or 3/2.0 or 3.0/2.0 will result in 1.5 </a:t>
            </a:r>
            <a:endParaRPr lang="en-US" dirty="0" smtClean="0"/>
          </a:p>
          <a:p>
            <a:r>
              <a:rPr lang="en-US" dirty="0" smtClean="0"/>
              <a:t>Python </a:t>
            </a:r>
            <a:r>
              <a:rPr lang="en-US" dirty="0"/>
              <a:t>3 evaluates 3 / 2 as 1.5 by default, which is more intuitive for new programmers.</a:t>
            </a:r>
          </a:p>
        </p:txBody>
      </p:sp>
    </p:spTree>
    <p:extLst>
      <p:ext uri="{BB962C8B-B14F-4D97-AF65-F5344CB8AC3E}">
        <p14:creationId xmlns:p14="http://schemas.microsoft.com/office/powerpoint/2010/main" val="256524964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patterns that match single </a:t>
            </a:r>
            <a:r>
              <a:rPr lang="en-US" dirty="0" smtClean="0"/>
              <a:t>chars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07037269"/>
              </p:ext>
            </p:extLst>
          </p:nvPr>
        </p:nvGraphicFramePr>
        <p:xfrm>
          <a:off x="681038" y="2336800"/>
          <a:ext cx="9613900" cy="3931920"/>
        </p:xfrm>
        <a:graphic>
          <a:graphicData uri="http://schemas.openxmlformats.org/drawingml/2006/table">
            <a:tbl>
              <a:tblPr firstRow="1" bandRow="1">
                <a:tableStyleId>{5C22544A-7EE6-4342-B048-85BDC9FD1C3A}</a:tableStyleId>
              </a:tblPr>
              <a:tblGrid>
                <a:gridCol w="957981"/>
                <a:gridCol w="8655919"/>
              </a:tblGrid>
              <a:tr h="370840">
                <a:tc>
                  <a:txBody>
                    <a:bodyPr/>
                    <a:lstStyle/>
                    <a:p>
                      <a:r>
                        <a:rPr lang="en-US" dirty="0" smtClean="0"/>
                        <a:t>1</a:t>
                      </a:r>
                      <a:endParaRPr lang="en-US" dirty="0"/>
                    </a:p>
                  </a:txBody>
                  <a:tcPr/>
                </a:tc>
                <a:tc>
                  <a:txBody>
                    <a:bodyPr/>
                    <a:lstStyle/>
                    <a:p>
                      <a:r>
                        <a:rPr lang="en-US" sz="1800" b="1" i="0" kern="1200" dirty="0" smtClean="0">
                          <a:solidFill>
                            <a:schemeClr val="lt1"/>
                          </a:solidFill>
                          <a:effectLst/>
                          <a:latin typeface="+mn-lt"/>
                          <a:ea typeface="+mn-ea"/>
                          <a:cs typeface="+mn-cs"/>
                        </a:rPr>
                        <a:t>a, X, 9, &lt;</a:t>
                      </a:r>
                      <a:endParaRPr lang="en-US" sz="1800" b="0"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ordinary characters just match themselves exactly.</a:t>
                      </a:r>
                    </a:p>
                  </a:txBody>
                  <a:tcPr/>
                </a:tc>
              </a:tr>
              <a:tr h="370840">
                <a:tc>
                  <a:txBody>
                    <a:bodyPr/>
                    <a:lstStyle/>
                    <a:p>
                      <a:r>
                        <a:rPr lang="en-US" dirty="0" smtClean="0"/>
                        <a:t>2</a:t>
                      </a:r>
                      <a:endParaRPr lang="en-US" dirty="0"/>
                    </a:p>
                  </a:txBody>
                  <a:tcPr/>
                </a:tc>
                <a:tc>
                  <a:txBody>
                    <a:bodyPr/>
                    <a:lstStyle/>
                    <a:p>
                      <a:r>
                        <a:rPr lang="en-US" sz="1800" b="1" i="0" kern="1200" dirty="0" smtClean="0">
                          <a:solidFill>
                            <a:schemeClr val="dk1"/>
                          </a:solidFill>
                          <a:effectLst/>
                          <a:latin typeface="+mn-lt"/>
                          <a:ea typeface="+mn-ea"/>
                          <a:cs typeface="+mn-cs"/>
                        </a:rPr>
                        <a:t>. (a period)</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matches any single character except newline '\n'</a:t>
                      </a:r>
                    </a:p>
                  </a:txBody>
                  <a:tcPr/>
                </a:tc>
              </a:tr>
              <a:tr h="370840">
                <a:tc>
                  <a:txBody>
                    <a:bodyPr/>
                    <a:lstStyle/>
                    <a:p>
                      <a:r>
                        <a:rPr lang="en-US" dirty="0" smtClean="0"/>
                        <a:t>3</a:t>
                      </a:r>
                      <a:endParaRPr lang="en-US" dirty="0"/>
                    </a:p>
                  </a:txBody>
                  <a:tcPr/>
                </a:tc>
                <a:tc>
                  <a:txBody>
                    <a:bodyPr/>
                    <a:lstStyle/>
                    <a:p>
                      <a:r>
                        <a:rPr lang="en-US" sz="1800" b="1" i="0" kern="1200" dirty="0" smtClean="0">
                          <a:solidFill>
                            <a:schemeClr val="dk1"/>
                          </a:solidFill>
                          <a:effectLst/>
                          <a:latin typeface="+mn-lt"/>
                          <a:ea typeface="+mn-ea"/>
                          <a:cs typeface="+mn-cs"/>
                        </a:rPr>
                        <a:t>\w</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matches a "word" character: a letter or digit or </a:t>
                      </a:r>
                      <a:r>
                        <a:rPr lang="en-US" sz="1800" b="0" i="0" kern="1200" dirty="0" err="1" smtClean="0">
                          <a:solidFill>
                            <a:schemeClr val="dk1"/>
                          </a:solidFill>
                          <a:effectLst/>
                          <a:latin typeface="+mn-lt"/>
                          <a:ea typeface="+mn-ea"/>
                          <a:cs typeface="+mn-cs"/>
                        </a:rPr>
                        <a:t>underbar</a:t>
                      </a:r>
                      <a:r>
                        <a:rPr lang="en-US" sz="1800" b="0" i="0" kern="1200" dirty="0" smtClean="0">
                          <a:solidFill>
                            <a:schemeClr val="dk1"/>
                          </a:solidFill>
                          <a:effectLst/>
                          <a:latin typeface="+mn-lt"/>
                          <a:ea typeface="+mn-ea"/>
                          <a:cs typeface="+mn-cs"/>
                        </a:rPr>
                        <a:t> [a-zA-Z0-9_].</a:t>
                      </a:r>
                    </a:p>
                  </a:txBody>
                  <a:tcPr/>
                </a:tc>
              </a:tr>
              <a:tr h="370840">
                <a:tc>
                  <a:txBody>
                    <a:bodyPr/>
                    <a:lstStyle/>
                    <a:p>
                      <a:r>
                        <a:rPr lang="en-US" dirty="0" smtClean="0"/>
                        <a:t>4</a:t>
                      </a:r>
                      <a:endParaRPr lang="en-US" dirty="0"/>
                    </a:p>
                  </a:txBody>
                  <a:tcPr/>
                </a:tc>
                <a:tc>
                  <a:txBody>
                    <a:bodyPr/>
                    <a:lstStyle/>
                    <a:p>
                      <a:pPr algn="just" fontAlgn="t"/>
                      <a:r>
                        <a:rPr lang="en-US" b="1" dirty="0" smtClean="0">
                          <a:solidFill>
                            <a:srgbClr val="000000"/>
                          </a:solidFill>
                          <a:effectLst/>
                        </a:rPr>
                        <a:t>\</a:t>
                      </a:r>
                      <a:r>
                        <a:rPr lang="en-US" b="1" dirty="0">
                          <a:solidFill>
                            <a:srgbClr val="000000"/>
                          </a:solidFill>
                          <a:effectLst/>
                        </a:rPr>
                        <a:t>W</a:t>
                      </a:r>
                      <a:endParaRPr lang="en-US" dirty="0">
                        <a:solidFill>
                          <a:srgbClr val="000000"/>
                        </a:solidFill>
                        <a:effectLst/>
                      </a:endParaRPr>
                    </a:p>
                    <a:p>
                      <a:pPr algn="just" fontAlgn="t"/>
                      <a:r>
                        <a:rPr lang="en-US" dirty="0">
                          <a:solidFill>
                            <a:srgbClr val="000000"/>
                          </a:solidFill>
                          <a:effectLst/>
                        </a:rPr>
                        <a:t>matches any non-word character.</a:t>
                      </a:r>
                    </a:p>
                  </a:txBody>
                  <a:tcPr marL="60960" marR="60960" marT="60960" marB="60960"/>
                </a:tc>
              </a:tr>
              <a:tr h="370840">
                <a:tc>
                  <a:txBody>
                    <a:bodyPr/>
                    <a:lstStyle/>
                    <a:p>
                      <a:r>
                        <a:rPr lang="en-US" dirty="0" smtClean="0"/>
                        <a:t>5</a:t>
                      </a:r>
                      <a:endParaRPr lang="en-US" dirty="0"/>
                    </a:p>
                  </a:txBody>
                  <a:tcPr/>
                </a:tc>
                <a:tc>
                  <a:txBody>
                    <a:bodyPr/>
                    <a:lstStyle/>
                    <a:p>
                      <a:r>
                        <a:rPr lang="en-US" sz="1800" b="1" i="0" kern="1200" dirty="0" smtClean="0">
                          <a:solidFill>
                            <a:schemeClr val="dk1"/>
                          </a:solidFill>
                          <a:effectLst/>
                          <a:latin typeface="+mn-lt"/>
                          <a:ea typeface="+mn-ea"/>
                          <a:cs typeface="+mn-cs"/>
                        </a:rPr>
                        <a:t>\b</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boundary between word and non-word</a:t>
                      </a:r>
                    </a:p>
                  </a:txBody>
                  <a:tcPr marL="60960" marR="60960" marT="60960" marB="60960"/>
                </a:tc>
              </a:tr>
              <a:tr h="370840">
                <a:tc>
                  <a:txBody>
                    <a:bodyPr/>
                    <a:lstStyle/>
                    <a:p>
                      <a:r>
                        <a:rPr lang="en-US" dirty="0" smtClean="0"/>
                        <a:t>6</a:t>
                      </a:r>
                      <a:endParaRPr lang="en-US" dirty="0"/>
                    </a:p>
                  </a:txBody>
                  <a:tcPr/>
                </a:tc>
                <a:tc>
                  <a:txBody>
                    <a:bodyPr/>
                    <a:lstStyle/>
                    <a:p>
                      <a:r>
                        <a:rPr lang="en-US" sz="1800" b="1" i="0" kern="1200" dirty="0" smtClean="0">
                          <a:solidFill>
                            <a:schemeClr val="dk1"/>
                          </a:solidFill>
                          <a:effectLst/>
                          <a:latin typeface="+mn-lt"/>
                          <a:ea typeface="+mn-ea"/>
                          <a:cs typeface="+mn-cs"/>
                        </a:rPr>
                        <a:t>\s</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matches a single whitespace character -- space, newline, return, tab</a:t>
                      </a:r>
                    </a:p>
                  </a:txBody>
                  <a:tcPr marL="60960" marR="60960" marT="60960" marB="60960"/>
                </a:tc>
              </a:tr>
            </a:tbl>
          </a:graphicData>
        </a:graphic>
      </p:graphicFrame>
    </p:spTree>
    <p:extLst>
      <p:ext uri="{BB962C8B-B14F-4D97-AF65-F5344CB8AC3E}">
        <p14:creationId xmlns:p14="http://schemas.microsoft.com/office/powerpoint/2010/main" val="7795023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patterns that match single </a:t>
            </a:r>
            <a:r>
              <a:rPr lang="en-US" dirty="0" smtClean="0"/>
              <a:t>chars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6537631"/>
              </p:ext>
            </p:extLst>
          </p:nvPr>
        </p:nvGraphicFramePr>
        <p:xfrm>
          <a:off x="681038" y="2336800"/>
          <a:ext cx="9613900" cy="3870960"/>
        </p:xfrm>
        <a:graphic>
          <a:graphicData uri="http://schemas.openxmlformats.org/drawingml/2006/table">
            <a:tbl>
              <a:tblPr firstRow="1" bandRow="1">
                <a:tableStyleId>{5C22544A-7EE6-4342-B048-85BDC9FD1C3A}</a:tableStyleId>
              </a:tblPr>
              <a:tblGrid>
                <a:gridCol w="647430"/>
                <a:gridCol w="8966470"/>
              </a:tblGrid>
              <a:tr h="370840">
                <a:tc>
                  <a:txBody>
                    <a:bodyPr/>
                    <a:lstStyle/>
                    <a:p>
                      <a:r>
                        <a:rPr lang="en-US" dirty="0" smtClean="0"/>
                        <a:t>7</a:t>
                      </a:r>
                      <a:endParaRPr lang="en-US" dirty="0"/>
                    </a:p>
                  </a:txBody>
                  <a:tcPr/>
                </a:tc>
                <a:tc>
                  <a:txBody>
                    <a:bodyPr/>
                    <a:lstStyle/>
                    <a:p>
                      <a:pPr algn="just" fontAlgn="t"/>
                      <a:r>
                        <a:rPr lang="en-US" b="1" dirty="0" smtClean="0">
                          <a:solidFill>
                            <a:srgbClr val="000000"/>
                          </a:solidFill>
                          <a:effectLst/>
                        </a:rPr>
                        <a:t>\</a:t>
                      </a:r>
                      <a:r>
                        <a:rPr lang="en-US" b="1" dirty="0">
                          <a:solidFill>
                            <a:srgbClr val="000000"/>
                          </a:solidFill>
                          <a:effectLst/>
                        </a:rPr>
                        <a:t>S</a:t>
                      </a:r>
                      <a:endParaRPr lang="en-US" dirty="0">
                        <a:solidFill>
                          <a:srgbClr val="000000"/>
                        </a:solidFill>
                        <a:effectLst/>
                      </a:endParaRPr>
                    </a:p>
                    <a:p>
                      <a:pPr algn="just" fontAlgn="t"/>
                      <a:r>
                        <a:rPr lang="en-US" dirty="0">
                          <a:solidFill>
                            <a:srgbClr val="000000"/>
                          </a:solidFill>
                          <a:effectLst/>
                        </a:rPr>
                        <a:t>matches any non-whitespace character.</a:t>
                      </a:r>
                    </a:p>
                  </a:txBody>
                  <a:tcPr marL="60960" marR="60960" marT="60960" marB="60960"/>
                </a:tc>
              </a:tr>
              <a:tr h="370840">
                <a:tc>
                  <a:txBody>
                    <a:bodyPr/>
                    <a:lstStyle/>
                    <a:p>
                      <a:r>
                        <a:rPr lang="en-US" dirty="0" smtClean="0"/>
                        <a:t>8</a:t>
                      </a:r>
                      <a:endParaRPr lang="en-US" dirty="0"/>
                    </a:p>
                  </a:txBody>
                  <a:tcPr/>
                </a:tc>
                <a:tc>
                  <a:txBody>
                    <a:bodyPr/>
                    <a:lstStyle/>
                    <a:p>
                      <a:r>
                        <a:rPr lang="pt-BR" sz="1800" b="1" i="0" kern="1200" dirty="0" smtClean="0">
                          <a:solidFill>
                            <a:schemeClr val="dk1"/>
                          </a:solidFill>
                          <a:effectLst/>
                          <a:latin typeface="+mn-lt"/>
                          <a:ea typeface="+mn-ea"/>
                          <a:cs typeface="+mn-cs"/>
                        </a:rPr>
                        <a:t>\t, \n, \r</a:t>
                      </a:r>
                      <a:endParaRPr lang="pt-BR" sz="1800" b="0" i="0" kern="1200" dirty="0" smtClean="0">
                        <a:solidFill>
                          <a:schemeClr val="dk1"/>
                        </a:solidFill>
                        <a:effectLst/>
                        <a:latin typeface="+mn-lt"/>
                        <a:ea typeface="+mn-ea"/>
                        <a:cs typeface="+mn-cs"/>
                      </a:endParaRPr>
                    </a:p>
                    <a:p>
                      <a:r>
                        <a:rPr lang="pt-BR" sz="1800" b="0" i="0" kern="1200" dirty="0" smtClean="0">
                          <a:solidFill>
                            <a:schemeClr val="dk1"/>
                          </a:solidFill>
                          <a:effectLst/>
                          <a:latin typeface="+mn-lt"/>
                          <a:ea typeface="+mn-ea"/>
                          <a:cs typeface="+mn-cs"/>
                        </a:rPr>
                        <a:t>tab, newline, return</a:t>
                      </a:r>
                    </a:p>
                  </a:txBody>
                  <a:tcPr/>
                </a:tc>
              </a:tr>
              <a:tr h="370840">
                <a:tc>
                  <a:txBody>
                    <a:bodyPr/>
                    <a:lstStyle/>
                    <a:p>
                      <a:r>
                        <a:rPr lang="en-US" dirty="0" smtClean="0"/>
                        <a:t>9</a:t>
                      </a:r>
                      <a:endParaRPr lang="en-US" dirty="0"/>
                    </a:p>
                  </a:txBody>
                  <a:tcPr/>
                </a:tc>
                <a:tc>
                  <a:txBody>
                    <a:bodyPr/>
                    <a:lstStyle/>
                    <a:p>
                      <a:r>
                        <a:rPr lang="en-US" sz="1800" b="1" i="0" kern="1200" dirty="0" smtClean="0">
                          <a:solidFill>
                            <a:schemeClr val="dk1"/>
                          </a:solidFill>
                          <a:effectLst/>
                          <a:latin typeface="+mn-lt"/>
                          <a:ea typeface="+mn-ea"/>
                          <a:cs typeface="+mn-cs"/>
                        </a:rPr>
                        <a:t>\d</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decimal digit [0-9]</a:t>
                      </a:r>
                    </a:p>
                  </a:txBody>
                  <a:tcPr/>
                </a:tc>
              </a:tr>
              <a:tr h="370840">
                <a:tc>
                  <a:txBody>
                    <a:bodyPr/>
                    <a:lstStyle/>
                    <a:p>
                      <a:r>
                        <a:rPr lang="en-US" dirty="0" smtClean="0"/>
                        <a:t>10</a:t>
                      </a:r>
                      <a:endParaRPr lang="en-US" dirty="0"/>
                    </a:p>
                  </a:txBody>
                  <a:tcPr/>
                </a:tc>
                <a:tc>
                  <a:txBody>
                    <a:bodyPr/>
                    <a:lstStyle/>
                    <a:p>
                      <a:r>
                        <a:rPr lang="en-US" sz="1800" b="1"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matches start of the string</a:t>
                      </a:r>
                    </a:p>
                  </a:txBody>
                  <a:tcPr/>
                </a:tc>
              </a:tr>
              <a:tr h="370840">
                <a:tc>
                  <a:txBody>
                    <a:bodyPr/>
                    <a:lstStyle/>
                    <a:p>
                      <a:r>
                        <a:rPr lang="en-US" dirty="0" smtClean="0"/>
                        <a:t>11</a:t>
                      </a:r>
                      <a:endParaRPr lang="en-US" dirty="0"/>
                    </a:p>
                  </a:txBody>
                  <a:tcPr/>
                </a:tc>
                <a:tc>
                  <a:txBody>
                    <a:bodyPr/>
                    <a:lstStyle/>
                    <a:p>
                      <a:r>
                        <a:rPr lang="en-US" sz="1800" b="1"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match the end of the string</a:t>
                      </a:r>
                    </a:p>
                  </a:txBody>
                  <a:tcPr/>
                </a:tc>
              </a:tr>
              <a:tr h="370840">
                <a:tc>
                  <a:txBody>
                    <a:bodyPr/>
                    <a:lstStyle/>
                    <a:p>
                      <a:r>
                        <a:rPr lang="en-US" dirty="0" smtClean="0"/>
                        <a:t>12</a:t>
                      </a:r>
                      <a:endParaRPr lang="en-US" dirty="0"/>
                    </a:p>
                  </a:txBody>
                  <a:tcPr/>
                </a:tc>
                <a:tc>
                  <a:txBody>
                    <a:bodyPr/>
                    <a:lstStyle/>
                    <a:p>
                      <a:r>
                        <a:rPr lang="en-US" sz="1800" b="1" i="0" kern="1200" dirty="0" smtClean="0">
                          <a:solidFill>
                            <a:schemeClr val="dk1"/>
                          </a:solidFill>
                          <a:effectLst/>
                          <a:latin typeface="+mn-lt"/>
                          <a:ea typeface="+mn-ea"/>
                          <a:cs typeface="+mn-cs"/>
                        </a:rPr>
                        <a: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inhibit the "specialness" of a character.</a:t>
                      </a:r>
                    </a:p>
                  </a:txBody>
                  <a:tcPr/>
                </a:tc>
              </a:tr>
            </a:tbl>
          </a:graphicData>
        </a:graphic>
      </p:graphicFrame>
    </p:spTree>
    <p:extLst>
      <p:ext uri="{BB962C8B-B14F-4D97-AF65-F5344CB8AC3E}">
        <p14:creationId xmlns:p14="http://schemas.microsoft.com/office/powerpoint/2010/main" val="356518181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Compilation flags</a:t>
            </a:r>
          </a:p>
        </p:txBody>
      </p:sp>
      <p:sp>
        <p:nvSpPr>
          <p:cNvPr id="3" name="Content Placeholder 2"/>
          <p:cNvSpPr>
            <a:spLocks noGrp="1"/>
          </p:cNvSpPr>
          <p:nvPr>
            <p:ph idx="1"/>
          </p:nvPr>
        </p:nvSpPr>
        <p:spPr/>
        <p:txBody>
          <a:bodyPr/>
          <a:lstStyle/>
          <a:p>
            <a:r>
              <a:rPr lang="en-US" dirty="0"/>
              <a:t>Compilation flags let you modify some aspects of how regular expressions work. Flags are available in the re module under two names, a long name such as </a:t>
            </a:r>
            <a:r>
              <a:rPr lang="en-US" b="1" dirty="0"/>
              <a:t>IGNORECASE</a:t>
            </a:r>
            <a:r>
              <a:rPr lang="en-US" dirty="0"/>
              <a:t> and a short, one-letter form such as I.</a:t>
            </a:r>
          </a:p>
        </p:txBody>
      </p:sp>
    </p:spTree>
    <p:extLst>
      <p:ext uri="{BB962C8B-B14F-4D97-AF65-F5344CB8AC3E}">
        <p14:creationId xmlns:p14="http://schemas.microsoft.com/office/powerpoint/2010/main" val="230872743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Compilation flags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9583431"/>
              </p:ext>
            </p:extLst>
          </p:nvPr>
        </p:nvGraphicFramePr>
        <p:xfrm>
          <a:off x="681038" y="2336800"/>
          <a:ext cx="9613900" cy="4389120"/>
        </p:xfrm>
        <a:graphic>
          <a:graphicData uri="http://schemas.openxmlformats.org/drawingml/2006/table">
            <a:tbl>
              <a:tblPr firstRow="1" bandRow="1">
                <a:tableStyleId>{5C22544A-7EE6-4342-B048-85BDC9FD1C3A}</a:tableStyleId>
              </a:tblPr>
              <a:tblGrid>
                <a:gridCol w="9613900"/>
              </a:tblGrid>
              <a:tr h="370840">
                <a:tc>
                  <a:txBody>
                    <a:bodyPr/>
                    <a:lstStyle/>
                    <a:p>
                      <a:r>
                        <a:rPr lang="en-US" sz="1800" b="1" i="0" kern="1200" dirty="0" smtClean="0">
                          <a:solidFill>
                            <a:schemeClr val="lt1"/>
                          </a:solidFill>
                          <a:effectLst/>
                          <a:latin typeface="+mn-lt"/>
                          <a:ea typeface="+mn-ea"/>
                          <a:cs typeface="+mn-cs"/>
                        </a:rPr>
                        <a:t>ASCII, A</a:t>
                      </a:r>
                      <a:endParaRPr lang="en-US" sz="1800" b="0" i="0" kern="1200" dirty="0" smtClean="0">
                        <a:solidFill>
                          <a:schemeClr val="lt1"/>
                        </a:solidFill>
                        <a:effectLst/>
                        <a:latin typeface="+mn-lt"/>
                        <a:ea typeface="+mn-ea"/>
                        <a:cs typeface="+mn-cs"/>
                      </a:endParaRPr>
                    </a:p>
                    <a:p>
                      <a:r>
                        <a:rPr lang="en-US" sz="1800" b="0" i="0" kern="1200" dirty="0" smtClean="0">
                          <a:solidFill>
                            <a:schemeClr val="lt1"/>
                          </a:solidFill>
                          <a:effectLst/>
                          <a:latin typeface="+mn-lt"/>
                          <a:ea typeface="+mn-ea"/>
                          <a:cs typeface="+mn-cs"/>
                        </a:rPr>
                        <a:t>Makes several escapes like \w, \b, \s and \d match only on ASCII characters with the respective property.</a:t>
                      </a:r>
                    </a:p>
                  </a:txBody>
                  <a:tcPr/>
                </a:tc>
              </a:tr>
              <a:tr h="370840">
                <a:tc>
                  <a:txBody>
                    <a:bodyPr/>
                    <a:lstStyle/>
                    <a:p>
                      <a:r>
                        <a:rPr lang="en-US" sz="1800" b="1" i="0" kern="1200" dirty="0" smtClean="0">
                          <a:solidFill>
                            <a:schemeClr val="dk1"/>
                          </a:solidFill>
                          <a:effectLst/>
                          <a:latin typeface="+mn-lt"/>
                          <a:ea typeface="+mn-ea"/>
                          <a:cs typeface="+mn-cs"/>
                        </a:rPr>
                        <a:t>DOTALL, S</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Make, match any character, including newlines</a:t>
                      </a:r>
                    </a:p>
                  </a:txBody>
                  <a:tcPr/>
                </a:tc>
              </a:tr>
              <a:tr h="370840">
                <a:tc>
                  <a:txBody>
                    <a:bodyPr/>
                    <a:lstStyle/>
                    <a:p>
                      <a:r>
                        <a:rPr lang="en-US" sz="1800" b="1" i="0" kern="1200" dirty="0" smtClean="0">
                          <a:solidFill>
                            <a:schemeClr val="dk1"/>
                          </a:solidFill>
                          <a:effectLst/>
                          <a:latin typeface="+mn-lt"/>
                          <a:ea typeface="+mn-ea"/>
                          <a:cs typeface="+mn-cs"/>
                        </a:rPr>
                        <a:t>IGNORECASE, I</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Do case-insensitive matches</a:t>
                      </a:r>
                    </a:p>
                  </a:txBody>
                  <a:tcPr/>
                </a:tc>
              </a:tr>
              <a:tr h="370840">
                <a:tc>
                  <a:txBody>
                    <a:bodyPr/>
                    <a:lstStyle/>
                    <a:p>
                      <a:r>
                        <a:rPr lang="en-US" sz="1800" b="1" i="0" kern="1200" dirty="0" smtClean="0">
                          <a:solidFill>
                            <a:schemeClr val="dk1"/>
                          </a:solidFill>
                          <a:effectLst/>
                          <a:latin typeface="+mn-lt"/>
                          <a:ea typeface="+mn-ea"/>
                          <a:cs typeface="+mn-cs"/>
                        </a:rPr>
                        <a:t>LOCALE, L</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Do a locale-aware match</a:t>
                      </a:r>
                    </a:p>
                  </a:txBody>
                  <a:tcPr/>
                </a:tc>
              </a:tr>
              <a:tr h="370840">
                <a:tc>
                  <a:txBody>
                    <a:bodyPr/>
                    <a:lstStyle/>
                    <a:p>
                      <a:r>
                        <a:rPr lang="en-US" sz="1800" b="1" i="0" kern="1200" dirty="0" smtClean="0">
                          <a:solidFill>
                            <a:schemeClr val="dk1"/>
                          </a:solidFill>
                          <a:effectLst/>
                          <a:latin typeface="+mn-lt"/>
                          <a:ea typeface="+mn-ea"/>
                          <a:cs typeface="+mn-cs"/>
                        </a:rPr>
                        <a:t>MULTILINE, M</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Multi-line matching, affecting ^ and $</a:t>
                      </a:r>
                    </a:p>
                  </a:txBody>
                  <a:tcPr/>
                </a:tc>
              </a:tr>
              <a:tr h="370840">
                <a:tc>
                  <a:txBody>
                    <a:bodyPr/>
                    <a:lstStyle/>
                    <a:p>
                      <a:r>
                        <a:rPr lang="en-US" sz="1800" b="1" i="0" kern="1200" dirty="0" smtClean="0">
                          <a:solidFill>
                            <a:schemeClr val="dk1"/>
                          </a:solidFill>
                          <a:effectLst/>
                          <a:latin typeface="+mn-lt"/>
                          <a:ea typeface="+mn-ea"/>
                          <a:cs typeface="+mn-cs"/>
                        </a:rPr>
                        <a:t>VERBOSE, X (for ‘extended’)</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Enable verbose REs, which can be organized more cleanly and understandably</a:t>
                      </a:r>
                    </a:p>
                    <a:p>
                      <a:endParaRPr lang="en-US" sz="18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1519217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680321" y="2301080"/>
            <a:ext cx="4913153" cy="3598863"/>
          </a:xfrm>
          <a:prstGeom prst="rect">
            <a:avLst/>
          </a:prstGeom>
        </p:spPr>
      </p:pic>
      <p:pic>
        <p:nvPicPr>
          <p:cNvPr id="5" name="Picture 4"/>
          <p:cNvPicPr>
            <a:picLocks noChangeAspect="1"/>
          </p:cNvPicPr>
          <p:nvPr/>
        </p:nvPicPr>
        <p:blipFill>
          <a:blip r:embed="rId3"/>
          <a:stretch>
            <a:fillRect/>
          </a:stretch>
        </p:blipFill>
        <p:spPr>
          <a:xfrm>
            <a:off x="5716797" y="2301080"/>
            <a:ext cx="5295900" cy="1343025"/>
          </a:xfrm>
          <a:prstGeom prst="rect">
            <a:avLst/>
          </a:prstGeom>
        </p:spPr>
      </p:pic>
      <p:pic>
        <p:nvPicPr>
          <p:cNvPr id="6" name="Picture 5"/>
          <p:cNvPicPr>
            <a:picLocks noChangeAspect="1"/>
          </p:cNvPicPr>
          <p:nvPr/>
        </p:nvPicPr>
        <p:blipFill>
          <a:blip r:embed="rId4"/>
          <a:stretch>
            <a:fillRect/>
          </a:stretch>
        </p:blipFill>
        <p:spPr>
          <a:xfrm>
            <a:off x="5716797" y="3806586"/>
            <a:ext cx="6144524" cy="1504950"/>
          </a:xfrm>
          <a:prstGeom prst="rect">
            <a:avLst/>
          </a:prstGeom>
        </p:spPr>
      </p:pic>
    </p:spTree>
    <p:extLst>
      <p:ext uri="{BB962C8B-B14F-4D97-AF65-F5344CB8AC3E}">
        <p14:creationId xmlns:p14="http://schemas.microsoft.com/office/powerpoint/2010/main" val="4822098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906463" y="2178574"/>
            <a:ext cx="6419850" cy="2000250"/>
          </a:xfrm>
          <a:prstGeom prst="rect">
            <a:avLst/>
          </a:prstGeom>
        </p:spPr>
      </p:pic>
      <p:pic>
        <p:nvPicPr>
          <p:cNvPr id="5" name="Picture 4"/>
          <p:cNvPicPr>
            <a:picLocks noChangeAspect="1"/>
          </p:cNvPicPr>
          <p:nvPr/>
        </p:nvPicPr>
        <p:blipFill>
          <a:blip r:embed="rId3"/>
          <a:stretch>
            <a:fillRect/>
          </a:stretch>
        </p:blipFill>
        <p:spPr>
          <a:xfrm>
            <a:off x="900323" y="4357957"/>
            <a:ext cx="4181475" cy="1885950"/>
          </a:xfrm>
          <a:prstGeom prst="rect">
            <a:avLst/>
          </a:prstGeom>
        </p:spPr>
      </p:pic>
      <p:pic>
        <p:nvPicPr>
          <p:cNvPr id="6" name="Picture 5"/>
          <p:cNvPicPr>
            <a:picLocks noChangeAspect="1"/>
          </p:cNvPicPr>
          <p:nvPr/>
        </p:nvPicPr>
        <p:blipFill>
          <a:blip r:embed="rId4"/>
          <a:stretch>
            <a:fillRect/>
          </a:stretch>
        </p:blipFill>
        <p:spPr>
          <a:xfrm>
            <a:off x="6498386" y="4421128"/>
            <a:ext cx="3905250" cy="1552575"/>
          </a:xfrm>
          <a:prstGeom prst="rect">
            <a:avLst/>
          </a:prstGeom>
        </p:spPr>
      </p:pic>
    </p:spTree>
    <p:extLst>
      <p:ext uri="{BB962C8B-B14F-4D97-AF65-F5344CB8AC3E}">
        <p14:creationId xmlns:p14="http://schemas.microsoft.com/office/powerpoint/2010/main" val="12185546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607054" y="2256572"/>
            <a:ext cx="4171950" cy="1809750"/>
          </a:xfrm>
          <a:prstGeom prst="rect">
            <a:avLst/>
          </a:prstGeom>
        </p:spPr>
      </p:pic>
      <p:pic>
        <p:nvPicPr>
          <p:cNvPr id="5" name="Picture 4"/>
          <p:cNvPicPr>
            <a:picLocks noChangeAspect="1"/>
          </p:cNvPicPr>
          <p:nvPr/>
        </p:nvPicPr>
        <p:blipFill>
          <a:blip r:embed="rId3"/>
          <a:stretch>
            <a:fillRect/>
          </a:stretch>
        </p:blipFill>
        <p:spPr>
          <a:xfrm>
            <a:off x="5487251" y="2156334"/>
            <a:ext cx="3257550" cy="2200275"/>
          </a:xfrm>
          <a:prstGeom prst="rect">
            <a:avLst/>
          </a:prstGeom>
        </p:spPr>
      </p:pic>
      <p:pic>
        <p:nvPicPr>
          <p:cNvPr id="6" name="Picture 5"/>
          <p:cNvPicPr>
            <a:picLocks noChangeAspect="1"/>
          </p:cNvPicPr>
          <p:nvPr/>
        </p:nvPicPr>
        <p:blipFill>
          <a:blip r:embed="rId4"/>
          <a:stretch>
            <a:fillRect/>
          </a:stretch>
        </p:blipFill>
        <p:spPr>
          <a:xfrm>
            <a:off x="680321" y="4142297"/>
            <a:ext cx="4354719" cy="2800350"/>
          </a:xfrm>
          <a:prstGeom prst="rect">
            <a:avLst/>
          </a:prstGeom>
        </p:spPr>
      </p:pic>
    </p:spTree>
    <p:extLst>
      <p:ext uri="{BB962C8B-B14F-4D97-AF65-F5344CB8AC3E}">
        <p14:creationId xmlns:p14="http://schemas.microsoft.com/office/powerpoint/2010/main" val="82169023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748312" y="2050436"/>
            <a:ext cx="7029450" cy="1790700"/>
          </a:xfrm>
          <a:prstGeom prst="rect">
            <a:avLst/>
          </a:prstGeom>
        </p:spPr>
      </p:pic>
      <p:pic>
        <p:nvPicPr>
          <p:cNvPr id="5" name="Picture 4"/>
          <p:cNvPicPr>
            <a:picLocks noChangeAspect="1"/>
          </p:cNvPicPr>
          <p:nvPr/>
        </p:nvPicPr>
        <p:blipFill>
          <a:blip r:embed="rId3"/>
          <a:stretch>
            <a:fillRect/>
          </a:stretch>
        </p:blipFill>
        <p:spPr>
          <a:xfrm>
            <a:off x="748312" y="4042534"/>
            <a:ext cx="4010025" cy="2171700"/>
          </a:xfrm>
          <a:prstGeom prst="rect">
            <a:avLst/>
          </a:prstGeom>
        </p:spPr>
      </p:pic>
    </p:spTree>
    <p:extLst>
      <p:ext uri="{BB962C8B-B14F-4D97-AF65-F5344CB8AC3E}">
        <p14:creationId xmlns:p14="http://schemas.microsoft.com/office/powerpoint/2010/main" val="418008636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451750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MultiThreading</a:t>
            </a:r>
            <a:endParaRPr lang="en-US" dirty="0"/>
          </a:p>
        </p:txBody>
      </p:sp>
      <p:sp>
        <p:nvSpPr>
          <p:cNvPr id="3" name="Content Placeholder 2"/>
          <p:cNvSpPr>
            <a:spLocks noGrp="1"/>
          </p:cNvSpPr>
          <p:nvPr>
            <p:ph idx="1"/>
          </p:nvPr>
        </p:nvSpPr>
        <p:spPr/>
        <p:txBody>
          <a:bodyPr/>
          <a:lstStyle/>
          <a:p>
            <a:r>
              <a:rPr lang="en-US" dirty="0"/>
              <a:t>Running several threads is similar to running several different programs concurrently, but with the following benefits −</a:t>
            </a:r>
          </a:p>
          <a:p>
            <a:r>
              <a:rPr lang="en-US" dirty="0"/>
              <a:t>Multiple threads within a process share the same data space with the main thread and can therefore share information or communicate with each other more easily than if they were separate processes.</a:t>
            </a:r>
          </a:p>
          <a:p>
            <a:r>
              <a:rPr lang="en-US" dirty="0"/>
              <a:t>Threads are sometimes called light-weight processes and they do not require much memory overhead; they are cheaper than processes.</a:t>
            </a:r>
          </a:p>
          <a:p>
            <a:endParaRPr lang="en-US" dirty="0"/>
          </a:p>
        </p:txBody>
      </p:sp>
    </p:spTree>
    <p:extLst>
      <p:ext uri="{BB962C8B-B14F-4D97-AF65-F5344CB8AC3E}">
        <p14:creationId xmlns:p14="http://schemas.microsoft.com/office/powerpoint/2010/main" val="19397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 representation</a:t>
            </a:r>
            <a:endParaRPr lang="en-US" dirty="0"/>
          </a:p>
        </p:txBody>
      </p:sp>
      <p:sp>
        <p:nvSpPr>
          <p:cNvPr id="3" name="Content Placeholder 2"/>
          <p:cNvSpPr>
            <a:spLocks noGrp="1"/>
          </p:cNvSpPr>
          <p:nvPr>
            <p:ph idx="1"/>
          </p:nvPr>
        </p:nvSpPr>
        <p:spPr/>
        <p:txBody>
          <a:bodyPr/>
          <a:lstStyle/>
          <a:p>
            <a:r>
              <a:rPr lang="en-US" dirty="0"/>
              <a:t>Python 2 requires you to mark a string with a u if you want to store it as Unicode. </a:t>
            </a:r>
            <a:endParaRPr lang="en-US" dirty="0" smtClean="0"/>
          </a:p>
          <a:p>
            <a:r>
              <a:rPr lang="en-US" dirty="0" smtClean="0"/>
              <a:t>Python </a:t>
            </a:r>
            <a:r>
              <a:rPr lang="en-US" dirty="0"/>
              <a:t>3 stores strings as Unicode, by default. We have Unicode (utf-8) strings, and 2 byte classes: byte and byte arrays.</a:t>
            </a:r>
          </a:p>
        </p:txBody>
      </p:sp>
    </p:spTree>
    <p:extLst>
      <p:ext uri="{BB962C8B-B14F-4D97-AF65-F5344CB8AC3E}">
        <p14:creationId xmlns:p14="http://schemas.microsoft.com/office/powerpoint/2010/main" val="379728130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p:txBody>
          <a:bodyPr>
            <a:normAutofit lnSpcReduction="10000"/>
          </a:bodyPr>
          <a:lstStyle/>
          <a:p>
            <a:r>
              <a:rPr lang="en-US" dirty="0"/>
              <a:t>A thread has a beginning, an execution sequence, and a conclusion. It has an instruction pointer that keeps track of where within its context is it currently running.</a:t>
            </a:r>
          </a:p>
          <a:p>
            <a:r>
              <a:rPr lang="en-US" dirty="0"/>
              <a:t>It can be pre-empted (interrupted).</a:t>
            </a:r>
          </a:p>
          <a:p>
            <a:r>
              <a:rPr lang="en-US" dirty="0"/>
              <a:t>It can temporarily be put on hold (also known as sleeping) while other threads are running - this is called yielding.</a:t>
            </a:r>
          </a:p>
          <a:p>
            <a:r>
              <a:rPr lang="en-US" dirty="0"/>
              <a:t>There are two different kind of threads −</a:t>
            </a:r>
          </a:p>
          <a:p>
            <a:pPr marL="0" indent="0">
              <a:buNone/>
            </a:pPr>
            <a:r>
              <a:rPr lang="en-US" dirty="0" smtClean="0"/>
              <a:t>	kernel </a:t>
            </a:r>
            <a:r>
              <a:rPr lang="en-US" dirty="0"/>
              <a:t>thread</a:t>
            </a:r>
          </a:p>
          <a:p>
            <a:pPr marL="0" indent="0">
              <a:buNone/>
            </a:pPr>
            <a:r>
              <a:rPr lang="en-US" dirty="0" smtClean="0"/>
              <a:t>	user </a:t>
            </a:r>
            <a:r>
              <a:rPr lang="en-US" dirty="0"/>
              <a:t>thread</a:t>
            </a:r>
          </a:p>
          <a:p>
            <a:endParaRPr lang="en-US" dirty="0"/>
          </a:p>
        </p:txBody>
      </p:sp>
    </p:spTree>
    <p:extLst>
      <p:ext uri="{BB962C8B-B14F-4D97-AF65-F5344CB8AC3E}">
        <p14:creationId xmlns:p14="http://schemas.microsoft.com/office/powerpoint/2010/main" val="254082627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fontScale="92500"/>
          </a:bodyPr>
          <a:lstStyle/>
          <a:p>
            <a:r>
              <a:rPr lang="en-US" dirty="0"/>
              <a:t>Kernel Threads are a part of the operating system, while the User-space threads are not implemented in the kernel.</a:t>
            </a:r>
          </a:p>
          <a:p>
            <a:r>
              <a:rPr lang="en-US" dirty="0"/>
              <a:t>There are two modules which support the usage of threads in Python3 −</a:t>
            </a:r>
          </a:p>
          <a:p>
            <a:r>
              <a:rPr lang="en-US" dirty="0"/>
              <a:t>_thread</a:t>
            </a:r>
          </a:p>
          <a:p>
            <a:r>
              <a:rPr lang="en-US" dirty="0"/>
              <a:t>threading</a:t>
            </a:r>
          </a:p>
          <a:p>
            <a:r>
              <a:rPr lang="en-US" dirty="0"/>
              <a:t>The thread module has been "deprecated" for quite a long time. Users are encouraged to use the threading module instead. Hence, in Python 3, the module "thread" is not available anymore. However, it has been renamed to "_thread" for backwards compatibilities in Python3.</a:t>
            </a:r>
          </a:p>
          <a:p>
            <a:endParaRPr lang="en-US" dirty="0"/>
          </a:p>
        </p:txBody>
      </p:sp>
    </p:spTree>
    <p:extLst>
      <p:ext uri="{BB962C8B-B14F-4D97-AF65-F5344CB8AC3E}">
        <p14:creationId xmlns:p14="http://schemas.microsoft.com/office/powerpoint/2010/main" val="233168119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6126" y="753228"/>
            <a:ext cx="10662249" cy="5292300"/>
          </a:xfrm>
          <a:prstGeom prst="rect">
            <a:avLst/>
          </a:prstGeom>
        </p:spPr>
      </p:pic>
    </p:spTree>
    <p:extLst>
      <p:ext uri="{BB962C8B-B14F-4D97-AF65-F5344CB8AC3E}">
        <p14:creationId xmlns:p14="http://schemas.microsoft.com/office/powerpoint/2010/main" val="39654182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level Creating threads</a:t>
            </a:r>
            <a:endParaRPr lang="en-US" dirty="0"/>
          </a:p>
        </p:txBody>
      </p:sp>
      <p:pic>
        <p:nvPicPr>
          <p:cNvPr id="4" name="Content Placeholder 3"/>
          <p:cNvPicPr>
            <a:picLocks noGrp="1" noChangeAspect="1"/>
          </p:cNvPicPr>
          <p:nvPr>
            <p:ph idx="1"/>
          </p:nvPr>
        </p:nvPicPr>
        <p:blipFill>
          <a:blip r:embed="rId2"/>
          <a:stretch>
            <a:fillRect/>
          </a:stretch>
        </p:blipFill>
        <p:spPr>
          <a:xfrm>
            <a:off x="680321" y="2336800"/>
            <a:ext cx="6911414" cy="3598863"/>
          </a:xfrm>
          <a:prstGeom prst="rect">
            <a:avLst/>
          </a:prstGeom>
        </p:spPr>
      </p:pic>
    </p:spTree>
    <p:extLst>
      <p:ext uri="{BB962C8B-B14F-4D97-AF65-F5344CB8AC3E}">
        <p14:creationId xmlns:p14="http://schemas.microsoft.com/office/powerpoint/2010/main" val="13537480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r>
              <a:rPr lang="en-US" dirty="0" smtClean="0"/>
              <a:t>When multiple processes are executed by the application is called multiprocessing</a:t>
            </a:r>
            <a:endParaRPr lang="en-US" dirty="0"/>
          </a:p>
        </p:txBody>
      </p:sp>
    </p:spTree>
    <p:extLst>
      <p:ext uri="{BB962C8B-B14F-4D97-AF65-F5344CB8AC3E}">
        <p14:creationId xmlns:p14="http://schemas.microsoft.com/office/powerpoint/2010/main" val="51589576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273300" y="2407444"/>
            <a:ext cx="6429375" cy="3457575"/>
          </a:xfrm>
          <a:prstGeom prst="rect">
            <a:avLst/>
          </a:prstGeom>
        </p:spPr>
      </p:pic>
    </p:spTree>
    <p:extLst>
      <p:ext uri="{BB962C8B-B14F-4D97-AF65-F5344CB8AC3E}">
        <p14:creationId xmlns:p14="http://schemas.microsoft.com/office/powerpoint/2010/main" val="37929897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US" dirty="0"/>
          </a:p>
        </p:txBody>
      </p:sp>
      <p:sp>
        <p:nvSpPr>
          <p:cNvPr id="3" name="Content Placeholder 2"/>
          <p:cNvSpPr>
            <a:spLocks noGrp="1"/>
          </p:cNvSpPr>
          <p:nvPr>
            <p:ph idx="1"/>
          </p:nvPr>
        </p:nvSpPr>
        <p:spPr/>
        <p:txBody>
          <a:bodyPr/>
          <a:lstStyle/>
          <a:p>
            <a:r>
              <a:rPr lang="en-US" dirty="0"/>
              <a:t>Sockets are the endpoints of a bidirectional communications channel. Sockets may communicate within a process, between processes on the same machine, or between processes on different continents.</a:t>
            </a:r>
          </a:p>
          <a:p>
            <a:r>
              <a:rPr lang="en-US" dirty="0"/>
              <a:t>Sockets may be implemented over a number of different channel types: Unix domain sockets, TCP, UDP, and so on. The </a:t>
            </a:r>
            <a:r>
              <a:rPr lang="en-US" i="1" dirty="0"/>
              <a:t>socket</a:t>
            </a:r>
            <a:r>
              <a:rPr lang="en-US" dirty="0"/>
              <a:t> library provides specific classes for handling the common transports as well as a generic interface for handling the rest.</a:t>
            </a:r>
          </a:p>
        </p:txBody>
      </p:sp>
    </p:spTree>
    <p:extLst>
      <p:ext uri="{BB962C8B-B14F-4D97-AF65-F5344CB8AC3E}">
        <p14:creationId xmlns:p14="http://schemas.microsoft.com/office/powerpoint/2010/main" val="95638102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Module</a:t>
            </a:r>
            <a:endParaRPr lang="en-US" dirty="0"/>
          </a:p>
        </p:txBody>
      </p:sp>
      <p:sp>
        <p:nvSpPr>
          <p:cNvPr id="3" name="Content Placeholder 2"/>
          <p:cNvSpPr>
            <a:spLocks noGrp="1"/>
          </p:cNvSpPr>
          <p:nvPr>
            <p:ph idx="1"/>
          </p:nvPr>
        </p:nvSpPr>
        <p:spPr/>
        <p:txBody>
          <a:bodyPr/>
          <a:lstStyle/>
          <a:p>
            <a:r>
              <a:rPr lang="en-US" b="1" dirty="0" err="1"/>
              <a:t>socket_family</a:t>
            </a:r>
            <a:r>
              <a:rPr lang="en-US" dirty="0"/>
              <a:t> − This is either AF_UNIX or AF_INET, as explained earlier.</a:t>
            </a:r>
          </a:p>
          <a:p>
            <a:r>
              <a:rPr lang="en-US" b="1" dirty="0" err="1"/>
              <a:t>socket_type</a:t>
            </a:r>
            <a:r>
              <a:rPr lang="en-US" dirty="0"/>
              <a:t> − This is either SOCK_STREAM or SOCK_DGRAM.</a:t>
            </a:r>
          </a:p>
          <a:p>
            <a:r>
              <a:rPr lang="en-US" b="1" dirty="0"/>
              <a:t>protocol</a:t>
            </a:r>
            <a:r>
              <a:rPr lang="en-US" dirty="0"/>
              <a:t> − This is usually left out, defaulting to 0.</a:t>
            </a:r>
          </a:p>
          <a:p>
            <a:endParaRPr lang="en-US" dirty="0"/>
          </a:p>
        </p:txBody>
      </p:sp>
    </p:spTree>
    <p:extLst>
      <p:ext uri="{BB962C8B-B14F-4D97-AF65-F5344CB8AC3E}">
        <p14:creationId xmlns:p14="http://schemas.microsoft.com/office/powerpoint/2010/main" val="1305167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Client</a:t>
            </a:r>
            <a:endParaRPr lang="en-US" dirty="0"/>
          </a:p>
        </p:txBody>
      </p:sp>
      <p:pic>
        <p:nvPicPr>
          <p:cNvPr id="4" name="Content Placeholder 3"/>
          <p:cNvPicPr>
            <a:picLocks noGrp="1" noChangeAspect="1"/>
          </p:cNvPicPr>
          <p:nvPr>
            <p:ph idx="1"/>
          </p:nvPr>
        </p:nvPicPr>
        <p:blipFill>
          <a:blip r:embed="rId2"/>
          <a:stretch>
            <a:fillRect/>
          </a:stretch>
        </p:blipFill>
        <p:spPr>
          <a:xfrm>
            <a:off x="1406106" y="2336800"/>
            <a:ext cx="6650198" cy="3598863"/>
          </a:xfrm>
          <a:prstGeom prst="rect">
            <a:avLst/>
          </a:prstGeom>
        </p:spPr>
      </p:pic>
    </p:spTree>
    <p:extLst>
      <p:ext uri="{BB962C8B-B14F-4D97-AF65-F5344CB8AC3E}">
        <p14:creationId xmlns:p14="http://schemas.microsoft.com/office/powerpoint/2010/main" val="72842531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server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9990926"/>
              </p:ext>
            </p:extLst>
          </p:nvPr>
        </p:nvGraphicFramePr>
        <p:xfrm>
          <a:off x="1112807" y="2336800"/>
          <a:ext cx="8212347" cy="3598863"/>
        </p:xfrm>
        <a:graphic>
          <a:graphicData uri="http://schemas.openxmlformats.org/drawingml/2006/table">
            <a:tbl>
              <a:tblPr/>
              <a:tblGrid>
                <a:gridCol w="1559473"/>
                <a:gridCol w="6652874"/>
              </a:tblGrid>
              <a:tr h="1199621">
                <a:tc>
                  <a:txBody>
                    <a:bodyPr/>
                    <a:lstStyle/>
                    <a:p>
                      <a:pPr algn="ctr" fontAlgn="ctr"/>
                      <a:r>
                        <a:rPr lang="en-US" sz="1400">
                          <a:effectLst/>
                        </a:rPr>
                        <a:t>1</a:t>
                      </a:r>
                    </a:p>
                  </a:txBody>
                  <a:tcPr marL="48964" marR="48964" marT="48964" marB="489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tx1"/>
                          </a:solidFill>
                          <a:effectLst/>
                        </a:rPr>
                        <a:t>s.bind</a:t>
                      </a:r>
                      <a:r>
                        <a:rPr lang="en-US" sz="1400" b="1" dirty="0">
                          <a:solidFill>
                            <a:schemeClr val="tx1"/>
                          </a:solidFill>
                          <a:effectLst/>
                        </a:rPr>
                        <a:t>()</a:t>
                      </a:r>
                      <a:endParaRPr lang="en-US" sz="1400" dirty="0">
                        <a:solidFill>
                          <a:schemeClr val="tx1"/>
                        </a:solidFill>
                        <a:effectLst/>
                      </a:endParaRPr>
                    </a:p>
                    <a:p>
                      <a:pPr algn="just" fontAlgn="t"/>
                      <a:r>
                        <a:rPr lang="en-US" sz="1400" dirty="0">
                          <a:solidFill>
                            <a:schemeClr val="tx1"/>
                          </a:solidFill>
                          <a:effectLst/>
                        </a:rPr>
                        <a:t>This method binds address (hostname, port number pair) to socket.</a:t>
                      </a:r>
                    </a:p>
                  </a:txBody>
                  <a:tcPr marL="48964" marR="48964" marT="48964" marB="4896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79282">
                <a:tc>
                  <a:txBody>
                    <a:bodyPr/>
                    <a:lstStyle/>
                    <a:p>
                      <a:pPr algn="ctr" fontAlgn="ctr"/>
                      <a:r>
                        <a:rPr lang="en-US" sz="1400">
                          <a:effectLst/>
                        </a:rPr>
                        <a:t>2</a:t>
                      </a:r>
                    </a:p>
                  </a:txBody>
                  <a:tcPr marL="48964" marR="48964" marT="48964" marB="489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tx1"/>
                          </a:solidFill>
                          <a:effectLst/>
                        </a:rPr>
                        <a:t>s.listen</a:t>
                      </a:r>
                      <a:r>
                        <a:rPr lang="en-US" sz="1400" b="1" dirty="0">
                          <a:solidFill>
                            <a:schemeClr val="tx1"/>
                          </a:solidFill>
                          <a:effectLst/>
                        </a:rPr>
                        <a:t>()</a:t>
                      </a:r>
                      <a:endParaRPr lang="en-US" sz="1400" dirty="0">
                        <a:solidFill>
                          <a:schemeClr val="tx1"/>
                        </a:solidFill>
                        <a:effectLst/>
                      </a:endParaRPr>
                    </a:p>
                    <a:p>
                      <a:pPr algn="just" fontAlgn="t"/>
                      <a:r>
                        <a:rPr lang="en-US" sz="1400" dirty="0">
                          <a:solidFill>
                            <a:schemeClr val="tx1"/>
                          </a:solidFill>
                          <a:effectLst/>
                        </a:rPr>
                        <a:t>This method sets up and start TCP listener.</a:t>
                      </a:r>
                    </a:p>
                  </a:txBody>
                  <a:tcPr marL="48964" marR="48964" marT="48964" marB="4896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19960">
                <a:tc>
                  <a:txBody>
                    <a:bodyPr/>
                    <a:lstStyle/>
                    <a:p>
                      <a:pPr algn="ctr" fontAlgn="ctr"/>
                      <a:r>
                        <a:rPr lang="en-US" sz="1400">
                          <a:effectLst/>
                        </a:rPr>
                        <a:t>3</a:t>
                      </a:r>
                    </a:p>
                  </a:txBody>
                  <a:tcPr marL="48964" marR="48964" marT="48964" marB="48964"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err="1">
                          <a:solidFill>
                            <a:schemeClr val="tx1"/>
                          </a:solidFill>
                          <a:effectLst/>
                        </a:rPr>
                        <a:t>s.accept</a:t>
                      </a:r>
                      <a:r>
                        <a:rPr lang="en-US" sz="1400" b="1" dirty="0">
                          <a:solidFill>
                            <a:schemeClr val="tx1"/>
                          </a:solidFill>
                          <a:effectLst/>
                        </a:rPr>
                        <a:t>()</a:t>
                      </a:r>
                      <a:endParaRPr lang="en-US" sz="1400" dirty="0">
                        <a:solidFill>
                          <a:schemeClr val="tx1"/>
                        </a:solidFill>
                        <a:effectLst/>
                      </a:endParaRPr>
                    </a:p>
                    <a:p>
                      <a:pPr algn="just" fontAlgn="t"/>
                      <a:r>
                        <a:rPr lang="en-US" sz="1400" dirty="0">
                          <a:solidFill>
                            <a:schemeClr val="tx1"/>
                          </a:solidFill>
                          <a:effectLst/>
                        </a:rPr>
                        <a:t>This passively accept TCP client connection, waiting until connection arrives (blocking).</a:t>
                      </a:r>
                    </a:p>
                  </a:txBody>
                  <a:tcPr marL="48964" marR="48964" marT="48964" marB="4896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333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xrange</a:t>
            </a:r>
            <a:r>
              <a:rPr lang="en-US" dirty="0"/>
              <a:t>() Function Removed</a:t>
            </a:r>
          </a:p>
        </p:txBody>
      </p:sp>
      <p:sp>
        <p:nvSpPr>
          <p:cNvPr id="3" name="Content Placeholder 2"/>
          <p:cNvSpPr>
            <a:spLocks noGrp="1"/>
          </p:cNvSpPr>
          <p:nvPr>
            <p:ph idx="1"/>
          </p:nvPr>
        </p:nvSpPr>
        <p:spPr/>
        <p:txBody>
          <a:bodyPr/>
          <a:lstStyle/>
          <a:p>
            <a:r>
              <a:rPr lang="en-US" dirty="0"/>
              <a:t>In Python 2 range() returns a list, and </a:t>
            </a:r>
            <a:r>
              <a:rPr lang="en-US" dirty="0" err="1"/>
              <a:t>xrange</a:t>
            </a:r>
            <a:r>
              <a:rPr lang="en-US" dirty="0"/>
              <a:t>() returns an object that will only generate the items in the range when needed, saving memory. </a:t>
            </a:r>
            <a:endParaRPr lang="en-US" dirty="0" smtClean="0"/>
          </a:p>
          <a:p>
            <a:r>
              <a:rPr lang="en-US" dirty="0" smtClean="0"/>
              <a:t>In </a:t>
            </a:r>
            <a:r>
              <a:rPr lang="en-US" dirty="0"/>
              <a:t>Python 3, the range() function is removed, and </a:t>
            </a:r>
            <a:r>
              <a:rPr lang="en-US" dirty="0" err="1"/>
              <a:t>xrange</a:t>
            </a:r>
            <a:r>
              <a:rPr lang="en-US" dirty="0"/>
              <a:t>() has been renamed as range(). In addition, the range() object supports slicing in Python 3.2 and later</a:t>
            </a:r>
          </a:p>
        </p:txBody>
      </p:sp>
    </p:spTree>
    <p:extLst>
      <p:ext uri="{BB962C8B-B14F-4D97-AF65-F5344CB8AC3E}">
        <p14:creationId xmlns:p14="http://schemas.microsoft.com/office/powerpoint/2010/main" val="96922542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Server</a:t>
            </a:r>
            <a:endParaRPr lang="en-US" dirty="0"/>
          </a:p>
        </p:txBody>
      </p:sp>
      <p:pic>
        <p:nvPicPr>
          <p:cNvPr id="4" name="Content Placeholder 3"/>
          <p:cNvPicPr>
            <a:picLocks noGrp="1" noChangeAspect="1"/>
          </p:cNvPicPr>
          <p:nvPr>
            <p:ph idx="1"/>
          </p:nvPr>
        </p:nvPicPr>
        <p:blipFill>
          <a:blip r:embed="rId2"/>
          <a:stretch>
            <a:fillRect/>
          </a:stretch>
        </p:blipFill>
        <p:spPr>
          <a:xfrm>
            <a:off x="336430" y="2336800"/>
            <a:ext cx="8333117" cy="3598863"/>
          </a:xfrm>
          <a:prstGeom prst="rect">
            <a:avLst/>
          </a:prstGeom>
        </p:spPr>
      </p:pic>
    </p:spTree>
    <p:extLst>
      <p:ext uri="{BB962C8B-B14F-4D97-AF65-F5344CB8AC3E}">
        <p14:creationId xmlns:p14="http://schemas.microsoft.com/office/powerpoint/2010/main" val="370500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Python is a general-purpose interpreted, interactive, object-oriented, and high-level programming language. It was created by </a:t>
            </a:r>
            <a:r>
              <a:rPr lang="en-US" b="1" u="sng" dirty="0"/>
              <a:t>Guido van Rossum </a:t>
            </a:r>
            <a:r>
              <a:rPr lang="en-US" dirty="0"/>
              <a:t>during </a:t>
            </a:r>
            <a:r>
              <a:rPr lang="en-US" b="1" dirty="0"/>
              <a:t>1985- 1990</a:t>
            </a:r>
            <a:r>
              <a:rPr lang="en-US" dirty="0"/>
              <a:t>. Like Perl, Python source code is also available under the GNU General Public License (GPL</a:t>
            </a:r>
            <a:r>
              <a:rPr lang="en-US" dirty="0" smtClean="0"/>
              <a:t>).</a:t>
            </a:r>
          </a:p>
          <a:p>
            <a:r>
              <a:rPr lang="en-US" dirty="0"/>
              <a:t>Python has a simple coding style which is easy to catch with a little knowledge and the right tools. Hence, it is the preferred language for beginners planning to make a career in Programming</a:t>
            </a:r>
            <a:r>
              <a:rPr lang="en-US" dirty="0" smtClean="0"/>
              <a:t>.</a:t>
            </a:r>
          </a:p>
          <a:p>
            <a:r>
              <a:rPr lang="en-US" dirty="0"/>
              <a:t>Python has applications in a variety of areas be they are desktop apps, web apps, data mining or machine learning</a:t>
            </a:r>
            <a:r>
              <a:rPr lang="en-US" dirty="0" smtClean="0"/>
              <a:t>.</a:t>
            </a:r>
          </a:p>
          <a:p>
            <a:r>
              <a:rPr lang="en-US" dirty="0"/>
              <a:t>You can make websites, create games, use it for web scrapping, robotics, and browser automation, i.e., using Selenium with Python. And almost everything that any object-oriented programming language can do.</a:t>
            </a:r>
          </a:p>
        </p:txBody>
      </p:sp>
    </p:spTree>
    <p:extLst>
      <p:ext uri="{BB962C8B-B14F-4D97-AF65-F5344CB8AC3E}">
        <p14:creationId xmlns:p14="http://schemas.microsoft.com/office/powerpoint/2010/main" val="282050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Raise exception</a:t>
            </a:r>
            <a:endParaRPr lang="en-US" dirty="0"/>
          </a:p>
        </p:txBody>
      </p:sp>
      <p:sp>
        <p:nvSpPr>
          <p:cNvPr id="3" name="Content Placeholder 2"/>
          <p:cNvSpPr>
            <a:spLocks noGrp="1"/>
          </p:cNvSpPr>
          <p:nvPr>
            <p:ph idx="1"/>
          </p:nvPr>
        </p:nvSpPr>
        <p:spPr/>
        <p:txBody>
          <a:bodyPr/>
          <a:lstStyle/>
          <a:p>
            <a:r>
              <a:rPr lang="en-US" dirty="0"/>
              <a:t>Python 2 accepts both notations, the 'old' and the 'new' syntax; Python 3 raises a </a:t>
            </a:r>
            <a:r>
              <a:rPr lang="en-US" dirty="0" err="1"/>
              <a:t>SyntaxError</a:t>
            </a:r>
            <a:r>
              <a:rPr lang="en-US" dirty="0"/>
              <a:t> if we do not enclose the exception argument in parenthesis. </a:t>
            </a:r>
          </a:p>
        </p:txBody>
      </p:sp>
      <p:sp>
        <p:nvSpPr>
          <p:cNvPr id="4" name="Rectangle 3"/>
          <p:cNvSpPr/>
          <p:nvPr/>
        </p:nvSpPr>
        <p:spPr>
          <a:xfrm>
            <a:off x="990600" y="3590925"/>
            <a:ext cx="9144000" cy="2200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raise </a:t>
            </a:r>
            <a:r>
              <a:rPr lang="en-US" dirty="0" err="1"/>
              <a:t>IOError</a:t>
            </a:r>
            <a:r>
              <a:rPr lang="en-US" dirty="0"/>
              <a:t>, "file error" #This is accepted in Python 2 </a:t>
            </a:r>
            <a:endParaRPr lang="en-US" dirty="0" smtClean="0"/>
          </a:p>
          <a:p>
            <a:r>
              <a:rPr lang="en-US" dirty="0" smtClean="0"/>
              <a:t>raise </a:t>
            </a:r>
            <a:r>
              <a:rPr lang="en-US" dirty="0" err="1"/>
              <a:t>IOError</a:t>
            </a:r>
            <a:r>
              <a:rPr lang="en-US" dirty="0"/>
              <a:t>("file error") #This is also accepted in Python 2 </a:t>
            </a:r>
            <a:endParaRPr lang="en-US" dirty="0" smtClean="0"/>
          </a:p>
          <a:p>
            <a:r>
              <a:rPr lang="en-US" dirty="0" smtClean="0"/>
              <a:t>raise </a:t>
            </a:r>
            <a:r>
              <a:rPr lang="en-US" dirty="0" err="1"/>
              <a:t>IOError</a:t>
            </a:r>
            <a:r>
              <a:rPr lang="en-US" dirty="0"/>
              <a:t>, "file error" #syntax error is raised in Python </a:t>
            </a:r>
            <a:r>
              <a:rPr lang="en-US" dirty="0" smtClean="0"/>
              <a:t>3</a:t>
            </a:r>
          </a:p>
          <a:p>
            <a:r>
              <a:rPr lang="en-US" dirty="0" smtClean="0"/>
              <a:t>raise </a:t>
            </a:r>
            <a:r>
              <a:rPr lang="en-US" dirty="0" err="1"/>
              <a:t>IOError</a:t>
            </a:r>
            <a:r>
              <a:rPr lang="en-US" dirty="0"/>
              <a:t>("file error") #this is the recommended syntax in Python 3</a:t>
            </a:r>
          </a:p>
        </p:txBody>
      </p:sp>
    </p:spTree>
    <p:extLst>
      <p:ext uri="{BB962C8B-B14F-4D97-AF65-F5344CB8AC3E}">
        <p14:creationId xmlns:p14="http://schemas.microsoft.com/office/powerpoint/2010/main" val="251287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3</a:t>
            </a:r>
            <a:endParaRPr lang="en-US" dirty="0"/>
          </a:p>
        </p:txBody>
      </p:sp>
      <p:sp>
        <p:nvSpPr>
          <p:cNvPr id="3" name="Content Placeholder 2"/>
          <p:cNvSpPr>
            <a:spLocks noGrp="1"/>
          </p:cNvSpPr>
          <p:nvPr>
            <p:ph idx="1"/>
          </p:nvPr>
        </p:nvSpPr>
        <p:spPr/>
        <p:txBody>
          <a:bodyPr/>
          <a:lstStyle/>
          <a:p>
            <a:r>
              <a:rPr lang="en-US" dirty="0" smtClean="0"/>
              <a:t>Type the following command on the python interpreter and press enter </a:t>
            </a:r>
          </a:p>
          <a:p>
            <a:r>
              <a:rPr lang="en-US" dirty="0" smtClean="0"/>
              <a:t>&gt;&gt;&gt;print(“Hello Python 3.6.5”)</a:t>
            </a:r>
            <a:endParaRPr lang="en-US" dirty="0"/>
          </a:p>
        </p:txBody>
      </p:sp>
    </p:spTree>
    <p:extLst>
      <p:ext uri="{BB962C8B-B14F-4D97-AF65-F5344CB8AC3E}">
        <p14:creationId xmlns:p14="http://schemas.microsoft.com/office/powerpoint/2010/main" val="269579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Mode programming</a:t>
            </a:r>
            <a:endParaRPr lang="en-US" dirty="0"/>
          </a:p>
        </p:txBody>
      </p:sp>
      <p:sp>
        <p:nvSpPr>
          <p:cNvPr id="3" name="Content Placeholder 2"/>
          <p:cNvSpPr>
            <a:spLocks noGrp="1"/>
          </p:cNvSpPr>
          <p:nvPr>
            <p:ph idx="1"/>
          </p:nvPr>
        </p:nvSpPr>
        <p:spPr/>
        <p:txBody>
          <a:bodyPr/>
          <a:lstStyle/>
          <a:p>
            <a:r>
              <a:rPr lang="en-US" dirty="0" smtClean="0"/>
              <a:t>Create a file with extension .</a:t>
            </a:r>
            <a:r>
              <a:rPr lang="en-US" dirty="0" err="1" smtClean="0"/>
              <a:t>py</a:t>
            </a:r>
            <a:r>
              <a:rPr lang="en-US" dirty="0" smtClean="0"/>
              <a:t> and write print(“Hello world”) into that and save the file(say C:\Temp\Test.py).</a:t>
            </a:r>
          </a:p>
          <a:p>
            <a:r>
              <a:rPr lang="en-US" dirty="0" smtClean="0"/>
              <a:t>Open command prompt and write following command</a:t>
            </a:r>
          </a:p>
          <a:p>
            <a:pPr marL="0" indent="0">
              <a:buNone/>
            </a:pPr>
            <a:r>
              <a:rPr lang="en-US" dirty="0" smtClean="0"/>
              <a:t>python </a:t>
            </a:r>
            <a:r>
              <a:rPr lang="en-US" dirty="0"/>
              <a:t>C:\</a:t>
            </a:r>
            <a:r>
              <a:rPr lang="en-US" dirty="0" smtClean="0"/>
              <a:t>Temp\Test.py</a:t>
            </a:r>
          </a:p>
          <a:p>
            <a:pPr marL="0" indent="0">
              <a:buNone/>
            </a:pPr>
            <a:r>
              <a:rPr lang="en-US" dirty="0" smtClean="0"/>
              <a:t>It will give you the output as HelloWorld</a:t>
            </a:r>
            <a:endParaRPr lang="en-US" dirty="0"/>
          </a:p>
        </p:txBody>
      </p:sp>
    </p:spTree>
    <p:extLst>
      <p:ext uri="{BB962C8B-B14F-4D97-AF65-F5344CB8AC3E}">
        <p14:creationId xmlns:p14="http://schemas.microsoft.com/office/powerpoint/2010/main" val="399150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smtClean="0"/>
              <a:t>Identifiers</a:t>
            </a:r>
            <a:endParaRPr lang="en-US" dirty="0"/>
          </a:p>
        </p:txBody>
      </p:sp>
      <p:sp>
        <p:nvSpPr>
          <p:cNvPr id="3" name="Content Placeholder 2"/>
          <p:cNvSpPr>
            <a:spLocks noGrp="1"/>
          </p:cNvSpPr>
          <p:nvPr>
            <p:ph idx="1"/>
          </p:nvPr>
        </p:nvSpPr>
        <p:spPr/>
        <p:txBody>
          <a:bodyPr/>
          <a:lstStyle/>
          <a:p>
            <a:r>
              <a:rPr lang="en-US" dirty="0"/>
              <a:t>A Python identifier is a name used to identify a variable, function, class, module or other object. An identifier starts with a letter A to Z or a to z or an underscore (_) followed by zero or more letters, underscores and digits (0 to 9).</a:t>
            </a:r>
          </a:p>
          <a:p>
            <a:r>
              <a:rPr lang="en-US" dirty="0"/>
              <a:t>Python does not allow punctuation characters such as @, $, and % within identifiers. Python is a case sensitive programming language.</a:t>
            </a:r>
          </a:p>
          <a:p>
            <a:endParaRPr lang="en-US" dirty="0"/>
          </a:p>
        </p:txBody>
      </p:sp>
    </p:spTree>
    <p:extLst>
      <p:ext uri="{BB962C8B-B14F-4D97-AF65-F5344CB8AC3E}">
        <p14:creationId xmlns:p14="http://schemas.microsoft.com/office/powerpoint/2010/main" val="2057201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Identifiers</a:t>
            </a:r>
          </a:p>
        </p:txBody>
      </p:sp>
      <p:sp>
        <p:nvSpPr>
          <p:cNvPr id="3" name="Content Placeholder 2"/>
          <p:cNvSpPr>
            <a:spLocks noGrp="1"/>
          </p:cNvSpPr>
          <p:nvPr>
            <p:ph idx="1"/>
          </p:nvPr>
        </p:nvSpPr>
        <p:spPr/>
        <p:txBody>
          <a:bodyPr/>
          <a:lstStyle/>
          <a:p>
            <a:pPr marL="0" indent="0">
              <a:buNone/>
            </a:pPr>
            <a:r>
              <a:rPr lang="en-US" b="1" u="sng" dirty="0"/>
              <a:t>Here are naming conventions for Python identifiers −</a:t>
            </a:r>
          </a:p>
          <a:p>
            <a:r>
              <a:rPr lang="en-US" dirty="0"/>
              <a:t>Class names start with an uppercase letter. All other identifiers start with a lowercase letter.</a:t>
            </a:r>
          </a:p>
          <a:p>
            <a:r>
              <a:rPr lang="en-US" dirty="0"/>
              <a:t>Starting an identifier with a single leading underscore indicates that the identifier is private.</a:t>
            </a:r>
          </a:p>
          <a:p>
            <a:r>
              <a:rPr lang="en-US" dirty="0"/>
              <a:t>Starting an identifier with two leading underscores indicates a strong private identifier.</a:t>
            </a:r>
          </a:p>
          <a:p>
            <a:r>
              <a:rPr lang="en-US" dirty="0"/>
              <a:t>If the identifier also ends with two trailing underscores, the identifier is a language-defined special name.</a:t>
            </a:r>
          </a:p>
          <a:p>
            <a:endParaRPr lang="en-US" dirty="0"/>
          </a:p>
        </p:txBody>
      </p:sp>
    </p:spTree>
    <p:extLst>
      <p:ext uri="{BB962C8B-B14F-4D97-AF65-F5344CB8AC3E}">
        <p14:creationId xmlns:p14="http://schemas.microsoft.com/office/powerpoint/2010/main" val="229702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words</a:t>
            </a:r>
            <a:endParaRPr lang="en-US" dirty="0"/>
          </a:p>
        </p:txBody>
      </p:sp>
      <p:graphicFrame>
        <p:nvGraphicFramePr>
          <p:cNvPr id="4" name="Content Placeholder 3"/>
          <p:cNvGraphicFramePr>
            <a:graphicFrameLocks noGrp="1"/>
          </p:cNvGraphicFramePr>
          <p:nvPr>
            <p:ph idx="1"/>
          </p:nvPr>
        </p:nvGraphicFramePr>
        <p:xfrm>
          <a:off x="3734993" y="2310437"/>
          <a:ext cx="3505989" cy="3651590"/>
        </p:xfrm>
        <a:graphic>
          <a:graphicData uri="http://schemas.openxmlformats.org/drawingml/2006/table">
            <a:tbl>
              <a:tblPr/>
              <a:tblGrid>
                <a:gridCol w="1168663"/>
                <a:gridCol w="1168663"/>
                <a:gridCol w="1168663"/>
              </a:tblGrid>
              <a:tr h="278622">
                <a:tc>
                  <a:txBody>
                    <a:bodyPr/>
                    <a:lstStyle/>
                    <a:p>
                      <a:endParaRPr lang="en-US" sz="1400" dirty="0"/>
                    </a:p>
                  </a:txBody>
                  <a:tcPr marL="69655" marR="69655" marT="34828" marB="34828">
                    <a:lnB w="7620" cap="flat" cmpd="sng" algn="ctr">
                      <a:solidFill>
                        <a:srgbClr val="DDDDDD"/>
                      </a:solidFill>
                      <a:prstDash val="solid"/>
                      <a:round/>
                      <a:headEnd type="none" w="med" len="med"/>
                      <a:tailEnd type="none" w="med" len="med"/>
                    </a:lnB>
                  </a:tcPr>
                </a:tc>
                <a:tc>
                  <a:txBody>
                    <a:bodyPr/>
                    <a:lstStyle/>
                    <a:p>
                      <a:endParaRPr lang="en-US" sz="1400"/>
                    </a:p>
                  </a:txBody>
                  <a:tcPr marL="69655" marR="69655" marT="34828" marB="34828">
                    <a:lnB w="7620" cap="flat" cmpd="sng" algn="ctr">
                      <a:solidFill>
                        <a:srgbClr val="DDDDDD"/>
                      </a:solidFill>
                      <a:prstDash val="solid"/>
                      <a:round/>
                      <a:headEnd type="none" w="med" len="med"/>
                      <a:tailEnd type="none" w="med" len="med"/>
                    </a:lnB>
                  </a:tcPr>
                </a:tc>
                <a:tc>
                  <a:txBody>
                    <a:bodyPr/>
                    <a:lstStyle/>
                    <a:p>
                      <a:endParaRPr lang="en-US" sz="1400"/>
                    </a:p>
                  </a:txBody>
                  <a:tcPr marL="69655" marR="69655" marT="34828" marB="34828">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and</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exec</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not</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as</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finally</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or</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assert</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for</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pass</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break</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from</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print</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class</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global</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a:effectLst/>
                        </a:rPr>
                        <a:t>raise</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continue</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if</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return</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def</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import</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try</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del</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in</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while</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elif</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is</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with</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else</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lambda</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a:effectLst/>
                        </a:rPr>
                        <a:t>yield</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1840">
                <a:tc>
                  <a:txBody>
                    <a:bodyPr/>
                    <a:lstStyle/>
                    <a:p>
                      <a:pPr fontAlgn="t"/>
                      <a:r>
                        <a:rPr lang="en-US" sz="1400">
                          <a:effectLst/>
                        </a:rPr>
                        <a:t>except</a:t>
                      </a: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endParaRPr lang="en-US" sz="1400">
                        <a:effectLst/>
                      </a:endParaRPr>
                    </a:p>
                  </a:txBody>
                  <a:tcPr marL="46437" marR="46437" marT="46437" marB="4643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US" sz="1400" dirty="0"/>
                    </a:p>
                  </a:txBody>
                  <a:tcPr marL="69655" marR="69655" marT="34828" marB="34828">
                    <a:lnL w="7620" cap="flat" cmpd="sng" algn="ctr">
                      <a:solidFill>
                        <a:srgbClr val="DDDDDD"/>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21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and Indentation</a:t>
            </a:r>
            <a:endParaRPr lang="en-US" dirty="0"/>
          </a:p>
        </p:txBody>
      </p:sp>
      <p:sp>
        <p:nvSpPr>
          <p:cNvPr id="3" name="Content Placeholder 2"/>
          <p:cNvSpPr>
            <a:spLocks noGrp="1"/>
          </p:cNvSpPr>
          <p:nvPr>
            <p:ph idx="1"/>
          </p:nvPr>
        </p:nvSpPr>
        <p:spPr/>
        <p:txBody>
          <a:bodyPr/>
          <a:lstStyle/>
          <a:p>
            <a:r>
              <a:rPr lang="en-US" dirty="0"/>
              <a:t>Python does not use braces({}) to indicate blocks of code for class and function definitions or flow control. Blocks of code are denoted by line indentation, which is rigidly enforced.</a:t>
            </a:r>
          </a:p>
          <a:p>
            <a:r>
              <a:rPr lang="en-US" dirty="0"/>
              <a:t>The number of spaces in the indentation is variable, but all statements within the block must be indented the same amount. </a:t>
            </a:r>
          </a:p>
          <a:p>
            <a:endParaRPr lang="en-US" dirty="0"/>
          </a:p>
        </p:txBody>
      </p:sp>
    </p:spTree>
    <p:extLst>
      <p:ext uri="{BB962C8B-B14F-4D97-AF65-F5344CB8AC3E}">
        <p14:creationId xmlns:p14="http://schemas.microsoft.com/office/powerpoint/2010/main" val="86310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and </a:t>
            </a:r>
            <a:r>
              <a:rPr lang="en-US" dirty="0" smtClean="0"/>
              <a:t>Indentation Example</a:t>
            </a:r>
            <a:endParaRPr lang="en-US" dirty="0"/>
          </a:p>
        </p:txBody>
      </p:sp>
      <p:pic>
        <p:nvPicPr>
          <p:cNvPr id="7" name="Content Placeholder 6"/>
          <p:cNvPicPr>
            <a:picLocks noGrp="1" noChangeAspect="1"/>
          </p:cNvPicPr>
          <p:nvPr>
            <p:ph idx="1"/>
          </p:nvPr>
        </p:nvPicPr>
        <p:blipFill>
          <a:blip r:embed="rId2"/>
          <a:stretch>
            <a:fillRect/>
          </a:stretch>
        </p:blipFill>
        <p:spPr>
          <a:xfrm>
            <a:off x="60385" y="2035835"/>
            <a:ext cx="7090913" cy="4339086"/>
          </a:xfrm>
          <a:prstGeom prst="rect">
            <a:avLst/>
          </a:prstGeom>
        </p:spPr>
      </p:pic>
    </p:spTree>
    <p:extLst>
      <p:ext uri="{BB962C8B-B14F-4D97-AF65-F5344CB8AC3E}">
        <p14:creationId xmlns:p14="http://schemas.microsoft.com/office/powerpoint/2010/main" val="2145239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Multiline Statement</a:t>
            </a:r>
            <a:endParaRPr lang="en-US" dirty="0"/>
          </a:p>
        </p:txBody>
      </p:sp>
      <p:sp>
        <p:nvSpPr>
          <p:cNvPr id="3" name="Content Placeholder 2"/>
          <p:cNvSpPr>
            <a:spLocks noGrp="1"/>
          </p:cNvSpPr>
          <p:nvPr>
            <p:ph idx="1"/>
          </p:nvPr>
        </p:nvSpPr>
        <p:spPr/>
        <p:txBody>
          <a:bodyPr/>
          <a:lstStyle/>
          <a:p>
            <a:r>
              <a:rPr lang="en-US" dirty="0"/>
              <a:t>Statements in Python typically end with a new line. Python, however, allows the use of the line continuation character (\) to denote that the line should continue</a:t>
            </a:r>
            <a:r>
              <a:rPr lang="en-US" dirty="0" smtClean="0"/>
              <a:t>.</a:t>
            </a:r>
          </a:p>
          <a:p>
            <a:r>
              <a:rPr lang="en-US" dirty="0"/>
              <a:t>The statements contained within the [], {}, or () brackets do not need to use </a:t>
            </a:r>
            <a:r>
              <a:rPr lang="en-US" dirty="0" err="1" smtClean="0"/>
              <a:t>th</a:t>
            </a:r>
            <a:r>
              <a:rPr lang="en-US" dirty="0" smtClean="0"/>
              <a:t> </a:t>
            </a:r>
            <a:r>
              <a:rPr lang="en-US" dirty="0"/>
              <a:t>line continuation character. </a:t>
            </a:r>
          </a:p>
          <a:p>
            <a:endParaRPr lang="en-US" dirty="0"/>
          </a:p>
        </p:txBody>
      </p:sp>
      <p:pic>
        <p:nvPicPr>
          <p:cNvPr id="5" name="Picture 4"/>
          <p:cNvPicPr>
            <a:picLocks noChangeAspect="1"/>
          </p:cNvPicPr>
          <p:nvPr/>
        </p:nvPicPr>
        <p:blipFill>
          <a:blip r:embed="rId2"/>
          <a:stretch>
            <a:fillRect/>
          </a:stretch>
        </p:blipFill>
        <p:spPr>
          <a:xfrm>
            <a:off x="1066350" y="4353014"/>
            <a:ext cx="1381125" cy="619125"/>
          </a:xfrm>
          <a:prstGeom prst="rect">
            <a:avLst/>
          </a:prstGeom>
        </p:spPr>
      </p:pic>
      <p:pic>
        <p:nvPicPr>
          <p:cNvPr id="6" name="Picture 5"/>
          <p:cNvPicPr>
            <a:picLocks noChangeAspect="1"/>
          </p:cNvPicPr>
          <p:nvPr/>
        </p:nvPicPr>
        <p:blipFill>
          <a:blip r:embed="rId3"/>
          <a:stretch>
            <a:fillRect/>
          </a:stretch>
        </p:blipFill>
        <p:spPr>
          <a:xfrm>
            <a:off x="3464134" y="4229188"/>
            <a:ext cx="2486025" cy="866775"/>
          </a:xfrm>
          <a:prstGeom prst="rect">
            <a:avLst/>
          </a:prstGeom>
        </p:spPr>
      </p:pic>
    </p:spTree>
    <p:extLst>
      <p:ext uri="{BB962C8B-B14F-4D97-AF65-F5344CB8AC3E}">
        <p14:creationId xmlns:p14="http://schemas.microsoft.com/office/powerpoint/2010/main" val="4046784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 in Python</a:t>
            </a:r>
            <a:endParaRPr lang="en-US" dirty="0"/>
          </a:p>
        </p:txBody>
      </p:sp>
      <p:sp>
        <p:nvSpPr>
          <p:cNvPr id="3" name="Content Placeholder 2"/>
          <p:cNvSpPr>
            <a:spLocks noGrp="1"/>
          </p:cNvSpPr>
          <p:nvPr>
            <p:ph idx="1"/>
          </p:nvPr>
        </p:nvSpPr>
        <p:spPr/>
        <p:txBody>
          <a:bodyPr/>
          <a:lstStyle/>
          <a:p>
            <a:r>
              <a:rPr lang="en-US" dirty="0"/>
              <a:t>Python accepts single ('), double (") and triple (''' or """) quotes to denote string literals, as long as the same type of quote starts and ends the string.</a:t>
            </a:r>
          </a:p>
          <a:p>
            <a:r>
              <a:rPr lang="en-US" dirty="0"/>
              <a:t>The triple quotes are used to span the string across multiple lines.</a:t>
            </a:r>
          </a:p>
          <a:p>
            <a:endParaRPr lang="en-US" dirty="0"/>
          </a:p>
        </p:txBody>
      </p:sp>
      <p:pic>
        <p:nvPicPr>
          <p:cNvPr id="4" name="Picture 3"/>
          <p:cNvPicPr>
            <a:picLocks noChangeAspect="1"/>
          </p:cNvPicPr>
          <p:nvPr/>
        </p:nvPicPr>
        <p:blipFill>
          <a:blip r:embed="rId2"/>
          <a:stretch>
            <a:fillRect/>
          </a:stretch>
        </p:blipFill>
        <p:spPr>
          <a:xfrm>
            <a:off x="914400" y="4036863"/>
            <a:ext cx="9057736" cy="2009775"/>
          </a:xfrm>
          <a:prstGeom prst="rect">
            <a:avLst/>
          </a:prstGeom>
        </p:spPr>
      </p:pic>
    </p:spTree>
    <p:extLst>
      <p:ext uri="{BB962C8B-B14F-4D97-AF65-F5344CB8AC3E}">
        <p14:creationId xmlns:p14="http://schemas.microsoft.com/office/powerpoint/2010/main" val="405699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Code Quality.</a:t>
            </a:r>
          </a:p>
          <a:p>
            <a:r>
              <a:rPr lang="en-US" dirty="0"/>
              <a:t>Developer Productivity.</a:t>
            </a:r>
          </a:p>
          <a:p>
            <a:r>
              <a:rPr lang="en-US" dirty="0"/>
              <a:t>Code Portability.</a:t>
            </a:r>
          </a:p>
          <a:p>
            <a:r>
              <a:rPr lang="en-US" dirty="0"/>
              <a:t>Built-In And External Libraries.</a:t>
            </a:r>
          </a:p>
          <a:p>
            <a:r>
              <a:rPr lang="en-US" dirty="0"/>
              <a:t>Free To Use, Modify And Redistribute</a:t>
            </a:r>
          </a:p>
          <a:p>
            <a:r>
              <a:rPr lang="en-US" dirty="0"/>
              <a:t>Free To Use, Modify And Redistribute</a:t>
            </a:r>
          </a:p>
          <a:p>
            <a:r>
              <a:rPr lang="en-US" dirty="0"/>
              <a:t>Object-Oriented From The Core</a:t>
            </a:r>
          </a:p>
          <a:p>
            <a:endParaRPr lang="en-US" dirty="0"/>
          </a:p>
        </p:txBody>
      </p:sp>
    </p:spTree>
    <p:extLst>
      <p:ext uri="{BB962C8B-B14F-4D97-AF65-F5344CB8AC3E}">
        <p14:creationId xmlns:p14="http://schemas.microsoft.com/office/powerpoint/2010/main" val="252421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in </a:t>
            </a:r>
            <a:r>
              <a:rPr lang="en-US" dirty="0" smtClean="0"/>
              <a:t>Python</a:t>
            </a:r>
            <a:endParaRPr lang="en-US" dirty="0"/>
          </a:p>
        </p:txBody>
      </p:sp>
      <p:sp>
        <p:nvSpPr>
          <p:cNvPr id="3" name="Content Placeholder 2"/>
          <p:cNvSpPr>
            <a:spLocks noGrp="1"/>
          </p:cNvSpPr>
          <p:nvPr>
            <p:ph idx="1"/>
          </p:nvPr>
        </p:nvSpPr>
        <p:spPr/>
        <p:txBody>
          <a:bodyPr/>
          <a:lstStyle/>
          <a:p>
            <a:r>
              <a:rPr lang="en-US" dirty="0"/>
              <a:t>A hash sign (#) that is not inside a string literal is the beginning of a comment. All characters after the #, up to the end of the physical line, are part of the comment and the Python interpreter ignores them</a:t>
            </a:r>
            <a:r>
              <a:rPr lang="en-US" dirty="0" smtClean="0"/>
              <a:t>.</a:t>
            </a:r>
          </a:p>
          <a:p>
            <a:r>
              <a:rPr lang="en-US" dirty="0"/>
              <a:t>Python does not have multiple-line commenting feature</a:t>
            </a:r>
            <a:endParaRPr lang="en-US" dirty="0" smtClean="0"/>
          </a:p>
          <a:p>
            <a:endParaRPr lang="en-US" dirty="0"/>
          </a:p>
        </p:txBody>
      </p:sp>
      <p:pic>
        <p:nvPicPr>
          <p:cNvPr id="4" name="Picture 3"/>
          <p:cNvPicPr>
            <a:picLocks noChangeAspect="1"/>
          </p:cNvPicPr>
          <p:nvPr/>
        </p:nvPicPr>
        <p:blipFill>
          <a:blip r:embed="rId2"/>
          <a:stretch>
            <a:fillRect/>
          </a:stretch>
        </p:blipFill>
        <p:spPr>
          <a:xfrm>
            <a:off x="1097261" y="4475581"/>
            <a:ext cx="5114925" cy="581025"/>
          </a:xfrm>
          <a:prstGeom prst="rect">
            <a:avLst/>
          </a:prstGeom>
        </p:spPr>
      </p:pic>
    </p:spTree>
    <p:extLst>
      <p:ext uri="{BB962C8B-B14F-4D97-AF65-F5344CB8AC3E}">
        <p14:creationId xmlns:p14="http://schemas.microsoft.com/office/powerpoint/2010/main" val="2307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Waiting for the </a:t>
            </a:r>
            <a:r>
              <a:rPr lang="en-US" dirty="0" smtClean="0"/>
              <a:t>User</a:t>
            </a:r>
            <a:endParaRPr lang="en-US" dirty="0"/>
          </a:p>
        </p:txBody>
      </p:sp>
      <p:sp>
        <p:nvSpPr>
          <p:cNvPr id="3" name="Content Placeholder 2"/>
          <p:cNvSpPr>
            <a:spLocks noGrp="1"/>
          </p:cNvSpPr>
          <p:nvPr>
            <p:ph idx="1"/>
          </p:nvPr>
        </p:nvSpPr>
        <p:spPr/>
        <p:txBody>
          <a:bodyPr/>
          <a:lstStyle/>
          <a:p>
            <a:r>
              <a:rPr lang="en-US" dirty="0" smtClean="0"/>
              <a:t>You can use input() to ask user to press enter the key to end the program or to wait.</a:t>
            </a:r>
            <a:endParaRPr lang="en-US" dirty="0"/>
          </a:p>
        </p:txBody>
      </p:sp>
      <p:pic>
        <p:nvPicPr>
          <p:cNvPr id="4" name="Picture 3"/>
          <p:cNvPicPr>
            <a:picLocks noChangeAspect="1"/>
          </p:cNvPicPr>
          <p:nvPr/>
        </p:nvPicPr>
        <p:blipFill>
          <a:blip r:embed="rId2"/>
          <a:stretch>
            <a:fillRect/>
          </a:stretch>
        </p:blipFill>
        <p:spPr>
          <a:xfrm>
            <a:off x="924105" y="3287472"/>
            <a:ext cx="4305300" cy="714375"/>
          </a:xfrm>
          <a:prstGeom prst="rect">
            <a:avLst/>
          </a:prstGeom>
        </p:spPr>
      </p:pic>
    </p:spTree>
    <p:extLst>
      <p:ext uri="{BB962C8B-B14F-4D97-AF65-F5344CB8AC3E}">
        <p14:creationId xmlns:p14="http://schemas.microsoft.com/office/powerpoint/2010/main" val="4165237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Statements on a Single </a:t>
            </a:r>
            <a:r>
              <a:rPr lang="en-US" dirty="0" smtClean="0"/>
              <a:t>Line</a:t>
            </a:r>
            <a:endParaRPr lang="en-US" dirty="0"/>
          </a:p>
        </p:txBody>
      </p:sp>
      <p:sp>
        <p:nvSpPr>
          <p:cNvPr id="3" name="Content Placeholder 2"/>
          <p:cNvSpPr>
            <a:spLocks noGrp="1"/>
          </p:cNvSpPr>
          <p:nvPr>
            <p:ph idx="1"/>
          </p:nvPr>
        </p:nvSpPr>
        <p:spPr/>
        <p:txBody>
          <a:bodyPr/>
          <a:lstStyle/>
          <a:p>
            <a:r>
              <a:rPr lang="en-US" dirty="0"/>
              <a:t>The semicolon ( ; ) allows multiple statements on a single line given that no statement starts a new code block.</a:t>
            </a:r>
          </a:p>
        </p:txBody>
      </p:sp>
      <p:pic>
        <p:nvPicPr>
          <p:cNvPr id="4" name="Picture 3"/>
          <p:cNvPicPr>
            <a:picLocks noChangeAspect="1"/>
          </p:cNvPicPr>
          <p:nvPr/>
        </p:nvPicPr>
        <p:blipFill>
          <a:blip r:embed="rId2"/>
          <a:stretch>
            <a:fillRect/>
          </a:stretch>
        </p:blipFill>
        <p:spPr>
          <a:xfrm>
            <a:off x="1050446" y="3308590"/>
            <a:ext cx="1809750" cy="723900"/>
          </a:xfrm>
          <a:prstGeom prst="rect">
            <a:avLst/>
          </a:prstGeom>
        </p:spPr>
      </p:pic>
    </p:spTree>
    <p:extLst>
      <p:ext uri="{BB962C8B-B14F-4D97-AF65-F5344CB8AC3E}">
        <p14:creationId xmlns:p14="http://schemas.microsoft.com/office/powerpoint/2010/main" val="2931887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Statement Groups as </a:t>
            </a:r>
            <a:r>
              <a:rPr lang="en-US" dirty="0" smtClean="0"/>
              <a:t>Suites</a:t>
            </a:r>
            <a:endParaRPr lang="en-US" dirty="0"/>
          </a:p>
        </p:txBody>
      </p:sp>
      <p:sp>
        <p:nvSpPr>
          <p:cNvPr id="3" name="Content Placeholder 2"/>
          <p:cNvSpPr>
            <a:spLocks noGrp="1"/>
          </p:cNvSpPr>
          <p:nvPr>
            <p:ph idx="1"/>
          </p:nvPr>
        </p:nvSpPr>
        <p:spPr/>
        <p:txBody>
          <a:bodyPr/>
          <a:lstStyle/>
          <a:p>
            <a:r>
              <a:rPr lang="en-US" dirty="0"/>
              <a:t>Groups of individual statements, which make a single code block are called </a:t>
            </a:r>
            <a:r>
              <a:rPr lang="en-US" b="1" dirty="0"/>
              <a:t>suites</a:t>
            </a:r>
            <a:r>
              <a:rPr lang="en-US" dirty="0"/>
              <a:t> in Python. Compound or complex statements, such as if, while, </a:t>
            </a:r>
            <a:r>
              <a:rPr lang="en-US" dirty="0" err="1"/>
              <a:t>def</a:t>
            </a:r>
            <a:r>
              <a:rPr lang="en-US" dirty="0"/>
              <a:t>, and class require a header line and a suite.</a:t>
            </a:r>
          </a:p>
          <a:p>
            <a:r>
              <a:rPr lang="en-US" dirty="0"/>
              <a:t>Header lines begin the statement (with the keyword) and terminate with a colon ( : ) and are followed by one or more lines which make up the suite.</a:t>
            </a:r>
          </a:p>
          <a:p>
            <a:endParaRPr lang="en-US" dirty="0"/>
          </a:p>
        </p:txBody>
      </p:sp>
    </p:spTree>
    <p:extLst>
      <p:ext uri="{BB962C8B-B14F-4D97-AF65-F5344CB8AC3E}">
        <p14:creationId xmlns:p14="http://schemas.microsoft.com/office/powerpoint/2010/main" val="537119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3</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348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a:t>Variables are nothing but reserved memory locations to store values. It means that when you create a variable, you reserve some space in the memory.</a:t>
            </a:r>
          </a:p>
          <a:p>
            <a:r>
              <a:rPr lang="en-US" dirty="0"/>
              <a:t>Based on the data type of a variable, the interpreter allocates memory and decides what can be stored in the reserved memory. Therefore, by assigning different data types to the variables, you can store integers, decimals or characters in these variables.</a:t>
            </a:r>
          </a:p>
          <a:p>
            <a:endParaRPr lang="en-US" dirty="0"/>
          </a:p>
        </p:txBody>
      </p:sp>
    </p:spTree>
    <p:extLst>
      <p:ext uri="{BB962C8B-B14F-4D97-AF65-F5344CB8AC3E}">
        <p14:creationId xmlns:p14="http://schemas.microsoft.com/office/powerpoint/2010/main" val="888803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 to </a:t>
            </a:r>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a:t>Python variables do not need explicit declaration to reserve memory space. The declaration happens automatically when you assign a value to a variable. The equal sign (=) is used to assign values to variables.</a:t>
            </a:r>
          </a:p>
          <a:p>
            <a:r>
              <a:rPr lang="en-US" dirty="0"/>
              <a:t>The operand to the left of the = operator is the name of the variable and the operand to the right of the = operator is the value stored in the variable.</a:t>
            </a:r>
          </a:p>
          <a:p>
            <a:pPr marL="0" indent="0">
              <a:buNone/>
            </a:pPr>
            <a:r>
              <a:rPr lang="en-US" sz="1800" dirty="0"/>
              <a:t>counter = 100          # An integer assignment</a:t>
            </a:r>
          </a:p>
          <a:p>
            <a:pPr marL="0" indent="0">
              <a:buNone/>
            </a:pPr>
            <a:r>
              <a:rPr lang="en-US" sz="1800" dirty="0"/>
              <a:t>miles   = 1000.0       # A floating point</a:t>
            </a:r>
          </a:p>
          <a:p>
            <a:pPr marL="0" indent="0">
              <a:buNone/>
            </a:pPr>
            <a:r>
              <a:rPr lang="en-US" sz="1800" dirty="0"/>
              <a:t>name    = "John"       # A string</a:t>
            </a:r>
          </a:p>
        </p:txBody>
      </p:sp>
    </p:spTree>
    <p:extLst>
      <p:ext uri="{BB962C8B-B14F-4D97-AF65-F5344CB8AC3E}">
        <p14:creationId xmlns:p14="http://schemas.microsoft.com/office/powerpoint/2010/main" val="1437160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Assignment</a:t>
            </a:r>
            <a:endParaRPr lang="en-US" dirty="0"/>
          </a:p>
        </p:txBody>
      </p:sp>
      <p:sp>
        <p:nvSpPr>
          <p:cNvPr id="3" name="Content Placeholder 2"/>
          <p:cNvSpPr>
            <a:spLocks noGrp="1"/>
          </p:cNvSpPr>
          <p:nvPr>
            <p:ph idx="1"/>
          </p:nvPr>
        </p:nvSpPr>
        <p:spPr/>
        <p:txBody>
          <a:bodyPr/>
          <a:lstStyle/>
          <a:p>
            <a:r>
              <a:rPr lang="en-US" dirty="0"/>
              <a:t>Python allows you to assign a single value to several variables simultaneously.</a:t>
            </a:r>
          </a:p>
          <a:p>
            <a:r>
              <a:rPr lang="en-US" dirty="0"/>
              <a:t>For example −a = b = c = </a:t>
            </a:r>
            <a:r>
              <a:rPr lang="en-US" dirty="0" smtClean="0"/>
              <a:t>1</a:t>
            </a:r>
          </a:p>
          <a:p>
            <a:r>
              <a:rPr lang="en-US" dirty="0"/>
              <a:t>a, b, c = 1, 2, "john"</a:t>
            </a:r>
          </a:p>
          <a:p>
            <a:r>
              <a:rPr lang="en-US" dirty="0"/>
              <a:t>Here, two integer objects with values 1 and 2 are assigned to the variables a and b respectively, and one string object with the value "john" is assigned to the variable c.</a:t>
            </a:r>
          </a:p>
          <a:p>
            <a:endParaRPr lang="en-US" dirty="0"/>
          </a:p>
          <a:p>
            <a:endParaRPr lang="en-US" dirty="0"/>
          </a:p>
        </p:txBody>
      </p:sp>
    </p:spTree>
    <p:extLst>
      <p:ext uri="{BB962C8B-B14F-4D97-AF65-F5344CB8AC3E}">
        <p14:creationId xmlns:p14="http://schemas.microsoft.com/office/powerpoint/2010/main" val="2106861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Data </a:t>
            </a:r>
            <a:r>
              <a:rPr lang="en-US" dirty="0" smtClean="0"/>
              <a:t>Types</a:t>
            </a:r>
            <a:endParaRPr lang="en-US" dirty="0"/>
          </a:p>
        </p:txBody>
      </p:sp>
      <p:sp>
        <p:nvSpPr>
          <p:cNvPr id="3" name="Content Placeholder 2"/>
          <p:cNvSpPr>
            <a:spLocks noGrp="1"/>
          </p:cNvSpPr>
          <p:nvPr>
            <p:ph idx="1"/>
          </p:nvPr>
        </p:nvSpPr>
        <p:spPr/>
        <p:txBody>
          <a:bodyPr/>
          <a:lstStyle/>
          <a:p>
            <a:r>
              <a:rPr lang="en-US" dirty="0"/>
              <a:t>Numbers</a:t>
            </a:r>
          </a:p>
          <a:p>
            <a:r>
              <a:rPr lang="en-US" dirty="0"/>
              <a:t>String</a:t>
            </a:r>
          </a:p>
          <a:p>
            <a:r>
              <a:rPr lang="en-US" dirty="0"/>
              <a:t>List</a:t>
            </a:r>
          </a:p>
          <a:p>
            <a:r>
              <a:rPr lang="en-US" dirty="0"/>
              <a:t>Tuple</a:t>
            </a:r>
          </a:p>
          <a:p>
            <a:r>
              <a:rPr lang="en-US" dirty="0"/>
              <a:t>Dictionary</a:t>
            </a:r>
          </a:p>
          <a:p>
            <a:endParaRPr lang="en-US" dirty="0"/>
          </a:p>
        </p:txBody>
      </p:sp>
    </p:spTree>
    <p:extLst>
      <p:ext uri="{BB962C8B-B14F-4D97-AF65-F5344CB8AC3E}">
        <p14:creationId xmlns:p14="http://schemas.microsoft.com/office/powerpoint/2010/main" val="1587855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a:xfrm>
            <a:off x="680321" y="2345111"/>
            <a:ext cx="9613861" cy="3599316"/>
          </a:xfrm>
        </p:spPr>
        <p:txBody>
          <a:bodyPr/>
          <a:lstStyle/>
          <a:p>
            <a:r>
              <a:rPr lang="en-US" dirty="0" err="1"/>
              <a:t>var</a:t>
            </a:r>
            <a:r>
              <a:rPr lang="en-US" dirty="0"/>
              <a:t> =1</a:t>
            </a:r>
          </a:p>
          <a:p>
            <a:r>
              <a:rPr lang="en-US" dirty="0"/>
              <a:t>var1=2</a:t>
            </a:r>
          </a:p>
          <a:p>
            <a:r>
              <a:rPr lang="en-US" dirty="0"/>
              <a:t>del </a:t>
            </a:r>
            <a:r>
              <a:rPr lang="en-US" dirty="0" err="1"/>
              <a:t>var</a:t>
            </a:r>
            <a:r>
              <a:rPr lang="en-US" dirty="0"/>
              <a:t> #delete a single object or multiple objects by using the del statement.</a:t>
            </a:r>
          </a:p>
          <a:p>
            <a:r>
              <a:rPr lang="en-US" dirty="0"/>
              <a:t>print(</a:t>
            </a:r>
            <a:r>
              <a:rPr lang="en-US" dirty="0" err="1"/>
              <a:t>var</a:t>
            </a:r>
            <a:r>
              <a:rPr lang="en-US" dirty="0"/>
              <a:t>)#</a:t>
            </a:r>
            <a:r>
              <a:rPr lang="en-US" dirty="0" err="1"/>
              <a:t>NameError</a:t>
            </a:r>
            <a:r>
              <a:rPr lang="en-US" dirty="0"/>
              <a:t>: name '</a:t>
            </a:r>
            <a:r>
              <a:rPr lang="en-US" dirty="0" err="1"/>
              <a:t>var</a:t>
            </a:r>
            <a:r>
              <a:rPr lang="en-US" dirty="0"/>
              <a:t>' is not defined</a:t>
            </a:r>
          </a:p>
        </p:txBody>
      </p:sp>
    </p:spTree>
    <p:extLst>
      <p:ext uri="{BB962C8B-B14F-4D97-AF65-F5344CB8AC3E}">
        <p14:creationId xmlns:p14="http://schemas.microsoft.com/office/powerpoint/2010/main" val="204248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Programming </a:t>
            </a:r>
            <a:r>
              <a:rPr lang="en-US" dirty="0" smtClean="0"/>
              <a:t>Domains</a:t>
            </a:r>
            <a:endParaRPr lang="en-US" dirty="0"/>
          </a:p>
        </p:txBody>
      </p:sp>
      <p:sp>
        <p:nvSpPr>
          <p:cNvPr id="3" name="Content Placeholder 2"/>
          <p:cNvSpPr>
            <a:spLocks noGrp="1"/>
          </p:cNvSpPr>
          <p:nvPr>
            <p:ph idx="1"/>
          </p:nvPr>
        </p:nvSpPr>
        <p:spPr/>
        <p:txBody>
          <a:bodyPr/>
          <a:lstStyle/>
          <a:p>
            <a:r>
              <a:rPr lang="en-US" b="1" dirty="0"/>
              <a:t>Web Application Development</a:t>
            </a:r>
            <a:r>
              <a:rPr lang="en-US" dirty="0" smtClean="0"/>
              <a:t>.(frameworks </a:t>
            </a:r>
            <a:r>
              <a:rPr lang="en-US" dirty="0"/>
              <a:t>(WAF) like Django, Flask, </a:t>
            </a:r>
            <a:r>
              <a:rPr lang="en-US" dirty="0" err="1"/>
              <a:t>CherryPy</a:t>
            </a:r>
            <a:r>
              <a:rPr lang="en-US" dirty="0"/>
              <a:t>, and Bottle which give extensive support for web development</a:t>
            </a:r>
            <a:r>
              <a:rPr lang="en-US" dirty="0" smtClean="0"/>
              <a:t>.)</a:t>
            </a:r>
          </a:p>
          <a:p>
            <a:r>
              <a:rPr lang="en-US" b="1" dirty="0"/>
              <a:t>Scientific And Numeric </a:t>
            </a:r>
            <a:r>
              <a:rPr lang="en-US" b="1" dirty="0" smtClean="0"/>
              <a:t>Computing</a:t>
            </a:r>
            <a:r>
              <a:rPr lang="en-US" dirty="0" smtClean="0"/>
              <a:t>(</a:t>
            </a:r>
            <a:r>
              <a:rPr lang="en-US" dirty="0"/>
              <a:t>specialized modules like </a:t>
            </a:r>
            <a:r>
              <a:rPr lang="en-US" dirty="0" err="1"/>
              <a:t>NumPy</a:t>
            </a:r>
            <a:r>
              <a:rPr lang="en-US" dirty="0"/>
              <a:t>, </a:t>
            </a:r>
            <a:r>
              <a:rPr lang="en-US" dirty="0" err="1"/>
              <a:t>SciPy</a:t>
            </a:r>
            <a:r>
              <a:rPr lang="en-US" dirty="0"/>
              <a:t>, Pandas, </a:t>
            </a:r>
            <a:r>
              <a:rPr lang="en-US" dirty="0" err="1"/>
              <a:t>matplotlib</a:t>
            </a:r>
            <a:r>
              <a:rPr lang="en-US" dirty="0"/>
              <a:t>, and </a:t>
            </a:r>
            <a:r>
              <a:rPr lang="en-US" dirty="0" err="1"/>
              <a:t>IPython</a:t>
            </a:r>
            <a:r>
              <a:rPr lang="en-US" dirty="0" smtClean="0"/>
              <a:t>.)</a:t>
            </a:r>
          </a:p>
          <a:p>
            <a:r>
              <a:rPr lang="en-US" dirty="0"/>
              <a:t>GUI </a:t>
            </a:r>
            <a:r>
              <a:rPr lang="en-US" dirty="0" smtClean="0"/>
              <a:t>Programming(</a:t>
            </a:r>
            <a:r>
              <a:rPr lang="en-US" dirty="0"/>
              <a:t>Python’s clean syntax and tremendous support of many GUI libraries (like </a:t>
            </a:r>
            <a:r>
              <a:rPr lang="en-US" dirty="0" err="1"/>
              <a:t>wxWidgets</a:t>
            </a:r>
            <a:r>
              <a:rPr lang="en-US" dirty="0"/>
              <a:t>, </a:t>
            </a:r>
            <a:r>
              <a:rPr lang="en-US" dirty="0" err="1"/>
              <a:t>pyqt</a:t>
            </a:r>
            <a:r>
              <a:rPr lang="en-US" dirty="0"/>
              <a:t> or </a:t>
            </a:r>
            <a:r>
              <a:rPr lang="en-US" dirty="0" err="1"/>
              <a:t>pyside</a:t>
            </a:r>
            <a:r>
              <a:rPr lang="en-US" dirty="0"/>
              <a:t>) </a:t>
            </a:r>
          </a:p>
          <a:p>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41282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Types</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a:t>(signed integers)</a:t>
            </a:r>
          </a:p>
          <a:p>
            <a:r>
              <a:rPr lang="en-US" dirty="0"/>
              <a:t>float (floating point real values)</a:t>
            </a:r>
          </a:p>
          <a:p>
            <a:r>
              <a:rPr lang="en-US" dirty="0"/>
              <a:t>complex (complex numbers)</a:t>
            </a:r>
          </a:p>
          <a:p>
            <a:endParaRPr lang="en-US" dirty="0"/>
          </a:p>
        </p:txBody>
      </p:sp>
    </p:spTree>
    <p:extLst>
      <p:ext uri="{BB962C8B-B14F-4D97-AF65-F5344CB8AC3E}">
        <p14:creationId xmlns:p14="http://schemas.microsoft.com/office/powerpoint/2010/main" val="39906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Example</a:t>
            </a:r>
            <a:endParaRPr lang="en-US" dirty="0"/>
          </a:p>
        </p:txBody>
      </p:sp>
      <p:pic>
        <p:nvPicPr>
          <p:cNvPr id="4" name="Content Placeholder 3"/>
          <p:cNvPicPr>
            <a:picLocks noGrp="1" noChangeAspect="1"/>
          </p:cNvPicPr>
          <p:nvPr>
            <p:ph idx="1"/>
          </p:nvPr>
        </p:nvPicPr>
        <p:blipFill>
          <a:blip r:embed="rId2"/>
          <a:stretch>
            <a:fillRect/>
          </a:stretch>
        </p:blipFill>
        <p:spPr>
          <a:xfrm>
            <a:off x="1906588" y="2374106"/>
            <a:ext cx="7162800" cy="3524250"/>
          </a:xfrm>
          <a:prstGeom prst="rect">
            <a:avLst/>
          </a:prstGeom>
        </p:spPr>
      </p:pic>
    </p:spTree>
    <p:extLst>
      <p:ext uri="{BB962C8B-B14F-4D97-AF65-F5344CB8AC3E}">
        <p14:creationId xmlns:p14="http://schemas.microsoft.com/office/powerpoint/2010/main" val="37697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examples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smtClean="0"/>
              <a:t>Int</a:t>
            </a:r>
            <a:endParaRPr lang="en-US" dirty="0" smtClean="0"/>
          </a:p>
          <a:p>
            <a:r>
              <a:rPr lang="en-US" dirty="0" smtClean="0"/>
              <a:t>Z=1</a:t>
            </a:r>
          </a:p>
          <a:p>
            <a:pPr marL="0" indent="0">
              <a:buNone/>
            </a:pPr>
            <a:r>
              <a:rPr lang="en-US" dirty="0" smtClean="0"/>
              <a:t>Float </a:t>
            </a:r>
          </a:p>
          <a:p>
            <a:r>
              <a:rPr lang="en-US" dirty="0" smtClean="0"/>
              <a:t>Z=1.0</a:t>
            </a:r>
          </a:p>
          <a:p>
            <a:pPr marL="0" indent="0">
              <a:buNone/>
            </a:pPr>
            <a:r>
              <a:rPr lang="en-US" dirty="0" smtClean="0"/>
              <a:t>Complex</a:t>
            </a:r>
          </a:p>
          <a:p>
            <a:r>
              <a:rPr lang="en-US" dirty="0" smtClean="0"/>
              <a:t>z=2-6j</a:t>
            </a:r>
            <a:endParaRPr lang="en-US" dirty="0"/>
          </a:p>
          <a:p>
            <a:r>
              <a:rPr lang="en-US" dirty="0"/>
              <a:t>print(type(z))</a:t>
            </a:r>
          </a:p>
          <a:p>
            <a:r>
              <a:rPr lang="en-US" dirty="0"/>
              <a:t>print(</a:t>
            </a:r>
            <a:r>
              <a:rPr lang="en-US" dirty="0" err="1"/>
              <a:t>z.real</a:t>
            </a:r>
            <a:r>
              <a:rPr lang="en-US" dirty="0"/>
              <a:t>)</a:t>
            </a:r>
          </a:p>
          <a:p>
            <a:r>
              <a:rPr lang="en-US" dirty="0"/>
              <a:t>print(</a:t>
            </a:r>
            <a:r>
              <a:rPr lang="en-US" dirty="0" err="1"/>
              <a:t>z.imag</a:t>
            </a:r>
            <a:r>
              <a:rPr lang="en-US" dirty="0"/>
              <a:t>)</a:t>
            </a:r>
          </a:p>
        </p:txBody>
      </p:sp>
    </p:spTree>
    <p:extLst>
      <p:ext uri="{BB962C8B-B14F-4D97-AF65-F5344CB8AC3E}">
        <p14:creationId xmlns:p14="http://schemas.microsoft.com/office/powerpoint/2010/main" val="104608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Strings in Python are identified as a contiguous set of characters represented in the quotation marks. Python allows either pair of single or double quotes. Subsets of strings can be taken using the slice operator ([ ] and [:] ) with indexes starting at 0 in the beginning of the string and working their way from -1 to the end.</a:t>
            </a:r>
          </a:p>
          <a:p>
            <a:r>
              <a:rPr lang="en-US" dirty="0"/>
              <a:t>The plus (+) sign is the string concatenation operator and the asterisk (*) is the repetition </a:t>
            </a:r>
            <a:r>
              <a:rPr lang="en-US" dirty="0" smtClean="0"/>
              <a:t>operator</a:t>
            </a:r>
          </a:p>
          <a:p>
            <a:r>
              <a:rPr lang="en-US" dirty="0" smtClean="0"/>
              <a:t>Len() is used to find the length of the string </a:t>
            </a:r>
            <a:r>
              <a:rPr lang="en-US" dirty="0" err="1" smtClean="0"/>
              <a:t>eg</a:t>
            </a:r>
            <a:r>
              <a:rPr lang="en-US" dirty="0" smtClean="0"/>
              <a:t> to find the length of variable name will be  </a:t>
            </a:r>
            <a:r>
              <a:rPr lang="en-US" dirty="0" err="1" smtClean="0"/>
              <a:t>len</a:t>
            </a:r>
            <a:r>
              <a:rPr lang="en-US" dirty="0" smtClean="0"/>
              <a:t>(name)</a:t>
            </a:r>
            <a:endParaRPr lang="en-US" dirty="0"/>
          </a:p>
        </p:txBody>
      </p:sp>
    </p:spTree>
    <p:extLst>
      <p:ext uri="{BB962C8B-B14F-4D97-AF65-F5344CB8AC3E}">
        <p14:creationId xmlns:p14="http://schemas.microsoft.com/office/powerpoint/2010/main" val="2998194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a:t>
            </a:r>
            <a:endParaRPr lang="en-US" dirty="0"/>
          </a:p>
        </p:txBody>
      </p:sp>
      <p:sp>
        <p:nvSpPr>
          <p:cNvPr id="3" name="Content Placeholder 2"/>
          <p:cNvSpPr>
            <a:spLocks noGrp="1"/>
          </p:cNvSpPr>
          <p:nvPr>
            <p:ph idx="1"/>
          </p:nvPr>
        </p:nvSpPr>
        <p:spPr/>
        <p:txBody>
          <a:bodyPr>
            <a:normAutofit lnSpcReduction="10000"/>
          </a:bodyPr>
          <a:lstStyle/>
          <a:p>
            <a:r>
              <a:rPr lang="en-US" dirty="0" err="1"/>
              <a:t>str</a:t>
            </a:r>
            <a:r>
              <a:rPr lang="en-US" dirty="0"/>
              <a:t> = 'Hello World!'</a:t>
            </a:r>
          </a:p>
          <a:p>
            <a:endParaRPr lang="en-US" dirty="0"/>
          </a:p>
          <a:p>
            <a:r>
              <a:rPr lang="en-US" dirty="0"/>
              <a:t>print (</a:t>
            </a:r>
            <a:r>
              <a:rPr lang="en-US" dirty="0" err="1"/>
              <a:t>str</a:t>
            </a:r>
            <a:r>
              <a:rPr lang="en-US" dirty="0"/>
              <a:t>)          # Prints complete string</a:t>
            </a:r>
          </a:p>
          <a:p>
            <a:r>
              <a:rPr lang="en-US" dirty="0"/>
              <a:t>print (</a:t>
            </a:r>
            <a:r>
              <a:rPr lang="en-US" dirty="0" err="1"/>
              <a:t>str</a:t>
            </a:r>
            <a:r>
              <a:rPr lang="en-US" dirty="0"/>
              <a:t>[0])       # Prints first character of the string</a:t>
            </a:r>
          </a:p>
          <a:p>
            <a:r>
              <a:rPr lang="en-US" dirty="0"/>
              <a:t>print (</a:t>
            </a:r>
            <a:r>
              <a:rPr lang="en-US" dirty="0" err="1"/>
              <a:t>str</a:t>
            </a:r>
            <a:r>
              <a:rPr lang="en-US" dirty="0"/>
              <a:t>[2:5])     # Prints characters starting from 3rd to 5th</a:t>
            </a:r>
          </a:p>
          <a:p>
            <a:r>
              <a:rPr lang="en-US" dirty="0"/>
              <a:t>print (</a:t>
            </a:r>
            <a:r>
              <a:rPr lang="en-US" dirty="0" err="1"/>
              <a:t>str</a:t>
            </a:r>
            <a:r>
              <a:rPr lang="en-US" dirty="0"/>
              <a:t>[2:])      # Prints string starting from 3rd character</a:t>
            </a:r>
          </a:p>
          <a:p>
            <a:r>
              <a:rPr lang="en-US" dirty="0"/>
              <a:t>print (</a:t>
            </a:r>
            <a:r>
              <a:rPr lang="en-US" dirty="0" err="1"/>
              <a:t>str</a:t>
            </a:r>
            <a:r>
              <a:rPr lang="en-US" dirty="0"/>
              <a:t> * 2)      # Prints string two times</a:t>
            </a:r>
          </a:p>
          <a:p>
            <a:r>
              <a:rPr lang="en-US" dirty="0"/>
              <a:t>print (</a:t>
            </a:r>
            <a:r>
              <a:rPr lang="en-US" dirty="0" err="1"/>
              <a:t>str</a:t>
            </a:r>
            <a:r>
              <a:rPr lang="en-US" dirty="0"/>
              <a:t> + "TEST") # Prints concatenated string</a:t>
            </a:r>
          </a:p>
        </p:txBody>
      </p:sp>
    </p:spTree>
    <p:extLst>
      <p:ext uri="{BB962C8B-B14F-4D97-AF65-F5344CB8AC3E}">
        <p14:creationId xmlns:p14="http://schemas.microsoft.com/office/powerpoint/2010/main" val="2862595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Examples</a:t>
            </a:r>
            <a:endParaRPr lang="en-US" dirty="0"/>
          </a:p>
        </p:txBody>
      </p:sp>
      <p:pic>
        <p:nvPicPr>
          <p:cNvPr id="4" name="Content Placeholder 3"/>
          <p:cNvPicPr>
            <a:picLocks noGrp="1" noChangeAspect="1"/>
          </p:cNvPicPr>
          <p:nvPr>
            <p:ph idx="1"/>
          </p:nvPr>
        </p:nvPicPr>
        <p:blipFill>
          <a:blip r:embed="rId2"/>
          <a:stretch>
            <a:fillRect/>
          </a:stretch>
        </p:blipFill>
        <p:spPr>
          <a:xfrm>
            <a:off x="569343" y="1998046"/>
            <a:ext cx="8859329" cy="4394128"/>
          </a:xfrm>
          <a:prstGeom prst="rect">
            <a:avLst/>
          </a:prstGeom>
        </p:spPr>
      </p:pic>
    </p:spTree>
    <p:extLst>
      <p:ext uri="{BB962C8B-B14F-4D97-AF65-F5344CB8AC3E}">
        <p14:creationId xmlns:p14="http://schemas.microsoft.com/office/powerpoint/2010/main" val="2693694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Examples</a:t>
            </a:r>
            <a:endParaRPr lang="en-US" dirty="0"/>
          </a:p>
        </p:txBody>
      </p:sp>
      <p:pic>
        <p:nvPicPr>
          <p:cNvPr id="4" name="Content Placeholder 3"/>
          <p:cNvPicPr>
            <a:picLocks noGrp="1" noChangeAspect="1"/>
          </p:cNvPicPr>
          <p:nvPr>
            <p:ph idx="1"/>
          </p:nvPr>
        </p:nvPicPr>
        <p:blipFill>
          <a:blip r:embed="rId2"/>
          <a:stretch>
            <a:fillRect/>
          </a:stretch>
        </p:blipFill>
        <p:spPr>
          <a:xfrm>
            <a:off x="1296988" y="2436019"/>
            <a:ext cx="8382000" cy="3400425"/>
          </a:xfrm>
          <a:prstGeom prst="rect">
            <a:avLst/>
          </a:prstGeom>
        </p:spPr>
      </p:pic>
    </p:spTree>
    <p:extLst>
      <p:ext uri="{BB962C8B-B14F-4D97-AF65-F5344CB8AC3E}">
        <p14:creationId xmlns:p14="http://schemas.microsoft.com/office/powerpoint/2010/main" val="610994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21474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t>Lists are the most versatile of Python's compound data types. A list contains items separated by commas and enclosed within square brackets ([]). To some extent, lists are similar to arrays in C. One of the differences between them is that all the items belonging to a list can be of different data type.</a:t>
            </a:r>
          </a:p>
          <a:p>
            <a:r>
              <a:rPr lang="en-US" dirty="0"/>
              <a:t>The values stored in a list can be accessed using the slice operator ([ ] and [:]) with indexes starting at 0 in the beginning of the list and working their way to end -1. The plus (+) sign is the list concatenation operator, and the asterisk (*) is the repetition operator</a:t>
            </a:r>
          </a:p>
          <a:p>
            <a:endParaRPr lang="en-US" dirty="0"/>
          </a:p>
        </p:txBody>
      </p:sp>
    </p:spTree>
    <p:extLst>
      <p:ext uri="{BB962C8B-B14F-4D97-AF65-F5344CB8AC3E}">
        <p14:creationId xmlns:p14="http://schemas.microsoft.com/office/powerpoint/2010/main" val="2778849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list = [ '</a:t>
            </a:r>
            <a:r>
              <a:rPr lang="en-US" dirty="0" err="1"/>
              <a:t>abcd</a:t>
            </a:r>
            <a:r>
              <a:rPr lang="en-US" dirty="0"/>
              <a:t>', 786 , 2.23, 'john', 70.2 ]</a:t>
            </a:r>
          </a:p>
          <a:p>
            <a:r>
              <a:rPr lang="en-US" dirty="0" err="1"/>
              <a:t>tinylist</a:t>
            </a:r>
            <a:r>
              <a:rPr lang="en-US" dirty="0"/>
              <a:t> = [123, 'john']</a:t>
            </a:r>
          </a:p>
          <a:p>
            <a:endParaRPr lang="en-US" dirty="0"/>
          </a:p>
          <a:p>
            <a:r>
              <a:rPr lang="en-US" dirty="0"/>
              <a:t>print (list)          # Prints complete list</a:t>
            </a:r>
          </a:p>
          <a:p>
            <a:r>
              <a:rPr lang="en-US" dirty="0"/>
              <a:t>print (list[0])       # Prints first element of the list</a:t>
            </a:r>
          </a:p>
          <a:p>
            <a:r>
              <a:rPr lang="en-US" dirty="0"/>
              <a:t>print (list[1:3])     # Prints elements starting from 2nd till 3rd </a:t>
            </a:r>
          </a:p>
          <a:p>
            <a:r>
              <a:rPr lang="en-US" dirty="0"/>
              <a:t>print (list[2:])      # Prints elements starting from 3rd element</a:t>
            </a:r>
          </a:p>
          <a:p>
            <a:r>
              <a:rPr lang="en-US" dirty="0"/>
              <a:t>print (</a:t>
            </a:r>
            <a:r>
              <a:rPr lang="en-US" dirty="0" err="1"/>
              <a:t>tinylist</a:t>
            </a:r>
            <a:r>
              <a:rPr lang="en-US" dirty="0"/>
              <a:t> * 2)  # Prints list two times</a:t>
            </a:r>
          </a:p>
          <a:p>
            <a:r>
              <a:rPr lang="en-US" dirty="0"/>
              <a:t>print (list + </a:t>
            </a:r>
            <a:r>
              <a:rPr lang="en-US" dirty="0" err="1"/>
              <a:t>tinylist</a:t>
            </a:r>
            <a:r>
              <a:rPr lang="en-US" dirty="0"/>
              <a:t>) # Prints concatenated lists</a:t>
            </a:r>
          </a:p>
        </p:txBody>
      </p:sp>
    </p:spTree>
    <p:extLst>
      <p:ext uri="{BB962C8B-B14F-4D97-AF65-F5344CB8AC3E}">
        <p14:creationId xmlns:p14="http://schemas.microsoft.com/office/powerpoint/2010/main" val="3694306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Content-Basic</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Overview</a:t>
            </a:r>
          </a:p>
          <a:p>
            <a:r>
              <a:rPr lang="en-US" dirty="0" smtClean="0"/>
              <a:t>Environment Setup</a:t>
            </a:r>
          </a:p>
          <a:p>
            <a:r>
              <a:rPr lang="en-US" dirty="0" smtClean="0"/>
              <a:t>Basic Syntax</a:t>
            </a:r>
          </a:p>
          <a:p>
            <a:r>
              <a:rPr lang="en-US" dirty="0" smtClean="0"/>
              <a:t>Decision Making</a:t>
            </a:r>
          </a:p>
          <a:p>
            <a:r>
              <a:rPr lang="en-US" dirty="0" smtClean="0"/>
              <a:t>Loops</a:t>
            </a:r>
          </a:p>
          <a:p>
            <a:r>
              <a:rPr lang="en-US" dirty="0" smtClean="0"/>
              <a:t>Numbers</a:t>
            </a:r>
          </a:p>
          <a:p>
            <a:r>
              <a:rPr lang="en-US" dirty="0" smtClean="0"/>
              <a:t>Strings</a:t>
            </a:r>
          </a:p>
          <a:p>
            <a:r>
              <a:rPr lang="en-US" dirty="0" smtClean="0"/>
              <a:t>Lists</a:t>
            </a:r>
          </a:p>
          <a:p>
            <a:r>
              <a:rPr lang="en-US" dirty="0" smtClean="0"/>
              <a:t>Tuples</a:t>
            </a:r>
          </a:p>
          <a:p>
            <a:r>
              <a:rPr lang="en-US" dirty="0" smtClean="0"/>
              <a:t>Dictionary</a:t>
            </a:r>
          </a:p>
          <a:p>
            <a:r>
              <a:rPr lang="en-US" dirty="0" smtClean="0"/>
              <a:t>Date &amp; Time</a:t>
            </a:r>
          </a:p>
          <a:p>
            <a:r>
              <a:rPr lang="en-US" dirty="0" smtClean="0"/>
              <a:t>Functions</a:t>
            </a:r>
          </a:p>
          <a:p>
            <a:r>
              <a:rPr lang="en-US" dirty="0" smtClean="0"/>
              <a:t>Modules</a:t>
            </a:r>
          </a:p>
          <a:p>
            <a:r>
              <a:rPr lang="en-US" dirty="0" smtClean="0"/>
              <a:t>File I/O </a:t>
            </a:r>
          </a:p>
          <a:p>
            <a:r>
              <a:rPr lang="en-US" dirty="0" smtClean="0"/>
              <a:t>Exceptions</a:t>
            </a:r>
            <a:endParaRPr lang="en-US" dirty="0"/>
          </a:p>
        </p:txBody>
      </p:sp>
    </p:spTree>
    <p:extLst>
      <p:ext uri="{BB962C8B-B14F-4D97-AF65-F5344CB8AC3E}">
        <p14:creationId xmlns:p14="http://schemas.microsoft.com/office/powerpoint/2010/main" val="1348388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Examples</a:t>
            </a:r>
            <a:endParaRPr lang="en-US" dirty="0"/>
          </a:p>
        </p:txBody>
      </p:sp>
      <p:pic>
        <p:nvPicPr>
          <p:cNvPr id="4" name="Content Placeholder 3"/>
          <p:cNvPicPr>
            <a:picLocks noGrp="1" noChangeAspect="1"/>
          </p:cNvPicPr>
          <p:nvPr>
            <p:ph idx="1"/>
          </p:nvPr>
        </p:nvPicPr>
        <p:blipFill>
          <a:blip r:embed="rId2"/>
          <a:stretch>
            <a:fillRect/>
          </a:stretch>
        </p:blipFill>
        <p:spPr>
          <a:xfrm>
            <a:off x="680321" y="1954327"/>
            <a:ext cx="9412585" cy="4463725"/>
          </a:xfrm>
          <a:prstGeom prst="rect">
            <a:avLst/>
          </a:prstGeom>
        </p:spPr>
      </p:pic>
    </p:spTree>
    <p:extLst>
      <p:ext uri="{BB962C8B-B14F-4D97-AF65-F5344CB8AC3E}">
        <p14:creationId xmlns:p14="http://schemas.microsoft.com/office/powerpoint/2010/main" val="12850578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List Program</a:t>
            </a:r>
            <a:endParaRPr lang="en-US" dirty="0"/>
          </a:p>
        </p:txBody>
      </p:sp>
      <p:pic>
        <p:nvPicPr>
          <p:cNvPr id="4" name="Content Placeholder 3"/>
          <p:cNvPicPr>
            <a:picLocks noGrp="1" noChangeAspect="1"/>
          </p:cNvPicPr>
          <p:nvPr>
            <p:ph idx="1"/>
          </p:nvPr>
        </p:nvPicPr>
        <p:blipFill>
          <a:blip r:embed="rId2"/>
          <a:stretch>
            <a:fillRect/>
          </a:stretch>
        </p:blipFill>
        <p:spPr>
          <a:xfrm>
            <a:off x="1061048" y="1940944"/>
            <a:ext cx="9946257" cy="4408098"/>
          </a:xfrm>
          <a:prstGeom prst="rect">
            <a:avLst/>
          </a:prstGeom>
        </p:spPr>
      </p:pic>
    </p:spTree>
    <p:extLst>
      <p:ext uri="{BB962C8B-B14F-4D97-AF65-F5344CB8AC3E}">
        <p14:creationId xmlns:p14="http://schemas.microsoft.com/office/powerpoint/2010/main" val="37616672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–To access range of elements</a:t>
            </a:r>
            <a:endParaRPr lang="en-US" dirty="0"/>
          </a:p>
        </p:txBody>
      </p:sp>
      <p:pic>
        <p:nvPicPr>
          <p:cNvPr id="4" name="Content Placeholder 3"/>
          <p:cNvPicPr>
            <a:picLocks noGrp="1" noChangeAspect="1"/>
          </p:cNvPicPr>
          <p:nvPr>
            <p:ph idx="1"/>
          </p:nvPr>
        </p:nvPicPr>
        <p:blipFill>
          <a:blip r:embed="rId2"/>
          <a:stretch>
            <a:fillRect/>
          </a:stretch>
        </p:blipFill>
        <p:spPr>
          <a:xfrm>
            <a:off x="554094" y="2268748"/>
            <a:ext cx="9687992" cy="3666916"/>
          </a:xfrm>
          <a:prstGeom prst="rect">
            <a:avLst/>
          </a:prstGeom>
        </p:spPr>
      </p:pic>
    </p:spTree>
    <p:extLst>
      <p:ext uri="{BB962C8B-B14F-4D97-AF65-F5344CB8AC3E}">
        <p14:creationId xmlns:p14="http://schemas.microsoft.com/office/powerpoint/2010/main" val="1658561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Examples</a:t>
            </a:r>
            <a:endParaRPr lang="en-US" dirty="0"/>
          </a:p>
        </p:txBody>
      </p:sp>
      <p:pic>
        <p:nvPicPr>
          <p:cNvPr id="4" name="Content Placeholder 3"/>
          <p:cNvPicPr>
            <a:picLocks noGrp="1" noChangeAspect="1"/>
          </p:cNvPicPr>
          <p:nvPr>
            <p:ph idx="1"/>
          </p:nvPr>
        </p:nvPicPr>
        <p:blipFill>
          <a:blip r:embed="rId2"/>
          <a:stretch>
            <a:fillRect/>
          </a:stretch>
        </p:blipFill>
        <p:spPr>
          <a:xfrm>
            <a:off x="427606" y="1978010"/>
            <a:ext cx="5610885" cy="2228850"/>
          </a:xfrm>
          <a:prstGeom prst="rect">
            <a:avLst/>
          </a:prstGeom>
        </p:spPr>
      </p:pic>
      <p:pic>
        <p:nvPicPr>
          <p:cNvPr id="5" name="Picture 4"/>
          <p:cNvPicPr>
            <a:picLocks noChangeAspect="1"/>
          </p:cNvPicPr>
          <p:nvPr/>
        </p:nvPicPr>
        <p:blipFill>
          <a:blip r:embed="rId3"/>
          <a:stretch>
            <a:fillRect/>
          </a:stretch>
        </p:blipFill>
        <p:spPr>
          <a:xfrm>
            <a:off x="5954293" y="1978010"/>
            <a:ext cx="6174447" cy="2838450"/>
          </a:xfrm>
          <a:prstGeom prst="rect">
            <a:avLst/>
          </a:prstGeom>
        </p:spPr>
      </p:pic>
    </p:spTree>
    <p:extLst>
      <p:ext uri="{BB962C8B-B14F-4D97-AF65-F5344CB8AC3E}">
        <p14:creationId xmlns:p14="http://schemas.microsoft.com/office/powerpoint/2010/main" val="692611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methods</a:t>
            </a:r>
            <a:endParaRPr lang="en-US" dirty="0"/>
          </a:p>
        </p:txBody>
      </p:sp>
      <p:pic>
        <p:nvPicPr>
          <p:cNvPr id="4" name="Content Placeholder 3"/>
          <p:cNvPicPr>
            <a:picLocks noGrp="1" noChangeAspect="1"/>
          </p:cNvPicPr>
          <p:nvPr>
            <p:ph idx="1"/>
          </p:nvPr>
        </p:nvPicPr>
        <p:blipFill>
          <a:blip r:embed="rId2"/>
          <a:stretch>
            <a:fillRect/>
          </a:stretch>
        </p:blipFill>
        <p:spPr>
          <a:xfrm>
            <a:off x="1069674" y="2182484"/>
            <a:ext cx="7414430" cy="3753180"/>
          </a:xfrm>
          <a:prstGeom prst="rect">
            <a:avLst/>
          </a:prstGeom>
        </p:spPr>
      </p:pic>
    </p:spTree>
    <p:extLst>
      <p:ext uri="{BB962C8B-B14F-4D97-AF65-F5344CB8AC3E}">
        <p14:creationId xmlns:p14="http://schemas.microsoft.com/office/powerpoint/2010/main" val="29391624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methods</a:t>
            </a:r>
            <a:endParaRPr lang="en-US" dirty="0"/>
          </a:p>
        </p:txBody>
      </p:sp>
      <p:pic>
        <p:nvPicPr>
          <p:cNvPr id="4" name="Content Placeholder 3"/>
          <p:cNvPicPr>
            <a:picLocks noGrp="1" noChangeAspect="1"/>
          </p:cNvPicPr>
          <p:nvPr>
            <p:ph idx="1"/>
          </p:nvPr>
        </p:nvPicPr>
        <p:blipFill>
          <a:blip r:embed="rId2"/>
          <a:stretch>
            <a:fillRect/>
          </a:stretch>
        </p:blipFill>
        <p:spPr>
          <a:xfrm>
            <a:off x="680321" y="2112513"/>
            <a:ext cx="9464343" cy="4269793"/>
          </a:xfrm>
          <a:prstGeom prst="rect">
            <a:avLst/>
          </a:prstGeom>
        </p:spPr>
      </p:pic>
    </p:spTree>
    <p:extLst>
      <p:ext uri="{BB962C8B-B14F-4D97-AF65-F5344CB8AC3E}">
        <p14:creationId xmlns:p14="http://schemas.microsoft.com/office/powerpoint/2010/main" val="19672378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Lecture 4</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0742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Content Placeholder 2"/>
          <p:cNvSpPr>
            <a:spLocks noGrp="1"/>
          </p:cNvSpPr>
          <p:nvPr>
            <p:ph idx="1"/>
          </p:nvPr>
        </p:nvSpPr>
        <p:spPr/>
        <p:txBody>
          <a:bodyPr/>
          <a:lstStyle/>
          <a:p>
            <a:r>
              <a:rPr lang="en-US" dirty="0"/>
              <a:t>A tuple is another sequence data type that is similar to the list. A tuple consists of a number of values separated by commas. Unlike lists, however, tuples are enclosed within parenthesis.</a:t>
            </a:r>
          </a:p>
          <a:p>
            <a:r>
              <a:rPr lang="en-US" dirty="0"/>
              <a:t>The main difference between lists and tuples are − Lists are enclosed in brackets ( [ ] ) and their elements and size can be changed, while tuples are enclosed in parentheses ( ( ) ) and cannot be updated. Tuples can be thought of as </a:t>
            </a:r>
            <a:r>
              <a:rPr lang="en-US" b="1" dirty="0"/>
              <a:t>read-only</a:t>
            </a:r>
            <a:r>
              <a:rPr lang="en-US" dirty="0"/>
              <a:t> lists</a:t>
            </a:r>
          </a:p>
          <a:p>
            <a:endParaRPr lang="en-US" dirty="0"/>
          </a:p>
        </p:txBody>
      </p:sp>
    </p:spTree>
    <p:extLst>
      <p:ext uri="{BB962C8B-B14F-4D97-AF65-F5344CB8AC3E}">
        <p14:creationId xmlns:p14="http://schemas.microsoft.com/office/powerpoint/2010/main" val="32931726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tuple = ( '</a:t>
            </a:r>
            <a:r>
              <a:rPr lang="en-US" dirty="0" err="1"/>
              <a:t>abcd</a:t>
            </a:r>
            <a:r>
              <a:rPr lang="en-US" dirty="0"/>
              <a:t>', 786 , 2.23, 'john', 70.2  )</a:t>
            </a:r>
          </a:p>
          <a:p>
            <a:r>
              <a:rPr lang="en-US" dirty="0" err="1"/>
              <a:t>tinytuple</a:t>
            </a:r>
            <a:r>
              <a:rPr lang="en-US" dirty="0"/>
              <a:t> = (123, 'john')</a:t>
            </a:r>
          </a:p>
          <a:p>
            <a:endParaRPr lang="en-US" dirty="0"/>
          </a:p>
          <a:p>
            <a:r>
              <a:rPr lang="en-US" dirty="0"/>
              <a:t>print (tuple)           # Prints complete tuple</a:t>
            </a:r>
          </a:p>
          <a:p>
            <a:r>
              <a:rPr lang="en-US" dirty="0"/>
              <a:t>print (tuple[0])        # Prints first element of the tuple</a:t>
            </a:r>
          </a:p>
          <a:p>
            <a:r>
              <a:rPr lang="en-US" dirty="0"/>
              <a:t>print (tuple[1:3])      # Prints elements starting from 2nd till 3rd </a:t>
            </a:r>
          </a:p>
          <a:p>
            <a:r>
              <a:rPr lang="en-US" dirty="0"/>
              <a:t>print (tuple[2:])       # Prints elements starting from 3rd element</a:t>
            </a:r>
          </a:p>
          <a:p>
            <a:r>
              <a:rPr lang="en-US" dirty="0"/>
              <a:t>print (</a:t>
            </a:r>
            <a:r>
              <a:rPr lang="en-US" dirty="0" err="1"/>
              <a:t>tinytuple</a:t>
            </a:r>
            <a:r>
              <a:rPr lang="en-US" dirty="0"/>
              <a:t> * 2)   # Prints tuple two times</a:t>
            </a:r>
          </a:p>
          <a:p>
            <a:r>
              <a:rPr lang="en-US" dirty="0"/>
              <a:t>print (tuple + </a:t>
            </a:r>
            <a:r>
              <a:rPr lang="en-US" dirty="0" err="1"/>
              <a:t>tinytuple</a:t>
            </a:r>
            <a:r>
              <a:rPr lang="en-US" dirty="0"/>
              <a:t>) # Prints concatenated tuple</a:t>
            </a:r>
          </a:p>
        </p:txBody>
      </p:sp>
    </p:spTree>
    <p:extLst>
      <p:ext uri="{BB962C8B-B14F-4D97-AF65-F5344CB8AC3E}">
        <p14:creationId xmlns:p14="http://schemas.microsoft.com/office/powerpoint/2010/main" val="2881721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Examples</a:t>
            </a:r>
            <a:endParaRPr lang="en-US" dirty="0"/>
          </a:p>
        </p:txBody>
      </p:sp>
      <p:pic>
        <p:nvPicPr>
          <p:cNvPr id="4" name="Content Placeholder 3"/>
          <p:cNvPicPr>
            <a:picLocks noGrp="1" noChangeAspect="1"/>
          </p:cNvPicPr>
          <p:nvPr>
            <p:ph idx="1"/>
          </p:nvPr>
        </p:nvPicPr>
        <p:blipFill>
          <a:blip r:embed="rId2"/>
          <a:stretch>
            <a:fillRect/>
          </a:stretch>
        </p:blipFill>
        <p:spPr>
          <a:xfrm>
            <a:off x="1121433" y="2103287"/>
            <a:ext cx="8039819" cy="4228501"/>
          </a:xfrm>
          <a:prstGeom prst="rect">
            <a:avLst/>
          </a:prstGeom>
        </p:spPr>
      </p:pic>
    </p:spTree>
    <p:extLst>
      <p:ext uri="{BB962C8B-B14F-4D97-AF65-F5344CB8AC3E}">
        <p14:creationId xmlns:p14="http://schemas.microsoft.com/office/powerpoint/2010/main" val="258966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Content-Advance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Classes/Objects</a:t>
            </a:r>
          </a:p>
          <a:p>
            <a:r>
              <a:rPr lang="en-US" dirty="0" err="1" smtClean="0"/>
              <a:t>Reg</a:t>
            </a:r>
            <a:r>
              <a:rPr lang="en-US" dirty="0" smtClean="0"/>
              <a:t> Expression</a:t>
            </a:r>
          </a:p>
          <a:p>
            <a:r>
              <a:rPr lang="en-US" dirty="0" smtClean="0"/>
              <a:t>CGI Programing</a:t>
            </a:r>
          </a:p>
          <a:p>
            <a:r>
              <a:rPr lang="en-US" dirty="0" smtClean="0"/>
              <a:t>Database Access</a:t>
            </a:r>
          </a:p>
          <a:p>
            <a:r>
              <a:rPr lang="en-US" dirty="0" smtClean="0"/>
              <a:t>Networking</a:t>
            </a:r>
          </a:p>
          <a:p>
            <a:r>
              <a:rPr lang="en-US" dirty="0" smtClean="0"/>
              <a:t>Sending Emails</a:t>
            </a:r>
          </a:p>
          <a:p>
            <a:r>
              <a:rPr lang="en-US" dirty="0" smtClean="0"/>
              <a:t>Multithreading </a:t>
            </a:r>
          </a:p>
          <a:p>
            <a:r>
              <a:rPr lang="en-US" dirty="0" smtClean="0"/>
              <a:t>XML Processing</a:t>
            </a:r>
          </a:p>
          <a:p>
            <a:r>
              <a:rPr lang="en-US" dirty="0" smtClean="0"/>
              <a:t>GUI Programing</a:t>
            </a:r>
          </a:p>
          <a:p>
            <a:r>
              <a:rPr lang="en-US" dirty="0" smtClean="0"/>
              <a:t>Further Extensions.</a:t>
            </a:r>
            <a:endParaRPr lang="en-US" dirty="0"/>
          </a:p>
        </p:txBody>
      </p:sp>
    </p:spTree>
    <p:extLst>
      <p:ext uri="{BB962C8B-B14F-4D97-AF65-F5344CB8AC3E}">
        <p14:creationId xmlns:p14="http://schemas.microsoft.com/office/powerpoint/2010/main" val="2224876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t>Python's dictionaries are kind of hash-table type. They work like associative arrays or hashes found in Perl and consist of key-value pairs. A dictionary key can be almost any Python type, but are usually numbers or strings. Values, on the other hand, can be any arbitrary Python object.</a:t>
            </a:r>
          </a:p>
          <a:p>
            <a:r>
              <a:rPr lang="en-US" dirty="0"/>
              <a:t>Dictionaries are enclosed by curly braces ({ }) and values can be assigned and accessed using square braces ([]).</a:t>
            </a:r>
          </a:p>
          <a:p>
            <a:endParaRPr lang="en-US" dirty="0"/>
          </a:p>
        </p:txBody>
      </p:sp>
    </p:spTree>
    <p:extLst>
      <p:ext uri="{BB962C8B-B14F-4D97-AF65-F5344CB8AC3E}">
        <p14:creationId xmlns:p14="http://schemas.microsoft.com/office/powerpoint/2010/main" val="7190584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dict</a:t>
            </a:r>
            <a:r>
              <a:rPr lang="en-US" dirty="0"/>
              <a:t> = {}</a:t>
            </a:r>
          </a:p>
          <a:p>
            <a:r>
              <a:rPr lang="en-US" dirty="0" err="1"/>
              <a:t>dict</a:t>
            </a:r>
            <a:r>
              <a:rPr lang="en-US" dirty="0"/>
              <a:t>['one'] = "This is one"</a:t>
            </a:r>
          </a:p>
          <a:p>
            <a:r>
              <a:rPr lang="en-US" dirty="0" err="1"/>
              <a:t>dict</a:t>
            </a:r>
            <a:r>
              <a:rPr lang="en-US" dirty="0"/>
              <a:t>[2]     = "This is two"</a:t>
            </a:r>
          </a:p>
          <a:p>
            <a:endParaRPr lang="en-US" dirty="0"/>
          </a:p>
          <a:p>
            <a:r>
              <a:rPr lang="en-US" dirty="0" err="1"/>
              <a:t>tinydict</a:t>
            </a:r>
            <a:r>
              <a:rPr lang="en-US" dirty="0"/>
              <a:t> = {'name': 'john','code':6734, '</a:t>
            </a:r>
            <a:r>
              <a:rPr lang="en-US" dirty="0" err="1"/>
              <a:t>dept</a:t>
            </a:r>
            <a:r>
              <a:rPr lang="en-US" dirty="0"/>
              <a:t>': 'sales'}</a:t>
            </a:r>
          </a:p>
          <a:p>
            <a:endParaRPr lang="en-US" dirty="0"/>
          </a:p>
          <a:p>
            <a:r>
              <a:rPr lang="en-US" dirty="0"/>
              <a:t>print (</a:t>
            </a:r>
            <a:r>
              <a:rPr lang="en-US" dirty="0" err="1"/>
              <a:t>dict</a:t>
            </a:r>
            <a:r>
              <a:rPr lang="en-US" dirty="0"/>
              <a:t>['one'])       # Prints value for 'one' key</a:t>
            </a:r>
          </a:p>
          <a:p>
            <a:r>
              <a:rPr lang="en-US" dirty="0"/>
              <a:t>print (</a:t>
            </a:r>
            <a:r>
              <a:rPr lang="en-US" dirty="0" err="1"/>
              <a:t>dict</a:t>
            </a:r>
            <a:r>
              <a:rPr lang="en-US" dirty="0"/>
              <a:t>[2])           # Prints value for 2 key</a:t>
            </a:r>
          </a:p>
          <a:p>
            <a:r>
              <a:rPr lang="en-US" dirty="0"/>
              <a:t>print (</a:t>
            </a:r>
            <a:r>
              <a:rPr lang="en-US" dirty="0" err="1"/>
              <a:t>tinydict</a:t>
            </a:r>
            <a:r>
              <a:rPr lang="en-US" dirty="0"/>
              <a:t>)          # Prints complete dictionary</a:t>
            </a:r>
          </a:p>
          <a:p>
            <a:r>
              <a:rPr lang="en-US" dirty="0"/>
              <a:t>print (</a:t>
            </a:r>
            <a:r>
              <a:rPr lang="en-US" dirty="0" err="1"/>
              <a:t>tinydict.keys</a:t>
            </a:r>
            <a:r>
              <a:rPr lang="en-US" dirty="0"/>
              <a:t>())   # Prints all the keys</a:t>
            </a:r>
          </a:p>
          <a:p>
            <a:r>
              <a:rPr lang="en-US" dirty="0"/>
              <a:t>print (</a:t>
            </a:r>
            <a:r>
              <a:rPr lang="en-US" dirty="0" err="1"/>
              <a:t>tinydict.values</a:t>
            </a:r>
            <a:r>
              <a:rPr lang="en-US" dirty="0"/>
              <a:t>()) # Prints all the values</a:t>
            </a:r>
          </a:p>
        </p:txBody>
      </p:sp>
    </p:spTree>
    <p:extLst>
      <p:ext uri="{BB962C8B-B14F-4D97-AF65-F5344CB8AC3E}">
        <p14:creationId xmlns:p14="http://schemas.microsoft.com/office/powerpoint/2010/main" val="10344339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Conversion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0252672"/>
              </p:ext>
            </p:extLst>
          </p:nvPr>
        </p:nvGraphicFramePr>
        <p:xfrm>
          <a:off x="681038" y="2336800"/>
          <a:ext cx="9613900" cy="8056880"/>
        </p:xfrm>
        <a:graphic>
          <a:graphicData uri="http://schemas.openxmlformats.org/drawingml/2006/table">
            <a:tbl>
              <a:tblPr firstRow="1" bandRow="1">
                <a:tableStyleId>{5C22544A-7EE6-4342-B048-85BDC9FD1C3A}</a:tableStyleId>
              </a:tblPr>
              <a:tblGrid>
                <a:gridCol w="4806950"/>
                <a:gridCol w="4806950"/>
              </a:tblGrid>
              <a:tr h="370840">
                <a:tc>
                  <a:txBody>
                    <a:bodyPr/>
                    <a:lstStyle/>
                    <a:p>
                      <a:endParaRPr lang="en-US" sz="1100" dirty="0"/>
                    </a:p>
                  </a:txBody>
                  <a:tcPr/>
                </a:tc>
                <a:tc>
                  <a:txBody>
                    <a:bodyPr/>
                    <a:lstStyle/>
                    <a:p>
                      <a:endParaRPr lang="en-US" sz="1100"/>
                    </a:p>
                  </a:txBody>
                  <a:tcPr/>
                </a:tc>
              </a:tr>
              <a:tr h="370840">
                <a:tc>
                  <a:txBody>
                    <a:bodyPr/>
                    <a:lstStyle/>
                    <a:p>
                      <a:pPr algn="ctr" fontAlgn="t"/>
                      <a:r>
                        <a:rPr lang="en-US" sz="1100" dirty="0" err="1">
                          <a:effectLst/>
                        </a:rPr>
                        <a:t>S.No</a:t>
                      </a:r>
                      <a:r>
                        <a:rPr lang="en-US" sz="1100" dirty="0">
                          <a:effectLst/>
                        </a:rPr>
                        <a:t>.</a:t>
                      </a:r>
                    </a:p>
                  </a:txBody>
                  <a:tcPr marL="60960" marR="60960" marT="60960" marB="60960"/>
                </a:tc>
                <a:tc>
                  <a:txBody>
                    <a:bodyPr/>
                    <a:lstStyle/>
                    <a:p>
                      <a:pPr algn="ctr" fontAlgn="t"/>
                      <a:r>
                        <a:rPr lang="en-US" sz="1100">
                          <a:effectLst/>
                        </a:rPr>
                        <a:t>Function &amp; Description</a:t>
                      </a:r>
                    </a:p>
                  </a:txBody>
                  <a:tcPr marL="60960" marR="60960" marT="60960" marB="60960"/>
                </a:tc>
              </a:tr>
              <a:tr h="370840">
                <a:tc>
                  <a:txBody>
                    <a:bodyPr/>
                    <a:lstStyle/>
                    <a:p>
                      <a:pPr algn="ctr" fontAlgn="ctr"/>
                      <a:r>
                        <a:rPr lang="en-US" sz="1100">
                          <a:effectLst/>
                        </a:rPr>
                        <a:t>1</a:t>
                      </a:r>
                    </a:p>
                  </a:txBody>
                  <a:tcPr marL="60960" marR="60960" marT="60960" marB="60960" anchor="ctr"/>
                </a:tc>
                <a:tc>
                  <a:txBody>
                    <a:bodyPr/>
                    <a:lstStyle/>
                    <a:p>
                      <a:pPr algn="just" fontAlgn="t"/>
                      <a:r>
                        <a:rPr lang="en-US" sz="1100" b="1">
                          <a:solidFill>
                            <a:srgbClr val="000000"/>
                          </a:solidFill>
                          <a:effectLst/>
                        </a:rPr>
                        <a:t>int(x [,base])</a:t>
                      </a:r>
                      <a:endParaRPr lang="en-US" sz="1100">
                        <a:solidFill>
                          <a:srgbClr val="000000"/>
                        </a:solidFill>
                        <a:effectLst/>
                      </a:endParaRPr>
                    </a:p>
                    <a:p>
                      <a:pPr algn="just" fontAlgn="t"/>
                      <a:r>
                        <a:rPr lang="en-US" sz="1100">
                          <a:solidFill>
                            <a:srgbClr val="000000"/>
                          </a:solidFill>
                          <a:effectLst/>
                        </a:rPr>
                        <a:t>Converts x to an integer. The base specifies the base if x is a string.</a:t>
                      </a:r>
                    </a:p>
                  </a:txBody>
                  <a:tcPr marL="60960" marR="60960" marT="60960" marB="60960"/>
                </a:tc>
              </a:tr>
              <a:tr h="370840">
                <a:tc>
                  <a:txBody>
                    <a:bodyPr/>
                    <a:lstStyle/>
                    <a:p>
                      <a:pPr algn="ctr" fontAlgn="ctr"/>
                      <a:r>
                        <a:rPr lang="en-US" sz="1100">
                          <a:effectLst/>
                        </a:rPr>
                        <a:t>2</a:t>
                      </a:r>
                    </a:p>
                  </a:txBody>
                  <a:tcPr marL="60960" marR="60960" marT="60960" marB="60960" anchor="ctr"/>
                </a:tc>
                <a:tc>
                  <a:txBody>
                    <a:bodyPr/>
                    <a:lstStyle/>
                    <a:p>
                      <a:pPr algn="just" fontAlgn="t"/>
                      <a:r>
                        <a:rPr lang="en-US" sz="1100" b="1">
                          <a:solidFill>
                            <a:srgbClr val="000000"/>
                          </a:solidFill>
                          <a:effectLst/>
                        </a:rPr>
                        <a:t>float(x)</a:t>
                      </a:r>
                      <a:endParaRPr lang="en-US" sz="1100">
                        <a:solidFill>
                          <a:srgbClr val="000000"/>
                        </a:solidFill>
                        <a:effectLst/>
                      </a:endParaRPr>
                    </a:p>
                    <a:p>
                      <a:pPr algn="just" fontAlgn="t"/>
                      <a:r>
                        <a:rPr lang="en-US" sz="1100">
                          <a:solidFill>
                            <a:srgbClr val="000000"/>
                          </a:solidFill>
                          <a:effectLst/>
                        </a:rPr>
                        <a:t>Converts x to a floating-point number.</a:t>
                      </a:r>
                    </a:p>
                  </a:txBody>
                  <a:tcPr marL="60960" marR="60960" marT="60960" marB="60960"/>
                </a:tc>
              </a:tr>
              <a:tr h="370840">
                <a:tc>
                  <a:txBody>
                    <a:bodyPr/>
                    <a:lstStyle/>
                    <a:p>
                      <a:pPr algn="ctr" fontAlgn="ctr"/>
                      <a:r>
                        <a:rPr lang="en-US" sz="1100">
                          <a:effectLst/>
                        </a:rPr>
                        <a:t>3</a:t>
                      </a:r>
                    </a:p>
                  </a:txBody>
                  <a:tcPr marL="60960" marR="60960" marT="60960" marB="60960" anchor="ctr"/>
                </a:tc>
                <a:tc>
                  <a:txBody>
                    <a:bodyPr/>
                    <a:lstStyle/>
                    <a:p>
                      <a:pPr algn="just" fontAlgn="t"/>
                      <a:r>
                        <a:rPr lang="en-US" sz="1100" b="1">
                          <a:solidFill>
                            <a:srgbClr val="000000"/>
                          </a:solidFill>
                          <a:effectLst/>
                        </a:rPr>
                        <a:t>complex(real [,imag])</a:t>
                      </a:r>
                      <a:endParaRPr lang="en-US" sz="1100">
                        <a:solidFill>
                          <a:srgbClr val="000000"/>
                        </a:solidFill>
                        <a:effectLst/>
                      </a:endParaRPr>
                    </a:p>
                    <a:p>
                      <a:pPr algn="just" fontAlgn="t"/>
                      <a:r>
                        <a:rPr lang="en-US" sz="1100">
                          <a:solidFill>
                            <a:srgbClr val="000000"/>
                          </a:solidFill>
                          <a:effectLst/>
                        </a:rPr>
                        <a:t>Creates a complex number.</a:t>
                      </a:r>
                    </a:p>
                  </a:txBody>
                  <a:tcPr marL="60960" marR="60960" marT="60960" marB="60960"/>
                </a:tc>
              </a:tr>
              <a:tr h="370840">
                <a:tc>
                  <a:txBody>
                    <a:bodyPr/>
                    <a:lstStyle/>
                    <a:p>
                      <a:pPr algn="ctr" fontAlgn="ctr"/>
                      <a:r>
                        <a:rPr lang="en-US" sz="1100">
                          <a:effectLst/>
                        </a:rPr>
                        <a:t>4</a:t>
                      </a:r>
                    </a:p>
                  </a:txBody>
                  <a:tcPr marL="60960" marR="60960" marT="60960" marB="60960" anchor="ctr"/>
                </a:tc>
                <a:tc>
                  <a:txBody>
                    <a:bodyPr/>
                    <a:lstStyle/>
                    <a:p>
                      <a:pPr algn="just" fontAlgn="t"/>
                      <a:r>
                        <a:rPr lang="en-US" sz="1100" b="1">
                          <a:solidFill>
                            <a:srgbClr val="000000"/>
                          </a:solidFill>
                          <a:effectLst/>
                        </a:rPr>
                        <a:t>str(x)</a:t>
                      </a:r>
                      <a:endParaRPr lang="en-US" sz="1100">
                        <a:solidFill>
                          <a:srgbClr val="000000"/>
                        </a:solidFill>
                        <a:effectLst/>
                      </a:endParaRPr>
                    </a:p>
                    <a:p>
                      <a:pPr algn="just" fontAlgn="t"/>
                      <a:r>
                        <a:rPr lang="en-US" sz="1100">
                          <a:solidFill>
                            <a:srgbClr val="000000"/>
                          </a:solidFill>
                          <a:effectLst/>
                        </a:rPr>
                        <a:t>Converts object x to a string representation.</a:t>
                      </a:r>
                    </a:p>
                  </a:txBody>
                  <a:tcPr marL="60960" marR="60960" marT="60960" marB="60960"/>
                </a:tc>
              </a:tr>
              <a:tr h="370840">
                <a:tc>
                  <a:txBody>
                    <a:bodyPr/>
                    <a:lstStyle/>
                    <a:p>
                      <a:pPr algn="ctr" fontAlgn="ctr"/>
                      <a:r>
                        <a:rPr lang="en-US" sz="1100">
                          <a:effectLst/>
                        </a:rPr>
                        <a:t>5</a:t>
                      </a:r>
                    </a:p>
                  </a:txBody>
                  <a:tcPr marL="60960" marR="60960" marT="60960" marB="60960" anchor="ctr"/>
                </a:tc>
                <a:tc>
                  <a:txBody>
                    <a:bodyPr/>
                    <a:lstStyle/>
                    <a:p>
                      <a:pPr algn="just" fontAlgn="t"/>
                      <a:r>
                        <a:rPr lang="en-US" sz="1100" b="1">
                          <a:solidFill>
                            <a:srgbClr val="000000"/>
                          </a:solidFill>
                          <a:effectLst/>
                        </a:rPr>
                        <a:t>repr(x)</a:t>
                      </a:r>
                      <a:endParaRPr lang="en-US" sz="1100">
                        <a:solidFill>
                          <a:srgbClr val="000000"/>
                        </a:solidFill>
                        <a:effectLst/>
                      </a:endParaRPr>
                    </a:p>
                    <a:p>
                      <a:pPr algn="just" fontAlgn="t"/>
                      <a:r>
                        <a:rPr lang="en-US" sz="1100">
                          <a:solidFill>
                            <a:srgbClr val="000000"/>
                          </a:solidFill>
                          <a:effectLst/>
                        </a:rPr>
                        <a:t>Converts object x to an expression string.</a:t>
                      </a:r>
                    </a:p>
                  </a:txBody>
                  <a:tcPr marL="60960" marR="60960" marT="60960" marB="60960"/>
                </a:tc>
              </a:tr>
              <a:tr h="370840">
                <a:tc>
                  <a:txBody>
                    <a:bodyPr/>
                    <a:lstStyle/>
                    <a:p>
                      <a:pPr algn="ctr" fontAlgn="ctr"/>
                      <a:r>
                        <a:rPr lang="en-US" sz="1100">
                          <a:effectLst/>
                        </a:rPr>
                        <a:t>6</a:t>
                      </a:r>
                    </a:p>
                  </a:txBody>
                  <a:tcPr marL="60960" marR="60960" marT="60960" marB="60960" anchor="ctr"/>
                </a:tc>
                <a:tc>
                  <a:txBody>
                    <a:bodyPr/>
                    <a:lstStyle/>
                    <a:p>
                      <a:pPr algn="just" fontAlgn="t"/>
                      <a:r>
                        <a:rPr lang="en-US" sz="1100" b="1">
                          <a:solidFill>
                            <a:srgbClr val="000000"/>
                          </a:solidFill>
                          <a:effectLst/>
                        </a:rPr>
                        <a:t>eval(str)</a:t>
                      </a:r>
                      <a:endParaRPr lang="en-US" sz="1100">
                        <a:solidFill>
                          <a:srgbClr val="000000"/>
                        </a:solidFill>
                        <a:effectLst/>
                      </a:endParaRPr>
                    </a:p>
                    <a:p>
                      <a:pPr algn="just" fontAlgn="t"/>
                      <a:r>
                        <a:rPr lang="en-US" sz="1100">
                          <a:solidFill>
                            <a:srgbClr val="000000"/>
                          </a:solidFill>
                          <a:effectLst/>
                        </a:rPr>
                        <a:t>Evaluates a string and returns an object.</a:t>
                      </a:r>
                    </a:p>
                  </a:txBody>
                  <a:tcPr marL="60960" marR="60960" marT="60960" marB="60960"/>
                </a:tc>
              </a:tr>
              <a:tr h="370840">
                <a:tc>
                  <a:txBody>
                    <a:bodyPr/>
                    <a:lstStyle/>
                    <a:p>
                      <a:pPr algn="ctr" fontAlgn="ctr"/>
                      <a:r>
                        <a:rPr lang="en-US" sz="1100">
                          <a:effectLst/>
                        </a:rPr>
                        <a:t>7</a:t>
                      </a:r>
                    </a:p>
                  </a:txBody>
                  <a:tcPr marL="60960" marR="60960" marT="60960" marB="60960" anchor="ctr"/>
                </a:tc>
                <a:tc>
                  <a:txBody>
                    <a:bodyPr/>
                    <a:lstStyle/>
                    <a:p>
                      <a:pPr algn="just" fontAlgn="t"/>
                      <a:r>
                        <a:rPr lang="en-US" sz="1100" b="1">
                          <a:solidFill>
                            <a:srgbClr val="000000"/>
                          </a:solidFill>
                          <a:effectLst/>
                        </a:rPr>
                        <a:t>tuple(s)</a:t>
                      </a:r>
                      <a:endParaRPr lang="en-US" sz="1100">
                        <a:solidFill>
                          <a:srgbClr val="000000"/>
                        </a:solidFill>
                        <a:effectLst/>
                      </a:endParaRPr>
                    </a:p>
                    <a:p>
                      <a:pPr algn="just" fontAlgn="t"/>
                      <a:r>
                        <a:rPr lang="en-US" sz="1100">
                          <a:solidFill>
                            <a:srgbClr val="000000"/>
                          </a:solidFill>
                          <a:effectLst/>
                        </a:rPr>
                        <a:t>Converts s to a tuple.</a:t>
                      </a:r>
                    </a:p>
                  </a:txBody>
                  <a:tcPr marL="60960" marR="60960" marT="60960" marB="60960"/>
                </a:tc>
              </a:tr>
              <a:tr h="370840">
                <a:tc>
                  <a:txBody>
                    <a:bodyPr/>
                    <a:lstStyle/>
                    <a:p>
                      <a:pPr algn="ctr" fontAlgn="ctr"/>
                      <a:r>
                        <a:rPr lang="en-US" sz="1100">
                          <a:effectLst/>
                        </a:rPr>
                        <a:t>8</a:t>
                      </a:r>
                    </a:p>
                  </a:txBody>
                  <a:tcPr marL="60960" marR="60960" marT="60960" marB="60960" anchor="ctr"/>
                </a:tc>
                <a:tc>
                  <a:txBody>
                    <a:bodyPr/>
                    <a:lstStyle/>
                    <a:p>
                      <a:pPr algn="just" fontAlgn="t"/>
                      <a:r>
                        <a:rPr lang="en-US" sz="1100" b="1">
                          <a:solidFill>
                            <a:srgbClr val="000000"/>
                          </a:solidFill>
                          <a:effectLst/>
                        </a:rPr>
                        <a:t>list(s)</a:t>
                      </a:r>
                      <a:endParaRPr lang="en-US" sz="1100">
                        <a:solidFill>
                          <a:srgbClr val="000000"/>
                        </a:solidFill>
                        <a:effectLst/>
                      </a:endParaRPr>
                    </a:p>
                    <a:p>
                      <a:pPr algn="just" fontAlgn="t"/>
                      <a:r>
                        <a:rPr lang="en-US" sz="1100">
                          <a:solidFill>
                            <a:srgbClr val="000000"/>
                          </a:solidFill>
                          <a:effectLst/>
                        </a:rPr>
                        <a:t>Converts s to a list.</a:t>
                      </a:r>
                    </a:p>
                  </a:txBody>
                  <a:tcPr marL="60960" marR="60960" marT="60960" marB="60960"/>
                </a:tc>
              </a:tr>
              <a:tr h="370840">
                <a:tc>
                  <a:txBody>
                    <a:bodyPr/>
                    <a:lstStyle/>
                    <a:p>
                      <a:pPr algn="ctr" fontAlgn="ctr"/>
                      <a:r>
                        <a:rPr lang="en-US" sz="1100">
                          <a:effectLst/>
                        </a:rPr>
                        <a:t>9</a:t>
                      </a:r>
                    </a:p>
                  </a:txBody>
                  <a:tcPr marL="60960" marR="60960" marT="60960" marB="60960" anchor="ctr"/>
                </a:tc>
                <a:tc>
                  <a:txBody>
                    <a:bodyPr/>
                    <a:lstStyle/>
                    <a:p>
                      <a:pPr algn="just" fontAlgn="t"/>
                      <a:r>
                        <a:rPr lang="en-US" sz="1100" b="1">
                          <a:solidFill>
                            <a:srgbClr val="000000"/>
                          </a:solidFill>
                          <a:effectLst/>
                        </a:rPr>
                        <a:t>set(s)</a:t>
                      </a:r>
                      <a:endParaRPr lang="en-US" sz="1100">
                        <a:solidFill>
                          <a:srgbClr val="000000"/>
                        </a:solidFill>
                        <a:effectLst/>
                      </a:endParaRPr>
                    </a:p>
                    <a:p>
                      <a:pPr algn="just" fontAlgn="t"/>
                      <a:r>
                        <a:rPr lang="en-US" sz="1100">
                          <a:solidFill>
                            <a:srgbClr val="000000"/>
                          </a:solidFill>
                          <a:effectLst/>
                        </a:rPr>
                        <a:t>Converts s to a set.</a:t>
                      </a:r>
                    </a:p>
                  </a:txBody>
                  <a:tcPr marL="60960" marR="60960" marT="60960" marB="60960"/>
                </a:tc>
              </a:tr>
              <a:tr h="370840">
                <a:tc>
                  <a:txBody>
                    <a:bodyPr/>
                    <a:lstStyle/>
                    <a:p>
                      <a:pPr algn="ctr" fontAlgn="ctr"/>
                      <a:r>
                        <a:rPr lang="en-US" sz="1100">
                          <a:effectLst/>
                        </a:rPr>
                        <a:t>10</a:t>
                      </a:r>
                    </a:p>
                  </a:txBody>
                  <a:tcPr marL="60960" marR="60960" marT="60960" marB="60960" anchor="ctr"/>
                </a:tc>
                <a:tc>
                  <a:txBody>
                    <a:bodyPr/>
                    <a:lstStyle/>
                    <a:p>
                      <a:pPr algn="just" fontAlgn="t"/>
                      <a:r>
                        <a:rPr lang="en-US" sz="1100" b="1">
                          <a:solidFill>
                            <a:srgbClr val="000000"/>
                          </a:solidFill>
                          <a:effectLst/>
                        </a:rPr>
                        <a:t>dict(d)</a:t>
                      </a:r>
                      <a:endParaRPr lang="en-US" sz="1100">
                        <a:solidFill>
                          <a:srgbClr val="000000"/>
                        </a:solidFill>
                        <a:effectLst/>
                      </a:endParaRPr>
                    </a:p>
                    <a:p>
                      <a:pPr algn="just" fontAlgn="t"/>
                      <a:r>
                        <a:rPr lang="en-US" sz="1100">
                          <a:solidFill>
                            <a:srgbClr val="000000"/>
                          </a:solidFill>
                          <a:effectLst/>
                        </a:rPr>
                        <a:t>Creates a dictionary. d must be a sequence of (key,value) tuples.</a:t>
                      </a:r>
                    </a:p>
                  </a:txBody>
                  <a:tcPr marL="60960" marR="60960" marT="60960" marB="60960"/>
                </a:tc>
              </a:tr>
              <a:tr h="370840">
                <a:tc>
                  <a:txBody>
                    <a:bodyPr/>
                    <a:lstStyle/>
                    <a:p>
                      <a:pPr algn="ctr" fontAlgn="ctr"/>
                      <a:r>
                        <a:rPr lang="en-US" sz="1100">
                          <a:effectLst/>
                        </a:rPr>
                        <a:t>11</a:t>
                      </a:r>
                    </a:p>
                  </a:txBody>
                  <a:tcPr marL="60960" marR="60960" marT="60960" marB="60960" anchor="ctr"/>
                </a:tc>
                <a:tc>
                  <a:txBody>
                    <a:bodyPr/>
                    <a:lstStyle/>
                    <a:p>
                      <a:pPr algn="just" fontAlgn="t"/>
                      <a:r>
                        <a:rPr lang="en-US" sz="1100" b="1" dirty="0" err="1">
                          <a:solidFill>
                            <a:srgbClr val="000000"/>
                          </a:solidFill>
                          <a:effectLst/>
                        </a:rPr>
                        <a:t>frozenset</a:t>
                      </a:r>
                      <a:r>
                        <a:rPr lang="en-US" sz="1100" b="1" dirty="0">
                          <a:solidFill>
                            <a:srgbClr val="000000"/>
                          </a:solidFill>
                          <a:effectLst/>
                        </a:rPr>
                        <a:t>(s)</a:t>
                      </a:r>
                      <a:endParaRPr lang="en-US" sz="1100" dirty="0">
                        <a:solidFill>
                          <a:srgbClr val="000000"/>
                        </a:solidFill>
                        <a:effectLst/>
                      </a:endParaRPr>
                    </a:p>
                    <a:p>
                      <a:pPr algn="just" fontAlgn="t"/>
                      <a:r>
                        <a:rPr lang="en-US" sz="1100" dirty="0">
                          <a:solidFill>
                            <a:srgbClr val="000000"/>
                          </a:solidFill>
                          <a:effectLst/>
                        </a:rPr>
                        <a:t>Converts s to a frozen set.</a:t>
                      </a:r>
                    </a:p>
                  </a:txBody>
                  <a:tcPr marL="60960" marR="60960" marT="60960" marB="60960"/>
                </a:tc>
              </a:tr>
              <a:tr h="370840">
                <a:tc>
                  <a:txBody>
                    <a:bodyPr/>
                    <a:lstStyle/>
                    <a:p>
                      <a:pPr algn="ctr" fontAlgn="ctr"/>
                      <a:r>
                        <a:rPr lang="en-US" sz="1100">
                          <a:effectLst/>
                        </a:rPr>
                        <a:t>12</a:t>
                      </a:r>
                    </a:p>
                  </a:txBody>
                  <a:tcPr marL="60960" marR="60960" marT="60960" marB="60960" anchor="ctr"/>
                </a:tc>
                <a:tc>
                  <a:txBody>
                    <a:bodyPr/>
                    <a:lstStyle/>
                    <a:p>
                      <a:pPr algn="just" fontAlgn="t"/>
                      <a:r>
                        <a:rPr lang="en-US" sz="1100" b="1">
                          <a:solidFill>
                            <a:srgbClr val="000000"/>
                          </a:solidFill>
                          <a:effectLst/>
                        </a:rPr>
                        <a:t>chr(x)</a:t>
                      </a:r>
                      <a:endParaRPr lang="en-US" sz="1100">
                        <a:solidFill>
                          <a:srgbClr val="000000"/>
                        </a:solidFill>
                        <a:effectLst/>
                      </a:endParaRPr>
                    </a:p>
                    <a:p>
                      <a:pPr algn="just" fontAlgn="t"/>
                      <a:r>
                        <a:rPr lang="en-US" sz="1100">
                          <a:solidFill>
                            <a:srgbClr val="000000"/>
                          </a:solidFill>
                          <a:effectLst/>
                        </a:rPr>
                        <a:t>Converts an integer to a character.</a:t>
                      </a:r>
                    </a:p>
                  </a:txBody>
                  <a:tcPr marL="60960" marR="60960" marT="60960" marB="60960"/>
                </a:tc>
              </a:tr>
              <a:tr h="370840">
                <a:tc>
                  <a:txBody>
                    <a:bodyPr/>
                    <a:lstStyle/>
                    <a:p>
                      <a:pPr algn="ctr" fontAlgn="ctr"/>
                      <a:r>
                        <a:rPr lang="en-US" sz="1100">
                          <a:effectLst/>
                        </a:rPr>
                        <a:t>13</a:t>
                      </a:r>
                    </a:p>
                  </a:txBody>
                  <a:tcPr marL="60960" marR="60960" marT="60960" marB="60960" anchor="ctr"/>
                </a:tc>
                <a:tc>
                  <a:txBody>
                    <a:bodyPr/>
                    <a:lstStyle/>
                    <a:p>
                      <a:pPr algn="just" fontAlgn="t"/>
                      <a:r>
                        <a:rPr lang="en-US" sz="1100" b="1">
                          <a:solidFill>
                            <a:srgbClr val="000000"/>
                          </a:solidFill>
                          <a:effectLst/>
                        </a:rPr>
                        <a:t>unichr(x)</a:t>
                      </a:r>
                      <a:endParaRPr lang="en-US" sz="1100">
                        <a:solidFill>
                          <a:srgbClr val="000000"/>
                        </a:solidFill>
                        <a:effectLst/>
                      </a:endParaRPr>
                    </a:p>
                    <a:p>
                      <a:pPr algn="just" fontAlgn="t"/>
                      <a:r>
                        <a:rPr lang="en-US" sz="1100">
                          <a:solidFill>
                            <a:srgbClr val="000000"/>
                          </a:solidFill>
                          <a:effectLst/>
                        </a:rPr>
                        <a:t>Converts an integer to a Unicode character.</a:t>
                      </a:r>
                    </a:p>
                  </a:txBody>
                  <a:tcPr marL="60960" marR="60960" marT="60960" marB="60960"/>
                </a:tc>
              </a:tr>
              <a:tr h="370840">
                <a:tc>
                  <a:txBody>
                    <a:bodyPr/>
                    <a:lstStyle/>
                    <a:p>
                      <a:pPr algn="ctr" fontAlgn="ctr"/>
                      <a:r>
                        <a:rPr lang="en-US" sz="1100">
                          <a:effectLst/>
                        </a:rPr>
                        <a:t>14</a:t>
                      </a:r>
                    </a:p>
                  </a:txBody>
                  <a:tcPr marL="60960" marR="60960" marT="60960" marB="60960" anchor="ctr"/>
                </a:tc>
                <a:tc>
                  <a:txBody>
                    <a:bodyPr/>
                    <a:lstStyle/>
                    <a:p>
                      <a:pPr algn="just" fontAlgn="t"/>
                      <a:r>
                        <a:rPr lang="en-US" sz="1100" b="1">
                          <a:solidFill>
                            <a:srgbClr val="000000"/>
                          </a:solidFill>
                          <a:effectLst/>
                        </a:rPr>
                        <a:t>ord(x)</a:t>
                      </a:r>
                      <a:endParaRPr lang="en-US" sz="1100">
                        <a:solidFill>
                          <a:srgbClr val="000000"/>
                        </a:solidFill>
                        <a:effectLst/>
                      </a:endParaRPr>
                    </a:p>
                    <a:p>
                      <a:pPr algn="just" fontAlgn="t"/>
                      <a:r>
                        <a:rPr lang="en-US" sz="1100">
                          <a:solidFill>
                            <a:srgbClr val="000000"/>
                          </a:solidFill>
                          <a:effectLst/>
                        </a:rPr>
                        <a:t>Converts a single character to its integer value.</a:t>
                      </a:r>
                    </a:p>
                  </a:txBody>
                  <a:tcPr marL="60960" marR="60960" marT="60960" marB="60960"/>
                </a:tc>
              </a:tr>
              <a:tr h="370840">
                <a:tc>
                  <a:txBody>
                    <a:bodyPr/>
                    <a:lstStyle/>
                    <a:p>
                      <a:pPr algn="ctr" fontAlgn="ctr"/>
                      <a:r>
                        <a:rPr lang="en-US" sz="1100">
                          <a:effectLst/>
                        </a:rPr>
                        <a:t>15</a:t>
                      </a:r>
                    </a:p>
                  </a:txBody>
                  <a:tcPr marL="60960" marR="60960" marT="60960" marB="60960" anchor="ctr"/>
                </a:tc>
                <a:tc>
                  <a:txBody>
                    <a:bodyPr/>
                    <a:lstStyle/>
                    <a:p>
                      <a:pPr algn="just" fontAlgn="t"/>
                      <a:r>
                        <a:rPr lang="en-US" sz="1100" b="1">
                          <a:solidFill>
                            <a:srgbClr val="000000"/>
                          </a:solidFill>
                          <a:effectLst/>
                        </a:rPr>
                        <a:t>hex(x)</a:t>
                      </a:r>
                      <a:endParaRPr lang="en-US" sz="1100">
                        <a:solidFill>
                          <a:srgbClr val="000000"/>
                        </a:solidFill>
                        <a:effectLst/>
                      </a:endParaRPr>
                    </a:p>
                    <a:p>
                      <a:pPr algn="just" fontAlgn="t"/>
                      <a:r>
                        <a:rPr lang="en-US" sz="1100">
                          <a:solidFill>
                            <a:srgbClr val="000000"/>
                          </a:solidFill>
                          <a:effectLst/>
                        </a:rPr>
                        <a:t>Converts an integer to a hexadecimal string.</a:t>
                      </a:r>
                    </a:p>
                  </a:txBody>
                  <a:tcPr marL="60960" marR="60960" marT="60960" marB="60960"/>
                </a:tc>
              </a:tr>
              <a:tr h="370840">
                <a:tc>
                  <a:txBody>
                    <a:bodyPr/>
                    <a:lstStyle/>
                    <a:p>
                      <a:pPr algn="ctr" fontAlgn="ctr"/>
                      <a:r>
                        <a:rPr lang="en-US" sz="1100">
                          <a:effectLst/>
                        </a:rPr>
                        <a:t>16</a:t>
                      </a:r>
                    </a:p>
                  </a:txBody>
                  <a:tcPr marL="60960" marR="60960" marT="60960" marB="60960" anchor="ctr"/>
                </a:tc>
                <a:tc>
                  <a:txBody>
                    <a:bodyPr/>
                    <a:lstStyle/>
                    <a:p>
                      <a:pPr algn="just" fontAlgn="t"/>
                      <a:r>
                        <a:rPr lang="en-US" sz="1100" b="1" dirty="0" err="1">
                          <a:solidFill>
                            <a:srgbClr val="000000"/>
                          </a:solidFill>
                          <a:effectLst/>
                        </a:rPr>
                        <a:t>oct</a:t>
                      </a:r>
                      <a:r>
                        <a:rPr lang="en-US" sz="1100" b="1" dirty="0">
                          <a:solidFill>
                            <a:srgbClr val="000000"/>
                          </a:solidFill>
                          <a:effectLst/>
                        </a:rPr>
                        <a:t>(x)</a:t>
                      </a:r>
                      <a:endParaRPr lang="en-US" sz="1100" dirty="0">
                        <a:solidFill>
                          <a:srgbClr val="000000"/>
                        </a:solidFill>
                        <a:effectLst/>
                      </a:endParaRPr>
                    </a:p>
                    <a:p>
                      <a:pPr algn="just" fontAlgn="t"/>
                      <a:r>
                        <a:rPr lang="en-US" sz="1100" dirty="0">
                          <a:solidFill>
                            <a:srgbClr val="000000"/>
                          </a:solidFill>
                          <a:effectLst/>
                        </a:rPr>
                        <a:t>Converts an integer to an octal string.</a:t>
                      </a:r>
                    </a:p>
                  </a:txBody>
                  <a:tcPr marL="60960" marR="60960" marT="60960" marB="60960"/>
                </a:tc>
              </a:tr>
            </a:tbl>
          </a:graphicData>
        </a:graphic>
      </p:graphicFrame>
    </p:spTree>
    <p:extLst>
      <p:ext uri="{BB962C8B-B14F-4D97-AF65-F5344CB8AC3E}">
        <p14:creationId xmlns:p14="http://schemas.microsoft.com/office/powerpoint/2010/main" val="16197418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Operators</a:t>
            </a:r>
            <a:endParaRPr lang="en-US" dirty="0"/>
          </a:p>
        </p:txBody>
      </p:sp>
      <p:sp>
        <p:nvSpPr>
          <p:cNvPr id="3" name="Content Placeholder 2"/>
          <p:cNvSpPr>
            <a:spLocks noGrp="1"/>
          </p:cNvSpPr>
          <p:nvPr>
            <p:ph idx="1"/>
          </p:nvPr>
        </p:nvSpPr>
        <p:spPr/>
        <p:txBody>
          <a:bodyPr/>
          <a:lstStyle/>
          <a:p>
            <a:r>
              <a:rPr lang="en-US" dirty="0"/>
              <a:t>Arithmetic Operators</a:t>
            </a:r>
          </a:p>
          <a:p>
            <a:r>
              <a:rPr lang="en-US" dirty="0"/>
              <a:t>Comparison (Relational) Operators</a:t>
            </a:r>
          </a:p>
          <a:p>
            <a:r>
              <a:rPr lang="en-US" dirty="0"/>
              <a:t>Assignment Operators</a:t>
            </a:r>
          </a:p>
          <a:p>
            <a:r>
              <a:rPr lang="en-US" dirty="0"/>
              <a:t>Logical Operators</a:t>
            </a:r>
          </a:p>
          <a:p>
            <a:r>
              <a:rPr lang="en-US" dirty="0"/>
              <a:t>Bitwise Operators</a:t>
            </a:r>
          </a:p>
          <a:p>
            <a:r>
              <a:rPr lang="en-US" dirty="0"/>
              <a:t>Membership Operators</a:t>
            </a:r>
          </a:p>
          <a:p>
            <a:r>
              <a:rPr lang="en-US" dirty="0"/>
              <a:t>Identity Operators</a:t>
            </a:r>
          </a:p>
          <a:p>
            <a:endParaRPr lang="en-US" dirty="0"/>
          </a:p>
        </p:txBody>
      </p:sp>
    </p:spTree>
    <p:extLst>
      <p:ext uri="{BB962C8B-B14F-4D97-AF65-F5344CB8AC3E}">
        <p14:creationId xmlns:p14="http://schemas.microsoft.com/office/powerpoint/2010/main" val="42235524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765486"/>
              </p:ext>
            </p:extLst>
          </p:nvPr>
        </p:nvGraphicFramePr>
        <p:xfrm>
          <a:off x="681038" y="2336800"/>
          <a:ext cx="9613899" cy="439928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sz="1200" dirty="0">
                          <a:effectLst/>
                        </a:rPr>
                        <a:t>Operator</a:t>
                      </a:r>
                    </a:p>
                  </a:txBody>
                  <a:tcPr marL="60960" marR="60960" marT="60960" marB="60960"/>
                </a:tc>
                <a:tc>
                  <a:txBody>
                    <a:bodyPr/>
                    <a:lstStyle/>
                    <a:p>
                      <a:pPr algn="ctr" fontAlgn="t"/>
                      <a:r>
                        <a:rPr lang="en-US" sz="1200">
                          <a:effectLst/>
                        </a:rPr>
                        <a:t>Description</a:t>
                      </a:r>
                    </a:p>
                  </a:txBody>
                  <a:tcPr marL="60960" marR="60960" marT="60960" marB="60960"/>
                </a:tc>
                <a:tc>
                  <a:txBody>
                    <a:bodyPr/>
                    <a:lstStyle/>
                    <a:p>
                      <a:pPr algn="ctr" fontAlgn="t"/>
                      <a:r>
                        <a:rPr lang="en-US" sz="1200">
                          <a:effectLst/>
                        </a:rPr>
                        <a:t>Example</a:t>
                      </a:r>
                    </a:p>
                  </a:txBody>
                  <a:tcPr marL="60960" marR="60960" marT="60960" marB="60960"/>
                </a:tc>
              </a:tr>
              <a:tr h="370840">
                <a:tc>
                  <a:txBody>
                    <a:bodyPr/>
                    <a:lstStyle/>
                    <a:p>
                      <a:pPr algn="ctr" fontAlgn="ctr"/>
                      <a:r>
                        <a:rPr lang="en-US" sz="1200">
                          <a:effectLst/>
                        </a:rPr>
                        <a:t>+ Addition</a:t>
                      </a:r>
                    </a:p>
                  </a:txBody>
                  <a:tcPr marL="60960" marR="60960" marT="60960" marB="60960" anchor="ctr"/>
                </a:tc>
                <a:tc>
                  <a:txBody>
                    <a:bodyPr/>
                    <a:lstStyle/>
                    <a:p>
                      <a:pPr fontAlgn="t"/>
                      <a:r>
                        <a:rPr lang="en-US" sz="1200">
                          <a:effectLst/>
                        </a:rPr>
                        <a:t>Adds values on either side of the operator.</a:t>
                      </a:r>
                    </a:p>
                  </a:txBody>
                  <a:tcPr marL="60960" marR="60960" marT="60960" marB="60960"/>
                </a:tc>
                <a:tc>
                  <a:txBody>
                    <a:bodyPr/>
                    <a:lstStyle/>
                    <a:p>
                      <a:pPr algn="ctr" fontAlgn="ctr"/>
                      <a:r>
                        <a:rPr lang="en-US" sz="1200">
                          <a:effectLst/>
                        </a:rPr>
                        <a:t>a + b = 31</a:t>
                      </a:r>
                    </a:p>
                  </a:txBody>
                  <a:tcPr marL="60960" marR="60960" marT="60960" marB="60960" anchor="ctr"/>
                </a:tc>
              </a:tr>
              <a:tr h="370840">
                <a:tc>
                  <a:txBody>
                    <a:bodyPr/>
                    <a:lstStyle/>
                    <a:p>
                      <a:pPr algn="ctr" fontAlgn="ctr"/>
                      <a:r>
                        <a:rPr lang="en-US" sz="1200">
                          <a:effectLst/>
                        </a:rPr>
                        <a:t>- Subtraction</a:t>
                      </a:r>
                    </a:p>
                  </a:txBody>
                  <a:tcPr marL="60960" marR="60960" marT="60960" marB="60960" anchor="ctr"/>
                </a:tc>
                <a:tc>
                  <a:txBody>
                    <a:bodyPr/>
                    <a:lstStyle/>
                    <a:p>
                      <a:pPr fontAlgn="t"/>
                      <a:r>
                        <a:rPr lang="en-US" sz="1200">
                          <a:effectLst/>
                        </a:rPr>
                        <a:t>Subtracts right hand operand from left hand operand.</a:t>
                      </a:r>
                    </a:p>
                  </a:txBody>
                  <a:tcPr marL="60960" marR="60960" marT="60960" marB="60960"/>
                </a:tc>
                <a:tc>
                  <a:txBody>
                    <a:bodyPr/>
                    <a:lstStyle/>
                    <a:p>
                      <a:pPr algn="ctr" fontAlgn="ctr"/>
                      <a:r>
                        <a:rPr lang="en-US" sz="1200">
                          <a:effectLst/>
                        </a:rPr>
                        <a:t>a – b = -11</a:t>
                      </a:r>
                    </a:p>
                  </a:txBody>
                  <a:tcPr marL="60960" marR="60960" marT="60960" marB="60960" anchor="ctr"/>
                </a:tc>
              </a:tr>
              <a:tr h="370840">
                <a:tc>
                  <a:txBody>
                    <a:bodyPr/>
                    <a:lstStyle/>
                    <a:p>
                      <a:pPr algn="ctr" fontAlgn="ctr"/>
                      <a:r>
                        <a:rPr lang="en-US" sz="1200">
                          <a:effectLst/>
                        </a:rPr>
                        <a:t>* Multiplication</a:t>
                      </a:r>
                    </a:p>
                  </a:txBody>
                  <a:tcPr marL="60960" marR="60960" marT="60960" marB="60960" anchor="ctr"/>
                </a:tc>
                <a:tc>
                  <a:txBody>
                    <a:bodyPr/>
                    <a:lstStyle/>
                    <a:p>
                      <a:pPr fontAlgn="t"/>
                      <a:r>
                        <a:rPr lang="en-US" sz="1200">
                          <a:effectLst/>
                        </a:rPr>
                        <a:t>Multiplies values on either side of the operator</a:t>
                      </a:r>
                    </a:p>
                  </a:txBody>
                  <a:tcPr marL="60960" marR="60960" marT="60960" marB="60960"/>
                </a:tc>
                <a:tc>
                  <a:txBody>
                    <a:bodyPr/>
                    <a:lstStyle/>
                    <a:p>
                      <a:pPr algn="ctr" fontAlgn="ctr"/>
                      <a:r>
                        <a:rPr lang="en-US" sz="1200">
                          <a:effectLst/>
                        </a:rPr>
                        <a:t>a * b = 210</a:t>
                      </a:r>
                    </a:p>
                  </a:txBody>
                  <a:tcPr marL="60960" marR="60960" marT="60960" marB="60960" anchor="ctr"/>
                </a:tc>
              </a:tr>
              <a:tr h="370840">
                <a:tc>
                  <a:txBody>
                    <a:bodyPr/>
                    <a:lstStyle/>
                    <a:p>
                      <a:pPr algn="ctr" fontAlgn="ctr"/>
                      <a:r>
                        <a:rPr lang="en-US" sz="1200">
                          <a:effectLst/>
                        </a:rPr>
                        <a:t>/ Division</a:t>
                      </a:r>
                    </a:p>
                  </a:txBody>
                  <a:tcPr marL="60960" marR="60960" marT="60960" marB="60960" anchor="ctr"/>
                </a:tc>
                <a:tc>
                  <a:txBody>
                    <a:bodyPr/>
                    <a:lstStyle/>
                    <a:p>
                      <a:pPr fontAlgn="t"/>
                      <a:r>
                        <a:rPr lang="en-US" sz="1200">
                          <a:effectLst/>
                        </a:rPr>
                        <a:t>Divides left hand operand by right hand operand</a:t>
                      </a:r>
                    </a:p>
                  </a:txBody>
                  <a:tcPr marL="60960" marR="60960" marT="60960" marB="60960"/>
                </a:tc>
                <a:tc>
                  <a:txBody>
                    <a:bodyPr/>
                    <a:lstStyle/>
                    <a:p>
                      <a:pPr algn="ctr" fontAlgn="ctr"/>
                      <a:r>
                        <a:rPr lang="en-US" sz="1200">
                          <a:effectLst/>
                        </a:rPr>
                        <a:t>b / a = 2.1</a:t>
                      </a:r>
                    </a:p>
                  </a:txBody>
                  <a:tcPr marL="60960" marR="60960" marT="60960" marB="60960" anchor="ctr"/>
                </a:tc>
              </a:tr>
              <a:tr h="370840">
                <a:tc>
                  <a:txBody>
                    <a:bodyPr/>
                    <a:lstStyle/>
                    <a:p>
                      <a:pPr algn="ctr" fontAlgn="ctr"/>
                      <a:r>
                        <a:rPr lang="en-US" sz="1200">
                          <a:effectLst/>
                        </a:rPr>
                        <a:t>% Modulus</a:t>
                      </a:r>
                    </a:p>
                  </a:txBody>
                  <a:tcPr marL="60960" marR="60960" marT="60960" marB="60960" anchor="ctr"/>
                </a:tc>
                <a:tc>
                  <a:txBody>
                    <a:bodyPr/>
                    <a:lstStyle/>
                    <a:p>
                      <a:pPr fontAlgn="t"/>
                      <a:r>
                        <a:rPr lang="en-US" sz="1200">
                          <a:effectLst/>
                        </a:rPr>
                        <a:t>Divides left hand operand by right hand operand and returns remainder</a:t>
                      </a:r>
                    </a:p>
                  </a:txBody>
                  <a:tcPr marL="60960" marR="60960" marT="60960" marB="60960"/>
                </a:tc>
                <a:tc>
                  <a:txBody>
                    <a:bodyPr/>
                    <a:lstStyle/>
                    <a:p>
                      <a:pPr algn="ctr" fontAlgn="ctr"/>
                      <a:r>
                        <a:rPr lang="en-US" sz="1200">
                          <a:effectLst/>
                        </a:rPr>
                        <a:t>b % a = 1</a:t>
                      </a:r>
                    </a:p>
                  </a:txBody>
                  <a:tcPr marL="60960" marR="60960" marT="60960" marB="60960" anchor="ctr"/>
                </a:tc>
              </a:tr>
              <a:tr h="370840">
                <a:tc>
                  <a:txBody>
                    <a:bodyPr/>
                    <a:lstStyle/>
                    <a:p>
                      <a:pPr algn="ctr" fontAlgn="ctr"/>
                      <a:r>
                        <a:rPr lang="en-US" sz="1200">
                          <a:effectLst/>
                        </a:rPr>
                        <a:t>** Exponent</a:t>
                      </a:r>
                    </a:p>
                  </a:txBody>
                  <a:tcPr marL="60960" marR="60960" marT="60960" marB="60960" anchor="ctr"/>
                </a:tc>
                <a:tc>
                  <a:txBody>
                    <a:bodyPr/>
                    <a:lstStyle/>
                    <a:p>
                      <a:pPr fontAlgn="t"/>
                      <a:r>
                        <a:rPr lang="en-US" sz="1200">
                          <a:effectLst/>
                        </a:rPr>
                        <a:t>Performs exponential (power) calculation on operators</a:t>
                      </a:r>
                    </a:p>
                  </a:txBody>
                  <a:tcPr marL="60960" marR="60960" marT="60960" marB="60960"/>
                </a:tc>
                <a:tc>
                  <a:txBody>
                    <a:bodyPr/>
                    <a:lstStyle/>
                    <a:p>
                      <a:pPr algn="ctr" fontAlgn="ctr"/>
                      <a:r>
                        <a:rPr lang="en-US" sz="1200">
                          <a:effectLst/>
                        </a:rPr>
                        <a:t>a**b =10 to the power 20</a:t>
                      </a:r>
                    </a:p>
                  </a:txBody>
                  <a:tcPr marL="60960" marR="60960" marT="60960" marB="60960" anchor="ctr"/>
                </a:tc>
              </a:tr>
              <a:tr h="370840">
                <a:tc>
                  <a:txBody>
                    <a:bodyPr/>
                    <a:lstStyle/>
                    <a:p>
                      <a:pPr algn="ctr" fontAlgn="ctr"/>
                      <a:r>
                        <a:rPr lang="en-US" sz="1200">
                          <a:effectLst/>
                        </a:rPr>
                        <a:t>//</a:t>
                      </a:r>
                    </a:p>
                  </a:txBody>
                  <a:tcPr marL="60960" marR="60960" marT="60960" marB="60960" anchor="ctr"/>
                </a:tc>
                <a:tc>
                  <a:txBody>
                    <a:bodyPr/>
                    <a:lstStyle/>
                    <a:p>
                      <a:pPr fontAlgn="t"/>
                      <a:r>
                        <a:rPr lang="en-US" sz="1200">
                          <a:effectLst/>
                        </a:rPr>
                        <a:t>Floor Division - The division of operands where the result is the quotient in which the digits after the decimal point are removed. But if one of the operands is negative, the result is floored, i.e., rounded away from zero (towards negative infinity):</a:t>
                      </a:r>
                    </a:p>
                  </a:txBody>
                  <a:tcPr marL="60960" marR="60960" marT="60960" marB="60960"/>
                </a:tc>
                <a:tc>
                  <a:txBody>
                    <a:bodyPr/>
                    <a:lstStyle/>
                    <a:p>
                      <a:pPr algn="ctr" fontAlgn="ctr"/>
                      <a:r>
                        <a:rPr lang="en-US" sz="1200" dirty="0">
                          <a:effectLst/>
                        </a:rPr>
                        <a:t>9//2 = 4 and 9.0//2.0 = 4.0, -11//3 = -4, -11.0//3 = -4.0</a:t>
                      </a:r>
                    </a:p>
                  </a:txBody>
                  <a:tcPr marL="60960" marR="60960" marT="60960" marB="60960" anchor="ctr"/>
                </a:tc>
              </a:tr>
            </a:tbl>
          </a:graphicData>
        </a:graphic>
      </p:graphicFrame>
    </p:spTree>
    <p:extLst>
      <p:ext uri="{BB962C8B-B14F-4D97-AF65-F5344CB8AC3E}">
        <p14:creationId xmlns:p14="http://schemas.microsoft.com/office/powerpoint/2010/main" val="31464762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702811"/>
              </p:ext>
            </p:extLst>
          </p:nvPr>
        </p:nvGraphicFramePr>
        <p:xfrm>
          <a:off x="681038" y="2336800"/>
          <a:ext cx="9613899" cy="402844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sz="1200" dirty="0">
                          <a:effectLst/>
                        </a:rPr>
                        <a:t>Operator</a:t>
                      </a:r>
                    </a:p>
                  </a:txBody>
                  <a:tcPr marL="60960" marR="60960" marT="60960" marB="60960"/>
                </a:tc>
                <a:tc>
                  <a:txBody>
                    <a:bodyPr/>
                    <a:lstStyle/>
                    <a:p>
                      <a:pPr algn="ctr" fontAlgn="t"/>
                      <a:r>
                        <a:rPr lang="en-US" sz="1200">
                          <a:effectLst/>
                        </a:rPr>
                        <a:t>Description</a:t>
                      </a:r>
                    </a:p>
                  </a:txBody>
                  <a:tcPr marL="60960" marR="60960" marT="60960" marB="60960"/>
                </a:tc>
                <a:tc>
                  <a:txBody>
                    <a:bodyPr/>
                    <a:lstStyle/>
                    <a:p>
                      <a:pPr algn="ctr" fontAlgn="t"/>
                      <a:r>
                        <a:rPr lang="en-US" sz="1200">
                          <a:effectLst/>
                        </a:rPr>
                        <a:t>Example</a:t>
                      </a:r>
                    </a:p>
                  </a:txBody>
                  <a:tcPr marL="60960" marR="60960" marT="60960" marB="60960"/>
                </a:tc>
              </a:tr>
              <a:tr h="370840">
                <a:tc>
                  <a:txBody>
                    <a:bodyPr/>
                    <a:lstStyle/>
                    <a:p>
                      <a:pPr algn="ctr" fontAlgn="ctr"/>
                      <a:r>
                        <a:rPr lang="en-US" sz="1200">
                          <a:effectLst/>
                        </a:rPr>
                        <a:t>==</a:t>
                      </a:r>
                    </a:p>
                  </a:txBody>
                  <a:tcPr marL="60960" marR="60960" marT="60960" marB="60960" anchor="ctr"/>
                </a:tc>
                <a:tc>
                  <a:txBody>
                    <a:bodyPr/>
                    <a:lstStyle/>
                    <a:p>
                      <a:pPr fontAlgn="t"/>
                      <a:r>
                        <a:rPr lang="en-US" sz="1200">
                          <a:effectLst/>
                        </a:rPr>
                        <a:t>If the values of two operands are equal, then the condition becomes true.</a:t>
                      </a:r>
                    </a:p>
                  </a:txBody>
                  <a:tcPr marL="60960" marR="60960" marT="60960" marB="60960"/>
                </a:tc>
                <a:tc>
                  <a:txBody>
                    <a:bodyPr/>
                    <a:lstStyle/>
                    <a:p>
                      <a:pPr algn="ctr" fontAlgn="ctr"/>
                      <a:r>
                        <a:rPr lang="en-US" sz="1200">
                          <a:effectLst/>
                        </a:rPr>
                        <a:t>(a == b) is not true.</a:t>
                      </a:r>
                    </a:p>
                  </a:txBody>
                  <a:tcPr marL="60960" marR="60960" marT="60960" marB="60960" anchor="ctr"/>
                </a:tc>
              </a:tr>
              <a:tr h="370840">
                <a:tc>
                  <a:txBody>
                    <a:bodyPr/>
                    <a:lstStyle/>
                    <a:p>
                      <a:pPr algn="ctr" fontAlgn="ctr"/>
                      <a:r>
                        <a:rPr lang="en-US" sz="1200">
                          <a:effectLst/>
                        </a:rPr>
                        <a:t>!=</a:t>
                      </a:r>
                    </a:p>
                  </a:txBody>
                  <a:tcPr marL="60960" marR="60960" marT="60960" marB="60960" anchor="ctr"/>
                </a:tc>
                <a:tc>
                  <a:txBody>
                    <a:bodyPr/>
                    <a:lstStyle/>
                    <a:p>
                      <a:pPr fontAlgn="t"/>
                      <a:r>
                        <a:rPr lang="en-US" sz="1200">
                          <a:effectLst/>
                        </a:rPr>
                        <a:t>If values of two operands are not equal, then condition becomes true.</a:t>
                      </a:r>
                    </a:p>
                  </a:txBody>
                  <a:tcPr marL="60960" marR="60960" marT="60960" marB="60960"/>
                </a:tc>
                <a:tc>
                  <a:txBody>
                    <a:bodyPr/>
                    <a:lstStyle/>
                    <a:p>
                      <a:pPr algn="ctr" fontAlgn="ctr"/>
                      <a:r>
                        <a:rPr lang="en-US" sz="1200">
                          <a:effectLst/>
                        </a:rPr>
                        <a:t>(a!= b) is true.</a:t>
                      </a:r>
                    </a:p>
                  </a:txBody>
                  <a:tcPr marL="60960" marR="60960" marT="60960" marB="60960" anchor="ctr"/>
                </a:tc>
              </a:tr>
              <a:tr h="370840">
                <a:tc>
                  <a:txBody>
                    <a:bodyPr/>
                    <a:lstStyle/>
                    <a:p>
                      <a:pPr algn="ctr" fontAlgn="ctr"/>
                      <a:r>
                        <a:rPr lang="en-US" sz="1200">
                          <a:effectLst/>
                        </a:rPr>
                        <a:t>&gt;</a:t>
                      </a:r>
                    </a:p>
                  </a:txBody>
                  <a:tcPr marL="60960" marR="60960" marT="60960" marB="60960" anchor="ctr"/>
                </a:tc>
                <a:tc>
                  <a:txBody>
                    <a:bodyPr/>
                    <a:lstStyle/>
                    <a:p>
                      <a:pPr fontAlgn="t"/>
                      <a:r>
                        <a:rPr lang="en-US" sz="1200">
                          <a:effectLst/>
                        </a:rPr>
                        <a:t>If the value of left operand is greater than the value of right operand, then condition becomes true.</a:t>
                      </a:r>
                    </a:p>
                  </a:txBody>
                  <a:tcPr marL="60960" marR="60960" marT="60960" marB="60960"/>
                </a:tc>
                <a:tc>
                  <a:txBody>
                    <a:bodyPr/>
                    <a:lstStyle/>
                    <a:p>
                      <a:pPr algn="ctr" fontAlgn="ctr"/>
                      <a:r>
                        <a:rPr lang="en-US" sz="1200">
                          <a:effectLst/>
                        </a:rPr>
                        <a:t>(a &gt; b) is not true.</a:t>
                      </a:r>
                    </a:p>
                  </a:txBody>
                  <a:tcPr marL="60960" marR="60960" marT="60960" marB="60960" anchor="ctr"/>
                </a:tc>
              </a:tr>
              <a:tr h="370840">
                <a:tc>
                  <a:txBody>
                    <a:bodyPr/>
                    <a:lstStyle/>
                    <a:p>
                      <a:pPr algn="ctr" fontAlgn="ctr"/>
                      <a:r>
                        <a:rPr lang="en-US" sz="1200">
                          <a:effectLst/>
                        </a:rPr>
                        <a:t>&lt;</a:t>
                      </a:r>
                    </a:p>
                  </a:txBody>
                  <a:tcPr marL="60960" marR="60960" marT="60960" marB="60960" anchor="ctr"/>
                </a:tc>
                <a:tc>
                  <a:txBody>
                    <a:bodyPr/>
                    <a:lstStyle/>
                    <a:p>
                      <a:pPr fontAlgn="t"/>
                      <a:r>
                        <a:rPr lang="en-US" sz="1200">
                          <a:effectLst/>
                        </a:rPr>
                        <a:t>If the value of left operand is less than the value of right operand, then condition becomes true.</a:t>
                      </a:r>
                    </a:p>
                  </a:txBody>
                  <a:tcPr marL="60960" marR="60960" marT="60960" marB="60960"/>
                </a:tc>
                <a:tc>
                  <a:txBody>
                    <a:bodyPr/>
                    <a:lstStyle/>
                    <a:p>
                      <a:pPr algn="ctr" fontAlgn="ctr"/>
                      <a:r>
                        <a:rPr lang="en-US" sz="1200">
                          <a:effectLst/>
                        </a:rPr>
                        <a:t>(a &lt; b) is true.</a:t>
                      </a:r>
                    </a:p>
                  </a:txBody>
                  <a:tcPr marL="60960" marR="60960" marT="60960" marB="60960" anchor="ctr"/>
                </a:tc>
              </a:tr>
              <a:tr h="370840">
                <a:tc>
                  <a:txBody>
                    <a:bodyPr/>
                    <a:lstStyle/>
                    <a:p>
                      <a:pPr algn="ctr" fontAlgn="ctr"/>
                      <a:r>
                        <a:rPr lang="en-US" sz="1200">
                          <a:effectLst/>
                        </a:rPr>
                        <a:t>&gt;=</a:t>
                      </a:r>
                    </a:p>
                  </a:txBody>
                  <a:tcPr marL="60960" marR="60960" marT="60960" marB="60960" anchor="ctr"/>
                </a:tc>
                <a:tc>
                  <a:txBody>
                    <a:bodyPr/>
                    <a:lstStyle/>
                    <a:p>
                      <a:pPr fontAlgn="t"/>
                      <a:r>
                        <a:rPr lang="en-US" sz="1200">
                          <a:effectLst/>
                        </a:rPr>
                        <a:t>If the value of left operand is greater than or equal to the value of right operand, then condition becomes true.</a:t>
                      </a:r>
                    </a:p>
                  </a:txBody>
                  <a:tcPr marL="60960" marR="60960" marT="60960" marB="60960"/>
                </a:tc>
                <a:tc>
                  <a:txBody>
                    <a:bodyPr/>
                    <a:lstStyle/>
                    <a:p>
                      <a:pPr algn="ctr" fontAlgn="ctr"/>
                      <a:r>
                        <a:rPr lang="en-US" sz="1200">
                          <a:effectLst/>
                        </a:rPr>
                        <a:t>(a &gt;= b) is not true.</a:t>
                      </a:r>
                    </a:p>
                  </a:txBody>
                  <a:tcPr marL="60960" marR="60960" marT="60960" marB="60960" anchor="ctr"/>
                </a:tc>
              </a:tr>
              <a:tr h="370840">
                <a:tc>
                  <a:txBody>
                    <a:bodyPr/>
                    <a:lstStyle/>
                    <a:p>
                      <a:pPr algn="ctr" fontAlgn="ctr"/>
                      <a:r>
                        <a:rPr lang="en-US" sz="1200">
                          <a:effectLst/>
                        </a:rPr>
                        <a:t>&lt;=</a:t>
                      </a:r>
                    </a:p>
                  </a:txBody>
                  <a:tcPr marL="60960" marR="60960" marT="60960" marB="60960" anchor="ctr"/>
                </a:tc>
                <a:tc>
                  <a:txBody>
                    <a:bodyPr/>
                    <a:lstStyle/>
                    <a:p>
                      <a:pPr fontAlgn="t"/>
                      <a:r>
                        <a:rPr lang="en-US" sz="1200">
                          <a:effectLst/>
                        </a:rPr>
                        <a:t>If the value of left operand is less than or equal to the value of right operand, then condition becomes true.</a:t>
                      </a:r>
                    </a:p>
                  </a:txBody>
                  <a:tcPr marL="60960" marR="60960" marT="60960" marB="60960"/>
                </a:tc>
                <a:tc>
                  <a:txBody>
                    <a:bodyPr/>
                    <a:lstStyle/>
                    <a:p>
                      <a:pPr algn="ctr" fontAlgn="ctr"/>
                      <a:r>
                        <a:rPr lang="en-US" sz="1200" dirty="0">
                          <a:effectLst/>
                        </a:rPr>
                        <a:t>(a &lt;= b) is true.</a:t>
                      </a:r>
                    </a:p>
                  </a:txBody>
                  <a:tcPr marL="60960" marR="60960" marT="60960" marB="60960" anchor="ctr"/>
                </a:tc>
              </a:tr>
            </a:tbl>
          </a:graphicData>
        </a:graphic>
      </p:graphicFrame>
    </p:spTree>
    <p:extLst>
      <p:ext uri="{BB962C8B-B14F-4D97-AF65-F5344CB8AC3E}">
        <p14:creationId xmlns:p14="http://schemas.microsoft.com/office/powerpoint/2010/main" val="26314713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0452249"/>
              </p:ext>
            </p:extLst>
          </p:nvPr>
        </p:nvGraphicFramePr>
        <p:xfrm>
          <a:off x="681038" y="2336800"/>
          <a:ext cx="9613899" cy="402844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sz="1100" dirty="0">
                          <a:effectLst/>
                        </a:rPr>
                        <a:t>Operator</a:t>
                      </a:r>
                    </a:p>
                  </a:txBody>
                  <a:tcPr marL="60960" marR="60960" marT="60960" marB="60960"/>
                </a:tc>
                <a:tc>
                  <a:txBody>
                    <a:bodyPr/>
                    <a:lstStyle/>
                    <a:p>
                      <a:pPr algn="ctr" fontAlgn="t"/>
                      <a:r>
                        <a:rPr lang="en-US" sz="1100">
                          <a:effectLst/>
                        </a:rPr>
                        <a:t>Description</a:t>
                      </a:r>
                    </a:p>
                  </a:txBody>
                  <a:tcPr marL="60960" marR="60960" marT="60960" marB="60960"/>
                </a:tc>
                <a:tc>
                  <a:txBody>
                    <a:bodyPr/>
                    <a:lstStyle/>
                    <a:p>
                      <a:pPr algn="ctr" fontAlgn="t"/>
                      <a:r>
                        <a:rPr lang="en-US" sz="1100">
                          <a:effectLst/>
                        </a:rPr>
                        <a:t>Example</a:t>
                      </a:r>
                    </a:p>
                  </a:txBody>
                  <a:tcPr marL="60960" marR="60960" marT="60960" marB="60960"/>
                </a:tc>
              </a:tr>
              <a:tr h="370840">
                <a:tc>
                  <a:txBody>
                    <a:bodyPr/>
                    <a:lstStyle/>
                    <a:p>
                      <a:pPr algn="ctr" fontAlgn="ctr"/>
                      <a:r>
                        <a:rPr lang="en-US" sz="1100">
                          <a:effectLst/>
                        </a:rPr>
                        <a:t>=</a:t>
                      </a:r>
                    </a:p>
                  </a:txBody>
                  <a:tcPr marL="60960" marR="60960" marT="60960" marB="60960" anchor="ctr"/>
                </a:tc>
                <a:tc>
                  <a:txBody>
                    <a:bodyPr/>
                    <a:lstStyle/>
                    <a:p>
                      <a:pPr fontAlgn="t"/>
                      <a:r>
                        <a:rPr lang="en-US" sz="1100">
                          <a:effectLst/>
                        </a:rPr>
                        <a:t>Assigns values from right side operands to left side operand</a:t>
                      </a:r>
                    </a:p>
                  </a:txBody>
                  <a:tcPr marL="60960" marR="60960" marT="60960" marB="60960"/>
                </a:tc>
                <a:tc>
                  <a:txBody>
                    <a:bodyPr/>
                    <a:lstStyle/>
                    <a:p>
                      <a:pPr algn="ctr" fontAlgn="ctr"/>
                      <a:r>
                        <a:rPr lang="en-US" sz="1100">
                          <a:effectLst/>
                        </a:rPr>
                        <a:t>c = a + b assigns value of a + b into c</a:t>
                      </a:r>
                    </a:p>
                  </a:txBody>
                  <a:tcPr marL="60960" marR="60960" marT="60960" marB="60960" anchor="ctr"/>
                </a:tc>
              </a:tr>
              <a:tr h="370840">
                <a:tc>
                  <a:txBody>
                    <a:bodyPr/>
                    <a:lstStyle/>
                    <a:p>
                      <a:pPr algn="ctr" fontAlgn="ctr"/>
                      <a:r>
                        <a:rPr lang="en-US" sz="1100">
                          <a:effectLst/>
                        </a:rPr>
                        <a:t>+= Add AND</a:t>
                      </a:r>
                    </a:p>
                  </a:txBody>
                  <a:tcPr marL="60960" marR="60960" marT="60960" marB="60960" anchor="ctr"/>
                </a:tc>
                <a:tc>
                  <a:txBody>
                    <a:bodyPr/>
                    <a:lstStyle/>
                    <a:p>
                      <a:pPr fontAlgn="t"/>
                      <a:r>
                        <a:rPr lang="en-US" sz="1100">
                          <a:effectLst/>
                        </a:rPr>
                        <a:t>It adds right operand to the left operand and assign the result to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Subtract AND</a:t>
                      </a:r>
                    </a:p>
                  </a:txBody>
                  <a:tcPr marL="60960" marR="60960" marT="60960" marB="60960" anchor="ctr"/>
                </a:tc>
                <a:tc>
                  <a:txBody>
                    <a:bodyPr/>
                    <a:lstStyle/>
                    <a:p>
                      <a:pPr fontAlgn="t"/>
                      <a:r>
                        <a:rPr lang="en-US" sz="1100">
                          <a:effectLst/>
                        </a:rPr>
                        <a:t>It subtracts right operand from the left operand and assign the result to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Multiply AND</a:t>
                      </a:r>
                    </a:p>
                  </a:txBody>
                  <a:tcPr marL="60960" marR="60960" marT="60960" marB="60960" anchor="ctr"/>
                </a:tc>
                <a:tc>
                  <a:txBody>
                    <a:bodyPr/>
                    <a:lstStyle/>
                    <a:p>
                      <a:pPr fontAlgn="t"/>
                      <a:r>
                        <a:rPr lang="en-US" sz="1100">
                          <a:effectLst/>
                        </a:rPr>
                        <a:t>It multiplies right operand with the left operand and assign the result to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Divide AND</a:t>
                      </a:r>
                    </a:p>
                  </a:txBody>
                  <a:tcPr marL="60960" marR="60960" marT="60960" marB="60960" anchor="ctr"/>
                </a:tc>
                <a:tc>
                  <a:txBody>
                    <a:bodyPr/>
                    <a:lstStyle/>
                    <a:p>
                      <a:pPr fontAlgn="t"/>
                      <a:r>
                        <a:rPr lang="en-US" sz="1100">
                          <a:effectLst/>
                        </a:rPr>
                        <a:t>It divides left operand with the right operand and assign the result to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Modulus AND</a:t>
                      </a:r>
                    </a:p>
                  </a:txBody>
                  <a:tcPr marL="60960" marR="60960" marT="60960" marB="60960" anchor="ctr"/>
                </a:tc>
                <a:tc>
                  <a:txBody>
                    <a:bodyPr/>
                    <a:lstStyle/>
                    <a:p>
                      <a:pPr fontAlgn="t"/>
                      <a:r>
                        <a:rPr lang="en-US" sz="1100">
                          <a:effectLst/>
                        </a:rPr>
                        <a:t>It takes modulus using two operands and assign the result to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Exponent AND</a:t>
                      </a:r>
                    </a:p>
                  </a:txBody>
                  <a:tcPr marL="60960" marR="60960" marT="60960" marB="60960" anchor="ctr"/>
                </a:tc>
                <a:tc>
                  <a:txBody>
                    <a:bodyPr/>
                    <a:lstStyle/>
                    <a:p>
                      <a:pPr fontAlgn="t"/>
                      <a:r>
                        <a:rPr lang="en-US" sz="1100">
                          <a:effectLst/>
                        </a:rPr>
                        <a:t>Performs exponential (power) calculation on operators and assign value to the left operand</a:t>
                      </a:r>
                    </a:p>
                  </a:txBody>
                  <a:tcPr marL="60960" marR="60960" marT="60960" marB="60960"/>
                </a:tc>
                <a:tc>
                  <a:txBody>
                    <a:bodyPr/>
                    <a:lstStyle/>
                    <a:p>
                      <a:pPr algn="ctr" fontAlgn="ctr"/>
                      <a:r>
                        <a:rPr lang="en-US" sz="1100">
                          <a:effectLst/>
                        </a:rPr>
                        <a:t>c **= a is equivalent to c = c ** a</a:t>
                      </a:r>
                    </a:p>
                  </a:txBody>
                  <a:tcPr marL="60960" marR="60960" marT="60960" marB="60960" anchor="ctr"/>
                </a:tc>
              </a:tr>
              <a:tr h="370840">
                <a:tc>
                  <a:txBody>
                    <a:bodyPr/>
                    <a:lstStyle/>
                    <a:p>
                      <a:pPr algn="ctr" fontAlgn="ctr"/>
                      <a:r>
                        <a:rPr lang="en-US" sz="1100">
                          <a:effectLst/>
                        </a:rPr>
                        <a:t>//= Floor Division</a:t>
                      </a:r>
                    </a:p>
                  </a:txBody>
                  <a:tcPr marL="60960" marR="60960" marT="60960" marB="60960" anchor="ctr"/>
                </a:tc>
                <a:tc>
                  <a:txBody>
                    <a:bodyPr/>
                    <a:lstStyle/>
                    <a:p>
                      <a:pPr fontAlgn="t"/>
                      <a:r>
                        <a:rPr lang="en-US" sz="1100">
                          <a:effectLst/>
                        </a:rPr>
                        <a:t>It performs floor division on operators and assign value to the left operand</a:t>
                      </a:r>
                    </a:p>
                  </a:txBody>
                  <a:tcPr marL="60960" marR="60960" marT="60960" marB="60960"/>
                </a:tc>
                <a:tc>
                  <a:txBody>
                    <a:bodyPr/>
                    <a:lstStyle/>
                    <a:p>
                      <a:pPr algn="ctr" fontAlgn="ctr"/>
                      <a:r>
                        <a:rPr lang="en-US" sz="1100" dirty="0">
                          <a:effectLst/>
                        </a:rPr>
                        <a:t>c //= a is equivalent to c = c // a</a:t>
                      </a:r>
                    </a:p>
                  </a:txBody>
                  <a:tcPr marL="60960" marR="60960" marT="60960" marB="60960" anchor="ctr"/>
                </a:tc>
              </a:tr>
            </a:tbl>
          </a:graphicData>
        </a:graphic>
      </p:graphicFrame>
    </p:spTree>
    <p:extLst>
      <p:ext uri="{BB962C8B-B14F-4D97-AF65-F5344CB8AC3E}">
        <p14:creationId xmlns:p14="http://schemas.microsoft.com/office/powerpoint/2010/main" val="185202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8521570"/>
              </p:ext>
            </p:extLst>
          </p:nvPr>
        </p:nvGraphicFramePr>
        <p:xfrm>
          <a:off x="681038" y="2336800"/>
          <a:ext cx="9613899" cy="430276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sz="1400" dirty="0">
                          <a:effectLst/>
                        </a:rPr>
                        <a:t>Operator</a:t>
                      </a:r>
                    </a:p>
                  </a:txBody>
                  <a:tcPr marL="60960" marR="60960" marT="60960" marB="60960"/>
                </a:tc>
                <a:tc>
                  <a:txBody>
                    <a:bodyPr/>
                    <a:lstStyle/>
                    <a:p>
                      <a:pPr algn="ctr" fontAlgn="t"/>
                      <a:r>
                        <a:rPr lang="en-US" sz="1400">
                          <a:effectLst/>
                        </a:rPr>
                        <a:t>Description</a:t>
                      </a:r>
                    </a:p>
                  </a:txBody>
                  <a:tcPr marL="60960" marR="60960" marT="60960" marB="60960"/>
                </a:tc>
                <a:tc>
                  <a:txBody>
                    <a:bodyPr/>
                    <a:lstStyle/>
                    <a:p>
                      <a:pPr algn="ctr" fontAlgn="t"/>
                      <a:r>
                        <a:rPr lang="en-US" sz="1400">
                          <a:effectLst/>
                        </a:rPr>
                        <a:t>Example</a:t>
                      </a:r>
                    </a:p>
                  </a:txBody>
                  <a:tcPr marL="60960" marR="60960" marT="60960" marB="60960"/>
                </a:tc>
              </a:tr>
              <a:tr h="370840">
                <a:tc>
                  <a:txBody>
                    <a:bodyPr/>
                    <a:lstStyle/>
                    <a:p>
                      <a:pPr algn="ctr" fontAlgn="ctr"/>
                      <a:r>
                        <a:rPr lang="en-US" sz="1400">
                          <a:effectLst/>
                        </a:rPr>
                        <a:t>&amp; Binary AND</a:t>
                      </a:r>
                    </a:p>
                  </a:txBody>
                  <a:tcPr marL="60960" marR="60960" marT="60960" marB="60960" anchor="ctr"/>
                </a:tc>
                <a:tc>
                  <a:txBody>
                    <a:bodyPr/>
                    <a:lstStyle/>
                    <a:p>
                      <a:pPr fontAlgn="t"/>
                      <a:r>
                        <a:rPr lang="en-US" sz="1400">
                          <a:effectLst/>
                        </a:rPr>
                        <a:t>Operator copies a bit, to the result, if it exists in both operands</a:t>
                      </a:r>
                    </a:p>
                  </a:txBody>
                  <a:tcPr marL="60960" marR="60960" marT="60960" marB="60960"/>
                </a:tc>
                <a:tc>
                  <a:txBody>
                    <a:bodyPr/>
                    <a:lstStyle/>
                    <a:p>
                      <a:pPr algn="ctr" fontAlgn="ctr"/>
                      <a:r>
                        <a:rPr lang="en-US" sz="1400">
                          <a:effectLst/>
                        </a:rPr>
                        <a:t>(a &amp; b) (means 0000 1100)</a:t>
                      </a:r>
                    </a:p>
                  </a:txBody>
                  <a:tcPr marL="60960" marR="60960" marT="60960" marB="60960" anchor="ctr"/>
                </a:tc>
              </a:tr>
              <a:tr h="370840">
                <a:tc>
                  <a:txBody>
                    <a:bodyPr/>
                    <a:lstStyle/>
                    <a:p>
                      <a:pPr algn="ctr" fontAlgn="ctr"/>
                      <a:r>
                        <a:rPr lang="en-US" sz="1400">
                          <a:effectLst/>
                        </a:rPr>
                        <a:t>| Binary OR</a:t>
                      </a:r>
                    </a:p>
                  </a:txBody>
                  <a:tcPr marL="60960" marR="60960" marT="60960" marB="60960" anchor="ctr"/>
                </a:tc>
                <a:tc>
                  <a:txBody>
                    <a:bodyPr/>
                    <a:lstStyle/>
                    <a:p>
                      <a:pPr fontAlgn="t"/>
                      <a:r>
                        <a:rPr lang="en-US" sz="1400">
                          <a:effectLst/>
                        </a:rPr>
                        <a:t>It copies a bit, if it exists in either operand.</a:t>
                      </a:r>
                    </a:p>
                  </a:txBody>
                  <a:tcPr marL="60960" marR="60960" marT="60960" marB="60960"/>
                </a:tc>
                <a:tc>
                  <a:txBody>
                    <a:bodyPr/>
                    <a:lstStyle/>
                    <a:p>
                      <a:pPr algn="ctr" fontAlgn="ctr"/>
                      <a:r>
                        <a:rPr lang="en-US" sz="1400">
                          <a:effectLst/>
                        </a:rPr>
                        <a:t>(a | b) = 61 (means 0011 1101)</a:t>
                      </a:r>
                    </a:p>
                  </a:txBody>
                  <a:tcPr marL="60960" marR="60960" marT="60960" marB="60960" anchor="ctr"/>
                </a:tc>
              </a:tr>
              <a:tr h="370840">
                <a:tc>
                  <a:txBody>
                    <a:bodyPr/>
                    <a:lstStyle/>
                    <a:p>
                      <a:pPr algn="ctr" fontAlgn="ctr"/>
                      <a:r>
                        <a:rPr lang="en-US" sz="1400">
                          <a:effectLst/>
                        </a:rPr>
                        <a:t>^ Binary XOR</a:t>
                      </a:r>
                    </a:p>
                  </a:txBody>
                  <a:tcPr marL="60960" marR="60960" marT="60960" marB="60960" anchor="ctr"/>
                </a:tc>
                <a:tc>
                  <a:txBody>
                    <a:bodyPr/>
                    <a:lstStyle/>
                    <a:p>
                      <a:pPr fontAlgn="t"/>
                      <a:r>
                        <a:rPr lang="en-US" sz="1400">
                          <a:effectLst/>
                        </a:rPr>
                        <a:t>It copies the bit, if it is set in one operand but not both.</a:t>
                      </a:r>
                    </a:p>
                  </a:txBody>
                  <a:tcPr marL="60960" marR="60960" marT="60960" marB="60960"/>
                </a:tc>
                <a:tc>
                  <a:txBody>
                    <a:bodyPr/>
                    <a:lstStyle/>
                    <a:p>
                      <a:pPr algn="ctr" fontAlgn="ctr"/>
                      <a:r>
                        <a:rPr lang="en-US" sz="1400">
                          <a:effectLst/>
                        </a:rPr>
                        <a:t>(a ^ b) = 49 (means 0011 0001)</a:t>
                      </a:r>
                    </a:p>
                  </a:txBody>
                  <a:tcPr marL="60960" marR="60960" marT="60960" marB="60960" anchor="ctr"/>
                </a:tc>
              </a:tr>
              <a:tr h="370840">
                <a:tc>
                  <a:txBody>
                    <a:bodyPr/>
                    <a:lstStyle/>
                    <a:p>
                      <a:pPr algn="ctr" fontAlgn="ctr"/>
                      <a:r>
                        <a:rPr lang="en-US" sz="1400">
                          <a:effectLst/>
                        </a:rPr>
                        <a:t>~ Binary Ones Complement</a:t>
                      </a:r>
                    </a:p>
                  </a:txBody>
                  <a:tcPr marL="60960" marR="60960" marT="60960" marB="60960" anchor="ctr"/>
                </a:tc>
                <a:tc>
                  <a:txBody>
                    <a:bodyPr/>
                    <a:lstStyle/>
                    <a:p>
                      <a:pPr fontAlgn="ctr"/>
                      <a:r>
                        <a:rPr lang="en-US" sz="1400">
                          <a:effectLst/>
                        </a:rPr>
                        <a:t>It is unary and has the effect of 'flipping' bits.</a:t>
                      </a:r>
                    </a:p>
                  </a:txBody>
                  <a:tcPr marL="60960" marR="60960" marT="60960" marB="60960" anchor="ctr"/>
                </a:tc>
                <a:tc>
                  <a:txBody>
                    <a:bodyPr/>
                    <a:lstStyle/>
                    <a:p>
                      <a:pPr algn="ctr" fontAlgn="ctr"/>
                      <a:r>
                        <a:rPr lang="en-US" sz="1400">
                          <a:effectLst/>
                        </a:rPr>
                        <a:t>(~a ) = -61 (means 1100 0011 in 2's complement form due to a signed binary number.</a:t>
                      </a:r>
                    </a:p>
                  </a:txBody>
                  <a:tcPr marL="60960" marR="60960" marT="60960" marB="60960" anchor="ctr"/>
                </a:tc>
              </a:tr>
              <a:tr h="370840">
                <a:tc>
                  <a:txBody>
                    <a:bodyPr/>
                    <a:lstStyle/>
                    <a:p>
                      <a:pPr algn="ctr" fontAlgn="ctr"/>
                      <a:r>
                        <a:rPr lang="en-US" sz="1400">
                          <a:effectLst/>
                        </a:rPr>
                        <a:t>&lt;&lt; Binary Left Shift</a:t>
                      </a:r>
                    </a:p>
                  </a:txBody>
                  <a:tcPr marL="60960" marR="60960" marT="60960" marB="60960" anchor="ctr"/>
                </a:tc>
                <a:tc>
                  <a:txBody>
                    <a:bodyPr/>
                    <a:lstStyle/>
                    <a:p>
                      <a:pPr fontAlgn="t"/>
                      <a:r>
                        <a:rPr lang="en-US" sz="1400">
                          <a:effectLst/>
                        </a:rPr>
                        <a:t>The left operand's value is moved left by the number of bits specified by the right operand.</a:t>
                      </a:r>
                    </a:p>
                  </a:txBody>
                  <a:tcPr marL="60960" marR="60960" marT="60960" marB="60960"/>
                </a:tc>
                <a:tc>
                  <a:txBody>
                    <a:bodyPr/>
                    <a:lstStyle/>
                    <a:p>
                      <a:pPr algn="ctr" fontAlgn="ctr"/>
                      <a:r>
                        <a:rPr lang="en-US" sz="1400">
                          <a:effectLst/>
                        </a:rPr>
                        <a:t>a &lt;&lt; = 240 (means 1111 0000)</a:t>
                      </a:r>
                    </a:p>
                  </a:txBody>
                  <a:tcPr marL="60960" marR="60960" marT="60960" marB="60960" anchor="ctr"/>
                </a:tc>
              </a:tr>
              <a:tr h="370840">
                <a:tc>
                  <a:txBody>
                    <a:bodyPr/>
                    <a:lstStyle/>
                    <a:p>
                      <a:pPr algn="ctr" fontAlgn="ctr"/>
                      <a:r>
                        <a:rPr lang="en-US" sz="1400">
                          <a:effectLst/>
                        </a:rPr>
                        <a:t>&gt;&gt; Binary Right Shift</a:t>
                      </a:r>
                    </a:p>
                  </a:txBody>
                  <a:tcPr marL="60960" marR="60960" marT="60960" marB="60960" anchor="ctr"/>
                </a:tc>
                <a:tc>
                  <a:txBody>
                    <a:bodyPr/>
                    <a:lstStyle/>
                    <a:p>
                      <a:pPr fontAlgn="t"/>
                      <a:r>
                        <a:rPr lang="en-US" sz="1400">
                          <a:effectLst/>
                        </a:rPr>
                        <a:t>The left operand's value is moved right by the number of bits specified by the right operand.</a:t>
                      </a:r>
                    </a:p>
                  </a:txBody>
                  <a:tcPr marL="60960" marR="60960" marT="60960" marB="60960"/>
                </a:tc>
                <a:tc>
                  <a:txBody>
                    <a:bodyPr/>
                    <a:lstStyle/>
                    <a:p>
                      <a:pPr algn="ctr" fontAlgn="ctr"/>
                      <a:r>
                        <a:rPr lang="en-US" sz="1400" dirty="0">
                          <a:effectLst/>
                        </a:rPr>
                        <a:t>a &gt;&gt; = 15 (means 0000 1111)</a:t>
                      </a:r>
                    </a:p>
                  </a:txBody>
                  <a:tcPr marL="60960" marR="60960" marT="60960" marB="60960" anchor="ctr"/>
                </a:tc>
              </a:tr>
            </a:tbl>
          </a:graphicData>
        </a:graphic>
      </p:graphicFrame>
    </p:spTree>
    <p:extLst>
      <p:ext uri="{BB962C8B-B14F-4D97-AF65-F5344CB8AC3E}">
        <p14:creationId xmlns:p14="http://schemas.microsoft.com/office/powerpoint/2010/main" val="4406042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440995"/>
              </p:ext>
            </p:extLst>
          </p:nvPr>
        </p:nvGraphicFramePr>
        <p:xfrm>
          <a:off x="681038" y="2336800"/>
          <a:ext cx="9613899" cy="268224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dirty="0">
                          <a:effectLst/>
                        </a:rPr>
                        <a:t>Operator</a:t>
                      </a:r>
                    </a:p>
                  </a:txBody>
                  <a:tcPr marL="60960" marR="60960" marT="60960" marB="60960"/>
                </a:tc>
                <a:tc>
                  <a:txBody>
                    <a:bodyPr/>
                    <a:lstStyle/>
                    <a:p>
                      <a:pPr algn="ctr" fontAlgn="t"/>
                      <a:r>
                        <a:rPr lang="en-US">
                          <a:effectLst/>
                        </a:rPr>
                        <a:t>Description</a:t>
                      </a:r>
                    </a:p>
                  </a:txBody>
                  <a:tcPr marL="60960" marR="60960" marT="60960" marB="60960"/>
                </a:tc>
                <a:tc>
                  <a:txBody>
                    <a:bodyPr/>
                    <a:lstStyle/>
                    <a:p>
                      <a:pPr algn="ctr" fontAlgn="t"/>
                      <a:r>
                        <a:rPr lang="en-US">
                          <a:effectLst/>
                        </a:rPr>
                        <a:t>Example</a:t>
                      </a:r>
                    </a:p>
                  </a:txBody>
                  <a:tcPr marL="60960" marR="60960" marT="60960" marB="60960"/>
                </a:tc>
              </a:tr>
              <a:tr h="370840">
                <a:tc>
                  <a:txBody>
                    <a:bodyPr/>
                    <a:lstStyle/>
                    <a:p>
                      <a:pPr algn="ctr" fontAlgn="ctr"/>
                      <a:r>
                        <a:rPr lang="en-US">
                          <a:effectLst/>
                        </a:rPr>
                        <a:t>and Logical AND</a:t>
                      </a:r>
                    </a:p>
                  </a:txBody>
                  <a:tcPr marL="60960" marR="60960" marT="60960" marB="60960" anchor="ctr"/>
                </a:tc>
                <a:tc>
                  <a:txBody>
                    <a:bodyPr/>
                    <a:lstStyle/>
                    <a:p>
                      <a:pPr fontAlgn="t"/>
                      <a:r>
                        <a:rPr lang="en-US">
                          <a:effectLst/>
                        </a:rPr>
                        <a:t>If both the operands are true then condition becomes true.</a:t>
                      </a:r>
                    </a:p>
                  </a:txBody>
                  <a:tcPr marL="60960" marR="60960" marT="60960" marB="60960"/>
                </a:tc>
                <a:tc>
                  <a:txBody>
                    <a:bodyPr/>
                    <a:lstStyle/>
                    <a:p>
                      <a:pPr algn="ctr" fontAlgn="ctr"/>
                      <a:r>
                        <a:rPr lang="en-US">
                          <a:effectLst/>
                        </a:rPr>
                        <a:t>(a and b) is False.</a:t>
                      </a:r>
                    </a:p>
                  </a:txBody>
                  <a:tcPr marL="60960" marR="60960" marT="60960" marB="60960" anchor="ctr"/>
                </a:tc>
              </a:tr>
              <a:tr h="370840">
                <a:tc>
                  <a:txBody>
                    <a:bodyPr/>
                    <a:lstStyle/>
                    <a:p>
                      <a:pPr algn="ctr" fontAlgn="ctr"/>
                      <a:r>
                        <a:rPr lang="en-US">
                          <a:effectLst/>
                        </a:rPr>
                        <a:t>or Logical OR</a:t>
                      </a:r>
                    </a:p>
                  </a:txBody>
                  <a:tcPr marL="60960" marR="60960" marT="60960" marB="60960" anchor="ctr"/>
                </a:tc>
                <a:tc>
                  <a:txBody>
                    <a:bodyPr/>
                    <a:lstStyle/>
                    <a:p>
                      <a:pPr fontAlgn="t"/>
                      <a:r>
                        <a:rPr lang="en-US">
                          <a:effectLst/>
                        </a:rPr>
                        <a:t>If any of the two operands are non-zero then condition becomes true.</a:t>
                      </a:r>
                    </a:p>
                  </a:txBody>
                  <a:tcPr marL="60960" marR="60960" marT="60960" marB="60960"/>
                </a:tc>
                <a:tc>
                  <a:txBody>
                    <a:bodyPr/>
                    <a:lstStyle/>
                    <a:p>
                      <a:pPr algn="ctr" fontAlgn="ctr"/>
                      <a:r>
                        <a:rPr lang="en-US">
                          <a:effectLst/>
                        </a:rPr>
                        <a:t>(a or b) is True.</a:t>
                      </a:r>
                    </a:p>
                  </a:txBody>
                  <a:tcPr marL="60960" marR="60960" marT="60960" marB="60960" anchor="ctr"/>
                </a:tc>
              </a:tr>
              <a:tr h="370840">
                <a:tc>
                  <a:txBody>
                    <a:bodyPr/>
                    <a:lstStyle/>
                    <a:p>
                      <a:pPr algn="ctr" fontAlgn="ctr"/>
                      <a:r>
                        <a:rPr lang="en-US">
                          <a:effectLst/>
                        </a:rPr>
                        <a:t>not Logical NOT</a:t>
                      </a:r>
                    </a:p>
                  </a:txBody>
                  <a:tcPr marL="60960" marR="60960" marT="60960" marB="60960" anchor="ctr"/>
                </a:tc>
                <a:tc>
                  <a:txBody>
                    <a:bodyPr/>
                    <a:lstStyle/>
                    <a:p>
                      <a:pPr fontAlgn="t"/>
                      <a:r>
                        <a:rPr lang="en-US">
                          <a:effectLst/>
                        </a:rPr>
                        <a:t>Used to reverse the logical state of its operand.</a:t>
                      </a:r>
                    </a:p>
                  </a:txBody>
                  <a:tcPr marL="60960" marR="60960" marT="60960" marB="60960"/>
                </a:tc>
                <a:tc>
                  <a:txBody>
                    <a:bodyPr/>
                    <a:lstStyle/>
                    <a:p>
                      <a:pPr algn="ctr" fontAlgn="ctr"/>
                      <a:r>
                        <a:rPr lang="en-US" dirty="0">
                          <a:effectLst/>
                        </a:rPr>
                        <a:t>Not(a and b) is True.</a:t>
                      </a:r>
                    </a:p>
                  </a:txBody>
                  <a:tcPr marL="60960" marR="60960" marT="60960" marB="60960" anchor="ctr"/>
                </a:tc>
              </a:tr>
            </a:tbl>
          </a:graphicData>
        </a:graphic>
      </p:graphicFrame>
    </p:spTree>
    <p:extLst>
      <p:ext uri="{BB962C8B-B14F-4D97-AF65-F5344CB8AC3E}">
        <p14:creationId xmlns:p14="http://schemas.microsoft.com/office/powerpoint/2010/main" val="14083550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7186528"/>
              </p:ext>
            </p:extLst>
          </p:nvPr>
        </p:nvGraphicFramePr>
        <p:xfrm>
          <a:off x="681038" y="2336800"/>
          <a:ext cx="9613899" cy="283464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dirty="0">
                          <a:effectLst/>
                        </a:rPr>
                        <a:t>Operator</a:t>
                      </a:r>
                    </a:p>
                  </a:txBody>
                  <a:tcPr marL="60960" marR="60960" marT="60960" marB="60960"/>
                </a:tc>
                <a:tc>
                  <a:txBody>
                    <a:bodyPr/>
                    <a:lstStyle/>
                    <a:p>
                      <a:pPr algn="ctr" fontAlgn="t"/>
                      <a:r>
                        <a:rPr lang="en-US">
                          <a:effectLst/>
                        </a:rPr>
                        <a:t>Description</a:t>
                      </a:r>
                    </a:p>
                  </a:txBody>
                  <a:tcPr marL="60960" marR="60960" marT="60960" marB="60960"/>
                </a:tc>
                <a:tc>
                  <a:txBody>
                    <a:bodyPr/>
                    <a:lstStyle/>
                    <a:p>
                      <a:pPr algn="ctr" fontAlgn="t"/>
                      <a:r>
                        <a:rPr lang="en-US">
                          <a:effectLst/>
                        </a:rPr>
                        <a:t>Example</a:t>
                      </a:r>
                    </a:p>
                  </a:txBody>
                  <a:tcPr marL="60960" marR="60960" marT="60960" marB="60960"/>
                </a:tc>
              </a:tr>
              <a:tr h="370840">
                <a:tc>
                  <a:txBody>
                    <a:bodyPr/>
                    <a:lstStyle/>
                    <a:p>
                      <a:pPr algn="ctr" fontAlgn="ctr"/>
                      <a:r>
                        <a:rPr lang="en-US">
                          <a:effectLst/>
                        </a:rPr>
                        <a:t>in</a:t>
                      </a:r>
                    </a:p>
                  </a:txBody>
                  <a:tcPr marL="60960" marR="60960" marT="60960" marB="60960" anchor="ctr"/>
                </a:tc>
                <a:tc>
                  <a:txBody>
                    <a:bodyPr/>
                    <a:lstStyle/>
                    <a:p>
                      <a:pPr fontAlgn="t"/>
                      <a:r>
                        <a:rPr lang="en-US">
                          <a:effectLst/>
                        </a:rPr>
                        <a:t>Evaluates to true if it finds a variable in the specified sequence and false otherwise.</a:t>
                      </a:r>
                    </a:p>
                  </a:txBody>
                  <a:tcPr marL="60960" marR="60960" marT="60960" marB="60960"/>
                </a:tc>
                <a:tc>
                  <a:txBody>
                    <a:bodyPr/>
                    <a:lstStyle/>
                    <a:p>
                      <a:pPr algn="ctr" fontAlgn="ctr"/>
                      <a:r>
                        <a:rPr lang="en-US">
                          <a:effectLst/>
                        </a:rPr>
                        <a:t>x in y, here in results in a 1 if x is a member of sequence y.</a:t>
                      </a:r>
                    </a:p>
                  </a:txBody>
                  <a:tcPr marL="60960" marR="60960" marT="60960" marB="60960" anchor="ctr"/>
                </a:tc>
              </a:tr>
              <a:tr h="370840">
                <a:tc>
                  <a:txBody>
                    <a:bodyPr/>
                    <a:lstStyle/>
                    <a:p>
                      <a:pPr algn="ctr" fontAlgn="ctr"/>
                      <a:r>
                        <a:rPr lang="en-US">
                          <a:effectLst/>
                        </a:rPr>
                        <a:t>not in</a:t>
                      </a:r>
                    </a:p>
                  </a:txBody>
                  <a:tcPr marL="60960" marR="60960" marT="60960" marB="60960" anchor="ctr"/>
                </a:tc>
                <a:tc>
                  <a:txBody>
                    <a:bodyPr/>
                    <a:lstStyle/>
                    <a:p>
                      <a:pPr fontAlgn="t"/>
                      <a:r>
                        <a:rPr lang="en-US">
                          <a:effectLst/>
                        </a:rPr>
                        <a:t>Evaluates to true if it does not finds a variable in the specified sequence and false otherwise.</a:t>
                      </a:r>
                    </a:p>
                  </a:txBody>
                  <a:tcPr marL="60960" marR="60960" marT="60960" marB="60960"/>
                </a:tc>
                <a:tc>
                  <a:txBody>
                    <a:bodyPr/>
                    <a:lstStyle/>
                    <a:p>
                      <a:pPr algn="ctr" fontAlgn="ctr"/>
                      <a:r>
                        <a:rPr lang="en-US" dirty="0">
                          <a:effectLst/>
                        </a:rPr>
                        <a:t>x not in y, here not in results in a 1 if x is not a member of sequence y.</a:t>
                      </a:r>
                    </a:p>
                  </a:txBody>
                  <a:tcPr marL="60960" marR="60960" marT="60960" marB="60960" anchor="ctr"/>
                </a:tc>
              </a:tr>
            </a:tbl>
          </a:graphicData>
        </a:graphic>
      </p:graphicFrame>
    </p:spTree>
    <p:extLst>
      <p:ext uri="{BB962C8B-B14F-4D97-AF65-F5344CB8AC3E}">
        <p14:creationId xmlns:p14="http://schemas.microsoft.com/office/powerpoint/2010/main" val="15144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 :- Setup the Environment &amp; Basic Syntax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26496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Examples</a:t>
            </a:r>
            <a:endParaRPr lang="en-US" dirty="0"/>
          </a:p>
        </p:txBody>
      </p:sp>
      <p:pic>
        <p:nvPicPr>
          <p:cNvPr id="4" name="Content Placeholder 3"/>
          <p:cNvPicPr>
            <a:picLocks noGrp="1" noChangeAspect="1"/>
          </p:cNvPicPr>
          <p:nvPr>
            <p:ph idx="1"/>
          </p:nvPr>
        </p:nvPicPr>
        <p:blipFill>
          <a:blip r:embed="rId2"/>
          <a:stretch>
            <a:fillRect/>
          </a:stretch>
        </p:blipFill>
        <p:spPr>
          <a:xfrm>
            <a:off x="1768475" y="3231356"/>
            <a:ext cx="7439025" cy="1809750"/>
          </a:xfrm>
          <a:prstGeom prst="rect">
            <a:avLst/>
          </a:prstGeom>
        </p:spPr>
      </p:pic>
    </p:spTree>
    <p:extLst>
      <p:ext uri="{BB962C8B-B14F-4D97-AF65-F5344CB8AC3E}">
        <p14:creationId xmlns:p14="http://schemas.microsoft.com/office/powerpoint/2010/main" val="1740250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Operator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1976540"/>
              </p:ext>
            </p:extLst>
          </p:nvPr>
        </p:nvGraphicFramePr>
        <p:xfrm>
          <a:off x="681038" y="2336800"/>
          <a:ext cx="9613899" cy="3383280"/>
        </p:xfrm>
        <a:graphic>
          <a:graphicData uri="http://schemas.openxmlformats.org/drawingml/2006/table">
            <a:tbl>
              <a:tblPr firstRow="1" bandRow="1">
                <a:tableStyleId>{5C22544A-7EE6-4342-B048-85BDC9FD1C3A}</a:tableStyleId>
              </a:tblPr>
              <a:tblGrid>
                <a:gridCol w="3204633"/>
                <a:gridCol w="3204633"/>
                <a:gridCol w="3204633"/>
              </a:tblGrid>
              <a:tr h="370840">
                <a:tc>
                  <a:txBody>
                    <a:bodyPr/>
                    <a:lstStyle/>
                    <a:p>
                      <a:pPr algn="ctr" fontAlgn="t"/>
                      <a:r>
                        <a:rPr lang="en-US" dirty="0">
                          <a:effectLst/>
                        </a:rPr>
                        <a:t>Operator</a:t>
                      </a:r>
                    </a:p>
                  </a:txBody>
                  <a:tcPr marL="60960" marR="60960" marT="60960" marB="60960"/>
                </a:tc>
                <a:tc>
                  <a:txBody>
                    <a:bodyPr/>
                    <a:lstStyle/>
                    <a:p>
                      <a:pPr algn="ctr" fontAlgn="t"/>
                      <a:r>
                        <a:rPr lang="en-US">
                          <a:effectLst/>
                        </a:rPr>
                        <a:t>Description</a:t>
                      </a:r>
                    </a:p>
                  </a:txBody>
                  <a:tcPr marL="60960" marR="60960" marT="60960" marB="60960"/>
                </a:tc>
                <a:tc>
                  <a:txBody>
                    <a:bodyPr/>
                    <a:lstStyle/>
                    <a:p>
                      <a:pPr algn="ctr" fontAlgn="t"/>
                      <a:r>
                        <a:rPr lang="en-US">
                          <a:effectLst/>
                        </a:rPr>
                        <a:t>Example</a:t>
                      </a:r>
                    </a:p>
                  </a:txBody>
                  <a:tcPr marL="60960" marR="60960" marT="60960" marB="60960"/>
                </a:tc>
              </a:tr>
              <a:tr h="370840">
                <a:tc>
                  <a:txBody>
                    <a:bodyPr/>
                    <a:lstStyle/>
                    <a:p>
                      <a:pPr algn="ctr" fontAlgn="ctr"/>
                      <a:r>
                        <a:rPr lang="en-US">
                          <a:effectLst/>
                        </a:rPr>
                        <a:t>is</a:t>
                      </a:r>
                    </a:p>
                  </a:txBody>
                  <a:tcPr marL="60960" marR="60960" marT="60960" marB="60960" anchor="ctr"/>
                </a:tc>
                <a:tc>
                  <a:txBody>
                    <a:bodyPr/>
                    <a:lstStyle/>
                    <a:p>
                      <a:pPr fontAlgn="t"/>
                      <a:r>
                        <a:rPr lang="en-US">
                          <a:effectLst/>
                        </a:rPr>
                        <a:t>Evaluates to true if the variables on either side of the operator point to the same object and false otherwise.</a:t>
                      </a:r>
                    </a:p>
                  </a:txBody>
                  <a:tcPr marL="60960" marR="60960" marT="60960" marB="60960"/>
                </a:tc>
                <a:tc>
                  <a:txBody>
                    <a:bodyPr/>
                    <a:lstStyle/>
                    <a:p>
                      <a:pPr algn="ctr" fontAlgn="ctr"/>
                      <a:r>
                        <a:rPr lang="en-US">
                          <a:effectLst/>
                        </a:rPr>
                        <a:t>x is y, here </a:t>
                      </a:r>
                      <a:r>
                        <a:rPr lang="en-US" b="1">
                          <a:effectLst/>
                        </a:rPr>
                        <a:t>is</a:t>
                      </a:r>
                      <a:r>
                        <a:rPr lang="en-US">
                          <a:effectLst/>
                        </a:rPr>
                        <a:t> results in 1 if id(x) equals id(y).</a:t>
                      </a:r>
                    </a:p>
                  </a:txBody>
                  <a:tcPr marL="60960" marR="60960" marT="60960" marB="60960" anchor="ctr"/>
                </a:tc>
              </a:tr>
              <a:tr h="370840">
                <a:tc>
                  <a:txBody>
                    <a:bodyPr/>
                    <a:lstStyle/>
                    <a:p>
                      <a:pPr algn="ctr" fontAlgn="ctr"/>
                      <a:r>
                        <a:rPr lang="en-US">
                          <a:effectLst/>
                        </a:rPr>
                        <a:t>is not</a:t>
                      </a:r>
                    </a:p>
                  </a:txBody>
                  <a:tcPr marL="60960" marR="60960" marT="60960" marB="60960" anchor="ctr"/>
                </a:tc>
                <a:tc>
                  <a:txBody>
                    <a:bodyPr/>
                    <a:lstStyle/>
                    <a:p>
                      <a:pPr fontAlgn="t"/>
                      <a:r>
                        <a:rPr lang="en-US">
                          <a:effectLst/>
                        </a:rPr>
                        <a:t>Evaluates to false if the variables on either side of the operator point to the same object and true otherwise.</a:t>
                      </a:r>
                    </a:p>
                  </a:txBody>
                  <a:tcPr marL="60960" marR="60960" marT="60960" marB="60960"/>
                </a:tc>
                <a:tc>
                  <a:txBody>
                    <a:bodyPr/>
                    <a:lstStyle/>
                    <a:p>
                      <a:pPr algn="ctr" fontAlgn="ctr"/>
                      <a:r>
                        <a:rPr lang="en-US" dirty="0">
                          <a:effectLst/>
                        </a:rPr>
                        <a:t>x is not y, here </a:t>
                      </a:r>
                      <a:r>
                        <a:rPr lang="en-US" b="1" dirty="0">
                          <a:effectLst/>
                        </a:rPr>
                        <a:t>is </a:t>
                      </a:r>
                      <a:r>
                        <a:rPr lang="en-US" b="1" dirty="0" err="1">
                          <a:effectLst/>
                        </a:rPr>
                        <a:t>not</a:t>
                      </a:r>
                      <a:r>
                        <a:rPr lang="en-US" dirty="0" err="1">
                          <a:effectLst/>
                        </a:rPr>
                        <a:t>results</a:t>
                      </a:r>
                      <a:r>
                        <a:rPr lang="en-US" dirty="0">
                          <a:effectLst/>
                        </a:rPr>
                        <a:t> in 1 if id(x) is not equal to id(y).</a:t>
                      </a:r>
                    </a:p>
                  </a:txBody>
                  <a:tcPr marL="60960" marR="60960" marT="60960" marB="60960" anchor="ctr"/>
                </a:tc>
              </a:tr>
            </a:tbl>
          </a:graphicData>
        </a:graphic>
      </p:graphicFrame>
    </p:spTree>
    <p:extLst>
      <p:ext uri="{BB962C8B-B14F-4D97-AF65-F5344CB8AC3E}">
        <p14:creationId xmlns:p14="http://schemas.microsoft.com/office/powerpoint/2010/main" val="2160785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0127695"/>
              </p:ext>
            </p:extLst>
          </p:nvPr>
        </p:nvGraphicFramePr>
        <p:xfrm>
          <a:off x="681038" y="2336800"/>
          <a:ext cx="9613900" cy="3505200"/>
        </p:xfrm>
        <a:graphic>
          <a:graphicData uri="http://schemas.openxmlformats.org/drawingml/2006/table">
            <a:tbl>
              <a:tblPr firstRow="1" bandRow="1">
                <a:tableStyleId>{00A15C55-8517-42AA-B614-E9B94910E393}</a:tableStyleId>
              </a:tblPr>
              <a:tblGrid>
                <a:gridCol w="4806950"/>
                <a:gridCol w="4806950"/>
              </a:tblGrid>
              <a:tr h="370840">
                <a:tc>
                  <a:txBody>
                    <a:bodyPr/>
                    <a:lstStyle/>
                    <a:p>
                      <a:pPr algn="l" fontAlgn="t"/>
                      <a:r>
                        <a:rPr lang="en-US" dirty="0" err="1">
                          <a:effectLst/>
                        </a:rPr>
                        <a:t>S.No</a:t>
                      </a:r>
                      <a:r>
                        <a:rPr lang="en-US" dirty="0">
                          <a:effectLst/>
                        </a:rPr>
                        <a:t>.</a:t>
                      </a:r>
                    </a:p>
                  </a:txBody>
                  <a:tcPr marL="60960" marR="60960" marT="60960" marB="60960"/>
                </a:tc>
                <a:tc>
                  <a:txBody>
                    <a:bodyPr/>
                    <a:lstStyle/>
                    <a:p>
                      <a:pPr algn="ctr" fontAlgn="t"/>
                      <a:r>
                        <a:rPr lang="en-US">
                          <a:effectLst/>
                        </a:rPr>
                        <a:t>Statement &amp; Description</a:t>
                      </a:r>
                    </a:p>
                  </a:txBody>
                  <a:tcPr marL="60960" marR="60960" marT="60960" marB="60960"/>
                </a:tc>
              </a:tr>
              <a:tr h="370840">
                <a:tc>
                  <a:txBody>
                    <a:bodyPr/>
                    <a:lstStyle/>
                    <a:p>
                      <a:pPr algn="ctr" fontAlgn="ctr"/>
                      <a:r>
                        <a:rPr lang="en-US">
                          <a:effectLst/>
                        </a:rPr>
                        <a:t>1</a:t>
                      </a:r>
                    </a:p>
                  </a:txBody>
                  <a:tcPr marL="60960" marR="60960" marT="60960" marB="60960" anchor="ctr"/>
                </a:tc>
                <a:tc>
                  <a:txBody>
                    <a:bodyPr/>
                    <a:lstStyle/>
                    <a:p>
                      <a:pPr algn="just" fontAlgn="t"/>
                      <a:r>
                        <a:rPr lang="en-US" u="none" strike="noStrike" dirty="0">
                          <a:effectLst/>
                          <a:hlinkClick r:id="rId2"/>
                        </a:rPr>
                        <a:t>if </a:t>
                      </a:r>
                      <a:r>
                        <a:rPr lang="en-US" u="none" strike="noStrike" dirty="0" err="1">
                          <a:effectLst/>
                          <a:hlinkClick r:id="rId2"/>
                        </a:rPr>
                        <a:t>statements</a:t>
                      </a:r>
                      <a:r>
                        <a:rPr lang="en-US" dirty="0" err="1">
                          <a:effectLst/>
                        </a:rPr>
                        <a:t>An</a:t>
                      </a:r>
                      <a:r>
                        <a:rPr lang="en-US" dirty="0">
                          <a:effectLst/>
                        </a:rPr>
                        <a:t> if statement consists of a </a:t>
                      </a:r>
                      <a:r>
                        <a:rPr lang="en-US" dirty="0" err="1">
                          <a:effectLst/>
                        </a:rPr>
                        <a:t>boolean</a:t>
                      </a:r>
                      <a:r>
                        <a:rPr lang="en-US" dirty="0">
                          <a:effectLst/>
                        </a:rPr>
                        <a:t> expression followed by one or more statements.</a:t>
                      </a:r>
                      <a:endParaRPr lang="en-US" dirty="0">
                        <a:solidFill>
                          <a:srgbClr val="000000"/>
                        </a:solidFill>
                        <a:effectLst/>
                      </a:endParaRPr>
                    </a:p>
                  </a:txBody>
                  <a:tcPr marL="60960" marR="60960" marT="60960" marB="60960"/>
                </a:tc>
              </a:tr>
              <a:tr h="370840">
                <a:tc>
                  <a:txBody>
                    <a:bodyPr/>
                    <a:lstStyle/>
                    <a:p>
                      <a:pPr algn="ctr" fontAlgn="ctr"/>
                      <a:r>
                        <a:rPr lang="en-US">
                          <a:effectLst/>
                        </a:rPr>
                        <a:t>2</a:t>
                      </a:r>
                    </a:p>
                  </a:txBody>
                  <a:tcPr marL="60960" marR="60960" marT="60960" marB="60960" anchor="ctr"/>
                </a:tc>
                <a:tc>
                  <a:txBody>
                    <a:bodyPr/>
                    <a:lstStyle/>
                    <a:p>
                      <a:pPr algn="just" fontAlgn="t"/>
                      <a:r>
                        <a:rPr lang="en-US" u="none" strike="noStrike">
                          <a:effectLst/>
                          <a:hlinkClick r:id="rId3"/>
                        </a:rPr>
                        <a:t>if...else statements</a:t>
                      </a:r>
                      <a:r>
                        <a:rPr lang="en-US">
                          <a:effectLst/>
                        </a:rPr>
                        <a:t>An if statement can be followed by an optional else statement, which executes when the boolean expression is FALSE.</a:t>
                      </a:r>
                      <a:endParaRPr lang="en-US">
                        <a:solidFill>
                          <a:srgbClr val="000000"/>
                        </a:solidFill>
                        <a:effectLst/>
                      </a:endParaRPr>
                    </a:p>
                  </a:txBody>
                  <a:tcPr marL="60960" marR="60960" marT="60960" marB="60960"/>
                </a:tc>
              </a:tr>
              <a:tr h="370840">
                <a:tc>
                  <a:txBody>
                    <a:bodyPr/>
                    <a:lstStyle/>
                    <a:p>
                      <a:pPr algn="ctr" fontAlgn="ctr"/>
                      <a:r>
                        <a:rPr lang="en-US">
                          <a:effectLst/>
                        </a:rPr>
                        <a:t>3</a:t>
                      </a:r>
                    </a:p>
                  </a:txBody>
                  <a:tcPr marL="60960" marR="60960" marT="60960" marB="60960" anchor="ctr"/>
                </a:tc>
                <a:tc>
                  <a:txBody>
                    <a:bodyPr/>
                    <a:lstStyle/>
                    <a:p>
                      <a:pPr algn="just" fontAlgn="t"/>
                      <a:r>
                        <a:rPr lang="en-US" u="none" strike="noStrike" dirty="0">
                          <a:effectLst/>
                          <a:hlinkClick r:id="rId4"/>
                        </a:rPr>
                        <a:t>nested if </a:t>
                      </a:r>
                      <a:r>
                        <a:rPr lang="en-US" u="none" strike="noStrike" dirty="0" err="1">
                          <a:effectLst/>
                          <a:hlinkClick r:id="rId4"/>
                        </a:rPr>
                        <a:t>statements</a:t>
                      </a:r>
                      <a:r>
                        <a:rPr lang="en-US" dirty="0" err="1">
                          <a:effectLst/>
                        </a:rPr>
                        <a:t>You</a:t>
                      </a:r>
                      <a:r>
                        <a:rPr lang="en-US" dirty="0">
                          <a:effectLst/>
                        </a:rPr>
                        <a:t> can use one if or else if statement inside another if or else </a:t>
                      </a:r>
                      <a:r>
                        <a:rPr lang="en-US" dirty="0" err="1">
                          <a:effectLst/>
                        </a:rPr>
                        <a:t>ifstatement</a:t>
                      </a:r>
                      <a:r>
                        <a:rPr lang="en-US" dirty="0">
                          <a:effectLst/>
                        </a:rPr>
                        <a:t>(s).</a:t>
                      </a:r>
                      <a:endParaRPr lang="en-US" dirty="0">
                        <a:solidFill>
                          <a:srgbClr val="000000"/>
                        </a:solidFill>
                        <a:effectLst/>
                      </a:endParaRPr>
                    </a:p>
                  </a:txBody>
                  <a:tcPr marL="60960" marR="60960" marT="60960" marB="60960"/>
                </a:tc>
              </a:tr>
            </a:tbl>
          </a:graphicData>
        </a:graphic>
      </p:graphicFrame>
    </p:spTree>
    <p:extLst>
      <p:ext uri="{BB962C8B-B14F-4D97-AF65-F5344CB8AC3E}">
        <p14:creationId xmlns:p14="http://schemas.microsoft.com/office/powerpoint/2010/main" val="176633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0751383"/>
              </p:ext>
            </p:extLst>
          </p:nvPr>
        </p:nvGraphicFramePr>
        <p:xfrm>
          <a:off x="681038" y="2336800"/>
          <a:ext cx="9613900" cy="32308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ctr" fontAlgn="t"/>
                      <a:r>
                        <a:rPr lang="en-US" dirty="0" err="1">
                          <a:effectLst/>
                        </a:rPr>
                        <a:t>S.No</a:t>
                      </a:r>
                      <a:r>
                        <a:rPr lang="en-US" dirty="0">
                          <a:effectLst/>
                        </a:rPr>
                        <a:t>.</a:t>
                      </a:r>
                    </a:p>
                  </a:txBody>
                  <a:tcPr marL="60960" marR="60960" marT="60960" marB="60960"/>
                </a:tc>
                <a:tc>
                  <a:txBody>
                    <a:bodyPr/>
                    <a:lstStyle/>
                    <a:p>
                      <a:pPr algn="ctr" fontAlgn="t"/>
                      <a:r>
                        <a:rPr lang="en-US">
                          <a:effectLst/>
                        </a:rPr>
                        <a:t>Loop Type &amp; Description</a:t>
                      </a:r>
                    </a:p>
                  </a:txBody>
                  <a:tcPr marL="60960" marR="60960" marT="60960" marB="60960"/>
                </a:tc>
              </a:tr>
              <a:tr h="370840">
                <a:tc>
                  <a:txBody>
                    <a:bodyPr/>
                    <a:lstStyle/>
                    <a:p>
                      <a:pPr algn="ctr" fontAlgn="ctr"/>
                      <a:r>
                        <a:rPr lang="en-US">
                          <a:effectLst/>
                        </a:rPr>
                        <a:t>1</a:t>
                      </a:r>
                    </a:p>
                  </a:txBody>
                  <a:tcPr marL="60960" marR="60960" marT="60960" marB="60960" anchor="ctr"/>
                </a:tc>
                <a:tc>
                  <a:txBody>
                    <a:bodyPr/>
                    <a:lstStyle/>
                    <a:p>
                      <a:pPr algn="just" fontAlgn="t"/>
                      <a:r>
                        <a:rPr lang="en-US" b="1" u="none" strike="noStrike">
                          <a:solidFill>
                            <a:srgbClr val="313131"/>
                          </a:solidFill>
                          <a:effectLst/>
                          <a:hlinkClick r:id="rId2" tooltip="WHILE loop in Python"/>
                        </a:rPr>
                        <a:t>while loop</a:t>
                      </a:r>
                      <a:r>
                        <a:rPr lang="en-US">
                          <a:solidFill>
                            <a:srgbClr val="000000"/>
                          </a:solidFill>
                          <a:effectLst/>
                        </a:rPr>
                        <a:t>Repeats a statement or group of statements while a given condition is TRUE. It tests the condition before executing the loop body.</a:t>
                      </a:r>
                    </a:p>
                  </a:txBody>
                  <a:tcPr marL="60960" marR="60960" marT="60960" marB="60960"/>
                </a:tc>
              </a:tr>
              <a:tr h="370840">
                <a:tc>
                  <a:txBody>
                    <a:bodyPr/>
                    <a:lstStyle/>
                    <a:p>
                      <a:pPr algn="ctr" fontAlgn="ctr"/>
                      <a:r>
                        <a:rPr lang="en-US">
                          <a:effectLst/>
                        </a:rPr>
                        <a:t>2</a:t>
                      </a:r>
                    </a:p>
                  </a:txBody>
                  <a:tcPr marL="60960" marR="60960" marT="60960" marB="60960" anchor="ctr"/>
                </a:tc>
                <a:tc>
                  <a:txBody>
                    <a:bodyPr/>
                    <a:lstStyle/>
                    <a:p>
                      <a:pPr algn="just" fontAlgn="t"/>
                      <a:r>
                        <a:rPr lang="en-US" b="1" u="none" strike="noStrike">
                          <a:solidFill>
                            <a:srgbClr val="313131"/>
                          </a:solidFill>
                          <a:effectLst/>
                          <a:hlinkClick r:id="rId3" tooltip="FOR loop in Python"/>
                        </a:rPr>
                        <a:t>for loop</a:t>
                      </a:r>
                      <a:r>
                        <a:rPr lang="en-US">
                          <a:solidFill>
                            <a:srgbClr val="000000"/>
                          </a:solidFill>
                          <a:effectLst/>
                        </a:rPr>
                        <a:t>Executes a sequence of statements multiple times and abbreviates the code that manages the loop variable.</a:t>
                      </a:r>
                    </a:p>
                  </a:txBody>
                  <a:tcPr marL="60960" marR="60960" marT="60960" marB="60960"/>
                </a:tc>
              </a:tr>
              <a:tr h="370840">
                <a:tc>
                  <a:txBody>
                    <a:bodyPr/>
                    <a:lstStyle/>
                    <a:p>
                      <a:pPr algn="ctr" fontAlgn="ctr"/>
                      <a:r>
                        <a:rPr lang="en-US">
                          <a:effectLst/>
                        </a:rPr>
                        <a:t>3</a:t>
                      </a:r>
                    </a:p>
                  </a:txBody>
                  <a:tcPr marL="60960" marR="60960" marT="60960" marB="60960" anchor="ctr"/>
                </a:tc>
                <a:tc>
                  <a:txBody>
                    <a:bodyPr/>
                    <a:lstStyle/>
                    <a:p>
                      <a:pPr algn="just" fontAlgn="t"/>
                      <a:r>
                        <a:rPr lang="en-US" b="1" u="none" strike="noStrike" dirty="0">
                          <a:solidFill>
                            <a:srgbClr val="313131"/>
                          </a:solidFill>
                          <a:effectLst/>
                          <a:hlinkClick r:id="rId4" tooltip="nested loops in Python"/>
                        </a:rPr>
                        <a:t>nested </a:t>
                      </a:r>
                      <a:r>
                        <a:rPr lang="en-US" b="1" u="none" strike="noStrike" dirty="0" err="1">
                          <a:solidFill>
                            <a:srgbClr val="313131"/>
                          </a:solidFill>
                          <a:effectLst/>
                          <a:hlinkClick r:id="rId4" tooltip="nested loops in Python"/>
                        </a:rPr>
                        <a:t>loops</a:t>
                      </a:r>
                      <a:r>
                        <a:rPr lang="en-US" dirty="0" err="1">
                          <a:solidFill>
                            <a:srgbClr val="000000"/>
                          </a:solidFill>
                          <a:effectLst/>
                        </a:rPr>
                        <a:t>You</a:t>
                      </a:r>
                      <a:r>
                        <a:rPr lang="en-US" dirty="0">
                          <a:solidFill>
                            <a:srgbClr val="000000"/>
                          </a:solidFill>
                          <a:effectLst/>
                        </a:rPr>
                        <a:t> can use one or more loop inside any another while, or for loop.</a:t>
                      </a:r>
                    </a:p>
                  </a:txBody>
                  <a:tcPr marL="60960" marR="60960" marT="60960" marB="60960"/>
                </a:tc>
              </a:tr>
            </a:tbl>
          </a:graphicData>
        </a:graphic>
      </p:graphicFrame>
    </p:spTree>
    <p:extLst>
      <p:ext uri="{BB962C8B-B14F-4D97-AF65-F5344CB8AC3E}">
        <p14:creationId xmlns:p14="http://schemas.microsoft.com/office/powerpoint/2010/main" val="14670131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Example</a:t>
            </a:r>
            <a:endParaRPr lang="en-US" dirty="0"/>
          </a:p>
        </p:txBody>
      </p:sp>
      <p:pic>
        <p:nvPicPr>
          <p:cNvPr id="4" name="Content Placeholder 3"/>
          <p:cNvPicPr>
            <a:picLocks noGrp="1" noChangeAspect="1"/>
          </p:cNvPicPr>
          <p:nvPr>
            <p:ph idx="1"/>
          </p:nvPr>
        </p:nvPicPr>
        <p:blipFill>
          <a:blip r:embed="rId2"/>
          <a:stretch>
            <a:fillRect/>
          </a:stretch>
        </p:blipFill>
        <p:spPr>
          <a:xfrm>
            <a:off x="1480685" y="2379549"/>
            <a:ext cx="3295650" cy="819150"/>
          </a:xfrm>
          <a:prstGeom prst="rect">
            <a:avLst/>
          </a:prstGeom>
        </p:spPr>
      </p:pic>
      <p:pic>
        <p:nvPicPr>
          <p:cNvPr id="5" name="Picture 4"/>
          <p:cNvPicPr>
            <a:picLocks noChangeAspect="1"/>
          </p:cNvPicPr>
          <p:nvPr/>
        </p:nvPicPr>
        <p:blipFill>
          <a:blip r:embed="rId3"/>
          <a:stretch>
            <a:fillRect/>
          </a:stretch>
        </p:blipFill>
        <p:spPr>
          <a:xfrm>
            <a:off x="1480685" y="3515404"/>
            <a:ext cx="4933950" cy="1704975"/>
          </a:xfrm>
          <a:prstGeom prst="rect">
            <a:avLst/>
          </a:prstGeom>
        </p:spPr>
      </p:pic>
      <p:pic>
        <p:nvPicPr>
          <p:cNvPr id="6" name="Picture 5"/>
          <p:cNvPicPr>
            <a:picLocks noChangeAspect="1"/>
          </p:cNvPicPr>
          <p:nvPr/>
        </p:nvPicPr>
        <p:blipFill>
          <a:blip r:embed="rId4"/>
          <a:stretch>
            <a:fillRect/>
          </a:stretch>
        </p:blipFill>
        <p:spPr>
          <a:xfrm>
            <a:off x="6487885" y="2168298"/>
            <a:ext cx="5029200" cy="3762375"/>
          </a:xfrm>
          <a:prstGeom prst="rect">
            <a:avLst/>
          </a:prstGeom>
        </p:spPr>
      </p:pic>
    </p:spTree>
    <p:extLst>
      <p:ext uri="{BB962C8B-B14F-4D97-AF65-F5344CB8AC3E}">
        <p14:creationId xmlns:p14="http://schemas.microsoft.com/office/powerpoint/2010/main" val="85002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Examples</a:t>
            </a:r>
            <a:endParaRPr lang="en-US" dirty="0"/>
          </a:p>
        </p:txBody>
      </p:sp>
      <p:pic>
        <p:nvPicPr>
          <p:cNvPr id="4" name="Content Placeholder 3"/>
          <p:cNvPicPr>
            <a:picLocks noGrp="1" noChangeAspect="1"/>
          </p:cNvPicPr>
          <p:nvPr>
            <p:ph idx="1"/>
          </p:nvPr>
        </p:nvPicPr>
        <p:blipFill>
          <a:blip r:embed="rId2"/>
          <a:stretch>
            <a:fillRect/>
          </a:stretch>
        </p:blipFill>
        <p:spPr>
          <a:xfrm>
            <a:off x="1213304" y="2228509"/>
            <a:ext cx="3552825" cy="876300"/>
          </a:xfrm>
          <a:prstGeom prst="rect">
            <a:avLst/>
          </a:prstGeom>
        </p:spPr>
      </p:pic>
      <p:pic>
        <p:nvPicPr>
          <p:cNvPr id="5" name="Picture 4"/>
          <p:cNvPicPr>
            <a:picLocks noChangeAspect="1"/>
          </p:cNvPicPr>
          <p:nvPr/>
        </p:nvPicPr>
        <p:blipFill>
          <a:blip r:embed="rId3"/>
          <a:stretch>
            <a:fillRect/>
          </a:stretch>
        </p:blipFill>
        <p:spPr>
          <a:xfrm>
            <a:off x="1213304" y="3282043"/>
            <a:ext cx="2600325" cy="800100"/>
          </a:xfrm>
          <a:prstGeom prst="rect">
            <a:avLst/>
          </a:prstGeom>
        </p:spPr>
      </p:pic>
      <p:pic>
        <p:nvPicPr>
          <p:cNvPr id="6" name="Picture 5"/>
          <p:cNvPicPr>
            <a:picLocks noChangeAspect="1"/>
          </p:cNvPicPr>
          <p:nvPr/>
        </p:nvPicPr>
        <p:blipFill>
          <a:blip r:embed="rId4"/>
          <a:stretch>
            <a:fillRect/>
          </a:stretch>
        </p:blipFill>
        <p:spPr>
          <a:xfrm>
            <a:off x="4589009" y="3282043"/>
            <a:ext cx="3781425" cy="3114675"/>
          </a:xfrm>
          <a:prstGeom prst="rect">
            <a:avLst/>
          </a:prstGeom>
        </p:spPr>
      </p:pic>
    </p:spTree>
    <p:extLst>
      <p:ext uri="{BB962C8B-B14F-4D97-AF65-F5344CB8AC3E}">
        <p14:creationId xmlns:p14="http://schemas.microsoft.com/office/powerpoint/2010/main" val="16070076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4411800"/>
              </p:ext>
            </p:extLst>
          </p:nvPr>
        </p:nvGraphicFramePr>
        <p:xfrm>
          <a:off x="681038" y="2336800"/>
          <a:ext cx="9613900" cy="350520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ctr" fontAlgn="t"/>
                      <a:r>
                        <a:rPr lang="en-US" dirty="0" err="1">
                          <a:effectLst/>
                        </a:rPr>
                        <a:t>S.No</a:t>
                      </a:r>
                      <a:r>
                        <a:rPr lang="en-US" dirty="0">
                          <a:effectLst/>
                        </a:rPr>
                        <a:t>.</a:t>
                      </a:r>
                    </a:p>
                  </a:txBody>
                  <a:tcPr marL="60960" marR="60960" marT="60960" marB="60960"/>
                </a:tc>
                <a:tc>
                  <a:txBody>
                    <a:bodyPr/>
                    <a:lstStyle/>
                    <a:p>
                      <a:pPr algn="ctr" fontAlgn="t"/>
                      <a:r>
                        <a:rPr lang="en-US">
                          <a:effectLst/>
                        </a:rPr>
                        <a:t>Control Statement &amp; Description</a:t>
                      </a:r>
                    </a:p>
                  </a:txBody>
                  <a:tcPr marL="60960" marR="60960" marT="60960" marB="60960"/>
                </a:tc>
              </a:tr>
              <a:tr h="370840">
                <a:tc>
                  <a:txBody>
                    <a:bodyPr/>
                    <a:lstStyle/>
                    <a:p>
                      <a:pPr algn="ctr" fontAlgn="t"/>
                      <a:r>
                        <a:rPr lang="en-US">
                          <a:effectLst/>
                        </a:rPr>
                        <a:t>1</a:t>
                      </a:r>
                    </a:p>
                  </a:txBody>
                  <a:tcPr marL="60960" marR="60960" marT="60960" marB="60960"/>
                </a:tc>
                <a:tc>
                  <a:txBody>
                    <a:bodyPr/>
                    <a:lstStyle/>
                    <a:p>
                      <a:pPr algn="just" fontAlgn="t"/>
                      <a:r>
                        <a:rPr lang="en-US" b="1" u="none" strike="noStrike">
                          <a:solidFill>
                            <a:srgbClr val="313131"/>
                          </a:solidFill>
                          <a:effectLst/>
                          <a:hlinkClick r:id="rId2" tooltip="break statement in Python"/>
                        </a:rPr>
                        <a:t>break statement</a:t>
                      </a:r>
                      <a:r>
                        <a:rPr lang="en-US">
                          <a:solidFill>
                            <a:srgbClr val="000000"/>
                          </a:solidFill>
                          <a:effectLst/>
                        </a:rPr>
                        <a:t>Terminates the loop statement and transfers execution to the statement immediately following the loop.</a:t>
                      </a:r>
                    </a:p>
                  </a:txBody>
                  <a:tcPr marL="60960" marR="60960" marT="60960" marB="60960"/>
                </a:tc>
              </a:tr>
              <a:tr h="370840">
                <a:tc>
                  <a:txBody>
                    <a:bodyPr/>
                    <a:lstStyle/>
                    <a:p>
                      <a:pPr algn="ctr" fontAlgn="t"/>
                      <a:r>
                        <a:rPr lang="en-US" dirty="0">
                          <a:effectLst/>
                        </a:rPr>
                        <a:t>2</a:t>
                      </a:r>
                    </a:p>
                  </a:txBody>
                  <a:tcPr marL="60960" marR="60960" marT="60960" marB="60960"/>
                </a:tc>
                <a:tc>
                  <a:txBody>
                    <a:bodyPr/>
                    <a:lstStyle/>
                    <a:p>
                      <a:pPr algn="just" fontAlgn="t"/>
                      <a:r>
                        <a:rPr lang="en-US" b="1" u="none" strike="noStrike">
                          <a:solidFill>
                            <a:srgbClr val="313131"/>
                          </a:solidFill>
                          <a:effectLst/>
                          <a:hlinkClick r:id="rId3" tooltip="continue statement in Python"/>
                        </a:rPr>
                        <a:t>continue statement</a:t>
                      </a:r>
                      <a:r>
                        <a:rPr lang="en-US">
                          <a:solidFill>
                            <a:srgbClr val="000000"/>
                          </a:solidFill>
                          <a:effectLst/>
                        </a:rPr>
                        <a:t>Causes the loop to skip the remainder of its body and immediately retest its condition prior to reiterating.</a:t>
                      </a:r>
                    </a:p>
                  </a:txBody>
                  <a:tcPr marL="60960" marR="60960" marT="60960" marB="60960"/>
                </a:tc>
              </a:tr>
              <a:tr h="370840">
                <a:tc>
                  <a:txBody>
                    <a:bodyPr/>
                    <a:lstStyle/>
                    <a:p>
                      <a:pPr algn="ctr" fontAlgn="t"/>
                      <a:r>
                        <a:rPr lang="en-US">
                          <a:effectLst/>
                        </a:rPr>
                        <a:t>3</a:t>
                      </a:r>
                    </a:p>
                  </a:txBody>
                  <a:tcPr marL="60960" marR="60960" marT="60960" marB="60960"/>
                </a:tc>
                <a:tc>
                  <a:txBody>
                    <a:bodyPr/>
                    <a:lstStyle/>
                    <a:p>
                      <a:pPr algn="just" fontAlgn="t"/>
                      <a:r>
                        <a:rPr lang="en-US" b="1" u="none" strike="noStrike" dirty="0">
                          <a:solidFill>
                            <a:srgbClr val="313131"/>
                          </a:solidFill>
                          <a:effectLst/>
                          <a:hlinkClick r:id="rId4" tooltip="pass statement in Python"/>
                        </a:rPr>
                        <a:t>pass </a:t>
                      </a:r>
                      <a:r>
                        <a:rPr lang="en-US" b="1" u="none" strike="noStrike" dirty="0" err="1">
                          <a:solidFill>
                            <a:srgbClr val="313131"/>
                          </a:solidFill>
                          <a:effectLst/>
                          <a:hlinkClick r:id="rId4" tooltip="pass statement in Python"/>
                        </a:rPr>
                        <a:t>statement</a:t>
                      </a:r>
                      <a:r>
                        <a:rPr lang="en-US" dirty="0" err="1">
                          <a:solidFill>
                            <a:srgbClr val="000000"/>
                          </a:solidFill>
                          <a:effectLst/>
                        </a:rPr>
                        <a:t>The</a:t>
                      </a:r>
                      <a:r>
                        <a:rPr lang="en-US" dirty="0">
                          <a:solidFill>
                            <a:srgbClr val="000000"/>
                          </a:solidFill>
                          <a:effectLst/>
                        </a:rPr>
                        <a:t> pass statement in Python is used when a statement is required syntactically but you do not want any command or code to execute.</a:t>
                      </a:r>
                    </a:p>
                  </a:txBody>
                  <a:tcPr marL="60960" marR="60960" marT="60960" marB="60960"/>
                </a:tc>
              </a:tr>
            </a:tbl>
          </a:graphicData>
        </a:graphic>
      </p:graphicFrame>
    </p:spTree>
    <p:extLst>
      <p:ext uri="{BB962C8B-B14F-4D97-AF65-F5344CB8AC3E}">
        <p14:creationId xmlns:p14="http://schemas.microsoft.com/office/powerpoint/2010/main" val="15348943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 for loop with List</a:t>
            </a:r>
            <a:endParaRPr lang="en-US" dirty="0"/>
          </a:p>
        </p:txBody>
      </p:sp>
      <p:pic>
        <p:nvPicPr>
          <p:cNvPr id="4" name="Content Placeholder 3"/>
          <p:cNvPicPr>
            <a:picLocks noGrp="1" noChangeAspect="1"/>
          </p:cNvPicPr>
          <p:nvPr>
            <p:ph idx="1"/>
          </p:nvPr>
        </p:nvPicPr>
        <p:blipFill>
          <a:blip r:embed="rId2"/>
          <a:stretch>
            <a:fillRect/>
          </a:stretch>
        </p:blipFill>
        <p:spPr>
          <a:xfrm>
            <a:off x="728597" y="2163536"/>
            <a:ext cx="9305310" cy="4482193"/>
          </a:xfrm>
          <a:prstGeom prst="rect">
            <a:avLst/>
          </a:prstGeom>
        </p:spPr>
      </p:pic>
    </p:spTree>
    <p:extLst>
      <p:ext uri="{BB962C8B-B14F-4D97-AF65-F5344CB8AC3E}">
        <p14:creationId xmlns:p14="http://schemas.microsoft.com/office/powerpoint/2010/main" val="11643228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5</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3097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&amp; Time</a:t>
            </a:r>
            <a:endParaRPr lang="en-US" dirty="0"/>
          </a:p>
        </p:txBody>
      </p:sp>
      <p:sp>
        <p:nvSpPr>
          <p:cNvPr id="3" name="Content Placeholder 2"/>
          <p:cNvSpPr>
            <a:spLocks noGrp="1"/>
          </p:cNvSpPr>
          <p:nvPr>
            <p:ph idx="1"/>
          </p:nvPr>
        </p:nvSpPr>
        <p:spPr/>
        <p:txBody>
          <a:bodyPr>
            <a:normAutofit/>
          </a:bodyPr>
          <a:lstStyle/>
          <a:p>
            <a:r>
              <a:rPr lang="en-US" dirty="0"/>
              <a:t>A Python program can handle date and time in several ways. Converting between date formats is a common chore for computers. Python's time and calendar modules help track dates and times.</a:t>
            </a:r>
          </a:p>
          <a:p>
            <a:endParaRPr lang="en-US" dirty="0"/>
          </a:p>
        </p:txBody>
      </p:sp>
    </p:spTree>
    <p:extLst>
      <p:ext uri="{BB962C8B-B14F-4D97-AF65-F5344CB8AC3E}">
        <p14:creationId xmlns:p14="http://schemas.microsoft.com/office/powerpoint/2010/main" val="16430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python</a:t>
            </a:r>
            <a:endParaRPr lang="en-US" dirty="0"/>
          </a:p>
        </p:txBody>
      </p:sp>
      <p:sp>
        <p:nvSpPr>
          <p:cNvPr id="3" name="Content Placeholder 2"/>
          <p:cNvSpPr>
            <a:spLocks noGrp="1"/>
          </p:cNvSpPr>
          <p:nvPr>
            <p:ph idx="1"/>
          </p:nvPr>
        </p:nvSpPr>
        <p:spPr/>
        <p:txBody>
          <a:bodyPr/>
          <a:lstStyle/>
          <a:p>
            <a:r>
              <a:rPr lang="en-US" dirty="0"/>
              <a:t>Go to </a:t>
            </a:r>
            <a:r>
              <a:rPr lang="en-US" dirty="0">
                <a:hlinkClick r:id="rId2"/>
              </a:rPr>
              <a:t>https://www.python.org</a:t>
            </a:r>
            <a:r>
              <a:rPr lang="en-US" dirty="0" smtClean="0">
                <a:hlinkClick r:id="rId2"/>
              </a:rPr>
              <a:t>/</a:t>
            </a:r>
            <a:endParaRPr lang="en-US" dirty="0" smtClean="0"/>
          </a:p>
          <a:p>
            <a:r>
              <a:rPr lang="en-US" dirty="0" smtClean="0"/>
              <a:t>Click on Downloads tab and download latest version (3.6.5)</a:t>
            </a:r>
          </a:p>
          <a:p>
            <a:r>
              <a:rPr lang="en-US" dirty="0" smtClean="0"/>
              <a:t>Run the python setup to install it.</a:t>
            </a:r>
          </a:p>
          <a:p>
            <a:r>
              <a:rPr lang="en-US" dirty="0" smtClean="0"/>
              <a:t>Configure the path into the windows Environment variable PATH</a:t>
            </a:r>
          </a:p>
          <a:p>
            <a:r>
              <a:rPr lang="en-US" dirty="0" smtClean="0"/>
              <a:t>To start python shell or CLI , go to command prompt and run python it will show window like below, where we can write &amp; execute python commands or scripts.</a:t>
            </a:r>
          </a:p>
          <a:p>
            <a:endParaRPr lang="en-US" dirty="0"/>
          </a:p>
        </p:txBody>
      </p:sp>
      <p:pic>
        <p:nvPicPr>
          <p:cNvPr id="4" name="Picture 3"/>
          <p:cNvPicPr>
            <a:picLocks noChangeAspect="1"/>
          </p:cNvPicPr>
          <p:nvPr/>
        </p:nvPicPr>
        <p:blipFill>
          <a:blip r:embed="rId3"/>
          <a:stretch>
            <a:fillRect/>
          </a:stretch>
        </p:blipFill>
        <p:spPr>
          <a:xfrm>
            <a:off x="904875" y="5254565"/>
            <a:ext cx="7639050" cy="800100"/>
          </a:xfrm>
          <a:prstGeom prst="rect">
            <a:avLst/>
          </a:prstGeom>
        </p:spPr>
      </p:pic>
    </p:spTree>
    <p:extLst>
      <p:ext uri="{BB962C8B-B14F-4D97-AF65-F5344CB8AC3E}">
        <p14:creationId xmlns:p14="http://schemas.microsoft.com/office/powerpoint/2010/main" val="1530305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Tick</a:t>
            </a:r>
            <a:r>
              <a:rPr lang="en-US" dirty="0" smtClean="0"/>
              <a:t>?</a:t>
            </a:r>
            <a:endParaRPr lang="en-US" dirty="0"/>
          </a:p>
        </p:txBody>
      </p:sp>
      <p:sp>
        <p:nvSpPr>
          <p:cNvPr id="3" name="Content Placeholder 2"/>
          <p:cNvSpPr>
            <a:spLocks noGrp="1"/>
          </p:cNvSpPr>
          <p:nvPr>
            <p:ph idx="1"/>
          </p:nvPr>
        </p:nvSpPr>
        <p:spPr/>
        <p:txBody>
          <a:bodyPr/>
          <a:lstStyle/>
          <a:p>
            <a:r>
              <a:rPr lang="en-US" dirty="0" smtClean="0"/>
              <a:t>Time </a:t>
            </a:r>
            <a:r>
              <a:rPr lang="en-US" dirty="0"/>
              <a:t>intervals are floating-point numbers in units of seconds. Particular instants in time are expressed in seconds since 12:00am, January 1, 1970(epoch).</a:t>
            </a:r>
          </a:p>
          <a:p>
            <a:r>
              <a:rPr lang="en-US" dirty="0"/>
              <a:t>There is a popular </a:t>
            </a:r>
            <a:r>
              <a:rPr lang="en-US" b="1" dirty="0"/>
              <a:t>time</a:t>
            </a:r>
            <a:r>
              <a:rPr lang="en-US" dirty="0"/>
              <a:t> module available in Python which provides functions for working with times, and for converting between representations. The function </a:t>
            </a:r>
            <a:r>
              <a:rPr lang="en-US" b="1" dirty="0" err="1"/>
              <a:t>time.time</a:t>
            </a:r>
            <a:r>
              <a:rPr lang="en-US" b="1" dirty="0"/>
              <a:t>()</a:t>
            </a:r>
            <a:r>
              <a:rPr lang="en-US" dirty="0"/>
              <a:t> returns the current system time in ticks since 12:00am, January 1, 1970(epoch).</a:t>
            </a:r>
          </a:p>
          <a:p>
            <a:endParaRPr lang="en-US" dirty="0"/>
          </a:p>
        </p:txBody>
      </p:sp>
      <p:pic>
        <p:nvPicPr>
          <p:cNvPr id="4" name="Picture 3"/>
          <p:cNvPicPr>
            <a:picLocks noChangeAspect="1"/>
          </p:cNvPicPr>
          <p:nvPr/>
        </p:nvPicPr>
        <p:blipFill>
          <a:blip r:embed="rId2"/>
          <a:stretch>
            <a:fillRect/>
          </a:stretch>
        </p:blipFill>
        <p:spPr>
          <a:xfrm>
            <a:off x="1104989" y="5136089"/>
            <a:ext cx="6048375" cy="800100"/>
          </a:xfrm>
          <a:prstGeom prst="rect">
            <a:avLst/>
          </a:prstGeom>
        </p:spPr>
      </p:pic>
    </p:spTree>
    <p:extLst>
      <p:ext uri="{BB962C8B-B14F-4D97-AF65-F5344CB8AC3E}">
        <p14:creationId xmlns:p14="http://schemas.microsoft.com/office/powerpoint/2010/main" val="40960310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Tuple</a:t>
            </a:r>
            <a:endParaRPr lang="en-US" dirty="0"/>
          </a:p>
        </p:txBody>
      </p:sp>
      <p:pic>
        <p:nvPicPr>
          <p:cNvPr id="4" name="Content Placeholder 3"/>
          <p:cNvPicPr>
            <a:picLocks noGrp="1" noChangeAspect="1"/>
          </p:cNvPicPr>
          <p:nvPr>
            <p:ph idx="1"/>
          </p:nvPr>
        </p:nvPicPr>
        <p:blipFill>
          <a:blip r:embed="rId2"/>
          <a:stretch>
            <a:fillRect/>
          </a:stretch>
        </p:blipFill>
        <p:spPr>
          <a:xfrm>
            <a:off x="494368" y="2043502"/>
            <a:ext cx="5762784" cy="3598863"/>
          </a:xfrm>
          <a:prstGeom prst="rect">
            <a:avLst/>
          </a:prstGeom>
        </p:spPr>
      </p:pic>
      <p:pic>
        <p:nvPicPr>
          <p:cNvPr id="5" name="Picture 4"/>
          <p:cNvPicPr>
            <a:picLocks noChangeAspect="1"/>
          </p:cNvPicPr>
          <p:nvPr/>
        </p:nvPicPr>
        <p:blipFill>
          <a:blip r:embed="rId3"/>
          <a:stretch>
            <a:fillRect/>
          </a:stretch>
        </p:blipFill>
        <p:spPr>
          <a:xfrm>
            <a:off x="6429681" y="2043502"/>
            <a:ext cx="5276365" cy="1619250"/>
          </a:xfrm>
          <a:prstGeom prst="rect">
            <a:avLst/>
          </a:prstGeom>
        </p:spPr>
      </p:pic>
    </p:spTree>
    <p:extLst>
      <p:ext uri="{BB962C8B-B14F-4D97-AF65-F5344CB8AC3E}">
        <p14:creationId xmlns:p14="http://schemas.microsoft.com/office/powerpoint/2010/main" val="3658234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Time</a:t>
            </a:r>
            <a:endParaRPr lang="en-US" dirty="0"/>
          </a:p>
        </p:txBody>
      </p:sp>
      <p:sp>
        <p:nvSpPr>
          <p:cNvPr id="3" name="Content Placeholder 2"/>
          <p:cNvSpPr>
            <a:spLocks noGrp="1"/>
          </p:cNvSpPr>
          <p:nvPr>
            <p:ph idx="1"/>
          </p:nvPr>
        </p:nvSpPr>
        <p:spPr/>
        <p:txBody>
          <a:bodyPr/>
          <a:lstStyle/>
          <a:p>
            <a:r>
              <a:rPr lang="en-US" dirty="0"/>
              <a:t>You can format any time as per your requirement, but a simple method to get time in a readable format is </a:t>
            </a:r>
            <a:r>
              <a:rPr lang="en-US" b="1" dirty="0" err="1"/>
              <a:t>asctime</a:t>
            </a:r>
            <a:r>
              <a:rPr lang="en-US" b="1" dirty="0"/>
              <a:t>()</a:t>
            </a:r>
            <a:r>
              <a:rPr lang="en-US" dirty="0"/>
              <a:t> </a:t>
            </a:r>
            <a:r>
              <a:rPr lang="en-US" dirty="0" smtClean="0"/>
              <a:t>−</a:t>
            </a:r>
          </a:p>
          <a:p>
            <a:r>
              <a:rPr lang="en-US" dirty="0"/>
              <a:t>import time</a:t>
            </a:r>
          </a:p>
          <a:p>
            <a:endParaRPr lang="en-US" dirty="0"/>
          </a:p>
          <a:p>
            <a:r>
              <a:rPr lang="en-US" dirty="0" err="1"/>
              <a:t>localtime</a:t>
            </a:r>
            <a:r>
              <a:rPr lang="en-US" dirty="0"/>
              <a:t> = </a:t>
            </a:r>
            <a:r>
              <a:rPr lang="en-US" dirty="0" err="1"/>
              <a:t>time.asctime</a:t>
            </a:r>
            <a:r>
              <a:rPr lang="en-US" dirty="0"/>
              <a:t>( </a:t>
            </a:r>
            <a:r>
              <a:rPr lang="en-US" dirty="0" err="1"/>
              <a:t>time.localtime</a:t>
            </a:r>
            <a:r>
              <a:rPr lang="en-US" dirty="0"/>
              <a:t>(</a:t>
            </a:r>
            <a:r>
              <a:rPr lang="en-US" dirty="0" err="1"/>
              <a:t>time.time</a:t>
            </a:r>
            <a:r>
              <a:rPr lang="en-US" dirty="0"/>
              <a:t>()) )</a:t>
            </a:r>
          </a:p>
          <a:p>
            <a:r>
              <a:rPr lang="en-US" dirty="0"/>
              <a:t>print ("Local current time :", </a:t>
            </a:r>
            <a:r>
              <a:rPr lang="en-US" dirty="0" err="1"/>
              <a:t>localtime</a:t>
            </a:r>
            <a:r>
              <a:rPr lang="en-US" dirty="0"/>
              <a:t>)</a:t>
            </a:r>
          </a:p>
        </p:txBody>
      </p:sp>
    </p:spTree>
    <p:extLst>
      <p:ext uri="{BB962C8B-B14F-4D97-AF65-F5344CB8AC3E}">
        <p14:creationId xmlns:p14="http://schemas.microsoft.com/office/powerpoint/2010/main" val="32769109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US" dirty="0"/>
          </a:p>
        </p:txBody>
      </p:sp>
      <p:sp>
        <p:nvSpPr>
          <p:cNvPr id="3" name="Content Placeholder 2"/>
          <p:cNvSpPr>
            <a:spLocks noGrp="1"/>
          </p:cNvSpPr>
          <p:nvPr>
            <p:ph idx="1"/>
          </p:nvPr>
        </p:nvSpPr>
        <p:spPr/>
        <p:txBody>
          <a:bodyPr/>
          <a:lstStyle/>
          <a:p>
            <a:r>
              <a:rPr lang="en-US" dirty="0"/>
              <a:t>import calendar</a:t>
            </a:r>
          </a:p>
          <a:p>
            <a:endParaRPr lang="en-US" dirty="0"/>
          </a:p>
          <a:p>
            <a:pPr marL="0" indent="0">
              <a:buNone/>
            </a:pPr>
            <a:r>
              <a:rPr lang="en-US" sz="1800" dirty="0" err="1"/>
              <a:t>cal</a:t>
            </a:r>
            <a:r>
              <a:rPr lang="en-US" sz="1800" dirty="0"/>
              <a:t> = </a:t>
            </a:r>
            <a:r>
              <a:rPr lang="en-US" sz="1800" dirty="0" err="1"/>
              <a:t>calendar.month</a:t>
            </a:r>
            <a:r>
              <a:rPr lang="en-US" sz="1800" dirty="0"/>
              <a:t>(2016, 2)</a:t>
            </a:r>
          </a:p>
          <a:p>
            <a:pPr marL="0" indent="0">
              <a:buNone/>
            </a:pPr>
            <a:r>
              <a:rPr lang="en-US" sz="1800" dirty="0"/>
              <a:t>print ("Here is the calendar:")</a:t>
            </a:r>
          </a:p>
          <a:p>
            <a:pPr marL="0" indent="0">
              <a:buNone/>
            </a:pPr>
            <a:r>
              <a:rPr lang="en-US" sz="1800" dirty="0"/>
              <a:t>print (</a:t>
            </a:r>
            <a:r>
              <a:rPr lang="en-US" sz="1800" dirty="0" err="1"/>
              <a:t>cal</a:t>
            </a:r>
            <a:r>
              <a:rPr lang="en-US" sz="1800" dirty="0" smtClean="0"/>
              <a:t>) # it will print the calendar of Feb2,2016</a:t>
            </a:r>
            <a:endParaRPr lang="en-US" sz="1800" dirty="0"/>
          </a:p>
        </p:txBody>
      </p:sp>
    </p:spTree>
    <p:extLst>
      <p:ext uri="{BB962C8B-B14F-4D97-AF65-F5344CB8AC3E}">
        <p14:creationId xmlns:p14="http://schemas.microsoft.com/office/powerpoint/2010/main" val="5929796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a:t>A function is a block of organized, reusable code that is used to perform a single, related action. Functions provide better modularity for your application and a high degree of code reusing.</a:t>
            </a:r>
          </a:p>
          <a:p>
            <a:r>
              <a:rPr lang="en-US" dirty="0"/>
              <a:t>As you already know, Python gives you many built-in functions like print(), etc. but you can also create your own functions. These functions are called </a:t>
            </a:r>
            <a:r>
              <a:rPr lang="en-US" i="1" dirty="0"/>
              <a:t>user-defined functions.</a:t>
            </a:r>
            <a:endParaRPr lang="en-US" dirty="0"/>
          </a:p>
          <a:p>
            <a:endParaRPr lang="en-US" dirty="0"/>
          </a:p>
        </p:txBody>
      </p:sp>
    </p:spTree>
    <p:extLst>
      <p:ext uri="{BB962C8B-B14F-4D97-AF65-F5344CB8AC3E}">
        <p14:creationId xmlns:p14="http://schemas.microsoft.com/office/powerpoint/2010/main" val="3660644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Function blocks begin with the keyword </a:t>
            </a:r>
            <a:r>
              <a:rPr lang="en-US" b="1" dirty="0" err="1"/>
              <a:t>def</a:t>
            </a:r>
            <a:r>
              <a:rPr lang="en-US" dirty="0"/>
              <a:t> followed by the function name and parentheses ( ( ) ).</a:t>
            </a:r>
          </a:p>
          <a:p>
            <a:r>
              <a:rPr lang="en-US" dirty="0"/>
              <a:t>Any input parameters or arguments should be placed within these parentheses. You can also define parameters inside these parentheses.</a:t>
            </a:r>
          </a:p>
          <a:p>
            <a:r>
              <a:rPr lang="en-US" dirty="0"/>
              <a:t>The first statement of a function can be an optional statement - the documentation string of the function or </a:t>
            </a:r>
            <a:r>
              <a:rPr lang="en-US" i="1" dirty="0" err="1"/>
              <a:t>docstring</a:t>
            </a:r>
            <a:r>
              <a:rPr lang="en-US" dirty="0"/>
              <a:t>.</a:t>
            </a:r>
          </a:p>
          <a:p>
            <a:r>
              <a:rPr lang="en-US" dirty="0"/>
              <a:t>The code block within every function starts with a colon (:) and is indented.</a:t>
            </a:r>
          </a:p>
          <a:p>
            <a:r>
              <a:rPr lang="en-US" dirty="0"/>
              <a:t>The statement return [expression] exits a function, optionally passing back an expression to the caller. A return statement with no arguments is the same as return None.</a:t>
            </a:r>
          </a:p>
          <a:p>
            <a:endParaRPr lang="en-US" dirty="0"/>
          </a:p>
        </p:txBody>
      </p:sp>
    </p:spTree>
    <p:extLst>
      <p:ext uri="{BB962C8B-B14F-4D97-AF65-F5344CB8AC3E}">
        <p14:creationId xmlns:p14="http://schemas.microsoft.com/office/powerpoint/2010/main" val="3183404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Factorial of a list</a:t>
            </a:r>
            <a:endParaRPr lang="en-US" dirty="0"/>
          </a:p>
        </p:txBody>
      </p:sp>
      <p:pic>
        <p:nvPicPr>
          <p:cNvPr id="4" name="Content Placeholder 3"/>
          <p:cNvPicPr>
            <a:picLocks noGrp="1" noChangeAspect="1"/>
          </p:cNvPicPr>
          <p:nvPr>
            <p:ph idx="1"/>
          </p:nvPr>
        </p:nvPicPr>
        <p:blipFill>
          <a:blip r:embed="rId2"/>
          <a:stretch>
            <a:fillRect/>
          </a:stretch>
        </p:blipFill>
        <p:spPr>
          <a:xfrm>
            <a:off x="680321" y="2306739"/>
            <a:ext cx="7884015" cy="4053468"/>
          </a:xfrm>
          <a:prstGeom prst="rect">
            <a:avLst/>
          </a:prstGeom>
        </p:spPr>
      </p:pic>
    </p:spTree>
    <p:extLst>
      <p:ext uri="{BB962C8B-B14F-4D97-AF65-F5344CB8AC3E}">
        <p14:creationId xmlns:p14="http://schemas.microsoft.com/office/powerpoint/2010/main" val="968457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a:t>
            </a:r>
            <a:endParaRPr lang="en-US" dirty="0"/>
          </a:p>
        </p:txBody>
      </p:sp>
      <p:pic>
        <p:nvPicPr>
          <p:cNvPr id="4" name="Content Placeholder 3"/>
          <p:cNvPicPr>
            <a:picLocks noGrp="1" noChangeAspect="1"/>
          </p:cNvPicPr>
          <p:nvPr>
            <p:ph idx="1"/>
          </p:nvPr>
        </p:nvPicPr>
        <p:blipFill>
          <a:blip r:embed="rId2"/>
          <a:stretch>
            <a:fillRect/>
          </a:stretch>
        </p:blipFill>
        <p:spPr>
          <a:xfrm>
            <a:off x="1248410" y="2447449"/>
            <a:ext cx="2886075" cy="847725"/>
          </a:xfrm>
          <a:prstGeom prst="rect">
            <a:avLst/>
          </a:prstGeom>
        </p:spPr>
      </p:pic>
      <p:pic>
        <p:nvPicPr>
          <p:cNvPr id="5" name="Picture 4"/>
          <p:cNvPicPr>
            <a:picLocks noChangeAspect="1"/>
          </p:cNvPicPr>
          <p:nvPr/>
        </p:nvPicPr>
        <p:blipFill>
          <a:blip r:embed="rId3"/>
          <a:stretch>
            <a:fillRect/>
          </a:stretch>
        </p:blipFill>
        <p:spPr>
          <a:xfrm>
            <a:off x="1248410" y="3749040"/>
            <a:ext cx="4495800" cy="838200"/>
          </a:xfrm>
          <a:prstGeom prst="rect">
            <a:avLst/>
          </a:prstGeom>
        </p:spPr>
      </p:pic>
    </p:spTree>
    <p:extLst>
      <p:ext uri="{BB962C8B-B14F-4D97-AF65-F5344CB8AC3E}">
        <p14:creationId xmlns:p14="http://schemas.microsoft.com/office/powerpoint/2010/main" val="33784895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Defining a function gives it a name, specifies the parameters that are to be included in the function and structures the blocks of code.</a:t>
            </a:r>
          </a:p>
          <a:p>
            <a:r>
              <a:rPr lang="en-US" dirty="0"/>
              <a:t>Once the basic structure of a function is finalized, you can execute it by calling it from another function or directly from the Python prompt. Following is an example to call the </a:t>
            </a:r>
            <a:r>
              <a:rPr lang="en-US" b="1" dirty="0" err="1"/>
              <a:t>printme</a:t>
            </a:r>
            <a:r>
              <a:rPr lang="en-US" b="1" dirty="0"/>
              <a:t>()</a:t>
            </a:r>
            <a:r>
              <a:rPr lang="en-US" dirty="0"/>
              <a:t> function −</a:t>
            </a:r>
          </a:p>
          <a:p>
            <a:endParaRPr lang="en-US" dirty="0"/>
          </a:p>
        </p:txBody>
      </p:sp>
    </p:spTree>
    <p:extLst>
      <p:ext uri="{BB962C8B-B14F-4D97-AF65-F5344CB8AC3E}">
        <p14:creationId xmlns:p14="http://schemas.microsoft.com/office/powerpoint/2010/main" val="27261916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function</a:t>
            </a:r>
            <a:endParaRPr lang="en-US" dirty="0"/>
          </a:p>
        </p:txBody>
      </p:sp>
      <p:pic>
        <p:nvPicPr>
          <p:cNvPr id="5" name="Content Placeholder 4"/>
          <p:cNvPicPr>
            <a:picLocks noGrp="1" noChangeAspect="1"/>
          </p:cNvPicPr>
          <p:nvPr>
            <p:ph idx="1"/>
          </p:nvPr>
        </p:nvPicPr>
        <p:blipFill>
          <a:blip r:embed="rId2"/>
          <a:stretch>
            <a:fillRect/>
          </a:stretch>
        </p:blipFill>
        <p:spPr>
          <a:xfrm>
            <a:off x="2730500" y="3026569"/>
            <a:ext cx="5514975" cy="2219325"/>
          </a:xfrm>
          <a:prstGeom prst="rect">
            <a:avLst/>
          </a:prstGeom>
        </p:spPr>
      </p:pic>
    </p:spTree>
    <p:extLst>
      <p:ext uri="{BB962C8B-B14F-4D97-AF65-F5344CB8AC3E}">
        <p14:creationId xmlns:p14="http://schemas.microsoft.com/office/powerpoint/2010/main" val="277570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Documentation</a:t>
            </a:r>
            <a:endParaRPr lang="en-US" dirty="0"/>
          </a:p>
        </p:txBody>
      </p:sp>
      <p:sp>
        <p:nvSpPr>
          <p:cNvPr id="3" name="Content Placeholder 2"/>
          <p:cNvSpPr>
            <a:spLocks noGrp="1"/>
          </p:cNvSpPr>
          <p:nvPr>
            <p:ph idx="1"/>
          </p:nvPr>
        </p:nvSpPr>
        <p:spPr/>
        <p:txBody>
          <a:bodyPr/>
          <a:lstStyle/>
          <a:p>
            <a:r>
              <a:rPr lang="en-US" dirty="0"/>
              <a:t>Go to </a:t>
            </a:r>
            <a:r>
              <a:rPr lang="en-US" dirty="0">
                <a:hlinkClick r:id="rId2"/>
              </a:rPr>
              <a:t>https://www.python.org/</a:t>
            </a:r>
            <a:endParaRPr lang="en-US" dirty="0"/>
          </a:p>
          <a:p>
            <a:r>
              <a:rPr lang="en-US" dirty="0" smtClean="0"/>
              <a:t>Select the “Documentation” Tab where you can find the documentation.</a:t>
            </a:r>
          </a:p>
          <a:p>
            <a:endParaRPr lang="en-US" dirty="0"/>
          </a:p>
        </p:txBody>
      </p:sp>
    </p:spTree>
    <p:extLst>
      <p:ext uri="{BB962C8B-B14F-4D97-AF65-F5344CB8AC3E}">
        <p14:creationId xmlns:p14="http://schemas.microsoft.com/office/powerpoint/2010/main" val="283916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Reference</a:t>
            </a:r>
            <a:endParaRPr lang="en-US" dirty="0"/>
          </a:p>
        </p:txBody>
      </p:sp>
      <p:sp>
        <p:nvSpPr>
          <p:cNvPr id="3" name="Content Placeholder 2"/>
          <p:cNvSpPr>
            <a:spLocks noGrp="1"/>
          </p:cNvSpPr>
          <p:nvPr>
            <p:ph idx="1"/>
          </p:nvPr>
        </p:nvSpPr>
        <p:spPr/>
        <p:txBody>
          <a:bodyPr/>
          <a:lstStyle/>
          <a:p>
            <a:r>
              <a:rPr lang="en-US" dirty="0"/>
              <a:t>All parameters (arguments) in the Python language are passed by reference. It means if you change what a parameter refers to within a function, the change also reflects back in the calling function.</a:t>
            </a:r>
          </a:p>
        </p:txBody>
      </p:sp>
      <p:pic>
        <p:nvPicPr>
          <p:cNvPr id="4" name="Picture 3"/>
          <p:cNvPicPr>
            <a:picLocks noChangeAspect="1"/>
          </p:cNvPicPr>
          <p:nvPr/>
        </p:nvPicPr>
        <p:blipFill>
          <a:blip r:embed="rId2"/>
          <a:stretch>
            <a:fillRect/>
          </a:stretch>
        </p:blipFill>
        <p:spPr>
          <a:xfrm>
            <a:off x="1009650" y="3780472"/>
            <a:ext cx="5524500" cy="2390775"/>
          </a:xfrm>
          <a:prstGeom prst="rect">
            <a:avLst/>
          </a:prstGeom>
        </p:spPr>
      </p:pic>
      <p:pic>
        <p:nvPicPr>
          <p:cNvPr id="5" name="Picture 4"/>
          <p:cNvPicPr>
            <a:picLocks noChangeAspect="1"/>
          </p:cNvPicPr>
          <p:nvPr/>
        </p:nvPicPr>
        <p:blipFill>
          <a:blip r:embed="rId3"/>
          <a:stretch>
            <a:fillRect/>
          </a:stretch>
        </p:blipFill>
        <p:spPr>
          <a:xfrm>
            <a:off x="6630352" y="3780472"/>
            <a:ext cx="3993159" cy="876300"/>
          </a:xfrm>
          <a:prstGeom prst="rect">
            <a:avLst/>
          </a:prstGeom>
        </p:spPr>
      </p:pic>
    </p:spTree>
    <p:extLst>
      <p:ext uri="{BB962C8B-B14F-4D97-AF65-F5344CB8AC3E}">
        <p14:creationId xmlns:p14="http://schemas.microsoft.com/office/powerpoint/2010/main" val="12344865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Arguments</a:t>
            </a:r>
            <a:endParaRPr lang="en-US" dirty="0"/>
          </a:p>
        </p:txBody>
      </p:sp>
      <p:sp>
        <p:nvSpPr>
          <p:cNvPr id="3" name="Content Placeholder 2"/>
          <p:cNvSpPr>
            <a:spLocks noGrp="1"/>
          </p:cNvSpPr>
          <p:nvPr>
            <p:ph idx="1"/>
          </p:nvPr>
        </p:nvSpPr>
        <p:spPr/>
        <p:txBody>
          <a:bodyPr/>
          <a:lstStyle/>
          <a:p>
            <a:r>
              <a:rPr lang="en-US" dirty="0"/>
              <a:t>Required arguments</a:t>
            </a:r>
          </a:p>
          <a:p>
            <a:r>
              <a:rPr lang="en-US" dirty="0"/>
              <a:t>Keyword arguments</a:t>
            </a:r>
          </a:p>
          <a:p>
            <a:r>
              <a:rPr lang="en-US" dirty="0"/>
              <a:t>Default arguments</a:t>
            </a:r>
          </a:p>
          <a:p>
            <a:r>
              <a:rPr lang="en-US" dirty="0"/>
              <a:t>Variable-length arguments</a:t>
            </a:r>
          </a:p>
          <a:p>
            <a:endParaRPr lang="en-US" dirty="0"/>
          </a:p>
        </p:txBody>
      </p:sp>
    </p:spTree>
    <p:extLst>
      <p:ext uri="{BB962C8B-B14F-4D97-AF65-F5344CB8AC3E}">
        <p14:creationId xmlns:p14="http://schemas.microsoft.com/office/powerpoint/2010/main" val="426650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Argument</a:t>
            </a:r>
            <a:endParaRPr lang="en-US" dirty="0"/>
          </a:p>
        </p:txBody>
      </p:sp>
      <p:sp>
        <p:nvSpPr>
          <p:cNvPr id="3" name="Content Placeholder 2"/>
          <p:cNvSpPr>
            <a:spLocks noGrp="1"/>
          </p:cNvSpPr>
          <p:nvPr>
            <p:ph idx="1"/>
          </p:nvPr>
        </p:nvSpPr>
        <p:spPr/>
        <p:txBody>
          <a:bodyPr/>
          <a:lstStyle/>
          <a:p>
            <a:r>
              <a:rPr lang="en-US" dirty="0"/>
              <a:t>Required arguments are the arguments passed to a function in correct positional order. Here, the number of arguments in the function call should match exactly with the function definition.</a:t>
            </a:r>
          </a:p>
          <a:p>
            <a:r>
              <a:rPr lang="en-US" dirty="0"/>
              <a:t>To call the function </a:t>
            </a:r>
            <a:r>
              <a:rPr lang="en-US" b="1" dirty="0" err="1"/>
              <a:t>printme</a:t>
            </a:r>
            <a:r>
              <a:rPr lang="en-US" b="1" dirty="0"/>
              <a:t>()</a:t>
            </a:r>
            <a:r>
              <a:rPr lang="en-US" dirty="0"/>
              <a:t>, you definitely need to pass one argument, otherwise it gives a syntax error</a:t>
            </a:r>
          </a:p>
          <a:p>
            <a:endParaRPr lang="en-US" dirty="0"/>
          </a:p>
        </p:txBody>
      </p:sp>
    </p:spTree>
    <p:extLst>
      <p:ext uri="{BB962C8B-B14F-4D97-AF65-F5344CB8AC3E}">
        <p14:creationId xmlns:p14="http://schemas.microsoft.com/office/powerpoint/2010/main" val="3379044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Arguments</a:t>
            </a:r>
            <a:endParaRPr lang="en-US" dirty="0"/>
          </a:p>
        </p:txBody>
      </p:sp>
      <p:pic>
        <p:nvPicPr>
          <p:cNvPr id="4" name="Content Placeholder 3"/>
          <p:cNvPicPr>
            <a:picLocks noGrp="1" noChangeAspect="1"/>
          </p:cNvPicPr>
          <p:nvPr>
            <p:ph idx="1"/>
          </p:nvPr>
        </p:nvPicPr>
        <p:blipFill>
          <a:blip r:embed="rId2"/>
          <a:stretch>
            <a:fillRect/>
          </a:stretch>
        </p:blipFill>
        <p:spPr>
          <a:xfrm>
            <a:off x="2220913" y="2412206"/>
            <a:ext cx="6534150" cy="3448050"/>
          </a:xfrm>
          <a:prstGeom prst="rect">
            <a:avLst/>
          </a:prstGeom>
        </p:spPr>
      </p:pic>
    </p:spTree>
    <p:extLst>
      <p:ext uri="{BB962C8B-B14F-4D97-AF65-F5344CB8AC3E}">
        <p14:creationId xmlns:p14="http://schemas.microsoft.com/office/powerpoint/2010/main" val="32846567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a:t>
            </a:r>
            <a:endParaRPr lang="en-US" dirty="0"/>
          </a:p>
        </p:txBody>
      </p:sp>
      <p:sp>
        <p:nvSpPr>
          <p:cNvPr id="3" name="Content Placeholder 2"/>
          <p:cNvSpPr>
            <a:spLocks noGrp="1"/>
          </p:cNvSpPr>
          <p:nvPr>
            <p:ph idx="1"/>
          </p:nvPr>
        </p:nvSpPr>
        <p:spPr/>
        <p:txBody>
          <a:bodyPr/>
          <a:lstStyle/>
          <a:p>
            <a:r>
              <a:rPr lang="en-US" dirty="0"/>
              <a:t>Keyword arguments are related to the function calls. When you use keyword arguments in a function call, the caller identifies the arguments by the parameter name.</a:t>
            </a:r>
          </a:p>
          <a:p>
            <a:r>
              <a:rPr lang="en-US" dirty="0"/>
              <a:t>This allows you to skip arguments or place them out of order because the Python interpreter is able to use the keywords provided to match the values with parameters. You can also make keyword calls to the </a:t>
            </a:r>
            <a:r>
              <a:rPr lang="en-US" b="1" dirty="0" err="1"/>
              <a:t>printme</a:t>
            </a:r>
            <a:r>
              <a:rPr lang="en-US" b="1" dirty="0"/>
              <a:t>()</a:t>
            </a:r>
            <a:r>
              <a:rPr lang="en-US" dirty="0"/>
              <a:t> function in the following ways</a:t>
            </a:r>
          </a:p>
          <a:p>
            <a:endParaRPr lang="en-US" dirty="0"/>
          </a:p>
        </p:txBody>
      </p:sp>
    </p:spTree>
    <p:extLst>
      <p:ext uri="{BB962C8B-B14F-4D97-AF65-F5344CB8AC3E}">
        <p14:creationId xmlns:p14="http://schemas.microsoft.com/office/powerpoint/2010/main" val="659361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a:t>
            </a:r>
            <a:endParaRPr lang="en-US" dirty="0"/>
          </a:p>
        </p:txBody>
      </p:sp>
      <p:pic>
        <p:nvPicPr>
          <p:cNvPr id="4" name="Content Placeholder 3"/>
          <p:cNvPicPr>
            <a:picLocks noGrp="1" noChangeAspect="1"/>
          </p:cNvPicPr>
          <p:nvPr>
            <p:ph idx="1"/>
          </p:nvPr>
        </p:nvPicPr>
        <p:blipFill>
          <a:blip r:embed="rId2"/>
          <a:stretch>
            <a:fillRect/>
          </a:stretch>
        </p:blipFill>
        <p:spPr>
          <a:xfrm>
            <a:off x="2459038" y="2616994"/>
            <a:ext cx="6057900" cy="3038475"/>
          </a:xfrm>
          <a:prstGeom prst="rect">
            <a:avLst/>
          </a:prstGeom>
        </p:spPr>
      </p:pic>
    </p:spTree>
    <p:extLst>
      <p:ext uri="{BB962C8B-B14F-4D97-AF65-F5344CB8AC3E}">
        <p14:creationId xmlns:p14="http://schemas.microsoft.com/office/powerpoint/2010/main" val="11587935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a:t>
            </a:r>
            <a:endParaRPr lang="en-US" dirty="0"/>
          </a:p>
        </p:txBody>
      </p:sp>
      <p:sp>
        <p:nvSpPr>
          <p:cNvPr id="3" name="Content Placeholder 2"/>
          <p:cNvSpPr>
            <a:spLocks noGrp="1"/>
          </p:cNvSpPr>
          <p:nvPr>
            <p:ph idx="1"/>
          </p:nvPr>
        </p:nvSpPr>
        <p:spPr/>
        <p:txBody>
          <a:bodyPr/>
          <a:lstStyle/>
          <a:p>
            <a:r>
              <a:rPr lang="en-US" dirty="0"/>
              <a:t>A default argument is an argument that assumes a default value if a value is not provided in the function call for that argument. The following example gives an idea on default arguments, it prints default age if it is not passed</a:t>
            </a:r>
          </a:p>
        </p:txBody>
      </p:sp>
    </p:spTree>
    <p:extLst>
      <p:ext uri="{BB962C8B-B14F-4D97-AF65-F5344CB8AC3E}">
        <p14:creationId xmlns:p14="http://schemas.microsoft.com/office/powerpoint/2010/main" val="442873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a:t>
            </a:r>
            <a:endParaRPr lang="en-US" dirty="0"/>
          </a:p>
        </p:txBody>
      </p:sp>
      <p:pic>
        <p:nvPicPr>
          <p:cNvPr id="4" name="Content Placeholder 3"/>
          <p:cNvPicPr>
            <a:picLocks noGrp="1" noChangeAspect="1"/>
          </p:cNvPicPr>
          <p:nvPr>
            <p:ph idx="1"/>
          </p:nvPr>
        </p:nvPicPr>
        <p:blipFill>
          <a:blip r:embed="rId2"/>
          <a:stretch>
            <a:fillRect/>
          </a:stretch>
        </p:blipFill>
        <p:spPr>
          <a:xfrm>
            <a:off x="2472039" y="2336800"/>
            <a:ext cx="6031897" cy="3598863"/>
          </a:xfrm>
          <a:prstGeom prst="rect">
            <a:avLst/>
          </a:prstGeom>
        </p:spPr>
      </p:pic>
    </p:spTree>
    <p:extLst>
      <p:ext uri="{BB962C8B-B14F-4D97-AF65-F5344CB8AC3E}">
        <p14:creationId xmlns:p14="http://schemas.microsoft.com/office/powerpoint/2010/main" val="2370025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Variable-length Arguments</a:t>
            </a:r>
            <a:endParaRPr lang="en-US" dirty="0"/>
          </a:p>
        </p:txBody>
      </p:sp>
      <p:sp>
        <p:nvSpPr>
          <p:cNvPr id="3" name="Content Placeholder 2"/>
          <p:cNvSpPr>
            <a:spLocks noGrp="1"/>
          </p:cNvSpPr>
          <p:nvPr>
            <p:ph idx="1"/>
          </p:nvPr>
        </p:nvSpPr>
        <p:spPr/>
        <p:txBody>
          <a:bodyPr/>
          <a:lstStyle/>
          <a:p>
            <a:r>
              <a:rPr lang="en-US" dirty="0"/>
              <a:t>You may need to process a function for more arguments than you specified while defining the function. These arguments are called </a:t>
            </a:r>
            <a:r>
              <a:rPr lang="en-US" i="1" dirty="0"/>
              <a:t>variable-</a:t>
            </a:r>
            <a:r>
              <a:rPr lang="en-US" i="1" dirty="0" err="1"/>
              <a:t>length</a:t>
            </a:r>
            <a:r>
              <a:rPr lang="en-US" dirty="0" err="1"/>
              <a:t>arguments</a:t>
            </a:r>
            <a:r>
              <a:rPr lang="en-US" dirty="0"/>
              <a:t> and are not named in the function definition, unlike required and default arguments.</a:t>
            </a:r>
          </a:p>
        </p:txBody>
      </p:sp>
      <p:pic>
        <p:nvPicPr>
          <p:cNvPr id="4" name="Picture 3"/>
          <p:cNvPicPr>
            <a:picLocks noChangeAspect="1"/>
          </p:cNvPicPr>
          <p:nvPr/>
        </p:nvPicPr>
        <p:blipFill>
          <a:blip r:embed="rId2"/>
          <a:stretch>
            <a:fillRect/>
          </a:stretch>
        </p:blipFill>
        <p:spPr>
          <a:xfrm>
            <a:off x="900112" y="3910965"/>
            <a:ext cx="4448175" cy="895350"/>
          </a:xfrm>
          <a:prstGeom prst="rect">
            <a:avLst/>
          </a:prstGeom>
        </p:spPr>
      </p:pic>
    </p:spTree>
    <p:extLst>
      <p:ext uri="{BB962C8B-B14F-4D97-AF65-F5344CB8AC3E}">
        <p14:creationId xmlns:p14="http://schemas.microsoft.com/office/powerpoint/2010/main" val="5908574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Length Arguments</a:t>
            </a:r>
            <a:endParaRPr lang="en-US" dirty="0"/>
          </a:p>
        </p:txBody>
      </p:sp>
      <p:pic>
        <p:nvPicPr>
          <p:cNvPr id="4" name="Content Placeholder 3"/>
          <p:cNvPicPr>
            <a:picLocks noGrp="1" noChangeAspect="1"/>
          </p:cNvPicPr>
          <p:nvPr>
            <p:ph idx="1"/>
          </p:nvPr>
        </p:nvPicPr>
        <p:blipFill>
          <a:blip r:embed="rId2"/>
          <a:stretch>
            <a:fillRect/>
          </a:stretch>
        </p:blipFill>
        <p:spPr>
          <a:xfrm>
            <a:off x="2992825" y="2336800"/>
            <a:ext cx="4990326" cy="3598863"/>
          </a:xfrm>
          <a:prstGeom prst="rect">
            <a:avLst/>
          </a:prstGeom>
        </p:spPr>
      </p:pic>
    </p:spTree>
    <p:extLst>
      <p:ext uri="{BB962C8B-B14F-4D97-AF65-F5344CB8AC3E}">
        <p14:creationId xmlns:p14="http://schemas.microsoft.com/office/powerpoint/2010/main" val="154386434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2892</TotalTime>
  <Words>7091</Words>
  <Application>Microsoft Office PowerPoint</Application>
  <PresentationFormat>Widescreen</PresentationFormat>
  <Paragraphs>895</Paragraphs>
  <Slides>190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190</vt:i4>
      </vt:variant>
    </vt:vector>
  </HeadingPairs>
  <TitlesOfParts>
    <vt:vector size="194" baseType="lpstr">
      <vt:lpstr>Arial</vt:lpstr>
      <vt:lpstr>Trebuchet MS</vt:lpstr>
      <vt:lpstr>Wingdings</vt:lpstr>
      <vt:lpstr>Berlin</vt:lpstr>
      <vt:lpstr>Python</vt:lpstr>
      <vt:lpstr>Introduction</vt:lpstr>
      <vt:lpstr>Introduction</vt:lpstr>
      <vt:lpstr>Python Programming Domains</vt:lpstr>
      <vt:lpstr>Course Content-Basic</vt:lpstr>
      <vt:lpstr>Course Content-Advance</vt:lpstr>
      <vt:lpstr>Lecture 1 :- Setup the Environment &amp; Basic Syntax</vt:lpstr>
      <vt:lpstr>How to install python</vt:lpstr>
      <vt:lpstr>Python Documentation</vt:lpstr>
      <vt:lpstr>Python Editor</vt:lpstr>
      <vt:lpstr>Simplest Calculator in Python</vt:lpstr>
      <vt:lpstr>Lecture 2 Basics of Python Programming</vt:lpstr>
      <vt:lpstr>Python 2.x vs Python 3.x</vt:lpstr>
      <vt:lpstr>The print Function</vt:lpstr>
      <vt:lpstr>Reading Input from Keyboard </vt:lpstr>
      <vt:lpstr>Input Data (input() and raw_input())</vt:lpstr>
      <vt:lpstr>Integer Division</vt:lpstr>
      <vt:lpstr>Unicode representation</vt:lpstr>
      <vt:lpstr>xrange() Function Removed</vt:lpstr>
      <vt:lpstr>Raise exception</vt:lpstr>
      <vt:lpstr>Python 3</vt:lpstr>
      <vt:lpstr>Script Mode programming</vt:lpstr>
      <vt:lpstr>Python Identifiers</vt:lpstr>
      <vt:lpstr>Python Identifiers</vt:lpstr>
      <vt:lpstr>Reserve words</vt:lpstr>
      <vt:lpstr>Line and Indentation</vt:lpstr>
      <vt:lpstr>Line and Indentation Example</vt:lpstr>
      <vt:lpstr>Multiline Statement</vt:lpstr>
      <vt:lpstr>Quotation in Python</vt:lpstr>
      <vt:lpstr>Comments in Python</vt:lpstr>
      <vt:lpstr>Waiting for the User</vt:lpstr>
      <vt:lpstr>Multiple Statements on a Single Line</vt:lpstr>
      <vt:lpstr>Multiple Statement Groups as Suites</vt:lpstr>
      <vt:lpstr>Lecture 3</vt:lpstr>
      <vt:lpstr>Variables</vt:lpstr>
      <vt:lpstr>Assigning Values to Variables</vt:lpstr>
      <vt:lpstr>Multiple Assignment</vt:lpstr>
      <vt:lpstr>Standard Data Types</vt:lpstr>
      <vt:lpstr>Numbers</vt:lpstr>
      <vt:lpstr>Number Types</vt:lpstr>
      <vt:lpstr>Numbers Example</vt:lpstr>
      <vt:lpstr>Number examples</vt:lpstr>
      <vt:lpstr>Strings</vt:lpstr>
      <vt:lpstr>String Example</vt:lpstr>
      <vt:lpstr>String Examples</vt:lpstr>
      <vt:lpstr>String Examples</vt:lpstr>
      <vt:lpstr>PowerPoint Presentation</vt:lpstr>
      <vt:lpstr>Lists</vt:lpstr>
      <vt:lpstr>List Example</vt:lpstr>
      <vt:lpstr>List Examples</vt:lpstr>
      <vt:lpstr>Simple List Program</vt:lpstr>
      <vt:lpstr>Slicing –To access range of elements</vt:lpstr>
      <vt:lpstr>List Examples</vt:lpstr>
      <vt:lpstr>List methods</vt:lpstr>
      <vt:lpstr>List methods</vt:lpstr>
      <vt:lpstr>Lecture 4</vt:lpstr>
      <vt:lpstr>Tuples</vt:lpstr>
      <vt:lpstr>Tuple Examples</vt:lpstr>
      <vt:lpstr>Tuple Examples</vt:lpstr>
      <vt:lpstr>Dictionary</vt:lpstr>
      <vt:lpstr>Dictionary Example</vt:lpstr>
      <vt:lpstr>Data Type Conversion</vt:lpstr>
      <vt:lpstr>Type of Operators</vt:lpstr>
      <vt:lpstr>Arithmetic Operator</vt:lpstr>
      <vt:lpstr>Comparison Operators</vt:lpstr>
      <vt:lpstr>Assignment Operators</vt:lpstr>
      <vt:lpstr>Bitwise Operator</vt:lpstr>
      <vt:lpstr>Logical Operator</vt:lpstr>
      <vt:lpstr>Membership Operator</vt:lpstr>
      <vt:lpstr>Membership Examples</vt:lpstr>
      <vt:lpstr>Identity Operator</vt:lpstr>
      <vt:lpstr>Decision Making Statement</vt:lpstr>
      <vt:lpstr>Loops</vt:lpstr>
      <vt:lpstr>Loop Example</vt:lpstr>
      <vt:lpstr>range Examples</vt:lpstr>
      <vt:lpstr>Control statements</vt:lpstr>
      <vt:lpstr>Some examples for loop with List</vt:lpstr>
      <vt:lpstr>Lecture 5</vt:lpstr>
      <vt:lpstr>Date &amp; Time</vt:lpstr>
      <vt:lpstr>What is Tick?</vt:lpstr>
      <vt:lpstr>Time Tuple</vt:lpstr>
      <vt:lpstr>Formatted Time</vt:lpstr>
      <vt:lpstr>Calendar</vt:lpstr>
      <vt:lpstr>Functions</vt:lpstr>
      <vt:lpstr>Defining Functions</vt:lpstr>
      <vt:lpstr>Find Factorial of a list</vt:lpstr>
      <vt:lpstr>Function syntax</vt:lpstr>
      <vt:lpstr>PowerPoint Presentation</vt:lpstr>
      <vt:lpstr>Calling function</vt:lpstr>
      <vt:lpstr>Pass by Reference</vt:lpstr>
      <vt:lpstr>Function Arguments</vt:lpstr>
      <vt:lpstr>Required Argument</vt:lpstr>
      <vt:lpstr>Required Arguments</vt:lpstr>
      <vt:lpstr>Keyword Arguments</vt:lpstr>
      <vt:lpstr>Keyword argument</vt:lpstr>
      <vt:lpstr>Default Argument</vt:lpstr>
      <vt:lpstr>Default Arguments</vt:lpstr>
      <vt:lpstr>Variable-length Arguments</vt:lpstr>
      <vt:lpstr>Variable- Length Arguments</vt:lpstr>
      <vt:lpstr>Anonymous Function</vt:lpstr>
      <vt:lpstr>Anonymous Function</vt:lpstr>
      <vt:lpstr>return statement</vt:lpstr>
      <vt:lpstr>return statement</vt:lpstr>
      <vt:lpstr>Lecture 6</vt:lpstr>
      <vt:lpstr>Modules</vt:lpstr>
      <vt:lpstr>import Statement</vt:lpstr>
      <vt:lpstr>Module example</vt:lpstr>
      <vt:lpstr>Activity</vt:lpstr>
      <vt:lpstr>Examples</vt:lpstr>
      <vt:lpstr>The from...import Statement</vt:lpstr>
      <vt:lpstr>The from...import * Statement</vt:lpstr>
      <vt:lpstr>Executing Modules as Scripts</vt:lpstr>
      <vt:lpstr>Namespaces and Scoping</vt:lpstr>
      <vt:lpstr>Example</vt:lpstr>
      <vt:lpstr>The dir( ) Function</vt:lpstr>
      <vt:lpstr>Packages in Python</vt:lpstr>
      <vt:lpstr>Packages in Python</vt:lpstr>
      <vt:lpstr>Packages in Python</vt:lpstr>
      <vt:lpstr>Lecture 7 File Operations</vt:lpstr>
      <vt:lpstr>The open Function</vt:lpstr>
      <vt:lpstr>Pramaters </vt:lpstr>
      <vt:lpstr>Mode and Description</vt:lpstr>
      <vt:lpstr>Example</vt:lpstr>
      <vt:lpstr>The close() Method</vt:lpstr>
      <vt:lpstr>Example</vt:lpstr>
      <vt:lpstr>The write() Method</vt:lpstr>
      <vt:lpstr>Syntax and Example</vt:lpstr>
      <vt:lpstr>Lecture 8</vt:lpstr>
      <vt:lpstr>The read() Method</vt:lpstr>
      <vt:lpstr>File Positions</vt:lpstr>
      <vt:lpstr>Example</vt:lpstr>
      <vt:lpstr>Renaming and Deleting Files</vt:lpstr>
      <vt:lpstr>remove()</vt:lpstr>
      <vt:lpstr>The mkdir() Method</vt:lpstr>
      <vt:lpstr>The chdir() Method</vt:lpstr>
      <vt:lpstr>The getcwd() Method</vt:lpstr>
      <vt:lpstr>The rmdir() Method</vt:lpstr>
      <vt:lpstr>Lecture 9 Exception Handling</vt:lpstr>
      <vt:lpstr>Exception Handling</vt:lpstr>
      <vt:lpstr>Standard Exception</vt:lpstr>
      <vt:lpstr>Exception</vt:lpstr>
      <vt:lpstr>Handling an exception</vt:lpstr>
      <vt:lpstr>Syntax</vt:lpstr>
      <vt:lpstr>Example</vt:lpstr>
      <vt:lpstr>The try-finally Clause</vt:lpstr>
      <vt:lpstr>Argument of an Exception</vt:lpstr>
      <vt:lpstr>Raising an Exception</vt:lpstr>
      <vt:lpstr>Raising an Exception</vt:lpstr>
      <vt:lpstr>OOP(Object Oriented Programs)</vt:lpstr>
      <vt:lpstr>OOP Terminology</vt:lpstr>
      <vt:lpstr>OOP Terminology</vt:lpstr>
      <vt:lpstr>OOP Terminology</vt:lpstr>
      <vt:lpstr>Creating Class</vt:lpstr>
      <vt:lpstr>Creating Instances</vt:lpstr>
      <vt:lpstr>Accessing the Attributes</vt:lpstr>
      <vt:lpstr>Accessing the Attributes</vt:lpstr>
      <vt:lpstr>Destroying Objects (Garbage Collection)</vt:lpstr>
      <vt:lpstr>__del__</vt:lpstr>
      <vt:lpstr>Example</vt:lpstr>
      <vt:lpstr>Class Inheritance</vt:lpstr>
      <vt:lpstr>Example</vt:lpstr>
      <vt:lpstr>Multiple inheritance</vt:lpstr>
      <vt:lpstr>Validate class or object</vt:lpstr>
      <vt:lpstr>Overriding Methods</vt:lpstr>
      <vt:lpstr>Overloading Operators</vt:lpstr>
      <vt:lpstr>Example</vt:lpstr>
      <vt:lpstr>Data Hiding</vt:lpstr>
      <vt:lpstr>Example</vt:lpstr>
      <vt:lpstr>Regular Expression</vt:lpstr>
      <vt:lpstr>Basic patterns that match single chars</vt:lpstr>
      <vt:lpstr>Basic patterns that match single chars</vt:lpstr>
      <vt:lpstr>Compilation flags</vt:lpstr>
      <vt:lpstr>Compilation flags</vt:lpstr>
      <vt:lpstr>Example</vt:lpstr>
      <vt:lpstr>Example</vt:lpstr>
      <vt:lpstr>Examples</vt:lpstr>
      <vt:lpstr>Examples</vt:lpstr>
      <vt:lpstr>Example</vt:lpstr>
      <vt:lpstr>MultiThreading</vt:lpstr>
      <vt:lpstr>Thread</vt:lpstr>
      <vt:lpstr>Threads</vt:lpstr>
      <vt:lpstr>PowerPoint Presentation</vt:lpstr>
      <vt:lpstr>Class level Creating threads</vt:lpstr>
      <vt:lpstr>Multiprocessing</vt:lpstr>
      <vt:lpstr>Example</vt:lpstr>
      <vt:lpstr>Sockets</vt:lpstr>
      <vt:lpstr>Socket Module</vt:lpstr>
      <vt:lpstr>Socket Client</vt:lpstr>
      <vt:lpstr>Socket server methods</vt:lpstr>
      <vt:lpstr>Socket Server</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Sharma, Raman (ES Global Design)</dc:creator>
  <cp:lastModifiedBy>Sharma, Raman (ES Global Design)</cp:lastModifiedBy>
  <cp:revision>127</cp:revision>
  <dcterms:created xsi:type="dcterms:W3CDTF">2018-06-12T15:49:58Z</dcterms:created>
  <dcterms:modified xsi:type="dcterms:W3CDTF">2018-09-12T05:05:28Z</dcterms:modified>
</cp:coreProperties>
</file>