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419" autoAdjust="0"/>
    <p:restoredTop sz="94660"/>
  </p:normalViewPr>
  <p:slideViewPr>
    <p:cSldViewPr>
      <p:cViewPr varScale="1">
        <p:scale>
          <a:sx n="24" d="100"/>
          <a:sy n="24" d="100"/>
        </p:scale>
        <p:origin x="2034" y="7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notesSlide" Target="../notesSlides/notesSlide1.xm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10" Type="http://schemas.openxmlformats.org/officeDocument/2006/relationships/image" Target="../media/image5.jpeg"/><Relationship Id="rId4" Type="http://schemas.openxmlformats.org/officeDocument/2006/relationships/oleObject" Target="../embeddings/oleObject1.bin"/><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6366933" y="2506134"/>
            <a:ext cx="32445678"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Title: Descriptive, not too long, large (96 pt), shadow, white </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2344945"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38887" tIns="18775" rIns="38887" bIns="18775" anchor="ctr"/>
          <a:lstStyle/>
          <a:p>
            <a:pPr algn="just" defTabSz="366893" eaLnBrk="0" hangingPunct="0">
              <a:defRPr/>
            </a:pPr>
            <a:r>
              <a:rPr lang="en-US" sz="3911" b="1">
                <a:solidFill>
                  <a:srgbClr val="FAFD00"/>
                </a:solidFill>
                <a:effectLst>
                  <a:outerShdw blurRad="38100" dist="38100" dir="2700000" algn="tl">
                    <a:srgbClr val="000000"/>
                  </a:outerShdw>
                </a:effectLst>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33189334" y="15036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effectLst>
                  <a:outerShdw blurRad="38100" dist="38100" dir="2700000" algn="tl">
                    <a:srgbClr val="000000"/>
                  </a:outerShdw>
                </a:effectLst>
                <a:latin typeface="Verdana" pitchFamily="34" charset="0"/>
              </a:rPr>
              <a:t>	 </a:t>
            </a:r>
            <a:r>
              <a:rPr lang="en-US" sz="3911"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1578167" y="8531578"/>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chemeClr val="bg1"/>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582400" y="19371733"/>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836085" y="12845344"/>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 (Background)</a:t>
            </a:r>
          </a:p>
        </p:txBody>
      </p:sp>
      <p:sp>
        <p:nvSpPr>
          <p:cNvPr id="1037" name="Rectangle 29"/>
          <p:cNvSpPr>
            <a:spLocks noChangeArrowheads="1"/>
          </p:cNvSpPr>
          <p:nvPr/>
        </p:nvSpPr>
        <p:spPr bwMode="auto">
          <a:xfrm>
            <a:off x="811390" y="20658667"/>
            <a:ext cx="9750778" cy="4605867"/>
          </a:xfrm>
          <a:prstGeom prst="rect">
            <a:avLst/>
          </a:prstGeom>
          <a:noFill/>
          <a:ln w="12700">
            <a:noFill/>
            <a:miter lim="800000"/>
            <a:headEnd/>
            <a:tailEnd/>
          </a:ln>
        </p:spPr>
        <p:txBody>
          <a:bodyPr lIns="162560" rIns="162560"/>
          <a:lstStyle/>
          <a:p>
            <a:pPr algn="just" eaLnBrk="0" hangingPunct="0">
              <a:spcBef>
                <a:spcPct val="50000"/>
              </a:spcBef>
            </a:pPr>
            <a:br>
              <a:rPr lang="en-US" sz="2489">
                <a:solidFill>
                  <a:srgbClr val="000066"/>
                </a:solidFill>
                <a:latin typeface="Arial" charset="0"/>
              </a:rPr>
            </a:br>
            <a:endParaRPr lang="en-US" sz="2489">
              <a:solidFill>
                <a:srgbClr val="000066"/>
              </a:solidFill>
              <a:latin typeface="Arial" charset="0"/>
            </a:endParaRPr>
          </a:p>
        </p:txBody>
      </p:sp>
      <p:sp>
        <p:nvSpPr>
          <p:cNvPr id="1038" name="Text Box 82"/>
          <p:cNvSpPr txBox="1">
            <a:spLocks noChangeArrowheads="1"/>
          </p:cNvSpPr>
          <p:nvPr/>
        </p:nvSpPr>
        <p:spPr bwMode="auto">
          <a:xfrm>
            <a:off x="33110311" y="17475200"/>
            <a:ext cx="9750778" cy="1219200"/>
          </a:xfrm>
          <a:prstGeom prst="rect">
            <a:avLst/>
          </a:prstGeom>
          <a:noFill/>
          <a:ln w="12700">
            <a:noFill/>
            <a:miter lim="800000"/>
            <a:headEnd/>
            <a:tailEnd/>
          </a:ln>
        </p:spPr>
        <p:txBody>
          <a:bodyPr lIns="203200"/>
          <a:lstStyle/>
          <a:p>
            <a:pPr marL="254003" indent="-254003" algn="just" eaLnBrk="0" hangingPunct="0">
              <a:lnSpc>
                <a:spcPct val="90000"/>
              </a:lnSpc>
              <a:buFontTx/>
              <a:buChar char="1"/>
            </a:pPr>
            <a:r>
              <a:rPr lang="en-US" sz="1600">
                <a:solidFill>
                  <a:srgbClr val="000062"/>
                </a:solidFill>
                <a:latin typeface="Arial" charset="0"/>
              </a:rPr>
              <a:t>Quigley HA, Nickells RW, Kerrigan LA, Pease ME, Thibault DJ, Zack DJ. </a:t>
            </a:r>
            <a:r>
              <a:rPr lang="en-US" sz="1600" b="1">
                <a:solidFill>
                  <a:srgbClr val="000062"/>
                </a:solidFill>
                <a:latin typeface="Arial" charset="0"/>
              </a:rPr>
              <a:t>Retinal ganglion cell death in experimental glaucoma and after axotomy occurs by apoptosis</a:t>
            </a:r>
            <a:r>
              <a:rPr lang="en-US" sz="1600">
                <a:solidFill>
                  <a:srgbClr val="000062"/>
                </a:solidFill>
                <a:latin typeface="Arial" charset="0"/>
              </a:rPr>
              <a:t>. </a:t>
            </a:r>
            <a:r>
              <a:rPr lang="en-US" sz="1600" i="1">
                <a:solidFill>
                  <a:srgbClr val="000062"/>
                </a:solidFill>
                <a:latin typeface="Arial" charset="0"/>
              </a:rPr>
              <a:t>Invest Ophthalmol Vis Sci</a:t>
            </a:r>
            <a:r>
              <a:rPr lang="en-US" sz="1600">
                <a:solidFill>
                  <a:srgbClr val="000062"/>
                </a:solidFill>
                <a:latin typeface="Arial" charset="0"/>
              </a:rPr>
              <a:t> 1995;36:774-86.</a:t>
            </a:r>
          </a:p>
          <a:p>
            <a:pPr marL="254003" indent="-254003" algn="just" eaLnBrk="0" hangingPunct="0">
              <a:lnSpc>
                <a:spcPct val="90000"/>
              </a:lnSpc>
            </a:pPr>
            <a:r>
              <a:rPr lang="en-US" sz="1600">
                <a:solidFill>
                  <a:srgbClr val="000062"/>
                </a:solidFill>
                <a:latin typeface="Arial" charset="0"/>
              </a:rPr>
              <a:t>, </a:t>
            </a: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3" name="Text Box 146"/>
          <p:cNvSpPr txBox="1">
            <a:spLocks noChangeArrowheads="1"/>
          </p:cNvSpPr>
          <p:nvPr/>
        </p:nvSpPr>
        <p:spPr bwMode="auto">
          <a:xfrm>
            <a:off x="756355" y="24712789"/>
            <a:ext cx="9889067" cy="4032258"/>
          </a:xfrm>
          <a:prstGeom prst="rect">
            <a:avLst/>
          </a:prstGeom>
          <a:noFill/>
          <a:ln w="9525">
            <a:noFill/>
            <a:miter lim="800000"/>
            <a:headEnd/>
            <a:tailEnd/>
          </a:ln>
        </p:spPr>
        <p:txBody>
          <a:bodyPr wrap="square" lIns="162560" rIns="162560">
            <a:spAutoFit/>
          </a:bodyPr>
          <a:lstStyle/>
          <a:p>
            <a:pPr algn="just">
              <a:spcBef>
                <a:spcPct val="50000"/>
              </a:spcBef>
            </a:pPr>
            <a:r>
              <a:rPr lang="en-US" sz="4267" b="1" dirty="0">
                <a:latin typeface="Arial" charset="0"/>
              </a:rPr>
              <a:t>This poster is 36” x 54”, so it is four columns wide instead of 36” x 48” which is more standard. All Textboxes 12” wide, variable ht. </a:t>
            </a:r>
            <a:br>
              <a:rPr lang="en-US" sz="4267" b="1" dirty="0">
                <a:latin typeface="Arial" charset="0"/>
              </a:rPr>
            </a:br>
            <a:r>
              <a:rPr lang="en-US" sz="4267" b="1" dirty="0">
                <a:latin typeface="Arial" charset="0"/>
              </a:rPr>
              <a:t>0.2 internal LR margins</a:t>
            </a:r>
            <a:br>
              <a:rPr lang="en-US" sz="4267" b="1" dirty="0">
                <a:latin typeface="Arial" charset="0"/>
              </a:rPr>
            </a:br>
            <a:r>
              <a:rPr lang="en-US" sz="4267" b="1" dirty="0">
                <a:latin typeface="Arial" charset="0"/>
              </a:rPr>
              <a:t>0.05 internal top/bottom margins  </a:t>
            </a:r>
          </a:p>
        </p:txBody>
      </p:sp>
      <p:sp>
        <p:nvSpPr>
          <p:cNvPr id="1044" name="Text Box 147"/>
          <p:cNvSpPr txBox="1">
            <a:spLocks noChangeArrowheads="1"/>
          </p:cNvSpPr>
          <p:nvPr/>
        </p:nvSpPr>
        <p:spPr bwMode="auto">
          <a:xfrm>
            <a:off x="862189" y="29048120"/>
            <a:ext cx="9889067" cy="1186735"/>
          </a:xfrm>
          <a:prstGeom prst="rect">
            <a:avLst/>
          </a:prstGeom>
          <a:noFill/>
          <a:ln w="9525">
            <a:noFill/>
            <a:miter lim="800000"/>
            <a:headEnd/>
            <a:tailEnd/>
          </a:ln>
        </p:spPr>
        <p:txBody>
          <a:bodyPr lIns="162560" rIns="162560">
            <a:spAutoFit/>
          </a:bodyPr>
          <a:lstStyle/>
          <a:p>
            <a:pPr algn="just">
              <a:spcBef>
                <a:spcPct val="50000"/>
              </a:spcBef>
            </a:pPr>
            <a:r>
              <a:rPr lang="en-US" sz="3556" b="1" dirty="0">
                <a:latin typeface="Arial" charset="0"/>
              </a:rPr>
              <a:t>In this column, items are positioned horizontally, 1.0” from the top left corner</a:t>
            </a:r>
          </a:p>
        </p:txBody>
      </p:sp>
      <p:sp>
        <p:nvSpPr>
          <p:cNvPr id="1045" name="Text Box 149"/>
          <p:cNvSpPr txBox="1">
            <a:spLocks noChangeArrowheads="1"/>
          </p:cNvSpPr>
          <p:nvPr/>
        </p:nvSpPr>
        <p:spPr bwMode="auto">
          <a:xfrm>
            <a:off x="11551233" y="27494118"/>
            <a:ext cx="9889067" cy="2062296"/>
          </a:xfrm>
          <a:prstGeom prst="rect">
            <a:avLst/>
          </a:prstGeom>
          <a:noFill/>
          <a:ln w="9525">
            <a:noFill/>
            <a:miter lim="800000"/>
            <a:headEnd/>
            <a:tailEnd/>
          </a:ln>
        </p:spPr>
        <p:txBody>
          <a:bodyPr lIns="162560" rIns="162560">
            <a:spAutoFit/>
          </a:bodyPr>
          <a:lstStyle/>
          <a:p>
            <a:pPr algn="just">
              <a:spcBef>
                <a:spcPct val="50000"/>
              </a:spcBef>
            </a:pPr>
            <a:r>
              <a:rPr lang="en-US" sz="4267" b="1" dirty="0">
                <a:latin typeface="Arial" charset="0"/>
              </a:rPr>
              <a:t>In this column, items are positioned horizontally, 14.25” from the top left corner</a:t>
            </a:r>
          </a:p>
        </p:txBody>
      </p:sp>
      <p:sp>
        <p:nvSpPr>
          <p:cNvPr id="1046" name="Text Box 151"/>
          <p:cNvSpPr txBox="1">
            <a:spLocks noChangeArrowheads="1"/>
          </p:cNvSpPr>
          <p:nvPr/>
        </p:nvSpPr>
        <p:spPr bwMode="auto">
          <a:xfrm>
            <a:off x="903112" y="23345193"/>
            <a:ext cx="9889067" cy="1241494"/>
          </a:xfrm>
          <a:prstGeom prst="rect">
            <a:avLst/>
          </a:prstGeom>
          <a:noFill/>
          <a:ln w="63500">
            <a:noFill/>
            <a:miter lim="800000"/>
            <a:headEnd/>
            <a:tailEnd/>
          </a:ln>
        </p:spPr>
        <p:txBody>
          <a:bodyPr>
            <a:spAutoFit/>
          </a:bodyPr>
          <a:lstStyle/>
          <a:p>
            <a:pPr algn="just">
              <a:spcBef>
                <a:spcPct val="50000"/>
              </a:spcBef>
            </a:pPr>
            <a:r>
              <a:rPr lang="en-US" sz="2489" dirty="0">
                <a:latin typeface="Arial" charset="0"/>
              </a:rPr>
              <a:t>All body text 26-30 pts (28 here). I prefer Ariel or Verdana.  Nice dark color (blue or black).  No yellow.  No red or yellow on a blue background.</a:t>
            </a:r>
          </a:p>
        </p:txBody>
      </p:sp>
      <p:sp>
        <p:nvSpPr>
          <p:cNvPr id="1047" name="Text Box 152"/>
          <p:cNvSpPr txBox="1">
            <a:spLocks noChangeArrowheads="1"/>
          </p:cNvSpPr>
          <p:nvPr/>
        </p:nvSpPr>
        <p:spPr bwMode="auto">
          <a:xfrm>
            <a:off x="811389" y="9685867"/>
            <a:ext cx="9889067" cy="1241494"/>
          </a:xfrm>
          <a:prstGeom prst="rect">
            <a:avLst/>
          </a:prstGeom>
          <a:noFill/>
          <a:ln w="9525">
            <a:noFill/>
            <a:miter lim="800000"/>
            <a:headEnd/>
            <a:tailEnd/>
          </a:ln>
        </p:spPr>
        <p:txBody>
          <a:bodyPr lIns="162560" rIns="162560">
            <a:spAutoFit/>
          </a:bodyPr>
          <a:lstStyle/>
          <a:p>
            <a:pPr algn="just">
              <a:spcBef>
                <a:spcPct val="50000"/>
              </a:spcBef>
            </a:pPr>
            <a:r>
              <a:rPr lang="en-US" sz="2489" dirty="0">
                <a:latin typeface="Arial" charset="0"/>
              </a:rPr>
              <a:t>Insert Abstract here. May not be required.  Preferably that turned in for abstract book.  Will provide redundant information. Preferably around 300ish words (as conference requires).</a:t>
            </a:r>
          </a:p>
        </p:txBody>
      </p:sp>
      <p:sp>
        <p:nvSpPr>
          <p:cNvPr id="1048" name="Text Box 153"/>
          <p:cNvSpPr txBox="1">
            <a:spLocks noChangeArrowheads="1"/>
          </p:cNvSpPr>
          <p:nvPr/>
        </p:nvSpPr>
        <p:spPr bwMode="auto">
          <a:xfrm>
            <a:off x="774700" y="11065227"/>
            <a:ext cx="9889067" cy="858440"/>
          </a:xfrm>
          <a:prstGeom prst="rect">
            <a:avLst/>
          </a:prstGeom>
          <a:noFill/>
          <a:ln w="9525">
            <a:noFill/>
            <a:miter lim="800000"/>
            <a:headEnd/>
            <a:tailEnd/>
          </a:ln>
        </p:spPr>
        <p:txBody>
          <a:bodyPr lIns="162560" rIns="162560">
            <a:spAutoFit/>
          </a:bodyPr>
          <a:lstStyle/>
          <a:p>
            <a:pPr algn="just">
              <a:spcBef>
                <a:spcPct val="20000"/>
              </a:spcBef>
            </a:pPr>
            <a:r>
              <a:rPr lang="en-US" sz="2489" dirty="0">
                <a:latin typeface="Arial" charset="0"/>
              </a:rPr>
              <a:t>Purpose, Objective, Aim, Goal:  What are you going to do?  What is your hypothesis?   Very short. 2 sentences.</a:t>
            </a:r>
          </a:p>
        </p:txBody>
      </p:sp>
      <p:sp>
        <p:nvSpPr>
          <p:cNvPr id="1049" name="Text Box 155"/>
          <p:cNvSpPr txBox="1">
            <a:spLocks noChangeArrowheads="1"/>
          </p:cNvSpPr>
          <p:nvPr/>
        </p:nvSpPr>
        <p:spPr bwMode="auto">
          <a:xfrm>
            <a:off x="812801" y="14265310"/>
            <a:ext cx="9889067" cy="1318118"/>
          </a:xfrm>
          <a:prstGeom prst="rect">
            <a:avLst/>
          </a:prstGeom>
          <a:noFill/>
          <a:ln w="76200">
            <a:noFill/>
            <a:miter lim="800000"/>
            <a:headEnd/>
            <a:tailEnd/>
          </a:ln>
        </p:spPr>
        <p:txBody>
          <a:bodyPr lIns="162560" rIns="162560">
            <a:spAutoFit/>
          </a:bodyPr>
          <a:lstStyle/>
          <a:p>
            <a:pPr algn="just">
              <a:spcBef>
                <a:spcPct val="20000"/>
              </a:spcBef>
            </a:pPr>
            <a:r>
              <a:rPr lang="en-US" sz="2489" dirty="0">
                <a:latin typeface="Arial" charset="0"/>
              </a:rPr>
              <a:t>Make very brief.  Foundation for your work. Why you chose to study.</a:t>
            </a:r>
          </a:p>
          <a:p>
            <a:pPr algn="just">
              <a:spcBef>
                <a:spcPct val="20000"/>
              </a:spcBef>
            </a:pPr>
            <a:r>
              <a:rPr lang="en-US" sz="2489" dirty="0">
                <a:latin typeface="Arial" charset="0"/>
              </a:rPr>
              <a:t>Equivalent of 1 double spaced 81/2x11.  Separate into easy to read paragraphs.</a:t>
            </a:r>
          </a:p>
        </p:txBody>
      </p:sp>
      <p:sp>
        <p:nvSpPr>
          <p:cNvPr id="1050" name="Text Box 156"/>
          <p:cNvSpPr txBox="1">
            <a:spLocks noChangeArrowheads="1"/>
          </p:cNvSpPr>
          <p:nvPr/>
        </p:nvSpPr>
        <p:spPr bwMode="auto">
          <a:xfrm>
            <a:off x="33121600" y="28244800"/>
            <a:ext cx="9889067" cy="2062296"/>
          </a:xfrm>
          <a:prstGeom prst="rect">
            <a:avLst/>
          </a:prstGeom>
          <a:noFill/>
          <a:ln w="9525">
            <a:noFill/>
            <a:miter lim="800000"/>
            <a:headEnd/>
            <a:tailEnd/>
          </a:ln>
        </p:spPr>
        <p:txBody>
          <a:bodyPr lIns="162560" rIns="162560">
            <a:spAutoFit/>
          </a:bodyPr>
          <a:lstStyle/>
          <a:p>
            <a:pPr algn="just">
              <a:spcBef>
                <a:spcPct val="50000"/>
              </a:spcBef>
            </a:pPr>
            <a:r>
              <a:rPr lang="en-US" sz="4267" b="1">
                <a:latin typeface="Arial" charset="0"/>
              </a:rPr>
              <a:t>In this column, items are positioned horizontally, 40.75” from the top left corner</a:t>
            </a:r>
          </a:p>
        </p:txBody>
      </p:sp>
      <p:sp>
        <p:nvSpPr>
          <p:cNvPr id="1051" name="Text Box 157"/>
          <p:cNvSpPr txBox="1">
            <a:spLocks noChangeArrowheads="1"/>
          </p:cNvSpPr>
          <p:nvPr/>
        </p:nvSpPr>
        <p:spPr bwMode="auto">
          <a:xfrm>
            <a:off x="11582400" y="9753600"/>
            <a:ext cx="9889067" cy="1241494"/>
          </a:xfrm>
          <a:prstGeom prst="rect">
            <a:avLst/>
          </a:prstGeom>
          <a:noFill/>
          <a:ln w="9525">
            <a:noFill/>
            <a:miter lim="800000"/>
            <a:headEnd/>
            <a:tailEnd/>
          </a:ln>
        </p:spPr>
        <p:txBody>
          <a:bodyPr lIns="162560" rIns="162560">
            <a:spAutoFit/>
          </a:bodyPr>
          <a:lstStyle/>
          <a:p>
            <a:pPr algn="just">
              <a:spcBef>
                <a:spcPct val="50000"/>
              </a:spcBef>
            </a:pPr>
            <a:r>
              <a:rPr lang="en-US" sz="2489">
                <a:latin typeface="Arial" charset="0"/>
              </a:rPr>
              <a:t>Can include summary figure; flow chart, image, photographs.  Can bullet to shorten.  Few words as possible. sure to include</a:t>
            </a:r>
            <a:r>
              <a:rPr lang="en-US" sz="2489">
                <a:latin typeface="Arial" charset="0"/>
                <a:cs typeface="Arial" charset="0"/>
              </a:rPr>
              <a:t> subjects, experimental design, statistical methods, drugs and equipment used</a:t>
            </a:r>
            <a:endParaRPr lang="en-US" sz="2489">
              <a:latin typeface="Arial" charset="0"/>
            </a:endParaRPr>
          </a:p>
        </p:txBody>
      </p:sp>
      <p:sp>
        <p:nvSpPr>
          <p:cNvPr id="1052" name="Text Box 158"/>
          <p:cNvSpPr txBox="1">
            <a:spLocks noChangeArrowheads="1"/>
          </p:cNvSpPr>
          <p:nvPr/>
        </p:nvSpPr>
        <p:spPr bwMode="auto">
          <a:xfrm>
            <a:off x="33121600" y="25400000"/>
            <a:ext cx="9889067" cy="2199128"/>
          </a:xfrm>
          <a:prstGeom prst="rect">
            <a:avLst/>
          </a:prstGeom>
          <a:noFill/>
          <a:ln w="9525">
            <a:noFill/>
            <a:miter lim="800000"/>
            <a:headEnd/>
            <a:tailEnd/>
          </a:ln>
        </p:spPr>
        <p:txBody>
          <a:bodyPr lIns="162560" rIns="162560">
            <a:spAutoFit/>
          </a:bodyPr>
          <a:lstStyle/>
          <a:p>
            <a:pPr algn="just" fontAlgn="b">
              <a:spcBef>
                <a:spcPct val="50000"/>
              </a:spcBef>
            </a:pPr>
            <a:r>
              <a:rPr lang="en-US" sz="2489" b="1" dirty="0">
                <a:latin typeface="Arial" charset="0"/>
                <a:cs typeface="Arial" charset="0"/>
              </a:rPr>
              <a:t>Funding Organization/Agency/Source &amp; Acknowledgements, possible conflicts of interest </a:t>
            </a:r>
            <a:r>
              <a:rPr lang="en-US" sz="2489" dirty="0">
                <a:latin typeface="Arial" charset="0"/>
                <a:cs typeface="Arial" charset="0"/>
              </a:rPr>
              <a:t>- usually placed at the bottom right of the poster. One paragraph (short).  Can make smaller if needed.</a:t>
            </a:r>
          </a:p>
          <a:p>
            <a:pPr algn="just" fontAlgn="b">
              <a:spcBef>
                <a:spcPct val="50000"/>
              </a:spcBef>
            </a:pPr>
            <a:r>
              <a:rPr lang="en-US" sz="2489" dirty="0">
                <a:latin typeface="Arial" charset="0"/>
                <a:cs typeface="Arial" charset="0"/>
              </a:rPr>
              <a:t>Partially funded by the Department of Education Ronald E. McNair Scholars Grant at the University of Texas at San Antonio.</a:t>
            </a:r>
          </a:p>
        </p:txBody>
      </p:sp>
      <p:sp>
        <p:nvSpPr>
          <p:cNvPr id="1053" name="Text Box 160"/>
          <p:cNvSpPr txBox="1">
            <a:spLocks noChangeArrowheads="1"/>
          </p:cNvSpPr>
          <p:nvPr/>
        </p:nvSpPr>
        <p:spPr bwMode="auto">
          <a:xfrm>
            <a:off x="11582400" y="20519702"/>
            <a:ext cx="9956800" cy="6412718"/>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Figure Based.  Put words to explain figures so that they can stand alone.  Try using figures/graphs most, because they convey the most information.  If you use a table, you must add in words near it to explain it and its significance.</a:t>
            </a:r>
          </a:p>
          <a:p>
            <a:pPr algn="just">
              <a:spcBef>
                <a:spcPct val="50000"/>
              </a:spcBef>
            </a:pPr>
            <a:r>
              <a:rPr lang="en-US" sz="2489" dirty="0">
                <a:latin typeface="Arial" charset="0"/>
              </a:rPr>
              <a:t>Manipulate images/photographs outside of PowerPoint (Photoshop, </a:t>
            </a:r>
            <a:r>
              <a:rPr lang="en-US" sz="2489" dirty="0" err="1">
                <a:latin typeface="Arial" charset="0"/>
              </a:rPr>
              <a:t>etc</a:t>
            </a:r>
            <a:r>
              <a:rPr lang="en-US" sz="2489" dirty="0">
                <a:latin typeface="Arial" charset="0"/>
              </a:rPr>
              <a:t>).  Try not to resize within PowerPoint, because of possible printing problems.  They should be at 240 dots per inch (dpi, pixels) and of the correct size.  They should be .jpg, .bmp, .</a:t>
            </a:r>
            <a:r>
              <a:rPr lang="en-US" sz="2489" dirty="0" err="1">
                <a:latin typeface="Arial" charset="0"/>
              </a:rPr>
              <a:t>tif</a:t>
            </a:r>
            <a:r>
              <a:rPr lang="en-US" sz="2489" dirty="0">
                <a:latin typeface="Arial" charset="0"/>
              </a:rPr>
              <a:t>, or .gif format.</a:t>
            </a:r>
          </a:p>
          <a:p>
            <a:pPr algn="just">
              <a:spcBef>
                <a:spcPct val="50000"/>
              </a:spcBef>
            </a:pPr>
            <a:r>
              <a:rPr lang="en-US" sz="2489" dirty="0">
                <a:latin typeface="Arial" charset="0"/>
              </a:rPr>
              <a:t>Excel graphs can be copied from within Excel and dropped into place.  They can be stretched and reshaped with no trouble from within PowerPoint.  Click once on them </a:t>
            </a:r>
            <a:r>
              <a:rPr lang="en-US" sz="2489" dirty="0" err="1">
                <a:latin typeface="Arial" charset="0"/>
              </a:rPr>
              <a:t>them</a:t>
            </a:r>
            <a:r>
              <a:rPr lang="en-US" sz="2489" dirty="0">
                <a:latin typeface="Arial" charset="0"/>
              </a:rPr>
              <a:t> to manipulate or format them (if you click twice, you get a spread sheet).  If you click on their corner then hold down the shift key, you will increase them proportionally, and not get odd-looking skinny or squashed lettering. </a:t>
            </a:r>
          </a:p>
          <a:p>
            <a:pPr algn="just">
              <a:spcBef>
                <a:spcPct val="50000"/>
              </a:spcBef>
            </a:pPr>
            <a:r>
              <a:rPr lang="en-US" sz="2489" dirty="0">
                <a:latin typeface="Arial" charset="0"/>
              </a:rPr>
              <a:t>Tables from Excel or Word can also be manipulated.  </a:t>
            </a:r>
          </a:p>
        </p:txBody>
      </p:sp>
      <p:sp>
        <p:nvSpPr>
          <p:cNvPr id="1054" name="Text Box 178"/>
          <p:cNvSpPr txBox="1">
            <a:spLocks noChangeArrowheads="1"/>
          </p:cNvSpPr>
          <p:nvPr/>
        </p:nvSpPr>
        <p:spPr bwMode="auto">
          <a:xfrm>
            <a:off x="856546" y="15895937"/>
            <a:ext cx="9889067" cy="4880503"/>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Hint 1. To make the objects in one area move as a group, highlight them all by holding down the shift key and clicking on them consecutively.  Then go to the draw button and choose group.  They should now move together. If you have images on a background, do not resize by stretching the whole item; ungroup first and resize the background.  Before you turn it in for printing, please ungroup everything.</a:t>
            </a:r>
          </a:p>
          <a:p>
            <a:pPr algn="just">
              <a:spcBef>
                <a:spcPct val="50000"/>
              </a:spcBef>
            </a:pPr>
            <a:r>
              <a:rPr lang="en-US" sz="2489" dirty="0">
                <a:latin typeface="Arial" charset="0"/>
              </a:rPr>
              <a:t>Hint 2.  When you want to move something, but want to maintain either its horizontal or vertical position (ex., moving down one of the heading boxes), hold down the shift key, click on the item and drag it.  The first direction you move (</a:t>
            </a:r>
            <a:r>
              <a:rPr lang="en-US" sz="2489" dirty="0" err="1">
                <a:latin typeface="Arial" charset="0"/>
              </a:rPr>
              <a:t>horiz</a:t>
            </a:r>
            <a:r>
              <a:rPr lang="en-US" sz="2489" dirty="0">
                <a:latin typeface="Arial" charset="0"/>
              </a:rPr>
              <a:t>. or vert.) will be the only way that it can go…no diagonal.  </a:t>
            </a:r>
          </a:p>
        </p:txBody>
      </p:sp>
      <p:sp>
        <p:nvSpPr>
          <p:cNvPr id="1055" name="Text Box 171"/>
          <p:cNvSpPr txBox="1">
            <a:spLocks noChangeArrowheads="1"/>
          </p:cNvSpPr>
          <p:nvPr/>
        </p:nvSpPr>
        <p:spPr bwMode="auto">
          <a:xfrm>
            <a:off x="22352000" y="28380267"/>
            <a:ext cx="9956800" cy="1077026"/>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3.  Progressive shrinkage of tumor size over 1 mo. with treatment of high dose compound X ((p&lt;0.01). Tumors in carrier-injected controls significantly (p&lt;0.01) increased in size over the same time.  n = 5 at all time points.</a:t>
            </a:r>
          </a:p>
        </p:txBody>
      </p:sp>
      <p:sp>
        <p:nvSpPr>
          <p:cNvPr id="1056" name="Text Box 183"/>
          <p:cNvSpPr txBox="1">
            <a:spLocks noChangeArrowheads="1"/>
          </p:cNvSpPr>
          <p:nvPr/>
        </p:nvSpPr>
        <p:spPr bwMode="auto">
          <a:xfrm>
            <a:off x="23842133" y="20387734"/>
            <a:ext cx="66378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a:solidFill>
                  <a:srgbClr val="990099"/>
                </a:solidFill>
                <a:latin typeface="Arial" charset="0"/>
              </a:rPr>
              <a:t>Time Course of Tumor Reduction</a:t>
            </a:r>
          </a:p>
        </p:txBody>
      </p:sp>
      <p:sp>
        <p:nvSpPr>
          <p:cNvPr id="1057" name="Text Box 162"/>
          <p:cNvSpPr txBox="1">
            <a:spLocks noChangeArrowheads="1"/>
          </p:cNvSpPr>
          <p:nvPr/>
        </p:nvSpPr>
        <p:spPr bwMode="auto">
          <a:xfrm>
            <a:off x="11717867" y="11040533"/>
            <a:ext cx="9618133" cy="858440"/>
          </a:xfrm>
          <a:prstGeom prst="rect">
            <a:avLst/>
          </a:prstGeom>
          <a:solidFill>
            <a:schemeClr val="bg1"/>
          </a:solidFill>
          <a:ln w="9525">
            <a:solidFill>
              <a:schemeClr val="bg1"/>
            </a:solidFill>
            <a:miter lim="800000"/>
            <a:headEnd/>
            <a:tailEnd/>
          </a:ln>
        </p:spPr>
        <p:txBody>
          <a:bodyPr lIns="162560" rIns="162560">
            <a:spAutoFit/>
          </a:bodyPr>
          <a:lstStyle/>
          <a:p>
            <a:pPr algn="just">
              <a:spcBef>
                <a:spcPct val="50000"/>
              </a:spcBef>
            </a:pPr>
            <a:r>
              <a:rPr lang="en-US" sz="2489">
                <a:solidFill>
                  <a:srgbClr val="000062"/>
                </a:solidFill>
                <a:latin typeface="Arial" charset="0"/>
              </a:rPr>
              <a:t>Photographs and tables will look best on gray, cream or light-colored complimentary background.  </a:t>
            </a:r>
          </a:p>
        </p:txBody>
      </p:sp>
      <p:sp>
        <p:nvSpPr>
          <p:cNvPr id="1058" name="Text Box 190"/>
          <p:cNvSpPr txBox="1">
            <a:spLocks noChangeArrowheads="1"/>
          </p:cNvSpPr>
          <p:nvPr/>
        </p:nvSpPr>
        <p:spPr bwMode="auto">
          <a:xfrm>
            <a:off x="22352000" y="17949334"/>
            <a:ext cx="9956800" cy="1733488"/>
          </a:xfrm>
          <a:prstGeom prst="rect">
            <a:avLst/>
          </a:prstGeom>
          <a:solidFill>
            <a:schemeClr val="bg1"/>
          </a:solidFill>
          <a:ln w="9525">
            <a:solidFill>
              <a:srgbClr val="000000"/>
            </a:solidFill>
            <a:miter lim="800000"/>
            <a:headEnd/>
            <a:tailEnd/>
          </a:ln>
        </p:spPr>
        <p:txBody>
          <a:bodyPr>
            <a:spAutoFit/>
          </a:bodyPr>
          <a:lstStyle/>
          <a:p>
            <a:pPr algn="just">
              <a:spcBef>
                <a:spcPct val="50000"/>
              </a:spcBef>
            </a:pPr>
            <a:r>
              <a:rPr lang="en-US" sz="2133">
                <a:latin typeface="Arial" charset="0"/>
              </a:rPr>
              <a:t>Figure 2.  Compound X significantly (p&lt;0.01) shrank osteosarcoma tumors in nude mice, during 1 mo. of treatment.  Tumors in carrier-injected controls significantly increased in size over the same time (p&lt;0.01).  No behavioral effects or significant weight loss were observed in treated mice during this time.  n = 5 at all time points.</a:t>
            </a:r>
          </a:p>
        </p:txBody>
      </p:sp>
      <p:sp>
        <p:nvSpPr>
          <p:cNvPr id="1059" name="Text Box 192"/>
          <p:cNvSpPr txBox="1">
            <a:spLocks noChangeArrowheads="1"/>
          </p:cNvSpPr>
          <p:nvPr/>
        </p:nvSpPr>
        <p:spPr bwMode="auto">
          <a:xfrm>
            <a:off x="23774400" y="9956801"/>
            <a:ext cx="7044267" cy="530017"/>
          </a:xfrm>
          <a:prstGeom prst="rect">
            <a:avLst/>
          </a:prstGeom>
          <a:solidFill>
            <a:schemeClr val="bg1"/>
          </a:solidFill>
          <a:ln w="9525">
            <a:solidFill>
              <a:schemeClr val="tx1"/>
            </a:solidFill>
            <a:miter lim="800000"/>
            <a:headEnd/>
            <a:tailEnd/>
          </a:ln>
        </p:spPr>
        <p:txBody>
          <a:bodyPr>
            <a:spAutoFit/>
          </a:bodyPr>
          <a:lstStyle/>
          <a:p>
            <a:pPr algn="ctr">
              <a:spcBef>
                <a:spcPct val="50000"/>
              </a:spcBef>
            </a:pPr>
            <a:r>
              <a:rPr lang="en-US" sz="2844" b="1">
                <a:solidFill>
                  <a:srgbClr val="990099"/>
                </a:solidFill>
                <a:latin typeface="Arial" charset="0"/>
              </a:rPr>
              <a:t>Compound X decreased Tumor size</a:t>
            </a:r>
          </a:p>
        </p:txBody>
      </p:sp>
      <p:graphicFrame>
        <p:nvGraphicFramePr>
          <p:cNvPr id="1026" name="Object 209"/>
          <p:cNvGraphicFramePr>
            <a:graphicFrameLocks noChangeAspect="1"/>
          </p:cNvGraphicFramePr>
          <p:nvPr/>
        </p:nvGraphicFramePr>
        <p:xfrm>
          <a:off x="22352000" y="10837334"/>
          <a:ext cx="9956800" cy="6918678"/>
        </p:xfrm>
        <a:graphic>
          <a:graphicData uri="http://schemas.openxmlformats.org/presentationml/2006/ole">
            <mc:AlternateContent xmlns:mc="http://schemas.openxmlformats.org/markup-compatibility/2006">
              <mc:Choice xmlns:v="urn:schemas-microsoft-com:vml" Requires="v">
                <p:oleObj spid="_x0000_s1026" name="Chart" r:id="rId4" imgW="5743956" imgH="3991254" progId="Excel.Chart.8">
                  <p:embed/>
                </p:oleObj>
              </mc:Choice>
              <mc:Fallback>
                <p:oleObj name="Chart" r:id="rId4" imgW="5743956" imgH="3991254" progId="Excel.Chart.8">
                  <p:embed/>
                  <p:pic>
                    <p:nvPicPr>
                      <p:cNvPr id="0" name="Object 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52000" y="10837334"/>
                        <a:ext cx="9956800" cy="6918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210"/>
          <p:cNvGraphicFramePr>
            <a:graphicFrameLocks noChangeAspect="1"/>
          </p:cNvGraphicFramePr>
          <p:nvPr/>
        </p:nvGraphicFramePr>
        <p:xfrm>
          <a:off x="22352000" y="21200534"/>
          <a:ext cx="9956800" cy="7024511"/>
        </p:xfrm>
        <a:graphic>
          <a:graphicData uri="http://schemas.openxmlformats.org/presentationml/2006/ole">
            <mc:AlternateContent xmlns:mc="http://schemas.openxmlformats.org/markup-compatibility/2006">
              <mc:Choice xmlns:v="urn:schemas-microsoft-com:vml" Requires="v">
                <p:oleObj spid="_x0000_s1027" name="Chart" r:id="rId6" imgW="6534531" imgH="4610608" progId="Excel.Chart.8">
                  <p:embed/>
                </p:oleObj>
              </mc:Choice>
              <mc:Fallback>
                <p:oleObj name="Chart" r:id="rId6" imgW="6534531" imgH="4610608" progId="Excel.Chart.8">
                  <p:embed/>
                  <p:pic>
                    <p:nvPicPr>
                      <p:cNvPr id="0" name="Object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2000" y="21200534"/>
                        <a:ext cx="9956800" cy="7024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0" name="Text Box 212"/>
          <p:cNvSpPr txBox="1">
            <a:spLocks noChangeArrowheads="1"/>
          </p:cNvSpPr>
          <p:nvPr/>
        </p:nvSpPr>
        <p:spPr bwMode="auto">
          <a:xfrm>
            <a:off x="33075096" y="9723968"/>
            <a:ext cx="9889067" cy="4337791"/>
          </a:xfrm>
          <a:prstGeom prst="rect">
            <a:avLst/>
          </a:prstGeom>
          <a:noFill/>
          <a:ln w="9525">
            <a:noFill/>
            <a:miter lim="800000"/>
            <a:headEnd/>
            <a:tailEnd/>
          </a:ln>
        </p:spPr>
        <p:txBody>
          <a:bodyPr lIns="162560" rIns="162560">
            <a:spAutoFit/>
          </a:bodyPr>
          <a:lstStyle/>
          <a:p>
            <a:pPr algn="just">
              <a:spcBef>
                <a:spcPct val="20000"/>
              </a:spcBef>
              <a:buFont typeface="Wingdings" pitchFamily="2" charset="2"/>
              <a:buChar char="Ø"/>
            </a:pPr>
            <a:r>
              <a:rPr lang="en-US" sz="2844" dirty="0">
                <a:solidFill>
                  <a:srgbClr val="000099"/>
                </a:solidFill>
                <a:latin typeface="Arial" charset="0"/>
              </a:rPr>
              <a:t>Large.  </a:t>
            </a:r>
          </a:p>
          <a:p>
            <a:pPr algn="just">
              <a:spcBef>
                <a:spcPct val="20000"/>
              </a:spcBef>
              <a:buFont typeface="Wingdings" pitchFamily="2" charset="2"/>
              <a:buChar char="Ø"/>
            </a:pPr>
            <a:r>
              <a:rPr lang="en-US" sz="2844" dirty="0">
                <a:solidFill>
                  <a:srgbClr val="000099"/>
                </a:solidFill>
                <a:latin typeface="Arial" charset="0"/>
              </a:rPr>
              <a:t>Bullet to stress.  </a:t>
            </a:r>
          </a:p>
          <a:p>
            <a:pPr algn="just">
              <a:spcBef>
                <a:spcPct val="20000"/>
              </a:spcBef>
              <a:buFont typeface="Wingdings" pitchFamily="2" charset="2"/>
              <a:buChar char="Ø"/>
            </a:pPr>
            <a:r>
              <a:rPr lang="en-US" sz="2844" dirty="0">
                <a:solidFill>
                  <a:srgbClr val="000099"/>
                </a:solidFill>
                <a:latin typeface="Arial" charset="0"/>
              </a:rPr>
              <a:t>Few words.  Some people read only this.  </a:t>
            </a:r>
          </a:p>
          <a:p>
            <a:pPr algn="just">
              <a:spcBef>
                <a:spcPct val="20000"/>
              </a:spcBef>
              <a:buFont typeface="Wingdings" pitchFamily="2" charset="2"/>
              <a:buChar char="Ø"/>
            </a:pPr>
            <a:r>
              <a:rPr lang="en-US" sz="2844" dirty="0">
                <a:solidFill>
                  <a:srgbClr val="000099"/>
                </a:solidFill>
                <a:latin typeface="Arial" charset="0"/>
              </a:rPr>
              <a:t>Tie back to real world problem brought up in introduction   </a:t>
            </a:r>
          </a:p>
          <a:p>
            <a:pPr algn="just">
              <a:spcBef>
                <a:spcPct val="20000"/>
              </a:spcBef>
              <a:buFont typeface="Wingdings" pitchFamily="2" charset="2"/>
              <a:buChar char="Ø"/>
            </a:pPr>
            <a:r>
              <a:rPr lang="en-US" sz="2844" dirty="0">
                <a:solidFill>
                  <a:srgbClr val="000099"/>
                </a:solidFill>
                <a:latin typeface="Arial" charset="0"/>
              </a:rPr>
              <a:t> VERY briefly summarize results.</a:t>
            </a:r>
          </a:p>
          <a:p>
            <a:pPr algn="just">
              <a:spcBef>
                <a:spcPct val="20000"/>
              </a:spcBef>
              <a:buFont typeface="Wingdings" pitchFamily="2" charset="2"/>
              <a:buChar char="Ø"/>
            </a:pPr>
            <a:r>
              <a:rPr lang="en-US" sz="2844" dirty="0">
                <a:solidFill>
                  <a:srgbClr val="000099"/>
                </a:solidFill>
                <a:latin typeface="Arial" charset="0"/>
              </a:rPr>
              <a:t> How did your hypothesis work out? </a:t>
            </a:r>
          </a:p>
          <a:p>
            <a:pPr algn="just">
              <a:spcBef>
                <a:spcPct val="20000"/>
              </a:spcBef>
              <a:buFont typeface="Wingdings" pitchFamily="2" charset="2"/>
              <a:buChar char="Ø"/>
            </a:pPr>
            <a:r>
              <a:rPr lang="en-US" sz="2844" dirty="0">
                <a:solidFill>
                  <a:srgbClr val="000099"/>
                </a:solidFill>
                <a:latin typeface="Arial" charset="0"/>
              </a:rPr>
              <a:t> Why was your finding important?</a:t>
            </a:r>
          </a:p>
          <a:p>
            <a:pPr algn="just">
              <a:spcBef>
                <a:spcPct val="50000"/>
              </a:spcBef>
            </a:pPr>
            <a:endParaRPr lang="en-US" sz="2844" dirty="0">
              <a:solidFill>
                <a:srgbClr val="000099"/>
              </a:solidFill>
              <a:latin typeface="Arial" charset="0"/>
            </a:endParaRPr>
          </a:p>
        </p:txBody>
      </p:sp>
      <p:sp>
        <p:nvSpPr>
          <p:cNvPr id="1061" name="Line 213"/>
          <p:cNvSpPr>
            <a:spLocks noChangeShapeType="1"/>
          </p:cNvSpPr>
          <p:nvPr/>
        </p:nvSpPr>
        <p:spPr bwMode="auto">
          <a:xfrm flipH="1" flipV="1">
            <a:off x="31631467" y="20794133"/>
            <a:ext cx="1557867" cy="2235200"/>
          </a:xfrm>
          <a:prstGeom prst="line">
            <a:avLst/>
          </a:prstGeom>
          <a:noFill/>
          <a:ln w="155575">
            <a:solidFill>
              <a:srgbClr val="FF00FF"/>
            </a:solidFill>
            <a:round/>
            <a:headEnd/>
            <a:tailEnd type="triangle" w="med" len="med"/>
          </a:ln>
        </p:spPr>
        <p:txBody>
          <a:bodyPr/>
          <a:lstStyle/>
          <a:p>
            <a:endParaRPr lang="en-US" sz="2133"/>
          </a:p>
        </p:txBody>
      </p:sp>
      <p:sp>
        <p:nvSpPr>
          <p:cNvPr id="1062" name="Text Box 215"/>
          <p:cNvSpPr txBox="1">
            <a:spLocks noChangeArrowheads="1"/>
          </p:cNvSpPr>
          <p:nvPr/>
        </p:nvSpPr>
        <p:spPr bwMode="auto">
          <a:xfrm>
            <a:off x="33245778" y="18631605"/>
            <a:ext cx="9956800" cy="475387"/>
          </a:xfrm>
          <a:prstGeom prst="rect">
            <a:avLst/>
          </a:prstGeom>
          <a:noFill/>
          <a:ln w="63500">
            <a:noFill/>
            <a:miter lim="800000"/>
            <a:headEnd/>
            <a:tailEnd/>
          </a:ln>
        </p:spPr>
        <p:txBody>
          <a:bodyPr lIns="162560" rIns="162560">
            <a:spAutoFit/>
          </a:bodyPr>
          <a:lstStyle/>
          <a:p>
            <a:pPr algn="just">
              <a:spcBef>
                <a:spcPct val="50000"/>
              </a:spcBef>
            </a:pPr>
            <a:r>
              <a:rPr lang="en-US" sz="2489">
                <a:latin typeface="Arial" charset="0"/>
              </a:rPr>
              <a:t>Are required -  Standard Format. Can make smaller if needed</a:t>
            </a:r>
          </a:p>
        </p:txBody>
      </p:sp>
      <p:pic>
        <p:nvPicPr>
          <p:cNvPr id="1063" name="Picture 218" descr="mousediagram"/>
          <p:cNvPicPr>
            <a:picLocks noChangeAspect="1" noChangeArrowheads="1"/>
          </p:cNvPicPr>
          <p:nvPr/>
        </p:nvPicPr>
        <p:blipFill>
          <a:blip r:embed="rId8" cstate="print"/>
          <a:srcRect/>
          <a:stretch>
            <a:fillRect/>
          </a:stretch>
        </p:blipFill>
        <p:spPr bwMode="auto">
          <a:xfrm>
            <a:off x="11717867" y="12056534"/>
            <a:ext cx="4876800" cy="6932789"/>
          </a:xfrm>
          <a:prstGeom prst="rect">
            <a:avLst/>
          </a:prstGeom>
          <a:noFill/>
          <a:ln w="9525">
            <a:noFill/>
            <a:miter lim="800000"/>
            <a:headEnd/>
            <a:tailEnd/>
          </a:ln>
        </p:spPr>
      </p:pic>
      <p:sp>
        <p:nvSpPr>
          <p:cNvPr id="1064" name="Text Box 220"/>
          <p:cNvSpPr txBox="1">
            <a:spLocks noChangeArrowheads="1"/>
          </p:cNvSpPr>
          <p:nvPr/>
        </p:nvSpPr>
        <p:spPr bwMode="auto">
          <a:xfrm>
            <a:off x="16594667" y="12462934"/>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1065" name="Text Box 221"/>
          <p:cNvSpPr txBox="1">
            <a:spLocks noChangeArrowheads="1"/>
          </p:cNvSpPr>
          <p:nvPr/>
        </p:nvSpPr>
        <p:spPr bwMode="auto">
          <a:xfrm>
            <a:off x="16797867" y="12124267"/>
            <a:ext cx="4673600" cy="6841067"/>
          </a:xfrm>
          <a:prstGeom prst="rect">
            <a:avLst/>
          </a:prstGeom>
          <a:solidFill>
            <a:schemeClr val="bg1"/>
          </a:solidFill>
          <a:ln w="9525">
            <a:noFill/>
            <a:miter lim="800000"/>
            <a:headEnd/>
            <a:tailEnd/>
          </a:ln>
        </p:spPr>
        <p:txBody>
          <a:bodyPr/>
          <a:lstStyle/>
          <a:p>
            <a:pPr algn="just"/>
            <a:r>
              <a:rPr lang="en-US" sz="2133">
                <a:latin typeface="Arial" charset="0"/>
              </a:rPr>
              <a:t>Figure 1.  Protocol.  Tumor cells were obtained from ______________ and cultured.  1 million cells were injected IP into an immune deficient mouse (which).  After __________.  There should be more words here as well, so that you don’t end up with a horrible white gap in your poster.  Enlarge/resize until all space is filled up very cleanly and neatly.  </a:t>
            </a:r>
          </a:p>
        </p:txBody>
      </p:sp>
      <p:sp>
        <p:nvSpPr>
          <p:cNvPr id="2271" name="AutoShape 223"/>
          <p:cNvSpPr>
            <a:spLocks noChangeArrowheads="1"/>
          </p:cNvSpPr>
          <p:nvPr/>
        </p:nvSpPr>
        <p:spPr bwMode="auto">
          <a:xfrm>
            <a:off x="33245778" y="24180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1067" name="Text Box 150"/>
          <p:cNvSpPr txBox="1">
            <a:spLocks noChangeArrowheads="1"/>
          </p:cNvSpPr>
          <p:nvPr/>
        </p:nvSpPr>
        <p:spPr bwMode="auto">
          <a:xfrm>
            <a:off x="28786667" y="21336000"/>
            <a:ext cx="9889067" cy="2062296"/>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4267" b="1">
                <a:latin typeface="Arial" charset="0"/>
              </a:rPr>
              <a:t>In this column, items are positioned horizontally, 27.5” from the top left corner</a:t>
            </a:r>
          </a:p>
        </p:txBody>
      </p:sp>
      <p:sp>
        <p:nvSpPr>
          <p:cNvPr id="68" name="TextBox 67"/>
          <p:cNvSpPr txBox="1"/>
          <p:nvPr/>
        </p:nvSpPr>
        <p:spPr>
          <a:xfrm>
            <a:off x="16500078" y="6451441"/>
            <a:ext cx="13210910" cy="1077218"/>
          </a:xfrm>
          <a:prstGeom prst="rect">
            <a:avLst/>
          </a:prstGeom>
          <a:noFill/>
        </p:spPr>
        <p:txBody>
          <a:bodyPr wrap="square">
            <a:spAutoFit/>
          </a:bodyPr>
          <a:lstStyle/>
          <a:p>
            <a:pPr algn="ctr">
              <a:defRPr/>
            </a:pPr>
            <a:r>
              <a:rPr lang="en-US" sz="6400" dirty="0">
                <a:effectLst>
                  <a:outerShdw blurRad="50800" dist="25400" dir="5400000" algn="t" rotWithShape="0">
                    <a:schemeClr val="accent6">
                      <a:alpha val="40000"/>
                    </a:schemeClr>
                  </a:outerShdw>
                </a:effectLst>
                <a:latin typeface="Verdana" pitchFamily="34" charset="0"/>
                <a:cs typeface="Arial" pitchFamily="34" charset="0"/>
              </a:rPr>
              <a:t>Your Name and Dr. Your Mentor</a:t>
            </a:r>
          </a:p>
        </p:txBody>
      </p:sp>
      <p:sp>
        <p:nvSpPr>
          <p:cNvPr id="69" name="TextBox 68"/>
          <p:cNvSpPr txBox="1"/>
          <p:nvPr/>
        </p:nvSpPr>
        <p:spPr>
          <a:xfrm>
            <a:off x="35557179" y="6502400"/>
            <a:ext cx="4341989" cy="1077218"/>
          </a:xfrm>
          <a:prstGeom prst="rect">
            <a:avLst/>
          </a:prstGeom>
          <a:noFill/>
          <a:ln>
            <a:solidFill>
              <a:schemeClr val="accent6">
                <a:lumMod val="75000"/>
              </a:schemeClr>
            </a:solidFill>
          </a:ln>
        </p:spPr>
        <p:txBody>
          <a:bodyPr wrap="square">
            <a:spAutoFit/>
          </a:bodyPr>
          <a:lstStyle/>
          <a:p>
            <a:pPr algn="ctr">
              <a:defRPr/>
            </a:pPr>
            <a:r>
              <a:rPr lang="en-US" sz="3200" dirty="0">
                <a:latin typeface="Arial" pitchFamily="34" charset="0"/>
                <a:cs typeface="Arial" pitchFamily="34" charset="0"/>
              </a:rPr>
              <a:t>Your.name@utsa.edu</a:t>
            </a:r>
          </a:p>
          <a:p>
            <a:pPr algn="ctr">
              <a:defRPr/>
            </a:pPr>
            <a:r>
              <a:rPr lang="en-US" sz="3200" dirty="0">
                <a:latin typeface="Arial" pitchFamily="34" charset="0"/>
                <a:cs typeface="Arial" pitchFamily="34" charset="0"/>
              </a:rPr>
              <a:t>(210) 999.0000</a:t>
            </a:r>
          </a:p>
        </p:txBody>
      </p:sp>
      <p:sp>
        <p:nvSpPr>
          <p:cNvPr id="1075" name="Line 213"/>
          <p:cNvSpPr>
            <a:spLocks noChangeShapeType="1"/>
          </p:cNvSpPr>
          <p:nvPr/>
        </p:nvSpPr>
        <p:spPr bwMode="auto">
          <a:xfrm>
            <a:off x="37050133" y="5350934"/>
            <a:ext cx="1219200" cy="1286933"/>
          </a:xfrm>
          <a:prstGeom prst="line">
            <a:avLst/>
          </a:prstGeom>
          <a:noFill/>
          <a:ln w="155575">
            <a:solidFill>
              <a:srgbClr val="FF00FF"/>
            </a:solidFill>
            <a:round/>
            <a:headEnd/>
            <a:tailEnd type="triangle" w="med" len="med"/>
          </a:ln>
        </p:spPr>
        <p:txBody>
          <a:bodyPr/>
          <a:lstStyle/>
          <a:p>
            <a:endParaRPr lang="en-US" sz="2133"/>
          </a:p>
        </p:txBody>
      </p:sp>
      <p:sp>
        <p:nvSpPr>
          <p:cNvPr id="1076" name="Text Box 150"/>
          <p:cNvSpPr txBox="1">
            <a:spLocks noChangeArrowheads="1"/>
          </p:cNvSpPr>
          <p:nvPr/>
        </p:nvSpPr>
        <p:spPr bwMode="auto">
          <a:xfrm>
            <a:off x="31428267" y="5283200"/>
            <a:ext cx="5825067" cy="967701"/>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2844" b="1" dirty="0">
                <a:latin typeface="Arial" charset="0"/>
              </a:rPr>
              <a:t>Some conferences require email and phone number.</a:t>
            </a:r>
          </a:p>
        </p:txBody>
      </p:sp>
      <p:sp>
        <p:nvSpPr>
          <p:cNvPr id="1077" name="Line 213"/>
          <p:cNvSpPr>
            <a:spLocks noChangeShapeType="1"/>
          </p:cNvSpPr>
          <p:nvPr/>
        </p:nvSpPr>
        <p:spPr bwMode="auto">
          <a:xfrm>
            <a:off x="32105600" y="12598400"/>
            <a:ext cx="1219200" cy="1286933"/>
          </a:xfrm>
          <a:prstGeom prst="line">
            <a:avLst/>
          </a:prstGeom>
          <a:noFill/>
          <a:ln w="155575">
            <a:solidFill>
              <a:srgbClr val="FF00FF"/>
            </a:solidFill>
            <a:round/>
            <a:headEnd/>
            <a:tailEnd type="triangle" w="med" len="med"/>
          </a:ln>
        </p:spPr>
        <p:txBody>
          <a:bodyPr/>
          <a:lstStyle/>
          <a:p>
            <a:endParaRPr lang="en-US" sz="2133"/>
          </a:p>
        </p:txBody>
      </p:sp>
      <p:sp>
        <p:nvSpPr>
          <p:cNvPr id="1078" name="Text Box 150"/>
          <p:cNvSpPr txBox="1">
            <a:spLocks noChangeArrowheads="1"/>
          </p:cNvSpPr>
          <p:nvPr/>
        </p:nvSpPr>
        <p:spPr bwMode="auto">
          <a:xfrm>
            <a:off x="26483733" y="12530667"/>
            <a:ext cx="5825067" cy="1405385"/>
          </a:xfrm>
          <a:prstGeom prst="rect">
            <a:avLst/>
          </a:prstGeom>
          <a:solidFill>
            <a:schemeClr val="bg1"/>
          </a:solidFill>
          <a:ln w="88900">
            <a:solidFill>
              <a:srgbClr val="FF00FF"/>
            </a:solidFill>
            <a:miter lim="800000"/>
            <a:headEnd/>
            <a:tailEnd/>
          </a:ln>
        </p:spPr>
        <p:txBody>
          <a:bodyPr lIns="162560" rIns="162560">
            <a:spAutoFit/>
          </a:bodyPr>
          <a:lstStyle/>
          <a:p>
            <a:pPr algn="just">
              <a:spcBef>
                <a:spcPct val="50000"/>
              </a:spcBef>
            </a:pPr>
            <a:r>
              <a:rPr lang="en-US" sz="2844" b="1">
                <a:latin typeface="Arial" charset="0"/>
              </a:rPr>
              <a:t>Expand and contract components until gaps are minimalized</a:t>
            </a:r>
          </a:p>
        </p:txBody>
      </p:sp>
      <p:sp>
        <p:nvSpPr>
          <p:cNvPr id="66" name="AutoShape 25"/>
          <p:cNvSpPr>
            <a:spLocks noChangeArrowheads="1"/>
          </p:cNvSpPr>
          <p:nvPr/>
        </p:nvSpPr>
        <p:spPr bwMode="auto">
          <a:xfrm>
            <a:off x="903112" y="21911733"/>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Background/Literature Review</a:t>
            </a:r>
          </a:p>
        </p:txBody>
      </p:sp>
      <p:pic>
        <p:nvPicPr>
          <p:cNvPr id="6" name="Picture 5">
            <a:extLst>
              <a:ext uri="{FF2B5EF4-FFF2-40B4-BE49-F238E27FC236}">
                <a16:creationId xmlns:a16="http://schemas.microsoft.com/office/drawing/2014/main" id="{17C40DDF-6C96-4917-8FC0-CAEB7EEE685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36256" y="2136974"/>
            <a:ext cx="3771400" cy="3771400"/>
          </a:xfrm>
          <a:prstGeom prst="rect">
            <a:avLst/>
          </a:prstGeom>
        </p:spPr>
      </p:pic>
      <p:sp>
        <p:nvSpPr>
          <p:cNvPr id="53" name="Text Box 150">
            <a:extLst>
              <a:ext uri="{FF2B5EF4-FFF2-40B4-BE49-F238E27FC236}">
                <a16:creationId xmlns:a16="http://schemas.microsoft.com/office/drawing/2014/main" id="{7F552931-24B2-4C6A-B23E-739264EC49D3}"/>
              </a:ext>
            </a:extLst>
          </p:cNvPr>
          <p:cNvSpPr txBox="1">
            <a:spLocks noChangeArrowheads="1"/>
          </p:cNvSpPr>
          <p:nvPr/>
        </p:nvSpPr>
        <p:spPr bwMode="auto">
          <a:xfrm>
            <a:off x="39099063" y="2049460"/>
            <a:ext cx="4064706" cy="530017"/>
          </a:xfrm>
          <a:prstGeom prst="rect">
            <a:avLst/>
          </a:prstGeom>
          <a:solidFill>
            <a:schemeClr val="bg1"/>
          </a:solidFill>
          <a:ln w="88900">
            <a:solidFill>
              <a:srgbClr val="FF00FF"/>
            </a:solidFill>
            <a:miter lim="800000"/>
            <a:headEnd/>
            <a:tailEnd/>
          </a:ln>
        </p:spPr>
        <p:txBody>
          <a:bodyPr wrap="square" lIns="162560" rIns="162560">
            <a:spAutoFit/>
          </a:bodyPr>
          <a:lstStyle/>
          <a:p>
            <a:pPr algn="just">
              <a:spcBef>
                <a:spcPct val="50000"/>
              </a:spcBef>
            </a:pPr>
            <a:r>
              <a:rPr lang="en-US" sz="2844" b="1" dirty="0">
                <a:latin typeface="Arial" charset="0"/>
              </a:rPr>
              <a:t>Insert Program Logo</a:t>
            </a:r>
          </a:p>
        </p:txBody>
      </p:sp>
      <p:sp>
        <p:nvSpPr>
          <p:cNvPr id="54" name="Line 213">
            <a:extLst>
              <a:ext uri="{FF2B5EF4-FFF2-40B4-BE49-F238E27FC236}">
                <a16:creationId xmlns:a16="http://schemas.microsoft.com/office/drawing/2014/main" id="{56654F8A-A3D2-46E3-8B00-791B7360B7A1}"/>
              </a:ext>
            </a:extLst>
          </p:cNvPr>
          <p:cNvSpPr>
            <a:spLocks noChangeShapeType="1"/>
          </p:cNvSpPr>
          <p:nvPr/>
        </p:nvSpPr>
        <p:spPr bwMode="auto">
          <a:xfrm>
            <a:off x="41224631" y="2731716"/>
            <a:ext cx="24970" cy="534811"/>
          </a:xfrm>
          <a:prstGeom prst="line">
            <a:avLst/>
          </a:prstGeom>
          <a:noFill/>
          <a:ln w="155575">
            <a:solidFill>
              <a:srgbClr val="FF00FF"/>
            </a:solidFill>
            <a:round/>
            <a:headEnd/>
            <a:tailEnd type="triangle" w="med" len="med"/>
          </a:ln>
        </p:spPr>
        <p:txBody>
          <a:bodyPr/>
          <a:lstStyle/>
          <a:p>
            <a:endParaRPr lang="en-US" sz="2133"/>
          </a:p>
        </p:txBody>
      </p:sp>
      <p:pic>
        <p:nvPicPr>
          <p:cNvPr id="8" name="Picture 7">
            <a:extLst>
              <a:ext uri="{FF2B5EF4-FFF2-40B4-BE49-F238E27FC236}">
                <a16:creationId xmlns:a16="http://schemas.microsoft.com/office/drawing/2014/main" id="{FCAC5361-DE25-4C3D-A06E-15703FC832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20292" y="3189452"/>
            <a:ext cx="2422249" cy="242224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752171-D2AC-449D-BF8B-BB587F6BC2E2}">
  <ds:schemaRefs>
    <ds:schemaRef ds:uri="http://schemas.microsoft.com/sharepoint/v3/contenttype/forms"/>
  </ds:schemaRefs>
</ds:datastoreItem>
</file>

<file path=customXml/itemProps2.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docProps/app.xml><?xml version="1.0" encoding="utf-8"?>
<Properties xmlns="http://schemas.openxmlformats.org/officeDocument/2006/extended-properties" xmlns:vt="http://schemas.openxmlformats.org/officeDocument/2006/docPropsVTypes">
  <TotalTime>3640</TotalTime>
  <Words>1066</Words>
  <Application>Microsoft Office PowerPoint</Application>
  <PresentationFormat>Custom</PresentationFormat>
  <Paragraphs>53</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Helvetica</vt:lpstr>
      <vt:lpstr>Times New Roman</vt:lpstr>
      <vt:lpstr>Verdana</vt:lpstr>
      <vt:lpstr>Wingdings</vt:lpstr>
      <vt:lpstr>Default Design</vt:lpstr>
      <vt:lpstr>Chart</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Cynthia Rodriguez (SDS)</cp:lastModifiedBy>
  <cp:revision>94</cp:revision>
  <dcterms:created xsi:type="dcterms:W3CDTF">2000-03-30T12:26:29Z</dcterms:created>
  <dcterms:modified xsi:type="dcterms:W3CDTF">2025-07-21T17:22:41Z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