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Lst>
  <p:notesMasterIdLst>
    <p:notesMasterId r:id="rId3"/>
  </p:notesMasterIdLst>
  <p:sldSz cx="14630400" cy="8229600"/>
  <p:notesSz cx="8229600" cy="14630400"/>
  <p:embeddedFontLst>
    <p:embeddedFont>
      <p:font typeface="Fraunces Medium"/>
      <p:regular r:id="rId8"/>
    </p:embeddedFont>
    <p:embeddedFont>
      <p:font typeface="Fraunces Medium"/>
      <p:regular r:id="rId9"/>
    </p:embeddedFont>
    <p:embeddedFont>
      <p:font typeface="Fraunces Medium"/>
      <p:regular r:id="rId10"/>
    </p:embeddedFont>
    <p:embeddedFont>
      <p:font typeface="Fraunces Medium"/>
      <p:regular r:id="rId11"/>
    </p:embeddedFont>
    <p:embeddedFont>
      <p:font typeface="Epilogue"/>
      <p:regular r:id="rId12"/>
    </p:embeddedFont>
    <p:embeddedFont>
      <p:font typeface="Epilogue"/>
      <p:regular r:id="rId13"/>
    </p:embeddedFont>
    <p:embeddedFont>
      <p:font typeface="Epilogue"/>
      <p:regular r:id="rId14"/>
    </p:embeddedFont>
    <p:embeddedFont>
      <p:font typeface="Epilogue"/>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font" Target="fonts/font1.fntdata"/><Relationship Id="rId9" Type="http://schemas.openxmlformats.org/officeDocument/2006/relationships/font" Target="fonts/font2.fntdata"/><Relationship Id="rId10" Type="http://schemas.openxmlformats.org/officeDocument/2006/relationships/font" Target="fonts/font3.fntdata"/><Relationship Id="rId11" Type="http://schemas.openxmlformats.org/officeDocument/2006/relationships/font" Target="fonts/font4.fntdata"/><Relationship Id="rId12" Type="http://schemas.openxmlformats.org/officeDocument/2006/relationships/font" Target="fonts/font5.fntdata"/><Relationship Id="rId13" Type="http://schemas.openxmlformats.org/officeDocument/2006/relationships/font" Target="fonts/font6.fntdata"/><Relationship Id="rId14" Type="http://schemas.openxmlformats.org/officeDocument/2006/relationships/font" Target="fonts/font7.fntdata"/><Relationship Id="rId15"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340215" y="840105"/>
            <a:ext cx="5093970" cy="6549390"/>
          </a:xfrm>
          <a:prstGeom prst="rect">
            <a:avLst/>
          </a:prstGeom>
        </p:spPr>
      </p:pic>
      <p:sp>
        <p:nvSpPr>
          <p:cNvPr id="4" name="Text 0"/>
          <p:cNvSpPr/>
          <p:nvPr/>
        </p:nvSpPr>
        <p:spPr>
          <a:xfrm>
            <a:off x="627936" y="668179"/>
            <a:ext cx="7888129" cy="981313"/>
          </a:xfrm>
          <a:prstGeom prst="rect">
            <a:avLst/>
          </a:prstGeom>
          <a:noFill/>
          <a:ln/>
        </p:spPr>
        <p:txBody>
          <a:bodyPr wrap="square" lIns="0" tIns="0" rIns="0" bIns="0" rtlCol="0" anchor="t"/>
          <a:lstStyle/>
          <a:p>
            <a:pPr algn="l" indent="0" marL="0">
              <a:lnSpc>
                <a:spcPts val="3850"/>
              </a:lnSpc>
              <a:buNone/>
            </a:pPr>
            <a:r>
              <a:rPr lang="en-US" sz="3050" dirty="0">
                <a:solidFill>
                  <a:srgbClr val="FFFFFF"/>
                </a:solidFill>
                <a:latin typeface="Fraunces Medium" pitchFamily="34" charset="0"/>
                <a:ea typeface="Fraunces Medium" pitchFamily="34" charset="-122"/>
                <a:cs typeface="Fraunces Medium" pitchFamily="34" charset="-120"/>
              </a:rPr>
              <a:t>Executive Report: Eviction and Census Data Analysis in Texas (2020-2023)</a:t>
            </a:r>
            <a:endParaRPr lang="en-US" sz="3050" dirty="0"/>
          </a:p>
        </p:txBody>
      </p:sp>
      <p:sp>
        <p:nvSpPr>
          <p:cNvPr id="5" name="Shape 1"/>
          <p:cNvSpPr/>
          <p:nvPr/>
        </p:nvSpPr>
        <p:spPr>
          <a:xfrm>
            <a:off x="627936" y="1884997"/>
            <a:ext cx="3865602" cy="1955125"/>
          </a:xfrm>
          <a:prstGeom prst="roundRect">
            <a:avLst>
              <a:gd name="adj" fmla="val 3373"/>
            </a:avLst>
          </a:prstGeom>
          <a:solidFill>
            <a:srgbClr val="080E26"/>
          </a:solidFill>
          <a:ln w="22860">
            <a:solidFill>
              <a:srgbClr val="414A70"/>
            </a:solidFill>
            <a:prstDash val="solid"/>
          </a:ln>
        </p:spPr>
      </p:sp>
      <p:sp>
        <p:nvSpPr>
          <p:cNvPr id="6" name="Text 2"/>
          <p:cNvSpPr/>
          <p:nvPr/>
        </p:nvSpPr>
        <p:spPr>
          <a:xfrm>
            <a:off x="807720" y="2064782"/>
            <a:ext cx="1962507" cy="245269"/>
          </a:xfrm>
          <a:prstGeom prst="rect">
            <a:avLst/>
          </a:prstGeom>
          <a:noFill/>
          <a:ln/>
        </p:spPr>
        <p:txBody>
          <a:bodyPr wrap="none" lIns="0" tIns="0" rIns="0" bIns="0" rtlCol="0" anchor="t"/>
          <a:lstStyle/>
          <a:p>
            <a:pPr algn="l" indent="0" marL="0">
              <a:lnSpc>
                <a:spcPts val="1900"/>
              </a:lnSpc>
              <a:buNone/>
            </a:pPr>
            <a:r>
              <a:rPr lang="en-US" sz="1500" dirty="0">
                <a:solidFill>
                  <a:srgbClr val="EBECEF"/>
                </a:solidFill>
                <a:latin typeface="Fraunces Medium" pitchFamily="34" charset="0"/>
                <a:ea typeface="Fraunces Medium" pitchFamily="34" charset="-122"/>
                <a:cs typeface="Fraunces Medium" pitchFamily="34" charset="-120"/>
              </a:rPr>
              <a:t>Objective</a:t>
            </a:r>
            <a:endParaRPr lang="en-US" sz="1500" dirty="0"/>
          </a:p>
        </p:txBody>
      </p:sp>
      <p:sp>
        <p:nvSpPr>
          <p:cNvPr id="7" name="Text 3"/>
          <p:cNvSpPr/>
          <p:nvPr/>
        </p:nvSpPr>
        <p:spPr>
          <a:xfrm>
            <a:off x="807720" y="2404229"/>
            <a:ext cx="3506033" cy="1256109"/>
          </a:xfrm>
          <a:prstGeom prst="rect">
            <a:avLst/>
          </a:prstGeom>
          <a:noFill/>
          <a:ln/>
        </p:spPr>
        <p:txBody>
          <a:bodyPr wrap="square" lIns="0" tIns="0" rIns="0" bIns="0" rtlCol="0" anchor="t"/>
          <a:lstStyle/>
          <a:p>
            <a:pPr algn="l" indent="0" marL="0">
              <a:lnSpc>
                <a:spcPts val="1950"/>
              </a:lnSpc>
              <a:buNone/>
            </a:pPr>
            <a:r>
              <a:rPr lang="en-US" sz="1200" dirty="0">
                <a:solidFill>
                  <a:srgbClr val="EBECEF"/>
                </a:solidFill>
                <a:latin typeface="Epilogue" pitchFamily="34" charset="0"/>
                <a:ea typeface="Epilogue" pitchFamily="34" charset="-122"/>
                <a:cs typeface="Epilogue" pitchFamily="34" charset="-120"/>
              </a:rPr>
              <a:t>Analyze eviction filings in Texas census tracts and assess potential socioeconomic and racial disparities using U.S. Census data (2017-2023) and monthly eviction filings data (2020-2023).</a:t>
            </a:r>
            <a:endParaRPr lang="en-US" sz="1200" dirty="0"/>
          </a:p>
        </p:txBody>
      </p:sp>
      <p:sp>
        <p:nvSpPr>
          <p:cNvPr id="8" name="Shape 4"/>
          <p:cNvSpPr/>
          <p:nvPr/>
        </p:nvSpPr>
        <p:spPr>
          <a:xfrm>
            <a:off x="4650462" y="1884997"/>
            <a:ext cx="3865602" cy="1955125"/>
          </a:xfrm>
          <a:prstGeom prst="roundRect">
            <a:avLst>
              <a:gd name="adj" fmla="val 3373"/>
            </a:avLst>
          </a:prstGeom>
          <a:solidFill>
            <a:srgbClr val="080E26"/>
          </a:solidFill>
          <a:ln w="22860">
            <a:solidFill>
              <a:srgbClr val="414A70"/>
            </a:solidFill>
            <a:prstDash val="solid"/>
          </a:ln>
        </p:spPr>
      </p:sp>
      <p:sp>
        <p:nvSpPr>
          <p:cNvPr id="9" name="Text 5"/>
          <p:cNvSpPr/>
          <p:nvPr/>
        </p:nvSpPr>
        <p:spPr>
          <a:xfrm>
            <a:off x="4830247" y="2064782"/>
            <a:ext cx="1962507" cy="245269"/>
          </a:xfrm>
          <a:prstGeom prst="rect">
            <a:avLst/>
          </a:prstGeom>
          <a:noFill/>
          <a:ln/>
        </p:spPr>
        <p:txBody>
          <a:bodyPr wrap="none" lIns="0" tIns="0" rIns="0" bIns="0" rtlCol="0" anchor="t"/>
          <a:lstStyle/>
          <a:p>
            <a:pPr algn="l" indent="0" marL="0">
              <a:lnSpc>
                <a:spcPts val="1900"/>
              </a:lnSpc>
              <a:buNone/>
            </a:pPr>
            <a:r>
              <a:rPr lang="en-US" sz="1500" dirty="0">
                <a:solidFill>
                  <a:srgbClr val="EBECEF"/>
                </a:solidFill>
                <a:latin typeface="Fraunces Medium" pitchFamily="34" charset="0"/>
                <a:ea typeface="Fraunces Medium" pitchFamily="34" charset="-122"/>
                <a:cs typeface="Fraunces Medium" pitchFamily="34" charset="-120"/>
              </a:rPr>
              <a:t>Key Findings</a:t>
            </a:r>
            <a:endParaRPr lang="en-US" sz="1500" dirty="0"/>
          </a:p>
        </p:txBody>
      </p:sp>
      <p:sp>
        <p:nvSpPr>
          <p:cNvPr id="10" name="Text 6"/>
          <p:cNvSpPr/>
          <p:nvPr/>
        </p:nvSpPr>
        <p:spPr>
          <a:xfrm>
            <a:off x="4830247" y="2404229"/>
            <a:ext cx="3506033" cy="1256109"/>
          </a:xfrm>
          <a:prstGeom prst="rect">
            <a:avLst/>
          </a:prstGeom>
          <a:noFill/>
          <a:ln/>
        </p:spPr>
        <p:txBody>
          <a:bodyPr wrap="square" lIns="0" tIns="0" rIns="0" bIns="0" rtlCol="0" anchor="t"/>
          <a:lstStyle/>
          <a:p>
            <a:pPr algn="l" indent="0" marL="0">
              <a:lnSpc>
                <a:spcPts val="1950"/>
              </a:lnSpc>
              <a:buNone/>
            </a:pPr>
            <a:r>
              <a:rPr lang="en-US" sz="1200" dirty="0">
                <a:solidFill>
                  <a:srgbClr val="EBECEF"/>
                </a:solidFill>
                <a:latin typeface="Epilogue" pitchFamily="34" charset="0"/>
                <a:ea typeface="Epilogue" pitchFamily="34" charset="-122"/>
                <a:cs typeface="Epilogue" pitchFamily="34" charset="-120"/>
              </a:rPr>
              <a:t>Eviction risk is disproportionately high in Black-majority tracts (3.59 per 1k) compared to Hispanic (1.09) and White (0.86) tracts. Vulnerability indicators are elevated in Black and Hispanic communities.</a:t>
            </a:r>
            <a:endParaRPr lang="en-US" sz="1200" dirty="0"/>
          </a:p>
        </p:txBody>
      </p:sp>
      <p:sp>
        <p:nvSpPr>
          <p:cNvPr id="11" name="Shape 7"/>
          <p:cNvSpPr/>
          <p:nvPr/>
        </p:nvSpPr>
        <p:spPr>
          <a:xfrm>
            <a:off x="627936" y="3997047"/>
            <a:ext cx="7888129" cy="1201460"/>
          </a:xfrm>
          <a:prstGeom prst="roundRect">
            <a:avLst>
              <a:gd name="adj" fmla="val 5488"/>
            </a:avLst>
          </a:prstGeom>
          <a:solidFill>
            <a:srgbClr val="080E26"/>
          </a:solidFill>
          <a:ln w="22860">
            <a:solidFill>
              <a:srgbClr val="414A70"/>
            </a:solidFill>
            <a:prstDash val="solid"/>
          </a:ln>
        </p:spPr>
      </p:sp>
      <p:sp>
        <p:nvSpPr>
          <p:cNvPr id="12" name="Text 8"/>
          <p:cNvSpPr/>
          <p:nvPr/>
        </p:nvSpPr>
        <p:spPr>
          <a:xfrm>
            <a:off x="807720" y="4176832"/>
            <a:ext cx="1962507" cy="245269"/>
          </a:xfrm>
          <a:prstGeom prst="rect">
            <a:avLst/>
          </a:prstGeom>
          <a:noFill/>
          <a:ln/>
        </p:spPr>
        <p:txBody>
          <a:bodyPr wrap="none" lIns="0" tIns="0" rIns="0" bIns="0" rtlCol="0" anchor="t"/>
          <a:lstStyle/>
          <a:p>
            <a:pPr algn="l" indent="0" marL="0">
              <a:lnSpc>
                <a:spcPts val="1900"/>
              </a:lnSpc>
              <a:buNone/>
            </a:pPr>
            <a:r>
              <a:rPr lang="en-US" sz="1500" dirty="0">
                <a:solidFill>
                  <a:srgbClr val="EBECEF"/>
                </a:solidFill>
                <a:latin typeface="Fraunces Medium" pitchFamily="34" charset="0"/>
                <a:ea typeface="Fraunces Medium" pitchFamily="34" charset="-122"/>
                <a:cs typeface="Fraunces Medium" pitchFamily="34" charset="-120"/>
              </a:rPr>
              <a:t>Top Predictors</a:t>
            </a:r>
            <a:endParaRPr lang="en-US" sz="1500" dirty="0"/>
          </a:p>
        </p:txBody>
      </p:sp>
      <p:sp>
        <p:nvSpPr>
          <p:cNvPr id="13" name="Text 9"/>
          <p:cNvSpPr/>
          <p:nvPr/>
        </p:nvSpPr>
        <p:spPr>
          <a:xfrm>
            <a:off x="807720" y="4516279"/>
            <a:ext cx="7528560" cy="502444"/>
          </a:xfrm>
          <a:prstGeom prst="rect">
            <a:avLst/>
          </a:prstGeom>
          <a:noFill/>
          <a:ln/>
        </p:spPr>
        <p:txBody>
          <a:bodyPr wrap="square" lIns="0" tIns="0" rIns="0" bIns="0" rtlCol="0" anchor="t"/>
          <a:lstStyle/>
          <a:p>
            <a:pPr algn="l" indent="0" marL="0">
              <a:lnSpc>
                <a:spcPts val="1950"/>
              </a:lnSpc>
              <a:buNone/>
            </a:pPr>
            <a:r>
              <a:rPr lang="en-US" sz="1200" dirty="0">
                <a:solidFill>
                  <a:srgbClr val="EBECEF"/>
                </a:solidFill>
                <a:latin typeface="Epilogue" pitchFamily="34" charset="0"/>
                <a:ea typeface="Epilogue" pitchFamily="34" charset="-122"/>
                <a:cs typeface="Epilogue" pitchFamily="34" charset="-120"/>
              </a:rPr>
              <a:t>Youth Burden, High Renter status, Uninsured × HS or Less, and Renter × Poverty were identified as generalizable, structural markers of vulnerability.</a:t>
            </a:r>
            <a:endParaRPr lang="en-US" sz="1200" dirty="0"/>
          </a:p>
        </p:txBody>
      </p:sp>
      <p:sp>
        <p:nvSpPr>
          <p:cNvPr id="14" name="Text 10"/>
          <p:cNvSpPr/>
          <p:nvPr/>
        </p:nvSpPr>
        <p:spPr>
          <a:xfrm>
            <a:off x="627936" y="5375077"/>
            <a:ext cx="7888129" cy="1004888"/>
          </a:xfrm>
          <a:prstGeom prst="rect">
            <a:avLst/>
          </a:prstGeom>
          <a:noFill/>
          <a:ln/>
        </p:spPr>
        <p:txBody>
          <a:bodyPr wrap="square" lIns="0" tIns="0" rIns="0" bIns="0" rtlCol="0" anchor="t"/>
          <a:lstStyle/>
          <a:p>
            <a:pPr algn="l" indent="0" marL="0">
              <a:lnSpc>
                <a:spcPts val="1950"/>
              </a:lnSpc>
              <a:buNone/>
            </a:pPr>
            <a:r>
              <a:rPr lang="en-US" sz="1200" dirty="0">
                <a:solidFill>
                  <a:srgbClr val="EBECEF"/>
                </a:solidFill>
                <a:latin typeface="Epilogue" pitchFamily="34" charset="0"/>
                <a:ea typeface="Epilogue" pitchFamily="34" charset="-122"/>
                <a:cs typeface="Epilogue" pitchFamily="34" charset="-120"/>
              </a:rPr>
              <a:t>The analysis included feature engineering to assess structural inequities, creating indicators such as Eviction Rate per 1k Residents, Poverty to Education Ratio, and High Renter Flag. Temporal trends showed eviction rates peaked in 2022 across all racial groups, with disparities persisting year-over-year.</a:t>
            </a:r>
            <a:endParaRPr lang="en-US" sz="1200" dirty="0"/>
          </a:p>
        </p:txBody>
      </p:sp>
      <p:sp>
        <p:nvSpPr>
          <p:cNvPr id="15" name="Text 11"/>
          <p:cNvSpPr/>
          <p:nvPr/>
        </p:nvSpPr>
        <p:spPr>
          <a:xfrm>
            <a:off x="627936" y="6556534"/>
            <a:ext cx="7888129" cy="1004888"/>
          </a:xfrm>
          <a:prstGeom prst="rect">
            <a:avLst/>
          </a:prstGeom>
          <a:noFill/>
          <a:ln/>
        </p:spPr>
        <p:txBody>
          <a:bodyPr wrap="square" lIns="0" tIns="0" rIns="0" bIns="0" rtlCol="0" anchor="t"/>
          <a:lstStyle/>
          <a:p>
            <a:pPr algn="l" indent="0" marL="0">
              <a:lnSpc>
                <a:spcPts val="1950"/>
              </a:lnSpc>
              <a:buNone/>
            </a:pPr>
            <a:r>
              <a:rPr lang="en-US" sz="1200" dirty="0">
                <a:solidFill>
                  <a:srgbClr val="EBECEF"/>
                </a:solidFill>
                <a:latin typeface="Epilogue" pitchFamily="34" charset="0"/>
                <a:ea typeface="Epilogue" pitchFamily="34" charset="-122"/>
                <a:cs typeface="Epilogue" pitchFamily="34" charset="-120"/>
              </a:rPr>
              <a:t>Fairness evaluation metrics revealed the model underestimates eviction risk for White and Hispanic tracts but consistently underperforms for Black-majority areas. Recommended next steps include expanding to predictive modeling, integrating intervention data, and applying similar methodology to other states.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2025-07-28T06:51:28Z</dcterms:created>
  <dcterms:modified xsi:type="dcterms:W3CDTF">2025-07-28T06:51:28Z</dcterms:modified>
</cp:coreProperties>
</file>