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19" autoAdjust="0"/>
    <p:restoredTop sz="94660"/>
  </p:normalViewPr>
  <p:slideViewPr>
    <p:cSldViewPr>
      <p:cViewPr>
        <p:scale>
          <a:sx n="44" d="100"/>
          <a:sy n="44" d="100"/>
        </p:scale>
        <p:origin x="-312" y="-323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pPr>
              <a:defRPr/>
            </a:pPr>
            <a:fld id="{3166683E-AA6C-479A-ADCC-B6083A20A3CD}" type="slidenum">
              <a:rPr lang="en-US"/>
              <a:pPr>
                <a:defRPr/>
              </a:pPr>
              <a:t>‹#›</a:t>
            </a:fld>
            <a:endParaRPr lang="en-US"/>
          </a:p>
        </p:txBody>
      </p:sp>
    </p:spTree>
    <p:extLst>
      <p:ext uri="{BB962C8B-B14F-4D97-AF65-F5344CB8AC3E}">
        <p14:creationId xmlns:p14="http://schemas.microsoft.com/office/powerpoint/2010/main" val="949985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CC8CAB9F-F622-4465-9253-0E77E8B83EB6}" type="datetimeFigureOut">
              <a:rPr lang="en-US"/>
              <a:pPr>
                <a:defRPr/>
              </a:pPr>
              <a:t>7/28/25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E9167F34-E7D8-4D6C-BF8E-6B0EFDC739CC}" type="slidenum">
              <a:rPr lang="en-US"/>
              <a:pPr>
                <a:defRPr/>
              </a:pPr>
              <a:t>‹#›</a:t>
            </a:fld>
            <a:endParaRPr lang="en-US"/>
          </a:p>
        </p:txBody>
      </p:sp>
    </p:spTree>
    <p:extLst>
      <p:ext uri="{BB962C8B-B14F-4D97-AF65-F5344CB8AC3E}">
        <p14:creationId xmlns:p14="http://schemas.microsoft.com/office/powerpoint/2010/main" val="3365620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E00CEE-EF4A-488C-912C-5B96B805ED1E}" type="slidenum">
              <a:rPr lang="en-US" smtClean="0"/>
              <a:pPr/>
              <a:t>1</a:t>
            </a:fld>
            <a:endParaRPr lang="en-US"/>
          </a:p>
        </p:txBody>
      </p:sp>
    </p:spTree>
    <p:extLst>
      <p:ext uri="{BB962C8B-B14F-4D97-AF65-F5344CB8AC3E}">
        <p14:creationId xmlns:p14="http://schemas.microsoft.com/office/powerpoint/2010/main" val="4973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06405" indent="0" algn="ctr">
              <a:buNone/>
              <a:defRPr/>
            </a:lvl2pPr>
            <a:lvl3pPr marL="812810" indent="0" algn="ctr">
              <a:buNone/>
              <a:defRPr/>
            </a:lvl3pPr>
            <a:lvl4pPr marL="1219215" indent="0" algn="ctr">
              <a:buNone/>
              <a:defRPr/>
            </a:lvl4pPr>
            <a:lvl5pPr marL="1625620" indent="0" algn="ctr">
              <a:buNone/>
              <a:defRPr/>
            </a:lvl5pPr>
            <a:lvl6pPr marL="2032025" indent="0" algn="ctr">
              <a:buNone/>
              <a:defRPr/>
            </a:lvl6pPr>
            <a:lvl7pPr marL="2438430" indent="0" algn="ctr">
              <a:buNone/>
              <a:defRPr/>
            </a:lvl7pPr>
            <a:lvl8pPr marL="2844836" indent="0" algn="ctr">
              <a:buNone/>
              <a:defRPr/>
            </a:lvl8pPr>
            <a:lvl9pPr marL="325124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82140F-DEC1-4FB2-89AA-6B0409187B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CA7F2A-958B-4314-982B-C9709D0CD9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044" y="2925764"/>
            <a:ext cx="9326034"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123" y="2925764"/>
            <a:ext cx="27845455"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9ECAA5-C399-4C3B-90A0-A06A76FEAA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27A48-1D18-4372-AECA-6AE290DF0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p:spPr>
        <p:txBody>
          <a:bodyPr anchor="t"/>
          <a:lstStyle>
            <a:lvl1pPr algn="l">
              <a:defRPr sz="3556"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p:spPr>
        <p:txBody>
          <a:bodyPr anchor="b"/>
          <a:lstStyle>
            <a:lvl1pPr marL="0" indent="0">
              <a:buNone/>
              <a:defRPr sz="1778"/>
            </a:lvl1pPr>
            <a:lvl2pPr marL="406405" indent="0">
              <a:buNone/>
              <a:defRPr sz="1600"/>
            </a:lvl2pPr>
            <a:lvl3pPr marL="812810" indent="0">
              <a:buNone/>
              <a:defRPr sz="1422"/>
            </a:lvl3pPr>
            <a:lvl4pPr marL="1219215" indent="0">
              <a:buNone/>
              <a:defRPr sz="1244"/>
            </a:lvl4pPr>
            <a:lvl5pPr marL="1625620" indent="0">
              <a:buNone/>
              <a:defRPr sz="1244"/>
            </a:lvl5pPr>
            <a:lvl6pPr marL="2032025" indent="0">
              <a:buNone/>
              <a:defRPr sz="1244"/>
            </a:lvl6pPr>
            <a:lvl7pPr marL="2438430" indent="0">
              <a:buNone/>
              <a:defRPr sz="1244"/>
            </a:lvl7pPr>
            <a:lvl8pPr marL="2844836" indent="0">
              <a:buNone/>
              <a:defRPr sz="1244"/>
            </a:lvl8pPr>
            <a:lvl9pPr marL="3251241" indent="0">
              <a:buNone/>
              <a:defRPr sz="124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17137C-98AE-4CDF-BAA9-CDC42315385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123" y="9509126"/>
            <a:ext cx="18585744"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5745"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00C4CC-E802-46DA-81BB-9FEC410639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F919551-335E-43C1-A48F-435B4C45BA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85B65D-2FCC-4CBD-94FE-DE8B3DECC6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CF0D45-B496-4E5D-96C3-F037720119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1778"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2844"/>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D740D5-4176-4DA0-B8A2-35CD570947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p:spPr>
        <p:txBody>
          <a:bodyPr anchor="b"/>
          <a:lstStyle>
            <a:lvl1pPr algn="l">
              <a:defRPr sz="1778"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p:spPr>
        <p:txBody>
          <a:bodyPr/>
          <a:lstStyle>
            <a:lvl1pPr marL="0" indent="0">
              <a:buNone/>
              <a:defRPr sz="2844"/>
            </a:lvl1pPr>
            <a:lvl2pPr marL="406405" indent="0">
              <a:buNone/>
              <a:defRPr sz="2489"/>
            </a:lvl2pPr>
            <a:lvl3pPr marL="812810" indent="0">
              <a:buNone/>
              <a:defRPr sz="2133"/>
            </a:lvl3pPr>
            <a:lvl4pPr marL="1219215" indent="0">
              <a:buNone/>
              <a:defRPr sz="1778"/>
            </a:lvl4pPr>
            <a:lvl5pPr marL="1625620" indent="0">
              <a:buNone/>
              <a:defRPr sz="1778"/>
            </a:lvl5pPr>
            <a:lvl6pPr marL="2032025" indent="0">
              <a:buNone/>
              <a:defRPr sz="1778"/>
            </a:lvl6pPr>
            <a:lvl7pPr marL="2438430" indent="0">
              <a:buNone/>
              <a:defRPr sz="1778"/>
            </a:lvl7pPr>
            <a:lvl8pPr marL="2844836" indent="0">
              <a:buNone/>
              <a:defRPr sz="1778"/>
            </a:lvl8pPr>
            <a:lvl9pPr marL="3251241" indent="0">
              <a:buNone/>
              <a:defRPr sz="1778"/>
            </a:lvl9pPr>
          </a:lstStyle>
          <a:p>
            <a:pPr lvl="0"/>
            <a:endParaRPr lang="en-US" noProof="0"/>
          </a:p>
        </p:txBody>
      </p:sp>
      <p:sp>
        <p:nvSpPr>
          <p:cNvPr id="4" name="Text Placeholder 3"/>
          <p:cNvSpPr>
            <a:spLocks noGrp="1"/>
          </p:cNvSpPr>
          <p:nvPr>
            <p:ph type="body" sz="half" idx="2"/>
          </p:nvPr>
        </p:nvSpPr>
        <p:spPr>
          <a:xfrm>
            <a:off x="8603545" y="25763539"/>
            <a:ext cx="26334156" cy="3862387"/>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25CB0-5452-497C-92A7-585877FE38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2123" y="2925763"/>
            <a:ext cx="37306956" cy="5486400"/>
          </a:xfrm>
          <a:prstGeom prst="rect">
            <a:avLst/>
          </a:prstGeom>
          <a:noFill/>
          <a:ln w="9525">
            <a:noFill/>
            <a:miter lim="800000"/>
            <a:headEnd/>
            <a:tailEnd/>
          </a:ln>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2123" y="9509126"/>
            <a:ext cx="37306956" cy="19751675"/>
          </a:xfrm>
          <a:prstGeom prst="rect">
            <a:avLst/>
          </a:prstGeom>
          <a:noFill/>
          <a:ln w="9525">
            <a:noFill/>
            <a:miter lim="800000"/>
            <a:headEnd/>
            <a:tailEnd/>
          </a:ln>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123"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6578"/>
            </a:lvl1pPr>
          </a:lstStyle>
          <a:p>
            <a:pPr>
              <a:defRPr/>
            </a:pPr>
            <a:endParaRPr lang="en-US"/>
          </a:p>
        </p:txBody>
      </p:sp>
      <p:sp>
        <p:nvSpPr>
          <p:cNvPr id="1029" name="Rectangle 5"/>
          <p:cNvSpPr>
            <a:spLocks noGrp="1" noChangeArrowheads="1"/>
          </p:cNvSpPr>
          <p:nvPr>
            <p:ph type="ftr" sz="quarter" idx="3"/>
          </p:nvPr>
        </p:nvSpPr>
        <p:spPr bwMode="auto">
          <a:xfrm>
            <a:off x="14995879" y="29992639"/>
            <a:ext cx="13899444"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6578"/>
            </a:lvl1pPr>
          </a:lstStyle>
          <a:p>
            <a:pPr>
              <a:defRPr/>
            </a:pPr>
            <a:endParaRPr lang="en-US"/>
          </a:p>
        </p:txBody>
      </p:sp>
      <p:sp>
        <p:nvSpPr>
          <p:cNvPr id="1030" name="Rectangle 6"/>
          <p:cNvSpPr>
            <a:spLocks noGrp="1" noChangeArrowheads="1"/>
          </p:cNvSpPr>
          <p:nvPr>
            <p:ph type="sldNum" sz="quarter" idx="4"/>
          </p:nvPr>
        </p:nvSpPr>
        <p:spPr bwMode="auto">
          <a:xfrm>
            <a:off x="31455078"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6578"/>
            </a:lvl1pPr>
          </a:lstStyle>
          <a:p>
            <a:pPr>
              <a:defRPr/>
            </a:pPr>
            <a:fld id="{3C426E25-FC1E-4766-88CD-80B9634B23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72898" rtl="0" eaLnBrk="0" fontAlgn="base" hangingPunct="0">
        <a:spcBef>
          <a:spcPct val="0"/>
        </a:spcBef>
        <a:spcAft>
          <a:spcPct val="0"/>
        </a:spcAft>
        <a:defRPr sz="20534">
          <a:solidFill>
            <a:schemeClr val="tx2"/>
          </a:solidFill>
          <a:latin typeface="+mj-lt"/>
          <a:ea typeface="+mj-ea"/>
          <a:cs typeface="+mj-cs"/>
        </a:defRPr>
      </a:lvl1pPr>
      <a:lvl2pPr algn="ctr" defTabSz="4272898" rtl="0" eaLnBrk="0" fontAlgn="base" hangingPunct="0">
        <a:spcBef>
          <a:spcPct val="0"/>
        </a:spcBef>
        <a:spcAft>
          <a:spcPct val="0"/>
        </a:spcAft>
        <a:defRPr sz="20534">
          <a:solidFill>
            <a:schemeClr val="tx2"/>
          </a:solidFill>
          <a:latin typeface="Times New Roman" pitchFamily="18" charset="0"/>
        </a:defRPr>
      </a:lvl2pPr>
      <a:lvl3pPr algn="ctr" defTabSz="4272898" rtl="0" eaLnBrk="0" fontAlgn="base" hangingPunct="0">
        <a:spcBef>
          <a:spcPct val="0"/>
        </a:spcBef>
        <a:spcAft>
          <a:spcPct val="0"/>
        </a:spcAft>
        <a:defRPr sz="20534">
          <a:solidFill>
            <a:schemeClr val="tx2"/>
          </a:solidFill>
          <a:latin typeface="Times New Roman" pitchFamily="18" charset="0"/>
        </a:defRPr>
      </a:lvl3pPr>
      <a:lvl4pPr algn="ctr" defTabSz="4272898" rtl="0" eaLnBrk="0" fontAlgn="base" hangingPunct="0">
        <a:spcBef>
          <a:spcPct val="0"/>
        </a:spcBef>
        <a:spcAft>
          <a:spcPct val="0"/>
        </a:spcAft>
        <a:defRPr sz="20534">
          <a:solidFill>
            <a:schemeClr val="tx2"/>
          </a:solidFill>
          <a:latin typeface="Times New Roman" pitchFamily="18" charset="0"/>
        </a:defRPr>
      </a:lvl4pPr>
      <a:lvl5pPr algn="ctr" defTabSz="4272898" rtl="0" eaLnBrk="0" fontAlgn="base" hangingPunct="0">
        <a:spcBef>
          <a:spcPct val="0"/>
        </a:spcBef>
        <a:spcAft>
          <a:spcPct val="0"/>
        </a:spcAft>
        <a:defRPr sz="20534">
          <a:solidFill>
            <a:schemeClr val="tx2"/>
          </a:solidFill>
          <a:latin typeface="Times New Roman" pitchFamily="18" charset="0"/>
        </a:defRPr>
      </a:lvl5pPr>
      <a:lvl6pPr marL="406405" algn="ctr" defTabSz="4272898" rtl="0" fontAlgn="base">
        <a:spcBef>
          <a:spcPct val="0"/>
        </a:spcBef>
        <a:spcAft>
          <a:spcPct val="0"/>
        </a:spcAft>
        <a:defRPr sz="20534">
          <a:solidFill>
            <a:schemeClr val="tx2"/>
          </a:solidFill>
          <a:latin typeface="Times New Roman" pitchFamily="18" charset="0"/>
        </a:defRPr>
      </a:lvl6pPr>
      <a:lvl7pPr marL="812810" algn="ctr" defTabSz="4272898" rtl="0" fontAlgn="base">
        <a:spcBef>
          <a:spcPct val="0"/>
        </a:spcBef>
        <a:spcAft>
          <a:spcPct val="0"/>
        </a:spcAft>
        <a:defRPr sz="20534">
          <a:solidFill>
            <a:schemeClr val="tx2"/>
          </a:solidFill>
          <a:latin typeface="Times New Roman" pitchFamily="18" charset="0"/>
        </a:defRPr>
      </a:lvl7pPr>
      <a:lvl8pPr marL="1219215" algn="ctr" defTabSz="4272898" rtl="0" fontAlgn="base">
        <a:spcBef>
          <a:spcPct val="0"/>
        </a:spcBef>
        <a:spcAft>
          <a:spcPct val="0"/>
        </a:spcAft>
        <a:defRPr sz="20534">
          <a:solidFill>
            <a:schemeClr val="tx2"/>
          </a:solidFill>
          <a:latin typeface="Times New Roman" pitchFamily="18" charset="0"/>
        </a:defRPr>
      </a:lvl8pPr>
      <a:lvl9pPr marL="1625620" algn="ctr" defTabSz="4272898" rtl="0" fontAlgn="base">
        <a:spcBef>
          <a:spcPct val="0"/>
        </a:spcBef>
        <a:spcAft>
          <a:spcPct val="0"/>
        </a:spcAft>
        <a:defRPr sz="20534">
          <a:solidFill>
            <a:schemeClr val="tx2"/>
          </a:solidFill>
          <a:latin typeface="Times New Roman" pitchFamily="18" charset="0"/>
        </a:defRPr>
      </a:lvl9pPr>
    </p:titleStyle>
    <p:bodyStyle>
      <a:lvl1pPr marL="1603042" indent="-1603042" algn="l" defTabSz="4272898" rtl="0" eaLnBrk="0" fontAlgn="base" hangingPunct="0">
        <a:spcBef>
          <a:spcPct val="20000"/>
        </a:spcBef>
        <a:spcAft>
          <a:spcPct val="0"/>
        </a:spcAft>
        <a:buChar char="•"/>
        <a:defRPr sz="14934">
          <a:solidFill>
            <a:schemeClr val="tx1"/>
          </a:solidFill>
          <a:latin typeface="+mn-lt"/>
          <a:ea typeface="+mn-ea"/>
          <a:cs typeface="+mn-cs"/>
        </a:defRPr>
      </a:lvl1pPr>
      <a:lvl2pPr marL="3471377" indent="-1334928" algn="l" defTabSz="4272898" rtl="0" eaLnBrk="0" fontAlgn="base" hangingPunct="0">
        <a:spcBef>
          <a:spcPct val="20000"/>
        </a:spcBef>
        <a:spcAft>
          <a:spcPct val="0"/>
        </a:spcAft>
        <a:buChar char="–"/>
        <a:defRPr sz="13067">
          <a:solidFill>
            <a:schemeClr val="tx1"/>
          </a:solidFill>
          <a:latin typeface="+mn-lt"/>
        </a:defRPr>
      </a:lvl2pPr>
      <a:lvl3pPr marL="5341123" indent="-1068225" algn="l" defTabSz="4272898" rtl="0" eaLnBrk="0" fontAlgn="base" hangingPunct="0">
        <a:spcBef>
          <a:spcPct val="20000"/>
        </a:spcBef>
        <a:spcAft>
          <a:spcPct val="0"/>
        </a:spcAft>
        <a:buChar char="•"/>
        <a:defRPr sz="11200">
          <a:solidFill>
            <a:schemeClr val="tx1"/>
          </a:solidFill>
          <a:latin typeface="+mn-lt"/>
        </a:defRPr>
      </a:lvl3pPr>
      <a:lvl4pPr marL="7477572" indent="-1068225" algn="l" defTabSz="4272898" rtl="0" eaLnBrk="0" fontAlgn="base" hangingPunct="0">
        <a:spcBef>
          <a:spcPct val="20000"/>
        </a:spcBef>
        <a:spcAft>
          <a:spcPct val="0"/>
        </a:spcAft>
        <a:buChar char="–"/>
        <a:defRPr sz="9333">
          <a:solidFill>
            <a:schemeClr val="tx1"/>
          </a:solidFill>
          <a:latin typeface="+mn-lt"/>
        </a:defRPr>
      </a:lvl4pPr>
      <a:lvl5pPr marL="9614021" indent="-1068225" algn="l" defTabSz="4272898" rtl="0" eaLnBrk="0" fontAlgn="base" hangingPunct="0">
        <a:spcBef>
          <a:spcPct val="20000"/>
        </a:spcBef>
        <a:spcAft>
          <a:spcPct val="0"/>
        </a:spcAft>
        <a:buChar char="»"/>
        <a:defRPr sz="9333">
          <a:solidFill>
            <a:schemeClr val="tx1"/>
          </a:solidFill>
          <a:latin typeface="+mn-lt"/>
        </a:defRPr>
      </a:lvl5pPr>
      <a:lvl6pPr marL="10020426" indent="-1068225" algn="l" defTabSz="4272898" rtl="0" fontAlgn="base">
        <a:spcBef>
          <a:spcPct val="20000"/>
        </a:spcBef>
        <a:spcAft>
          <a:spcPct val="0"/>
        </a:spcAft>
        <a:buChar char="»"/>
        <a:defRPr sz="9333">
          <a:solidFill>
            <a:schemeClr val="tx1"/>
          </a:solidFill>
          <a:latin typeface="+mn-lt"/>
        </a:defRPr>
      </a:lvl6pPr>
      <a:lvl7pPr marL="10426831" indent="-1068225" algn="l" defTabSz="4272898" rtl="0" fontAlgn="base">
        <a:spcBef>
          <a:spcPct val="20000"/>
        </a:spcBef>
        <a:spcAft>
          <a:spcPct val="0"/>
        </a:spcAft>
        <a:buChar char="»"/>
        <a:defRPr sz="9333">
          <a:solidFill>
            <a:schemeClr val="tx1"/>
          </a:solidFill>
          <a:latin typeface="+mn-lt"/>
        </a:defRPr>
      </a:lvl7pPr>
      <a:lvl8pPr marL="10833236" indent="-1068225" algn="l" defTabSz="4272898" rtl="0" fontAlgn="base">
        <a:spcBef>
          <a:spcPct val="20000"/>
        </a:spcBef>
        <a:spcAft>
          <a:spcPct val="0"/>
        </a:spcAft>
        <a:buChar char="»"/>
        <a:defRPr sz="9333">
          <a:solidFill>
            <a:schemeClr val="tx1"/>
          </a:solidFill>
          <a:latin typeface="+mn-lt"/>
        </a:defRPr>
      </a:lvl8pPr>
      <a:lvl9pPr marL="11239641" indent="-1068225" algn="l" defTabSz="4272898" rtl="0" fontAlgn="base">
        <a:spcBef>
          <a:spcPct val="20000"/>
        </a:spcBef>
        <a:spcAft>
          <a:spcPct val="0"/>
        </a:spcAft>
        <a:buChar char="»"/>
        <a:defRPr sz="9333">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victionlab.org/" TargetMode="External"/><Relationship Id="rId7" Type="http://schemas.openxmlformats.org/officeDocument/2006/relationships/image" Target="../media/image2.jpe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a01796556@tec.mx" TargetMode="External"/><Relationship Id="rId10" Type="http://schemas.openxmlformats.org/officeDocument/2006/relationships/image" Target="../media/image5.png"/><Relationship Id="rId4" Type="http://schemas.openxmlformats.org/officeDocument/2006/relationships/hyperlink" Target="mailto:israelagustin.vargasmonroy@my.utsa.edu"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3"/>
          <p:cNvSpPr>
            <a:spLocks noChangeArrowheads="1"/>
          </p:cNvSpPr>
          <p:nvPr/>
        </p:nvSpPr>
        <p:spPr bwMode="auto">
          <a:xfrm>
            <a:off x="6366933" y="2506134"/>
            <a:ext cx="32445678" cy="3115733"/>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74372" tIns="162560" rIns="174372" bIns="89859" anchor="ctr" anchorCtr="1"/>
          <a:lstStyle/>
          <a:p>
            <a:pPr algn="ctr" defTabSz="4272898">
              <a:defRPr/>
            </a:pPr>
            <a:r>
              <a:rPr lang="en-CA" sz="8000" b="1" dirty="0">
                <a:solidFill>
                  <a:schemeClr val="bg1"/>
                </a:solidFill>
                <a:effectLst>
                  <a:outerShdw blurRad="38100" dist="50800" dir="2700000" algn="tl">
                    <a:schemeClr val="bg1">
                      <a:lumMod val="75000"/>
                      <a:alpha val="61000"/>
                    </a:schemeClr>
                  </a:outerShdw>
                </a:effectLst>
                <a:latin typeface="Verdana" pitchFamily="34" charset="0"/>
              </a:rPr>
              <a:t>Eviction Disparities in Texas (2020–2023): A Socioeconomic and Racial Lens</a:t>
            </a:r>
            <a:endParaRPr lang="en-US" sz="8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22326600" y="8531578"/>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Results</a:t>
            </a:r>
          </a:p>
        </p:txBody>
      </p:sp>
      <p:sp>
        <p:nvSpPr>
          <p:cNvPr id="2066" name="AutoShape 18"/>
          <p:cNvSpPr>
            <a:spLocks noChangeArrowheads="1"/>
          </p:cNvSpPr>
          <p:nvPr/>
        </p:nvSpPr>
        <p:spPr bwMode="auto">
          <a:xfrm>
            <a:off x="33189334" y="25171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rgbClr val="FAFD00"/>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3121600" y="17898682"/>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11578167" y="8531578"/>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chemeClr val="bg1"/>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11651544" y="225552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841022" y="15646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Introduction (Background)</a:t>
            </a:r>
          </a:p>
        </p:txBody>
      </p:sp>
      <p:sp>
        <p:nvSpPr>
          <p:cNvPr id="1037" name="Rectangle 29"/>
          <p:cNvSpPr>
            <a:spLocks noChangeArrowheads="1"/>
          </p:cNvSpPr>
          <p:nvPr/>
        </p:nvSpPr>
        <p:spPr bwMode="auto">
          <a:xfrm>
            <a:off x="811390" y="20658667"/>
            <a:ext cx="9750778" cy="4605867"/>
          </a:xfrm>
          <a:prstGeom prst="rect">
            <a:avLst/>
          </a:prstGeom>
          <a:noFill/>
          <a:ln w="12700">
            <a:noFill/>
            <a:miter lim="800000"/>
            <a:headEnd/>
            <a:tailEnd/>
          </a:ln>
        </p:spPr>
        <p:txBody>
          <a:bodyPr lIns="162560" rIns="162560"/>
          <a:lstStyle/>
          <a:p>
            <a:pPr algn="just" eaLnBrk="0" hangingPunct="0">
              <a:spcBef>
                <a:spcPct val="50000"/>
              </a:spcBef>
            </a:pPr>
            <a:br>
              <a:rPr lang="en-US" sz="2489">
                <a:solidFill>
                  <a:srgbClr val="000066"/>
                </a:solidFill>
                <a:latin typeface="Arial" charset="0"/>
              </a:rPr>
            </a:br>
            <a:endParaRPr lang="en-US" sz="2489">
              <a:solidFill>
                <a:srgbClr val="000066"/>
              </a:solidFill>
              <a:latin typeface="Arial" charset="0"/>
            </a:endParaRPr>
          </a:p>
        </p:txBody>
      </p:sp>
      <p:sp>
        <p:nvSpPr>
          <p:cNvPr id="1038" name="Text Box 82"/>
          <p:cNvSpPr txBox="1">
            <a:spLocks noChangeArrowheads="1"/>
          </p:cNvSpPr>
          <p:nvPr/>
        </p:nvSpPr>
        <p:spPr bwMode="auto">
          <a:xfrm>
            <a:off x="33121600" y="26034339"/>
            <a:ext cx="9750778" cy="2312061"/>
          </a:xfrm>
          <a:prstGeom prst="rect">
            <a:avLst/>
          </a:prstGeom>
          <a:noFill/>
          <a:ln w="12700">
            <a:noFill/>
            <a:miter lim="800000"/>
            <a:headEnd/>
            <a:tailEnd/>
          </a:ln>
        </p:spPr>
        <p:txBody>
          <a:bodyPr lIns="203200"/>
          <a:lstStyle/>
          <a:p>
            <a:pPr algn="just">
              <a:spcBef>
                <a:spcPct val="50000"/>
              </a:spcBef>
            </a:pPr>
            <a:endParaRPr lang="en-US" sz="1600" dirty="0">
              <a:latin typeface="Arial" charset="0"/>
            </a:endParaRPr>
          </a:p>
          <a:p>
            <a:pPr marL="254003" indent="-254003" algn="just" eaLnBrk="0" hangingPunct="0">
              <a:lnSpc>
                <a:spcPct val="90000"/>
              </a:lnSpc>
              <a:buFontTx/>
              <a:buChar char="1"/>
            </a:pPr>
            <a:r>
              <a:rPr lang="en-US" sz="1600" dirty="0" err="1">
                <a:latin typeface="Arial" charset="0"/>
              </a:rPr>
              <a:t>ReferencesDesmond</a:t>
            </a:r>
            <a:r>
              <a:rPr lang="en-US" sz="1600" dirty="0">
                <a:latin typeface="Arial" charset="0"/>
              </a:rPr>
              <a:t>, M. (2012). Eviction and the Reproduction of Urban Poverty. American Journal of Sociology, 118(1), 88–133</a:t>
            </a:r>
          </a:p>
          <a:p>
            <a:pPr marL="254003" indent="-254003" algn="just" eaLnBrk="0" hangingPunct="0">
              <a:lnSpc>
                <a:spcPct val="90000"/>
              </a:lnSpc>
              <a:buFontTx/>
              <a:buChar char="1"/>
            </a:pPr>
            <a:r>
              <a:rPr lang="en-US" sz="1600" dirty="0">
                <a:latin typeface="Arial" charset="0"/>
              </a:rPr>
              <a:t>Desmond, M. (2016). Evicted: Poverty and Profit in the American City. Crown Publishing Group.</a:t>
            </a:r>
          </a:p>
          <a:p>
            <a:pPr marL="254003" indent="-254003" algn="just" eaLnBrk="0" hangingPunct="0">
              <a:lnSpc>
                <a:spcPct val="90000"/>
              </a:lnSpc>
              <a:buFontTx/>
              <a:buChar char="1"/>
            </a:pPr>
            <a:r>
              <a:rPr lang="en-US" sz="1600" dirty="0">
                <a:latin typeface="Arial" charset="0"/>
              </a:rPr>
              <a:t>Hepburn, P., Louis, R., &amp; Desmond, M. (2020). Racial and Gender Disparities among Evicted Americans. Sociological Science, 7, 649–662.</a:t>
            </a:r>
          </a:p>
          <a:p>
            <a:pPr marL="254003" indent="-254003" algn="just" eaLnBrk="0" hangingPunct="0">
              <a:lnSpc>
                <a:spcPct val="90000"/>
              </a:lnSpc>
              <a:buFontTx/>
              <a:buChar char="1"/>
            </a:pPr>
            <a:r>
              <a:rPr lang="en-US" sz="1600" dirty="0">
                <a:latin typeface="Arial" charset="0"/>
              </a:rPr>
              <a:t>The Eviction Lab. (2023). Eviction Tracking System for Texas. </a:t>
            </a:r>
            <a:r>
              <a:rPr lang="en-US" sz="1600" dirty="0">
                <a:latin typeface="Arial" charset="0"/>
                <a:hlinkClick r:id="rId3"/>
              </a:rPr>
              <a:t>https://evictionlab.org/</a:t>
            </a:r>
            <a:endParaRPr lang="en-US" sz="1600" dirty="0">
              <a:latin typeface="Arial" charset="0"/>
            </a:endParaRPr>
          </a:p>
          <a:p>
            <a:pPr marL="254003" indent="-254003" algn="just" eaLnBrk="0" hangingPunct="0">
              <a:lnSpc>
                <a:spcPct val="90000"/>
              </a:lnSpc>
              <a:buFontTx/>
              <a:buChar char="1"/>
            </a:pPr>
            <a:r>
              <a:rPr lang="en-US" sz="1600" dirty="0">
                <a:latin typeface="Arial" charset="0"/>
              </a:rPr>
              <a:t>Barocas, S., Hardt, M., &amp; Narayanan, A. (2019). Fairness and Machine Learning: Limitations and Opportunities. </a:t>
            </a:r>
            <a:r>
              <a:rPr lang="en-US" sz="1600" dirty="0" err="1">
                <a:latin typeface="Arial" charset="0"/>
              </a:rPr>
              <a:t>fairmlbook.org</a:t>
            </a:r>
            <a:endParaRPr lang="en-US" sz="1600" dirty="0">
              <a:latin typeface="Arial" charset="0"/>
            </a:endParaRPr>
          </a:p>
          <a:p>
            <a:pPr marL="254003" indent="-254003" algn="just" eaLnBrk="0" hangingPunct="0">
              <a:lnSpc>
                <a:spcPct val="90000"/>
              </a:lnSpc>
              <a:buFontTx/>
              <a:buChar char="1"/>
            </a:pPr>
            <a:endParaRPr lang="en-US" sz="1600" dirty="0">
              <a:solidFill>
                <a:srgbClr val="000062"/>
              </a:solidFill>
              <a:latin typeface="Arial" charset="0"/>
            </a:endParaRPr>
          </a:p>
        </p:txBody>
      </p:sp>
      <p:sp>
        <p:nvSpPr>
          <p:cNvPr id="2167" name="AutoShape 119"/>
          <p:cNvSpPr>
            <a:spLocks noChangeArrowheads="1"/>
          </p:cNvSpPr>
          <p:nvPr/>
        </p:nvSpPr>
        <p:spPr bwMode="auto">
          <a:xfrm>
            <a:off x="81139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Abstract</a:t>
            </a:r>
          </a:p>
        </p:txBody>
      </p:sp>
      <p:sp>
        <p:nvSpPr>
          <p:cNvPr id="1040" name="Text Box 127"/>
          <p:cNvSpPr txBox="1">
            <a:spLocks noChangeArrowheads="1"/>
          </p:cNvSpPr>
          <p:nvPr/>
        </p:nvSpPr>
        <p:spPr bwMode="auto">
          <a:xfrm>
            <a:off x="812800" y="9821333"/>
            <a:ext cx="9750778" cy="912942"/>
          </a:xfrm>
          <a:prstGeom prst="rect">
            <a:avLst/>
          </a:prstGeom>
          <a:noFill/>
          <a:ln w="9525">
            <a:noFill/>
            <a:miter lim="800000"/>
            <a:headEnd/>
            <a:tailEnd/>
          </a:ln>
        </p:spPr>
        <p:txBody>
          <a:bodyPr lIns="162560" rIns="162560">
            <a:spAutoFit/>
          </a:bodyPr>
          <a:lstStyle/>
          <a:p>
            <a:pPr algn="just">
              <a:spcBef>
                <a:spcPct val="50000"/>
              </a:spcBef>
            </a:pPr>
            <a:endParaRPr lang="en-US" sz="2133">
              <a:solidFill>
                <a:srgbClr val="000062"/>
              </a:solidFill>
              <a:latin typeface="Arial" charset="0"/>
            </a:endParaRPr>
          </a:p>
          <a:p>
            <a:pPr algn="just">
              <a:spcBef>
                <a:spcPct val="50000"/>
              </a:spcBef>
            </a:pPr>
            <a:endParaRPr lang="en-US" sz="2133">
              <a:solidFill>
                <a:srgbClr val="000062"/>
              </a:solidFill>
              <a:latin typeface="Arial" charset="0"/>
            </a:endParaRPr>
          </a:p>
        </p:txBody>
      </p:sp>
      <p:sp>
        <p:nvSpPr>
          <p:cNvPr id="1041" name="Rectangle 129"/>
          <p:cNvSpPr>
            <a:spLocks noChangeArrowheads="1"/>
          </p:cNvSpPr>
          <p:nvPr/>
        </p:nvSpPr>
        <p:spPr bwMode="auto">
          <a:xfrm>
            <a:off x="33110311" y="12135556"/>
            <a:ext cx="9750778" cy="5396089"/>
          </a:xfrm>
          <a:prstGeom prst="rect">
            <a:avLst/>
          </a:prstGeom>
          <a:noFill/>
          <a:ln w="12700">
            <a:noFill/>
            <a:miter lim="800000"/>
            <a:headEnd/>
            <a:tailEnd/>
          </a:ln>
        </p:spPr>
        <p:txBody>
          <a:bodyPr lIns="16256" rIns="16256" anchor="ctr"/>
          <a:lstStyle/>
          <a:p>
            <a:pPr marL="410639" indent="-410639" algn="just" defTabSz="366893" eaLnBrk="0" hangingPunct="0">
              <a:buFontTx/>
              <a:buChar char="•"/>
            </a:pPr>
            <a:endParaRPr lang="en-US" sz="2489">
              <a:solidFill>
                <a:srgbClr val="000066"/>
              </a:solidFill>
              <a:latin typeface="Arial" charset="0"/>
            </a:endParaRPr>
          </a:p>
        </p:txBody>
      </p:sp>
      <p:sp>
        <p:nvSpPr>
          <p:cNvPr id="1047" name="Text Box 152"/>
          <p:cNvSpPr txBox="1">
            <a:spLocks noChangeArrowheads="1"/>
          </p:cNvSpPr>
          <p:nvPr/>
        </p:nvSpPr>
        <p:spPr bwMode="auto">
          <a:xfrm>
            <a:off x="1016000" y="9784917"/>
            <a:ext cx="9889067" cy="5455083"/>
          </a:xfrm>
          <a:prstGeom prst="rect">
            <a:avLst/>
          </a:prstGeom>
          <a:noFill/>
          <a:ln w="9525">
            <a:noFill/>
            <a:miter lim="800000"/>
            <a:headEnd/>
            <a:tailEnd/>
          </a:ln>
        </p:spPr>
        <p:txBody>
          <a:bodyPr lIns="162560" rIns="162560">
            <a:spAutoFit/>
          </a:bodyPr>
          <a:lstStyle/>
          <a:p>
            <a:pPr algn="just">
              <a:spcBef>
                <a:spcPct val="50000"/>
              </a:spcBef>
            </a:pPr>
            <a:r>
              <a:rPr lang="en-US" sz="2489" dirty="0">
                <a:latin typeface="Arial" charset="0"/>
              </a:rPr>
              <a:t>In this study, we explore socioeconomic and racial disparities in eviction filings across Texas from 2020 to 2023. Using tract-level data from the Eviction Lab and the U.S. Census Bureau (2017–2023), we identify key factors associated with higher eviction risks. </a:t>
            </a:r>
          </a:p>
          <a:p>
            <a:pPr algn="just">
              <a:spcBef>
                <a:spcPct val="50000"/>
              </a:spcBef>
            </a:pPr>
            <a:r>
              <a:rPr lang="en-US" sz="2489" dirty="0">
                <a:latin typeface="Arial" charset="0"/>
              </a:rPr>
              <a:t>Our analysis includes data merging, feature engineering, and visualization to assess patterns over time and space.</a:t>
            </a:r>
            <a:br>
              <a:rPr lang="en-US" sz="2489" dirty="0">
                <a:latin typeface="Arial" charset="0"/>
              </a:rPr>
            </a:br>
            <a:endParaRPr lang="en-US" sz="2489" dirty="0">
              <a:latin typeface="Arial" charset="0"/>
            </a:endParaRPr>
          </a:p>
          <a:p>
            <a:pPr algn="just">
              <a:spcBef>
                <a:spcPct val="50000"/>
              </a:spcBef>
            </a:pPr>
            <a:r>
              <a:rPr lang="en-US" sz="2489" dirty="0">
                <a:latin typeface="Arial" charset="0"/>
              </a:rPr>
              <a:t>Results suggest that communities with higher percentages of Black and Hispanic residents, elevated poverty and uninsured rates, and low homeownership are disproportionately affected by evictions. We also discuss model performance and potential biases. This work emphasizes the importance of ethical modeling and data justice in housing policy research.</a:t>
            </a:r>
          </a:p>
        </p:txBody>
      </p:sp>
      <p:sp>
        <p:nvSpPr>
          <p:cNvPr id="1051" name="Text Box 157"/>
          <p:cNvSpPr txBox="1">
            <a:spLocks noChangeArrowheads="1"/>
          </p:cNvSpPr>
          <p:nvPr/>
        </p:nvSpPr>
        <p:spPr bwMode="auto">
          <a:xfrm>
            <a:off x="11582400" y="9753600"/>
            <a:ext cx="9889067" cy="5838137"/>
          </a:xfrm>
          <a:prstGeom prst="rect">
            <a:avLst/>
          </a:prstGeom>
          <a:noFill/>
          <a:ln w="9525">
            <a:noFill/>
            <a:miter lim="800000"/>
            <a:headEnd/>
            <a:tailEnd/>
          </a:ln>
        </p:spPr>
        <p:txBody>
          <a:bodyPr wrap="square" lIns="162560" rIns="162560">
            <a:spAutoFit/>
          </a:bodyPr>
          <a:lstStyle/>
          <a:p>
            <a:pPr algn="just">
              <a:spcBef>
                <a:spcPct val="50000"/>
              </a:spcBef>
            </a:pPr>
            <a:r>
              <a:rPr lang="en-US" sz="2489" dirty="0">
                <a:latin typeface="Arial" charset="0"/>
              </a:rPr>
              <a:t>We combined two main data sources:</a:t>
            </a:r>
          </a:p>
          <a:p>
            <a:pPr marL="342900" indent="-342900" algn="just">
              <a:spcBef>
                <a:spcPct val="50000"/>
              </a:spcBef>
              <a:buFont typeface="Arial" panose="020B0604020202020204" pitchFamily="34" charset="0"/>
              <a:buChar char="•"/>
            </a:pPr>
            <a:r>
              <a:rPr lang="en-US" sz="2489" dirty="0">
                <a:latin typeface="Arial" charset="0"/>
              </a:rPr>
              <a:t>Eviction Lab's eviction filings from 2020 to 2023, and</a:t>
            </a:r>
          </a:p>
          <a:p>
            <a:pPr marL="342900" indent="-342900" algn="just">
              <a:spcBef>
                <a:spcPct val="50000"/>
              </a:spcBef>
              <a:buFont typeface="Arial" panose="020B0604020202020204" pitchFamily="34" charset="0"/>
              <a:buChar char="•"/>
            </a:pPr>
            <a:r>
              <a:rPr lang="en-US" sz="2489" dirty="0">
                <a:latin typeface="Arial" charset="0"/>
              </a:rPr>
              <a:t>American Community Survey (ACS) data from 2017 to 2023.</a:t>
            </a:r>
          </a:p>
          <a:p>
            <a:pPr algn="just">
              <a:spcBef>
                <a:spcPct val="50000"/>
              </a:spcBef>
            </a:pPr>
            <a:r>
              <a:rPr lang="en-US" sz="2489" dirty="0">
                <a:latin typeface="Arial" charset="0"/>
              </a:rPr>
              <a:t>We engineered tract-level features such as:</a:t>
            </a:r>
          </a:p>
          <a:p>
            <a:pPr marL="342900" indent="-342900" algn="just">
              <a:spcBef>
                <a:spcPct val="50000"/>
              </a:spcBef>
              <a:buFont typeface="Arial" panose="020B0604020202020204" pitchFamily="34" charset="0"/>
              <a:buChar char="•"/>
            </a:pPr>
            <a:r>
              <a:rPr lang="en-US" sz="2489" dirty="0">
                <a:latin typeface="Arial" charset="0"/>
              </a:rPr>
              <a:t>Percent Black, Hispanic, uninsured, below poverty line, and renter-occupied households.</a:t>
            </a:r>
          </a:p>
          <a:p>
            <a:pPr marL="342900" indent="-342900" algn="just">
              <a:spcBef>
                <a:spcPct val="50000"/>
              </a:spcBef>
              <a:buFont typeface="Arial" panose="020B0604020202020204" pitchFamily="34" charset="0"/>
              <a:buChar char="•"/>
            </a:pPr>
            <a:r>
              <a:rPr lang="en-US" sz="2489" dirty="0">
                <a:latin typeface="Arial" charset="0"/>
              </a:rPr>
              <a:t>We then joined and cleaned the datasets for alignment by tract and time.</a:t>
            </a:r>
          </a:p>
          <a:p>
            <a:pPr algn="just">
              <a:spcBef>
                <a:spcPct val="50000"/>
              </a:spcBef>
            </a:pPr>
            <a:r>
              <a:rPr lang="en-US" sz="2489" dirty="0">
                <a:latin typeface="Arial" charset="0"/>
              </a:rPr>
              <a:t>We visualized spatial patterns, assessed correlations, and trained simple decision tree classifiers to identify key predictors of eviction risk. Finally, we applied SHAP values to evaluate potential bias in model explanations.</a:t>
            </a:r>
          </a:p>
        </p:txBody>
      </p:sp>
      <p:sp>
        <p:nvSpPr>
          <p:cNvPr id="1052" name="Text Box 158"/>
          <p:cNvSpPr txBox="1">
            <a:spLocks noChangeArrowheads="1"/>
          </p:cNvSpPr>
          <p:nvPr/>
        </p:nvSpPr>
        <p:spPr bwMode="auto">
          <a:xfrm>
            <a:off x="33121600" y="29565600"/>
            <a:ext cx="9889067" cy="1815882"/>
          </a:xfrm>
          <a:prstGeom prst="rect">
            <a:avLst/>
          </a:prstGeom>
          <a:noFill/>
          <a:ln w="9525">
            <a:noFill/>
            <a:miter lim="800000"/>
            <a:headEnd/>
            <a:tailEnd/>
          </a:ln>
        </p:spPr>
        <p:txBody>
          <a:bodyPr lIns="162560" rIns="162560">
            <a:spAutoFit/>
          </a:bodyPr>
          <a:lstStyle/>
          <a:p>
            <a:pPr algn="just" fontAlgn="b">
              <a:spcBef>
                <a:spcPct val="50000"/>
              </a:spcBef>
            </a:pPr>
            <a:r>
              <a:rPr lang="en-US" sz="2800" dirty="0"/>
              <a:t>This research was partially funded by the Department of Education Ronald E. McNair Scholars Grant at the University of Texas at San Antonio. We thank the Eviction Lab and U.S. Census Bureau for making the data available.</a:t>
            </a:r>
            <a:endParaRPr lang="en-US" sz="2489" dirty="0">
              <a:latin typeface="Arial" charset="0"/>
              <a:cs typeface="Arial" charset="0"/>
            </a:endParaRPr>
          </a:p>
        </p:txBody>
      </p:sp>
      <p:sp>
        <p:nvSpPr>
          <p:cNvPr id="1053" name="Text Box 160"/>
          <p:cNvSpPr txBox="1">
            <a:spLocks noChangeArrowheads="1"/>
          </p:cNvSpPr>
          <p:nvPr/>
        </p:nvSpPr>
        <p:spPr bwMode="auto">
          <a:xfrm>
            <a:off x="11582400" y="22880556"/>
            <a:ext cx="9956800" cy="5694444"/>
          </a:xfrm>
          <a:prstGeom prst="rect">
            <a:avLst/>
          </a:prstGeom>
          <a:noFill/>
          <a:ln w="63500">
            <a:noFill/>
            <a:miter lim="800000"/>
            <a:headEnd/>
            <a:tailEnd/>
          </a:ln>
        </p:spPr>
        <p:txBody>
          <a:bodyPr lIns="162560" rIns="162560">
            <a:spAutoFit/>
          </a:bodyPr>
          <a:lstStyle/>
          <a:p>
            <a:endParaRPr lang="en-US" sz="2800" b="1" dirty="0"/>
          </a:p>
          <a:p>
            <a:pPr algn="just">
              <a:spcBef>
                <a:spcPct val="50000"/>
              </a:spcBef>
            </a:pPr>
            <a:r>
              <a:rPr lang="en-US" sz="2489" dirty="0">
                <a:latin typeface="Arial" charset="0"/>
              </a:rPr>
              <a:t>Our analysis uncovered consistent socioeconomic and racial disparities in eviction filings across Texas census tracts from 2020 to 2023.</a:t>
            </a:r>
          </a:p>
          <a:p>
            <a:pPr algn="just">
              <a:spcBef>
                <a:spcPct val="50000"/>
              </a:spcBef>
            </a:pPr>
            <a:r>
              <a:rPr lang="en-US" sz="2489" b="1" dirty="0">
                <a:latin typeface="Arial" charset="0"/>
              </a:rPr>
              <a:t>Correlations: </a:t>
            </a:r>
            <a:r>
              <a:rPr lang="en-US" sz="2489" dirty="0">
                <a:latin typeface="Arial" charset="0"/>
              </a:rPr>
              <a:t>Strongest predictors include poverty rate, % Black and Hispanic population, and % renters.</a:t>
            </a:r>
          </a:p>
          <a:p>
            <a:pPr algn="just">
              <a:spcBef>
                <a:spcPct val="50000"/>
              </a:spcBef>
            </a:pPr>
            <a:r>
              <a:rPr lang="en-US" sz="2489" b="1" dirty="0">
                <a:latin typeface="Arial" charset="0"/>
              </a:rPr>
              <a:t>Modeling: </a:t>
            </a:r>
            <a:r>
              <a:rPr lang="en-US" sz="2489" dirty="0">
                <a:latin typeface="Arial" charset="0"/>
              </a:rPr>
              <a:t>Decision Trees and Logistic Regression used to classify risk.</a:t>
            </a:r>
          </a:p>
          <a:p>
            <a:pPr algn="just">
              <a:spcBef>
                <a:spcPct val="50000"/>
              </a:spcBef>
            </a:pPr>
            <a:r>
              <a:rPr lang="en-US" sz="2489" b="1" dirty="0">
                <a:latin typeface="Arial" charset="0"/>
              </a:rPr>
              <a:t>Bias Detection: </a:t>
            </a:r>
            <a:r>
              <a:rPr lang="en-US" sz="2489" dirty="0">
                <a:latin typeface="Arial" charset="0"/>
              </a:rPr>
              <a:t>SHAP analysis revealed model sensitivity to race-related features.</a:t>
            </a:r>
          </a:p>
          <a:p>
            <a:pPr algn="just">
              <a:spcBef>
                <a:spcPct val="50000"/>
              </a:spcBef>
            </a:pPr>
            <a:r>
              <a:rPr lang="en-US" sz="2489" b="1" dirty="0">
                <a:latin typeface="Arial" charset="0"/>
              </a:rPr>
              <a:t>Geospatial Analysis: </a:t>
            </a:r>
            <a:r>
              <a:rPr lang="en-US" sz="2489" dirty="0">
                <a:latin typeface="Arial" charset="0"/>
              </a:rPr>
              <a:t>Certain tracts in Houston, Dallas, and San Antonio show significantly higher eviction filings.</a:t>
            </a:r>
          </a:p>
        </p:txBody>
      </p:sp>
      <p:sp>
        <p:nvSpPr>
          <p:cNvPr id="1054" name="Text Box 178"/>
          <p:cNvSpPr txBox="1">
            <a:spLocks noChangeArrowheads="1"/>
          </p:cNvSpPr>
          <p:nvPr/>
        </p:nvSpPr>
        <p:spPr bwMode="auto">
          <a:xfrm>
            <a:off x="1027289" y="16830336"/>
            <a:ext cx="9889067" cy="6029664"/>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Housing instability, particularly eviction, disproportionately affects marginalized populations. Studies have shown strong links between racial and socioeconomic inequality and eviction risk. This research aims to deepen understanding of such disparities in Texas by integrating eviction records with census tract-level demographics.</a:t>
            </a:r>
          </a:p>
          <a:p>
            <a:pPr algn="just">
              <a:spcBef>
                <a:spcPct val="50000"/>
              </a:spcBef>
            </a:pPr>
            <a:r>
              <a:rPr lang="en-US" sz="2489" dirty="0">
                <a:latin typeface="Arial" charset="0"/>
              </a:rPr>
              <a:t>Our objective is to identify correlational patterns, visualize geographic disparities, and evaluate risks of model bias. By uncovering patterns and proposing bias-aware modeling strategies, we seek to contribute to equitable policy recommendations.</a:t>
            </a:r>
          </a:p>
          <a:p>
            <a:pPr algn="just">
              <a:spcBef>
                <a:spcPct val="50000"/>
              </a:spcBef>
            </a:pPr>
            <a:r>
              <a:rPr lang="en-US" sz="2489" dirty="0">
                <a:latin typeface="Arial" charset="0"/>
              </a:rPr>
              <a:t>Eviction is a key driver of housing insecurity and long-term social inequality. It is associated with poor health, job instability, educational disruption, and increased homelessness1.</a:t>
            </a:r>
          </a:p>
          <a:p>
            <a:pPr algn="just">
              <a:spcBef>
                <a:spcPct val="50000"/>
              </a:spcBef>
            </a:pPr>
            <a:r>
              <a:rPr lang="en-US" sz="2489" dirty="0">
                <a:latin typeface="Arial" charset="0"/>
              </a:rPr>
              <a:t>Black and Hispanic renters face eviction at disproportionately high rates, even after controlling for income and family status23.</a:t>
            </a:r>
          </a:p>
        </p:txBody>
      </p:sp>
      <p:sp>
        <p:nvSpPr>
          <p:cNvPr id="1055" name="Text Box 171"/>
          <p:cNvSpPr txBox="1">
            <a:spLocks noChangeArrowheads="1"/>
          </p:cNvSpPr>
          <p:nvPr/>
        </p:nvSpPr>
        <p:spPr bwMode="auto">
          <a:xfrm>
            <a:off x="33206969" y="15993140"/>
            <a:ext cx="9956800" cy="1733488"/>
          </a:xfrm>
          <a:prstGeom prst="rect">
            <a:avLst/>
          </a:prstGeom>
          <a:solidFill>
            <a:schemeClr val="bg1"/>
          </a:solidFill>
          <a:ln w="9525">
            <a:solidFill>
              <a:srgbClr val="000000"/>
            </a:solidFill>
            <a:miter lim="800000"/>
            <a:headEnd/>
            <a:tailEnd/>
          </a:ln>
        </p:spPr>
        <p:txBody>
          <a:bodyPr>
            <a:spAutoFit/>
          </a:bodyPr>
          <a:lstStyle/>
          <a:p>
            <a:pPr algn="just">
              <a:spcBef>
                <a:spcPct val="50000"/>
              </a:spcBef>
            </a:pPr>
            <a:r>
              <a:rPr lang="en-US" sz="2133" dirty="0">
                <a:latin typeface="Arial" charset="0"/>
              </a:rPr>
              <a:t>Figure 3. This plot explains which features most influence the eviction risk classifier’s predictions, using SHAP values. </a:t>
            </a:r>
            <a:r>
              <a:rPr lang="en-US" sz="2133" b="1" dirty="0">
                <a:latin typeface="Arial" charset="0"/>
              </a:rPr>
              <a:t>Engineered features </a:t>
            </a:r>
            <a:r>
              <a:rPr lang="en-US" sz="2133" dirty="0">
                <a:latin typeface="Arial" charset="0"/>
              </a:rPr>
              <a:t>that capture intersections of social disadvantage (e.g., poverty &amp; education) are </a:t>
            </a:r>
            <a:r>
              <a:rPr lang="en-US" sz="2133" b="1" dirty="0">
                <a:latin typeface="Arial" charset="0"/>
              </a:rPr>
              <a:t>strong predictors</a:t>
            </a:r>
            <a:r>
              <a:rPr lang="en-US" sz="2133" dirty="0">
                <a:latin typeface="Arial" charset="0"/>
              </a:rPr>
              <a:t> of eviction risk. But care must be taken—some of these features are </a:t>
            </a:r>
            <a:r>
              <a:rPr lang="en-US" sz="2133" b="1" dirty="0">
                <a:latin typeface="Arial" charset="0"/>
              </a:rPr>
              <a:t>proxies for race or inequality</a:t>
            </a:r>
            <a:r>
              <a:rPr lang="en-US" sz="2133" dirty="0">
                <a:latin typeface="Arial" charset="0"/>
              </a:rPr>
              <a:t>, which raises fairness concerns.</a:t>
            </a:r>
          </a:p>
        </p:txBody>
      </p:sp>
      <p:sp>
        <p:nvSpPr>
          <p:cNvPr id="1056" name="Text Box 183"/>
          <p:cNvSpPr txBox="1">
            <a:spLocks noChangeArrowheads="1"/>
          </p:cNvSpPr>
          <p:nvPr/>
        </p:nvSpPr>
        <p:spPr bwMode="auto">
          <a:xfrm>
            <a:off x="23977599" y="19517496"/>
            <a:ext cx="6637867" cy="530017"/>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844" b="1" dirty="0">
                <a:solidFill>
                  <a:srgbClr val="990099"/>
                </a:solidFill>
                <a:latin typeface="Arial" charset="0"/>
              </a:rPr>
              <a:t>SHAP values – impact model</a:t>
            </a:r>
            <a:endParaRPr lang="en-US" dirty="0"/>
          </a:p>
        </p:txBody>
      </p:sp>
      <p:sp>
        <p:nvSpPr>
          <p:cNvPr id="1058" name="Text Box 190"/>
          <p:cNvSpPr txBox="1">
            <a:spLocks noChangeArrowheads="1"/>
          </p:cNvSpPr>
          <p:nvPr/>
        </p:nvSpPr>
        <p:spPr bwMode="auto">
          <a:xfrm>
            <a:off x="22352000" y="17949334"/>
            <a:ext cx="9956800" cy="1077026"/>
          </a:xfrm>
          <a:prstGeom prst="rect">
            <a:avLst/>
          </a:prstGeom>
          <a:solidFill>
            <a:schemeClr val="bg1"/>
          </a:solidFill>
          <a:ln w="9525">
            <a:solidFill>
              <a:srgbClr val="000000"/>
            </a:solidFill>
            <a:miter lim="800000"/>
            <a:headEnd/>
            <a:tailEnd/>
          </a:ln>
        </p:spPr>
        <p:txBody>
          <a:bodyPr>
            <a:spAutoFit/>
          </a:bodyPr>
          <a:lstStyle/>
          <a:p>
            <a:pPr algn="just">
              <a:spcBef>
                <a:spcPct val="50000"/>
              </a:spcBef>
            </a:pPr>
            <a:r>
              <a:rPr lang="en-US" sz="2133" dirty="0">
                <a:latin typeface="Arial" charset="0"/>
              </a:rPr>
              <a:t>Figure 2. This heatmap visualizes pairwise Pearson correlations. Poster Insight: Many </a:t>
            </a:r>
            <a:r>
              <a:rPr lang="en-US" sz="2133" b="1" dirty="0">
                <a:latin typeface="Arial" charset="0"/>
              </a:rPr>
              <a:t>social vulnerabilities are intertwined—poverty</a:t>
            </a:r>
            <a:r>
              <a:rPr lang="en-US" sz="2133" dirty="0">
                <a:latin typeface="Arial" charset="0"/>
              </a:rPr>
              <a:t>, low education, and lack of insurance tend to co-occur and shape eviction risk indirectly.</a:t>
            </a:r>
          </a:p>
        </p:txBody>
      </p:sp>
      <p:sp>
        <p:nvSpPr>
          <p:cNvPr id="1059" name="Text Box 192"/>
          <p:cNvSpPr txBox="1">
            <a:spLocks noChangeArrowheads="1"/>
          </p:cNvSpPr>
          <p:nvPr/>
        </p:nvSpPr>
        <p:spPr bwMode="auto">
          <a:xfrm>
            <a:off x="23774400" y="9956801"/>
            <a:ext cx="7044267" cy="530017"/>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844" b="1" dirty="0">
                <a:solidFill>
                  <a:srgbClr val="990099"/>
                </a:solidFill>
                <a:latin typeface="Arial" charset="0"/>
              </a:rPr>
              <a:t>Correlation Matrix for our F.E. metrics</a:t>
            </a:r>
          </a:p>
        </p:txBody>
      </p:sp>
      <p:sp>
        <p:nvSpPr>
          <p:cNvPr id="1060" name="Text Box 212"/>
          <p:cNvSpPr txBox="1">
            <a:spLocks noChangeArrowheads="1"/>
          </p:cNvSpPr>
          <p:nvPr/>
        </p:nvSpPr>
        <p:spPr bwMode="auto">
          <a:xfrm>
            <a:off x="33075096" y="19088250"/>
            <a:ext cx="9889067" cy="6438750"/>
          </a:xfrm>
          <a:prstGeom prst="rect">
            <a:avLst/>
          </a:prstGeom>
          <a:noFill/>
          <a:ln w="9525">
            <a:noFill/>
            <a:miter lim="800000"/>
            <a:headEnd/>
            <a:tailEnd/>
          </a:ln>
        </p:spPr>
        <p:txBody>
          <a:bodyPr lIns="162560" rIns="162560">
            <a:spAutoFit/>
          </a:bodyPr>
          <a:lstStyle/>
          <a:p>
            <a:pPr marL="457200" indent="-457200" algn="just">
              <a:spcBef>
                <a:spcPct val="50000"/>
              </a:spcBef>
              <a:buFont typeface="Arial" panose="020B0604020202020204" pitchFamily="34" charset="0"/>
              <a:buChar char="•"/>
            </a:pPr>
            <a:r>
              <a:rPr lang="en-US" sz="2844" dirty="0">
                <a:solidFill>
                  <a:srgbClr val="000099"/>
                </a:solidFill>
                <a:latin typeface="Arial" charset="0"/>
              </a:rPr>
              <a:t>Socioeconomic and racial disparities significantly correlate with eviction risk.</a:t>
            </a:r>
          </a:p>
          <a:p>
            <a:pPr marL="457200" indent="-457200" algn="just">
              <a:spcBef>
                <a:spcPct val="50000"/>
              </a:spcBef>
              <a:buFont typeface="Arial" panose="020B0604020202020204" pitchFamily="34" charset="0"/>
              <a:buChar char="•"/>
            </a:pPr>
            <a:r>
              <a:rPr lang="en-US" sz="2844" dirty="0">
                <a:solidFill>
                  <a:srgbClr val="000099"/>
                </a:solidFill>
                <a:latin typeface="Arial" charset="0"/>
              </a:rPr>
              <a:t>Even simple models can perpetuate bias if sensitive attributes are used.</a:t>
            </a:r>
          </a:p>
          <a:p>
            <a:pPr marL="457200" indent="-457200" algn="just">
              <a:spcBef>
                <a:spcPct val="50000"/>
              </a:spcBef>
              <a:buFont typeface="Arial" panose="020B0604020202020204" pitchFamily="34" charset="0"/>
              <a:buChar char="•"/>
            </a:pPr>
            <a:r>
              <a:rPr lang="en-US" sz="2844" dirty="0">
                <a:solidFill>
                  <a:srgbClr val="000099"/>
                </a:solidFill>
                <a:latin typeface="Arial" charset="0"/>
              </a:rPr>
              <a:t>Transparent model interpretation is key to fair housing analytics.</a:t>
            </a:r>
          </a:p>
          <a:p>
            <a:pPr marL="457200" indent="-457200" algn="just">
              <a:spcBef>
                <a:spcPct val="50000"/>
              </a:spcBef>
              <a:buFont typeface="Arial" panose="020B0604020202020204" pitchFamily="34" charset="0"/>
              <a:buChar char="•"/>
            </a:pPr>
            <a:r>
              <a:rPr lang="en-US" sz="2844" dirty="0">
                <a:solidFill>
                  <a:srgbClr val="000099"/>
                </a:solidFill>
                <a:latin typeface="Arial" charset="0"/>
              </a:rPr>
              <a:t>Geospatial visualization is a powerful tool to guide policy and intervention.</a:t>
            </a:r>
          </a:p>
          <a:p>
            <a:pPr algn="just">
              <a:spcBef>
                <a:spcPct val="50000"/>
              </a:spcBef>
            </a:pPr>
            <a:r>
              <a:rPr lang="en-US" sz="2844" b="1" dirty="0">
                <a:solidFill>
                  <a:srgbClr val="000099"/>
                </a:solidFill>
                <a:latin typeface="Arial" charset="0"/>
              </a:rPr>
              <a:t>Communities of color and economically vulnerable areas face the greatest eviction risks—ethical AI must mitigate, not amplify, these patterns.</a:t>
            </a:r>
          </a:p>
          <a:p>
            <a:pPr algn="just">
              <a:spcBef>
                <a:spcPct val="50000"/>
              </a:spcBef>
            </a:pPr>
            <a:endParaRPr lang="en-US" sz="2844" dirty="0">
              <a:solidFill>
                <a:srgbClr val="000099"/>
              </a:solidFill>
              <a:latin typeface="Arial" charset="0"/>
            </a:endParaRPr>
          </a:p>
        </p:txBody>
      </p:sp>
      <p:sp>
        <p:nvSpPr>
          <p:cNvPr id="1064" name="Text Box 220"/>
          <p:cNvSpPr txBox="1">
            <a:spLocks noChangeArrowheads="1"/>
          </p:cNvSpPr>
          <p:nvPr/>
        </p:nvSpPr>
        <p:spPr bwMode="auto">
          <a:xfrm>
            <a:off x="16594667" y="12462934"/>
            <a:ext cx="4673600" cy="475387"/>
          </a:xfrm>
          <a:prstGeom prst="rect">
            <a:avLst/>
          </a:prstGeom>
          <a:noFill/>
          <a:ln w="63500">
            <a:noFill/>
            <a:miter lim="800000"/>
            <a:headEnd/>
            <a:tailEnd/>
          </a:ln>
        </p:spPr>
        <p:txBody>
          <a:bodyPr lIns="162560" rIns="162560">
            <a:spAutoFit/>
          </a:bodyPr>
          <a:lstStyle/>
          <a:p>
            <a:pPr algn="just">
              <a:spcBef>
                <a:spcPct val="50000"/>
              </a:spcBef>
            </a:pPr>
            <a:endParaRPr lang="en-US" sz="2489">
              <a:latin typeface="Arial" charset="0"/>
            </a:endParaRPr>
          </a:p>
        </p:txBody>
      </p:sp>
      <p:sp>
        <p:nvSpPr>
          <p:cNvPr id="1065" name="Text Box 221"/>
          <p:cNvSpPr txBox="1">
            <a:spLocks noChangeArrowheads="1"/>
          </p:cNvSpPr>
          <p:nvPr/>
        </p:nvSpPr>
        <p:spPr bwMode="auto">
          <a:xfrm>
            <a:off x="16486893" y="15612536"/>
            <a:ext cx="4673600" cy="6918678"/>
          </a:xfrm>
          <a:prstGeom prst="rect">
            <a:avLst/>
          </a:prstGeom>
          <a:solidFill>
            <a:schemeClr val="bg1"/>
          </a:solidFill>
          <a:ln w="9525">
            <a:noFill/>
            <a:miter lim="800000"/>
            <a:headEnd/>
            <a:tailEnd/>
          </a:ln>
        </p:spPr>
        <p:txBody>
          <a:bodyPr/>
          <a:lstStyle/>
          <a:p>
            <a:pPr algn="just"/>
            <a:r>
              <a:rPr lang="en-US" sz="2133" b="1" dirty="0">
                <a:latin typeface="Arial" charset="0"/>
              </a:rPr>
              <a:t>Figure 1.  </a:t>
            </a:r>
            <a:r>
              <a:rPr lang="en-US" sz="2133" dirty="0">
                <a:latin typeface="Arial" charset="0"/>
              </a:rPr>
              <a:t>Data Pipeline.  Image created to illustrated the data processing for this work.  </a:t>
            </a:r>
          </a:p>
          <a:p>
            <a:pPr algn="just"/>
            <a:r>
              <a:rPr lang="en-US" sz="2133" b="1" dirty="0">
                <a:latin typeface="Arial" charset="0"/>
              </a:rPr>
              <a:t>Data Sources:</a:t>
            </a:r>
          </a:p>
          <a:p>
            <a:pPr marL="342900" indent="-342900" algn="just">
              <a:buFont typeface="Arial" panose="020B0604020202020204" pitchFamily="34" charset="0"/>
              <a:buChar char="•"/>
            </a:pPr>
            <a:r>
              <a:rPr lang="en-US" sz="2133" dirty="0">
                <a:latin typeface="Arial" charset="0"/>
              </a:rPr>
              <a:t>Eviction Lab: Monthly eviction filings (2020–2023)</a:t>
            </a:r>
          </a:p>
          <a:p>
            <a:pPr marL="342900" indent="-342900" algn="just">
              <a:buFont typeface="Arial" panose="020B0604020202020204" pitchFamily="34" charset="0"/>
              <a:buChar char="•"/>
            </a:pPr>
            <a:r>
              <a:rPr lang="en-US" sz="2133" dirty="0">
                <a:latin typeface="Arial" charset="0"/>
              </a:rPr>
              <a:t>US Census ACS 5-Year Estimates: Socioeconomic indicators (2017–2023)</a:t>
            </a:r>
          </a:p>
          <a:p>
            <a:pPr algn="just"/>
            <a:r>
              <a:rPr lang="en-US" sz="2133" b="1" dirty="0">
                <a:latin typeface="Arial" charset="0"/>
              </a:rPr>
              <a:t>Preprocessing:</a:t>
            </a:r>
          </a:p>
          <a:p>
            <a:pPr algn="just"/>
            <a:r>
              <a:rPr lang="en-US" sz="2133" dirty="0">
                <a:latin typeface="Arial" charset="0"/>
              </a:rPr>
              <a:t>Standardized tract-level, missing data and harmonized column names</a:t>
            </a:r>
          </a:p>
          <a:p>
            <a:pPr algn="just"/>
            <a:r>
              <a:rPr lang="en-US" sz="2133" b="1" dirty="0">
                <a:latin typeface="Arial" charset="0"/>
              </a:rPr>
              <a:t>Feature Engineering:</a:t>
            </a:r>
          </a:p>
          <a:p>
            <a:pPr marL="342900" indent="-342900" algn="just">
              <a:buFont typeface="Arial" panose="020B0604020202020204" pitchFamily="34" charset="0"/>
              <a:buChar char="•"/>
            </a:pPr>
            <a:r>
              <a:rPr lang="en-US" sz="2133" dirty="0">
                <a:latin typeface="Arial" charset="0"/>
              </a:rPr>
              <a:t>% uninsured, </a:t>
            </a:r>
          </a:p>
          <a:p>
            <a:pPr marL="342900" indent="-342900" algn="just">
              <a:buFont typeface="Arial" panose="020B0604020202020204" pitchFamily="34" charset="0"/>
              <a:buChar char="•"/>
            </a:pPr>
            <a:r>
              <a:rPr lang="en-US" sz="2133" dirty="0">
                <a:latin typeface="Arial" charset="0"/>
              </a:rPr>
              <a:t>% poverty, </a:t>
            </a:r>
          </a:p>
          <a:p>
            <a:pPr marL="342900" indent="-342900" algn="just">
              <a:buFont typeface="Arial" panose="020B0604020202020204" pitchFamily="34" charset="0"/>
              <a:buChar char="•"/>
            </a:pPr>
            <a:r>
              <a:rPr lang="en-US" sz="2133" dirty="0">
                <a:latin typeface="Arial" charset="0"/>
              </a:rPr>
              <a:t>% Black/Hispanic</a:t>
            </a:r>
          </a:p>
          <a:p>
            <a:pPr marL="342900" indent="-342900" algn="just">
              <a:buFont typeface="Arial" panose="020B0604020202020204" pitchFamily="34" charset="0"/>
              <a:buChar char="•"/>
            </a:pPr>
            <a:r>
              <a:rPr lang="en-US" sz="2133" dirty="0">
                <a:latin typeface="Arial" charset="0"/>
              </a:rPr>
              <a:t>% renters</a:t>
            </a:r>
          </a:p>
          <a:p>
            <a:pPr algn="just"/>
            <a:r>
              <a:rPr lang="en-US" sz="2133" b="1" dirty="0">
                <a:latin typeface="Arial" charset="0"/>
              </a:rPr>
              <a:t>Bias Assessment:</a:t>
            </a:r>
          </a:p>
          <a:p>
            <a:pPr algn="just"/>
            <a:r>
              <a:rPr lang="en-US" sz="2133" dirty="0">
                <a:latin typeface="Arial" charset="0"/>
              </a:rPr>
              <a:t>Explored correlation of demographic attributes with eviction rates</a:t>
            </a:r>
          </a:p>
          <a:p>
            <a:pPr algn="just"/>
            <a:endParaRPr lang="en-US" sz="2133" dirty="0">
              <a:latin typeface="Arial" charset="0"/>
            </a:endParaRPr>
          </a:p>
        </p:txBody>
      </p:sp>
      <p:sp>
        <p:nvSpPr>
          <p:cNvPr id="2271" name="AutoShape 223"/>
          <p:cNvSpPr>
            <a:spLocks noChangeArrowheads="1"/>
          </p:cNvSpPr>
          <p:nvPr/>
        </p:nvSpPr>
        <p:spPr bwMode="auto">
          <a:xfrm>
            <a:off x="33147000" y="28530169"/>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Acknowledgements</a:t>
            </a:r>
          </a:p>
        </p:txBody>
      </p:sp>
      <p:sp>
        <p:nvSpPr>
          <p:cNvPr id="68" name="TextBox 67"/>
          <p:cNvSpPr txBox="1"/>
          <p:nvPr/>
        </p:nvSpPr>
        <p:spPr>
          <a:xfrm>
            <a:off x="15500326" y="6399063"/>
            <a:ext cx="14979674" cy="1077218"/>
          </a:xfrm>
          <a:prstGeom prst="rect">
            <a:avLst/>
          </a:prstGeom>
          <a:noFill/>
        </p:spPr>
        <p:txBody>
          <a:bodyPr wrap="square">
            <a:spAutoFit/>
          </a:bodyPr>
          <a:lstStyle/>
          <a:p>
            <a:pPr algn="ctr">
              <a:defRPr/>
            </a:pPr>
            <a:r>
              <a:rPr lang="en-US" sz="6400" dirty="0">
                <a:effectLst>
                  <a:outerShdw blurRad="50800" dist="25400" dir="5400000" algn="t" rotWithShape="0">
                    <a:schemeClr val="accent6">
                      <a:alpha val="40000"/>
                    </a:schemeClr>
                  </a:outerShdw>
                </a:effectLst>
                <a:latin typeface="Verdana" pitchFamily="34" charset="0"/>
                <a:cs typeface="Arial" pitchFamily="34" charset="0"/>
              </a:rPr>
              <a:t>Israel Vargas and Dr. Maryam Tabar</a:t>
            </a:r>
          </a:p>
        </p:txBody>
      </p:sp>
      <p:sp>
        <p:nvSpPr>
          <p:cNvPr id="69" name="TextBox 68"/>
          <p:cNvSpPr txBox="1"/>
          <p:nvPr/>
        </p:nvSpPr>
        <p:spPr>
          <a:xfrm>
            <a:off x="33818689" y="6960200"/>
            <a:ext cx="8334021" cy="1569660"/>
          </a:xfrm>
          <a:prstGeom prst="rect">
            <a:avLst/>
          </a:prstGeom>
          <a:noFill/>
          <a:ln>
            <a:solidFill>
              <a:schemeClr val="accent6">
                <a:lumMod val="75000"/>
              </a:schemeClr>
            </a:solidFill>
          </a:ln>
        </p:spPr>
        <p:txBody>
          <a:bodyPr wrap="square">
            <a:spAutoFit/>
          </a:bodyPr>
          <a:lstStyle/>
          <a:p>
            <a:pPr algn="ctr">
              <a:defRPr/>
            </a:pPr>
            <a:r>
              <a:rPr lang="en-US" sz="3200" b="1" dirty="0">
                <a:hlinkClick r:id="rId4">
                  <a:extLst>
                    <a:ext uri="{A12FA001-AC4F-418D-AE19-62706E023703}">
                      <ahyp:hlinkClr xmlns:ahyp="http://schemas.microsoft.com/office/drawing/2018/hyperlinkcolor" val="tx"/>
                    </a:ext>
                  </a:extLst>
                </a:hlinkClick>
              </a:rPr>
              <a:t>israelagustin.vargasmonroy@my.utsa.edu</a:t>
            </a:r>
            <a:endParaRPr lang="en-US" sz="3200" b="1" dirty="0"/>
          </a:p>
          <a:p>
            <a:pPr algn="ctr">
              <a:defRPr/>
            </a:pPr>
            <a:r>
              <a:rPr lang="en-US" sz="3200" b="1" dirty="0">
                <a:latin typeface="Arial" pitchFamily="34" charset="0"/>
                <a:cs typeface="Arial" pitchFamily="34" charset="0"/>
                <a:hlinkClick r:id="rId5">
                  <a:extLst>
                    <a:ext uri="{A12FA001-AC4F-418D-AE19-62706E023703}">
                      <ahyp:hlinkClr xmlns:ahyp="http://schemas.microsoft.com/office/drawing/2018/hyperlinkcolor" val="tx"/>
                    </a:ext>
                  </a:extLst>
                </a:hlinkClick>
              </a:rPr>
              <a:t>a01796556@tec.m</a:t>
            </a:r>
            <a:r>
              <a:rPr lang="en-US" sz="3200" b="1" dirty="0">
                <a:latin typeface="Arial" pitchFamily="34" charset="0"/>
                <a:cs typeface="Arial" pitchFamily="34" charset="0"/>
                <a:hlinkClick r:id="rId5">
                  <a:extLst>
                    <a:ext uri="{A12FA001-AC4F-418D-AE19-62706E023703}">
                      <ahyp:hlinkClr xmlns:ahyp="http://schemas.microsoft.com/office/drawing/2018/hyperlinkcolor" val="tx"/>
                    </a:ext>
                  </a:extLst>
                </a:hlinkClick>
              </a:rPr>
              <a:t>x</a:t>
            </a:r>
            <a:endParaRPr lang="en-US" sz="3200" b="1" dirty="0">
              <a:latin typeface="Arial" pitchFamily="34" charset="0"/>
              <a:cs typeface="Arial" pitchFamily="34" charset="0"/>
            </a:endParaRPr>
          </a:p>
          <a:p>
            <a:pPr algn="ctr">
              <a:defRPr/>
            </a:pPr>
            <a:r>
              <a:rPr lang="en-US" sz="3200" dirty="0">
                <a:latin typeface="Arial" pitchFamily="34" charset="0"/>
                <a:cs typeface="Arial" pitchFamily="34" charset="0"/>
              </a:rPr>
              <a:t>+52 557 111 3652</a:t>
            </a:r>
          </a:p>
        </p:txBody>
      </p:sp>
      <p:sp>
        <p:nvSpPr>
          <p:cNvPr id="1075" name="Line 213"/>
          <p:cNvSpPr>
            <a:spLocks noChangeShapeType="1"/>
          </p:cNvSpPr>
          <p:nvPr/>
        </p:nvSpPr>
        <p:spPr bwMode="auto">
          <a:xfrm>
            <a:off x="37050133" y="5350934"/>
            <a:ext cx="1219200" cy="1286933"/>
          </a:xfrm>
          <a:prstGeom prst="line">
            <a:avLst/>
          </a:prstGeom>
          <a:noFill/>
          <a:ln w="155575">
            <a:solidFill>
              <a:srgbClr val="FF00FF"/>
            </a:solidFill>
            <a:round/>
            <a:headEnd/>
            <a:tailEnd type="triangle" w="med" len="med"/>
          </a:ln>
        </p:spPr>
        <p:txBody>
          <a:bodyPr/>
          <a:lstStyle/>
          <a:p>
            <a:endParaRPr lang="en-US" sz="2133"/>
          </a:p>
        </p:txBody>
      </p:sp>
      <p:sp>
        <p:nvSpPr>
          <p:cNvPr id="1076" name="Text Box 150"/>
          <p:cNvSpPr txBox="1">
            <a:spLocks noChangeArrowheads="1"/>
          </p:cNvSpPr>
          <p:nvPr/>
        </p:nvSpPr>
        <p:spPr bwMode="auto">
          <a:xfrm>
            <a:off x="31428267" y="5283200"/>
            <a:ext cx="5825067" cy="967701"/>
          </a:xfrm>
          <a:prstGeom prst="rect">
            <a:avLst/>
          </a:prstGeom>
          <a:solidFill>
            <a:schemeClr val="bg1"/>
          </a:solidFill>
          <a:ln w="88900">
            <a:solidFill>
              <a:srgbClr val="FF00FF"/>
            </a:solidFill>
            <a:miter lim="800000"/>
            <a:headEnd/>
            <a:tailEnd/>
          </a:ln>
        </p:spPr>
        <p:txBody>
          <a:bodyPr lIns="162560" rIns="162560">
            <a:spAutoFit/>
          </a:bodyPr>
          <a:lstStyle/>
          <a:p>
            <a:pPr algn="just">
              <a:spcBef>
                <a:spcPct val="50000"/>
              </a:spcBef>
            </a:pPr>
            <a:r>
              <a:rPr lang="en-US" sz="2844" b="1" dirty="0">
                <a:latin typeface="Arial" charset="0"/>
              </a:rPr>
              <a:t>Some conferences require email and phone number.</a:t>
            </a:r>
          </a:p>
        </p:txBody>
      </p:sp>
      <p:sp>
        <p:nvSpPr>
          <p:cNvPr id="66" name="AutoShape 25"/>
          <p:cNvSpPr>
            <a:spLocks noChangeArrowheads="1"/>
          </p:cNvSpPr>
          <p:nvPr/>
        </p:nvSpPr>
        <p:spPr bwMode="auto">
          <a:xfrm>
            <a:off x="990600" y="23266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Background/Literature Review</a:t>
            </a:r>
          </a:p>
        </p:txBody>
      </p:sp>
      <p:pic>
        <p:nvPicPr>
          <p:cNvPr id="6" name="Picture 5">
            <a:extLst>
              <a:ext uri="{FF2B5EF4-FFF2-40B4-BE49-F238E27FC236}">
                <a16:creationId xmlns:a16="http://schemas.microsoft.com/office/drawing/2014/main" id="{17C40DDF-6C96-4917-8FC0-CAEB7EEE68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6256" y="2136974"/>
            <a:ext cx="3771400" cy="3771400"/>
          </a:xfrm>
          <a:prstGeom prst="rect">
            <a:avLst/>
          </a:prstGeom>
        </p:spPr>
      </p:pic>
      <p:sp>
        <p:nvSpPr>
          <p:cNvPr id="53" name="Text Box 150">
            <a:extLst>
              <a:ext uri="{FF2B5EF4-FFF2-40B4-BE49-F238E27FC236}">
                <a16:creationId xmlns:a16="http://schemas.microsoft.com/office/drawing/2014/main" id="{7F552931-24B2-4C6A-B23E-739264EC49D3}"/>
              </a:ext>
            </a:extLst>
          </p:cNvPr>
          <p:cNvSpPr txBox="1">
            <a:spLocks noChangeArrowheads="1"/>
          </p:cNvSpPr>
          <p:nvPr/>
        </p:nvSpPr>
        <p:spPr bwMode="auto">
          <a:xfrm>
            <a:off x="39099063" y="2049460"/>
            <a:ext cx="4064706" cy="530017"/>
          </a:xfrm>
          <a:prstGeom prst="rect">
            <a:avLst/>
          </a:prstGeom>
          <a:solidFill>
            <a:schemeClr val="bg1"/>
          </a:solidFill>
          <a:ln w="88900">
            <a:solidFill>
              <a:srgbClr val="FF00FF"/>
            </a:solidFill>
            <a:miter lim="800000"/>
            <a:headEnd/>
            <a:tailEnd/>
          </a:ln>
        </p:spPr>
        <p:txBody>
          <a:bodyPr wrap="square" lIns="162560" rIns="162560">
            <a:spAutoFit/>
          </a:bodyPr>
          <a:lstStyle/>
          <a:p>
            <a:pPr algn="just">
              <a:spcBef>
                <a:spcPct val="50000"/>
              </a:spcBef>
            </a:pPr>
            <a:r>
              <a:rPr lang="en-US" sz="2844" b="1" dirty="0">
                <a:latin typeface="Arial" charset="0"/>
              </a:rPr>
              <a:t>Insert Program Logo</a:t>
            </a:r>
          </a:p>
        </p:txBody>
      </p:sp>
      <p:sp>
        <p:nvSpPr>
          <p:cNvPr id="54" name="Line 213">
            <a:extLst>
              <a:ext uri="{FF2B5EF4-FFF2-40B4-BE49-F238E27FC236}">
                <a16:creationId xmlns:a16="http://schemas.microsoft.com/office/drawing/2014/main" id="{56654F8A-A3D2-46E3-8B00-791B7360B7A1}"/>
              </a:ext>
            </a:extLst>
          </p:cNvPr>
          <p:cNvSpPr>
            <a:spLocks noChangeShapeType="1"/>
          </p:cNvSpPr>
          <p:nvPr/>
        </p:nvSpPr>
        <p:spPr bwMode="auto">
          <a:xfrm>
            <a:off x="41224631" y="2731716"/>
            <a:ext cx="24970" cy="534811"/>
          </a:xfrm>
          <a:prstGeom prst="line">
            <a:avLst/>
          </a:prstGeom>
          <a:noFill/>
          <a:ln w="155575">
            <a:solidFill>
              <a:srgbClr val="FF00FF"/>
            </a:solidFill>
            <a:round/>
            <a:headEnd/>
            <a:tailEnd type="triangle" w="med" len="med"/>
          </a:ln>
        </p:spPr>
        <p:txBody>
          <a:bodyPr/>
          <a:lstStyle/>
          <a:p>
            <a:endParaRPr lang="en-US" sz="2133"/>
          </a:p>
        </p:txBody>
      </p:sp>
      <p:pic>
        <p:nvPicPr>
          <p:cNvPr id="8" name="Picture 7">
            <a:extLst>
              <a:ext uri="{FF2B5EF4-FFF2-40B4-BE49-F238E27FC236}">
                <a16:creationId xmlns:a16="http://schemas.microsoft.com/office/drawing/2014/main" id="{FCAC5361-DE25-4C3D-A06E-15703FC8320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920292" y="3189452"/>
            <a:ext cx="2422249" cy="2422249"/>
          </a:xfrm>
          <a:prstGeom prst="rect">
            <a:avLst/>
          </a:prstGeom>
        </p:spPr>
      </p:pic>
      <p:sp>
        <p:nvSpPr>
          <p:cNvPr id="2" name="Text Box 178">
            <a:extLst>
              <a:ext uri="{FF2B5EF4-FFF2-40B4-BE49-F238E27FC236}">
                <a16:creationId xmlns:a16="http://schemas.microsoft.com/office/drawing/2014/main" id="{73FD54D0-9183-8977-926A-BDF4B870E1B0}"/>
              </a:ext>
            </a:extLst>
          </p:cNvPr>
          <p:cNvSpPr txBox="1">
            <a:spLocks noChangeArrowheads="1"/>
          </p:cNvSpPr>
          <p:nvPr/>
        </p:nvSpPr>
        <p:spPr bwMode="auto">
          <a:xfrm>
            <a:off x="1027288" y="24256756"/>
            <a:ext cx="9889067" cy="6604244"/>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Matthew Desmond’s work has highlighted eviction as a systemic racial and economic injustice, not merely a result of individual financial hardship2.</a:t>
            </a:r>
          </a:p>
          <a:p>
            <a:pPr algn="just">
              <a:spcBef>
                <a:spcPct val="50000"/>
              </a:spcBef>
            </a:pPr>
            <a:r>
              <a:rPr lang="en-US" sz="2489" dirty="0">
                <a:latin typeface="Arial" charset="0"/>
              </a:rPr>
              <a:t>The Eviction Lab has enabled national-level tracking of eviction trends, yet localized studies at the census tract level remain limited, especially in Texas, a state with rapid urban growth and deep structural disparities4.</a:t>
            </a:r>
          </a:p>
          <a:p>
            <a:pPr algn="just">
              <a:spcBef>
                <a:spcPct val="50000"/>
              </a:spcBef>
            </a:pPr>
            <a:r>
              <a:rPr lang="en-US" sz="2489" dirty="0">
                <a:latin typeface="Arial" charset="0"/>
              </a:rPr>
              <a:t>There is growing concern that predictive models in housing risk assessment can encode and amplify racial bias if socio-demographic features are used without transparency and fairness checks5.</a:t>
            </a:r>
          </a:p>
          <a:p>
            <a:pPr algn="just">
              <a:spcBef>
                <a:spcPct val="50000"/>
              </a:spcBef>
            </a:pPr>
            <a:r>
              <a:rPr lang="en-US" sz="2489" dirty="0">
                <a:latin typeface="Arial" charset="0"/>
              </a:rPr>
              <a:t>This study addresses that gap by integrating geospatial data, socioeconomic indicators, and ethical modeling to assess eviction disparities in Texas communities.</a:t>
            </a:r>
          </a:p>
          <a:p>
            <a:pPr algn="just">
              <a:spcBef>
                <a:spcPct val="50000"/>
              </a:spcBef>
            </a:pPr>
            <a:endParaRPr lang="en-US" sz="2489" dirty="0">
              <a:latin typeface="Arial" charset="0"/>
            </a:endParaRPr>
          </a:p>
        </p:txBody>
      </p:sp>
      <p:pic>
        <p:nvPicPr>
          <p:cNvPr id="4" name="Picture 3">
            <a:extLst>
              <a:ext uri="{FF2B5EF4-FFF2-40B4-BE49-F238E27FC236}">
                <a16:creationId xmlns:a16="http://schemas.microsoft.com/office/drawing/2014/main" id="{559467DA-4989-0EC8-23DF-33EF26D5D70F}"/>
              </a:ext>
            </a:extLst>
          </p:cNvPr>
          <p:cNvPicPr>
            <a:picLocks noChangeAspect="1"/>
          </p:cNvPicPr>
          <p:nvPr/>
        </p:nvPicPr>
        <p:blipFill>
          <a:blip r:embed="rId8"/>
          <a:stretch>
            <a:fillRect/>
          </a:stretch>
        </p:blipFill>
        <p:spPr>
          <a:xfrm>
            <a:off x="11805357" y="15725336"/>
            <a:ext cx="4434858" cy="6441875"/>
          </a:xfrm>
          <a:prstGeom prst="rect">
            <a:avLst/>
          </a:prstGeom>
        </p:spPr>
      </p:pic>
      <p:pic>
        <p:nvPicPr>
          <p:cNvPr id="1029" name="Picture 5">
            <a:extLst>
              <a:ext uri="{FF2B5EF4-FFF2-40B4-BE49-F238E27FC236}">
                <a16:creationId xmlns:a16="http://schemas.microsoft.com/office/drawing/2014/main" id="{BD42DF31-58AD-4DF1-E215-FFBDF92644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715" y="28588529"/>
            <a:ext cx="9525000" cy="392205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8B77D252-4413-90B0-3C47-5AC17D041A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89772" y="10663232"/>
            <a:ext cx="8592984" cy="717595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03F97867-993B-5787-B38B-8806F93803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67652" y="20061666"/>
            <a:ext cx="9867900" cy="482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3">
            <a:extLst>
              <a:ext uri="{FF2B5EF4-FFF2-40B4-BE49-F238E27FC236}">
                <a16:creationId xmlns:a16="http://schemas.microsoft.com/office/drawing/2014/main" id="{930942B6-9C9B-2D0B-D353-37514F6BBB7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03245" y="9482667"/>
            <a:ext cx="12100495" cy="625834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71">
            <a:extLst>
              <a:ext uri="{FF2B5EF4-FFF2-40B4-BE49-F238E27FC236}">
                <a16:creationId xmlns:a16="http://schemas.microsoft.com/office/drawing/2014/main" id="{80119D5F-DE6D-18BE-3158-E054B38D450C}"/>
              </a:ext>
            </a:extLst>
          </p:cNvPr>
          <p:cNvSpPr txBox="1">
            <a:spLocks noChangeArrowheads="1"/>
          </p:cNvSpPr>
          <p:nvPr/>
        </p:nvSpPr>
        <p:spPr bwMode="auto">
          <a:xfrm>
            <a:off x="22380222" y="25056228"/>
            <a:ext cx="9956800" cy="1733488"/>
          </a:xfrm>
          <a:prstGeom prst="rect">
            <a:avLst/>
          </a:prstGeom>
          <a:solidFill>
            <a:schemeClr val="bg1"/>
          </a:solidFill>
          <a:ln w="9525">
            <a:solidFill>
              <a:srgbClr val="000000"/>
            </a:solidFill>
            <a:miter lim="800000"/>
            <a:headEnd/>
            <a:tailEnd/>
          </a:ln>
        </p:spPr>
        <p:txBody>
          <a:bodyPr>
            <a:spAutoFit/>
          </a:bodyPr>
          <a:lstStyle/>
          <a:p>
            <a:pPr algn="just">
              <a:spcBef>
                <a:spcPct val="50000"/>
              </a:spcBef>
            </a:pPr>
            <a:r>
              <a:rPr lang="en-US" sz="2133" dirty="0">
                <a:latin typeface="Arial" charset="0"/>
              </a:rPr>
              <a:t>Figure 3. This plot explains which features most influence the eviction risk classifier’s predictions, using SHAP values. </a:t>
            </a:r>
            <a:r>
              <a:rPr lang="en-US" sz="2133" b="1" dirty="0">
                <a:latin typeface="Arial" charset="0"/>
              </a:rPr>
              <a:t>Engineered features </a:t>
            </a:r>
            <a:r>
              <a:rPr lang="en-US" sz="2133" dirty="0">
                <a:latin typeface="Arial" charset="0"/>
              </a:rPr>
              <a:t>that capture intersections of social disadvantage (e.g., poverty &amp; education) are </a:t>
            </a:r>
            <a:r>
              <a:rPr lang="en-US" sz="2133" b="1" dirty="0">
                <a:latin typeface="Arial" charset="0"/>
              </a:rPr>
              <a:t>strong predictors</a:t>
            </a:r>
            <a:r>
              <a:rPr lang="en-US" sz="2133" dirty="0">
                <a:latin typeface="Arial" charset="0"/>
              </a:rPr>
              <a:t> of eviction risk. But care must be taken—some of these features are </a:t>
            </a:r>
            <a:r>
              <a:rPr lang="en-US" sz="2133" b="1" dirty="0">
                <a:latin typeface="Arial" charset="0"/>
              </a:rPr>
              <a:t>proxies for race or inequality</a:t>
            </a:r>
            <a:r>
              <a:rPr lang="en-US" sz="2133" dirty="0">
                <a:latin typeface="Arial" charset="0"/>
              </a:rPr>
              <a:t>, which raises fairness concerns.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ointerview xmlns="1b973d31-3774-4da0-b147-c5c4bcddf3f1" xsi:nil="true"/>
    <TaxCatchAll xmlns="70993a03-c97d-4535-9029-6811f6dade7d" xsi:nil="true"/>
    <lcf76f155ced4ddcb4097134ff3c332f xmlns="1b973d31-3774-4da0-b147-c5c4bcddf3f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7EE05FAEEAC1409A37E08D62A167CC" ma:contentTypeVersion="16" ma:contentTypeDescription="Create a new document." ma:contentTypeScope="" ma:versionID="d38f75698845d0233a434ea18f84529f">
  <xsd:schema xmlns:xsd="http://www.w3.org/2001/XMLSchema" xmlns:xs="http://www.w3.org/2001/XMLSchema" xmlns:p="http://schemas.microsoft.com/office/2006/metadata/properties" xmlns:ns2="1b973d31-3774-4da0-b147-c5c4bcddf3f1" xmlns:ns3="70993a03-c97d-4535-9029-6811f6dade7d" targetNamespace="http://schemas.microsoft.com/office/2006/metadata/properties" ma:root="true" ma:fieldsID="a74dd64343ab600dab1d05f807349ef8" ns2:_="" ns3:_="">
    <xsd:import namespace="1b973d31-3774-4da0-b147-c5c4bcddf3f1"/>
    <xsd:import namespace="70993a03-c97d-4535-9029-6811f6dade7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2:Tointerview"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73d31-3774-4da0-b147-c5c4bcddf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e2460c1-68ac-49f9-8926-f1c18bc8cf1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Tointerview" ma:index="20" nillable="true" ma:displayName="To interview" ma:format="Dropdown" ma:internalName="Tointerview">
      <xsd:simpleType>
        <xsd:restriction base="dms:Choice">
          <xsd:enumeration value="Yes"/>
          <xsd:enumeration value="No"/>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993a03-c97d-4535-9029-6811f6dade7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fe6e21cb-67ba-48d6-81e9-96b351f63d21}" ma:internalName="TaxCatchAll" ma:showField="CatchAllData" ma:web="70993a03-c97d-4535-9029-6811f6dade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52171-D2AC-449D-BF8B-BB587F6BC2E2}">
  <ds:schemaRefs>
    <ds:schemaRef ds:uri="http://schemas.microsoft.com/sharepoint/v3/contenttype/forms"/>
  </ds:schemaRefs>
</ds:datastoreItem>
</file>

<file path=customXml/itemProps2.xml><?xml version="1.0" encoding="utf-8"?>
<ds:datastoreItem xmlns:ds="http://schemas.openxmlformats.org/officeDocument/2006/customXml" ds:itemID="{41BEBB12-6065-46A7-A2D8-A1BACDD0BE00}">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717299a0-e06e-45d9-84ee-5571ea7ae220"/>
    <ds:schemaRef ds:uri="http://www.w3.org/XML/1998/namespace"/>
    <ds:schemaRef ds:uri="http://purl.org/dc/terms/"/>
    <ds:schemaRef ds:uri="http://schemas.openxmlformats.org/package/2006/metadata/core-properties"/>
    <ds:schemaRef ds:uri="27262b54-1260-418a-b4d6-0ad133b5f061"/>
    <ds:schemaRef ds:uri="http://purl.org/dc/dcmitype/"/>
    <ds:schemaRef ds:uri="1b973d31-3774-4da0-b147-c5c4bcddf3f1"/>
    <ds:schemaRef ds:uri="70993a03-c97d-4535-9029-6811f6dade7d"/>
  </ds:schemaRefs>
</ds:datastoreItem>
</file>

<file path=customXml/itemProps3.xml><?xml version="1.0" encoding="utf-8"?>
<ds:datastoreItem xmlns:ds="http://schemas.openxmlformats.org/officeDocument/2006/customXml" ds:itemID="{59D0C72A-7B1C-49EC-9E13-51450835D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973d31-3774-4da0-b147-c5c4bcddf3f1"/>
    <ds:schemaRef ds:uri="70993a03-c97d-4535-9029-6811f6dade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4303</TotalTime>
  <Words>1122</Words>
  <Application>Microsoft Macintosh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Times New Roman</vt:lpstr>
      <vt:lpstr>Verdana</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Israel Agustin Vargas Monroy</cp:lastModifiedBy>
  <cp:revision>98</cp:revision>
  <dcterms:created xsi:type="dcterms:W3CDTF">2000-03-30T12:26:29Z</dcterms:created>
  <dcterms:modified xsi:type="dcterms:W3CDTF">2025-07-28T18:43:44Z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0x010100417EE05FAEEAC1409A37E08D62A167CC</vt:lpwstr>
  </property>
  <property fmtid="{D5CDD505-2E9C-101B-9397-08002B2CF9AE}" pid="3" name="MediaServiceImageTags">
    <vt:lpwstr/>
  </property>
</Properties>
</file>