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8" r:id="rId4"/>
    <p:sldId id="259" r:id="rId5"/>
    <p:sldId id="262" r:id="rId6"/>
    <p:sldId id="265" r:id="rId7"/>
    <p:sldId id="261" r:id="rId8"/>
    <p:sldId id="264" r:id="rId9"/>
    <p:sldId id="269" r:id="rId10"/>
    <p:sldId id="270" r:id="rId11"/>
    <p:sldId id="271" r:id="rId12"/>
    <p:sldId id="274" r:id="rId13"/>
    <p:sldId id="275" r:id="rId14"/>
    <p:sldId id="276" r:id="rId15"/>
    <p:sldId id="267" r:id="rId16"/>
    <p:sldId id="266" r:id="rId17"/>
    <p:sldId id="268" r:id="rId18"/>
    <p:sldId id="277" r:id="rId19"/>
    <p:sldId id="278" r:id="rId20"/>
  </p:sldIdLst>
  <p:sldSz cx="12192000" cy="6858000"/>
  <p:notesSz cx="6858000" cy="9144000"/>
  <p:defaultTextStyle>
    <a:defPPr>
      <a:defRPr lang="es-419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99C2C"/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3" autoAdjust="0"/>
    <p:restoredTop sz="94660"/>
  </p:normalViewPr>
  <p:slideViewPr>
    <p:cSldViewPr snapToGrid="0">
      <p:cViewPr>
        <p:scale>
          <a:sx n="75" d="100"/>
          <a:sy n="75" d="100"/>
        </p:scale>
        <p:origin x="36" y="4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4.6062134797391893E-2"/>
          <c:y val="9.083705029253232E-2"/>
          <c:w val="0.93244220229715857"/>
          <c:h val="0.8336480687623262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Casuales</c:v>
                </c:pt>
              </c:strCache>
            </c:strRef>
          </c:tx>
          <c:spPr>
            <a:solidFill>
              <a:schemeClr val="bg2">
                <a:lumMod val="90000"/>
              </a:schemeClr>
            </a:solidFill>
            <a:ln w="19050">
              <a:solidFill>
                <a:schemeClr val="bg2">
                  <a:lumMod val="75000"/>
                </a:schemeClr>
              </a:solidFill>
            </a:ln>
            <a:effectLst/>
          </c:spPr>
          <c:invertIfNegative val="0"/>
          <c:dLbls>
            <c:delete val="1"/>
          </c:dLbls>
          <c:cat>
            <c:strRef>
              <c:f>Hoja1!$A$2:$A$2</c:f>
              <c:strCache>
                <c:ptCount val="1"/>
                <c:pt idx="0">
                  <c:v>Categoría 1</c:v>
                </c:pt>
              </c:strCache>
            </c:strRef>
          </c:cat>
          <c:val>
            <c:numRef>
              <c:f>Hoja1!$B$2:$B$2</c:f>
              <c:numCache>
                <c:formatCode>#,##0</c:formatCode>
                <c:ptCount val="1"/>
                <c:pt idx="0">
                  <c:v>1645653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936-4409-B54E-E792975CC85A}"/>
            </c:ext>
          </c:extLst>
        </c:ser>
        <c:ser>
          <c:idx val="1"/>
          <c:order val="1"/>
          <c:tx>
            <c:strRef>
              <c:f>Hoja1!$C$1</c:f>
              <c:strCache>
                <c:ptCount val="1"/>
                <c:pt idx="0">
                  <c:v>Mensuales</c:v>
                </c:pt>
              </c:strCache>
            </c:strRef>
          </c:tx>
          <c:spPr>
            <a:solidFill>
              <a:schemeClr val="bg2">
                <a:lumMod val="90000"/>
              </a:schemeClr>
            </a:solidFill>
            <a:ln w="19050">
              <a:solidFill>
                <a:schemeClr val="bg2">
                  <a:lumMod val="75000"/>
                </a:schemeClr>
              </a:solidFill>
            </a:ln>
            <a:effectLst/>
          </c:spPr>
          <c:invertIfNegative val="0"/>
          <c:dLbls>
            <c:delete val="1"/>
          </c:dLbls>
          <c:cat>
            <c:strRef>
              <c:f>Hoja1!$A$2:$A$2</c:f>
              <c:strCache>
                <c:ptCount val="1"/>
                <c:pt idx="0">
                  <c:v>Categoría 1</c:v>
                </c:pt>
              </c:strCache>
            </c:strRef>
          </c:cat>
          <c:val>
            <c:numRef>
              <c:f>Hoja1!$C$2:$C$2</c:f>
              <c:numCache>
                <c:formatCode>#,##0</c:formatCode>
                <c:ptCount val="1"/>
                <c:pt idx="0">
                  <c:v>3756172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0936-4409-B54E-E792975CC85A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7049648"/>
        <c:axId val="7051088"/>
      </c:barChart>
      <c:catAx>
        <c:axId val="704964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7051088"/>
        <c:crosses val="autoZero"/>
        <c:auto val="1"/>
        <c:lblAlgn val="ctr"/>
        <c:lblOffset val="100"/>
        <c:noMultiLvlLbl val="0"/>
      </c:catAx>
      <c:valAx>
        <c:axId val="7051088"/>
        <c:scaling>
          <c:orientation val="minMax"/>
        </c:scaling>
        <c:delete val="1"/>
        <c:axPos val="l"/>
        <c:numFmt formatCode="#,##0" sourceLinked="1"/>
        <c:majorTickMark val="none"/>
        <c:minorTickMark val="none"/>
        <c:tickLblPos val="nextTo"/>
        <c:crossAx val="70496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419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DB16D8-180D-F2B0-B69F-C4E199C6EB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7AF9EE6-B4D9-55F8-7D54-6088174CA3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B76C6F0-42BB-54DE-EF1A-B7C4BDE51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7870F-C4D8-43C6-9F43-493B204D2D69}" type="datetimeFigureOut">
              <a:rPr lang="es-419" smtClean="0"/>
              <a:t>13/12/2024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C149104-829F-46FD-EB22-475E077E4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B36ED43-17CC-435A-46F7-CF1475882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76EEF-1A7F-4BB2-9A55-E9161B29AF10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964866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FE7A14-7CA8-5C44-25B5-C96DD81C6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B42AA8A-309B-6D47-4877-A1E60488C2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E4E7FEC-22CC-9642-DEE5-7E0EF14BF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7870F-C4D8-43C6-9F43-493B204D2D69}" type="datetimeFigureOut">
              <a:rPr lang="es-419" smtClean="0"/>
              <a:t>13/12/2024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14BE7D0-A45D-D16F-F70E-1547EC322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87B059C-A53C-15F5-B68E-E8DAD85D7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76EEF-1A7F-4BB2-9A55-E9161B29AF10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532222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D12AB84-4C86-E1FE-6B2F-B08FA46167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405D56F-F0C1-9B3E-D40E-AB1A279079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E291C70-D180-2B88-741A-CF1864D7C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7870F-C4D8-43C6-9F43-493B204D2D69}" type="datetimeFigureOut">
              <a:rPr lang="es-419" smtClean="0"/>
              <a:t>13/12/2024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1645F0D-0619-5B9D-63F8-F75D9BF98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18BA886-F93F-FAA0-2FFB-A5094DE17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76EEF-1A7F-4BB2-9A55-E9161B29AF10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863162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9EF4AC-4AA2-100E-46A3-D7278B882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22F968B-82BB-2867-245D-CF2A01893B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26F3D61-7345-81D4-081F-37262D266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7870F-C4D8-43C6-9F43-493B204D2D69}" type="datetimeFigureOut">
              <a:rPr lang="es-419" smtClean="0"/>
              <a:t>13/12/2024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1CE8AE5-E367-9EED-9CAF-D01A9BF5A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11F8E39-D223-785B-0165-628ED955C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76EEF-1A7F-4BB2-9A55-E9161B29AF10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032268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93F87C-6D3D-C99E-B5E1-45CC006FC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F0085D4-9EA1-6DAC-ACA9-978111FE84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D935BBB-CC1B-6A1A-CA22-6C474B7B2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7870F-C4D8-43C6-9F43-493B204D2D69}" type="datetimeFigureOut">
              <a:rPr lang="es-419" smtClean="0"/>
              <a:t>13/12/2024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C08476D-10D8-1D50-216E-2A204382D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4E5CF94-2AEA-96AB-593E-5E9EDA0F4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76EEF-1A7F-4BB2-9A55-E9161B29AF10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3850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49FB16-E27B-D53D-3790-9A1DCCA0F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DCCAABA-56B0-B3D1-4F78-D5ABB01703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4888CB0-4E91-01CE-9DC6-E592D104D3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C730F68-4F47-FAFE-382D-1EC8B2EFA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7870F-C4D8-43C6-9F43-493B204D2D69}" type="datetimeFigureOut">
              <a:rPr lang="es-419" smtClean="0"/>
              <a:t>13/12/2024</a:t>
            </a:fld>
            <a:endParaRPr lang="es-419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D343B52-FF0F-B16E-3990-23F35E51D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285C763-6BF0-C412-E974-3712B86EB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76EEF-1A7F-4BB2-9A55-E9161B29AF10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783614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DBCF06-3E98-1E70-E9E1-05593E72E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36CB33D-854A-4C64-5D84-7B285990C3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694E30C-3A8C-C058-C7D2-4DE9DF34A2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BEFFD22-E87D-4B87-5EF9-414658B33F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5986092-8B1E-C4FA-CC46-DADF51711F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75B6ABF-083A-C4EA-4A90-5320C84A7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7870F-C4D8-43C6-9F43-493B204D2D69}" type="datetimeFigureOut">
              <a:rPr lang="es-419" smtClean="0"/>
              <a:t>13/12/2024</a:t>
            </a:fld>
            <a:endParaRPr lang="es-419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3A6F71F-C647-C889-3E14-67EB31715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A40D29E-193E-F776-3A29-C5949CBDB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76EEF-1A7F-4BB2-9A55-E9161B29AF10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942873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00D79D-E5E3-3416-11E3-211099A2C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95B560B-6185-03FA-8434-ECB4CBDEA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7870F-C4D8-43C6-9F43-493B204D2D69}" type="datetimeFigureOut">
              <a:rPr lang="es-419" smtClean="0"/>
              <a:t>13/12/2024</a:t>
            </a:fld>
            <a:endParaRPr lang="es-419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E2D6874-E932-6DB7-F899-FAD41B8F8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528867E-8348-F39B-DA48-AA3DFAD5B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76EEF-1A7F-4BB2-9A55-E9161B29AF10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853624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B0E7F29-A1AB-B1EA-978C-3EAD0E81D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7870F-C4D8-43C6-9F43-493B204D2D69}" type="datetimeFigureOut">
              <a:rPr lang="es-419" smtClean="0"/>
              <a:t>13/12/2024</a:t>
            </a:fld>
            <a:endParaRPr lang="es-419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00A7B3E-4F17-0C51-EBB2-B5FCDFBA5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E529100-110D-97D9-19EC-3A3833774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76EEF-1A7F-4BB2-9A55-E9161B29AF10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742419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0B03E3-4D7E-CC11-6192-2514A3A49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9EA4241-B693-FE3A-F2C4-6E0D4F3C31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A260630-2021-0374-07BD-F7AB51CE7A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E81E691-B8FC-87A5-3682-D5B512A33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7870F-C4D8-43C6-9F43-493B204D2D69}" type="datetimeFigureOut">
              <a:rPr lang="es-419" smtClean="0"/>
              <a:t>13/12/2024</a:t>
            </a:fld>
            <a:endParaRPr lang="es-419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B4F6CF3-8986-07E1-332A-2CFB68F2F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E2F79E2-BDDF-76BC-AB83-60A334DF8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76EEF-1A7F-4BB2-9A55-E9161B29AF10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400401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2479B2-81BB-7033-A60C-3250312A2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BA0D7DF-D6EA-7200-C9F9-4BCE600ACB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419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425CF66-7D51-8F2A-54E0-5E5FC0D15D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2CB02C1-9AEF-8BDC-D7C6-4D1ECC207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7870F-C4D8-43C6-9F43-493B204D2D69}" type="datetimeFigureOut">
              <a:rPr lang="es-419" smtClean="0"/>
              <a:t>13/12/2024</a:t>
            </a:fld>
            <a:endParaRPr lang="es-419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3B927C4-2330-6913-A1F0-7F34765BF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2C4C9E8-D1FA-EC12-C712-D8B6D9F7C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76EEF-1A7F-4BB2-9A55-E9161B29AF10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105585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4E112BF-FB85-AC70-3EF3-7FBA7A567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0A36671-C0E4-9514-4D90-5BE8FDA554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D0064D3-8B9E-2DCB-CE8B-EF2CAAEFAD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5B7870F-C4D8-43C6-9F43-493B204D2D69}" type="datetimeFigureOut">
              <a:rPr lang="es-419" smtClean="0"/>
              <a:t>13/12/2024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46AE3BE-7C57-8075-E6D4-3B18890607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CA725A8-6D1C-569E-50F3-EA40ED0553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A076EEF-1A7F-4BB2-9A55-E9161B29AF10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563824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419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79F351B7-2510-69A5-B801-4DCBB85199B7}"/>
              </a:ext>
            </a:extLst>
          </p:cNvPr>
          <p:cNvSpPr txBox="1"/>
          <p:nvPr/>
        </p:nvSpPr>
        <p:spPr>
          <a:xfrm>
            <a:off x="1030941" y="1674674"/>
            <a:ext cx="779032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5400" dirty="0"/>
              <a:t>Maximizando la cantidad de membresías anuales.</a:t>
            </a:r>
            <a:endParaRPr lang="es-419" sz="5400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57F1E76-42D7-F24B-EC39-999A89A8A185}"/>
              </a:ext>
            </a:extLst>
          </p:cNvPr>
          <p:cNvSpPr txBox="1"/>
          <p:nvPr/>
        </p:nvSpPr>
        <p:spPr>
          <a:xfrm>
            <a:off x="1102658" y="3429000"/>
            <a:ext cx="33169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/>
              <a:t>Israel Cabañas Alarcón</a:t>
            </a:r>
            <a:endParaRPr lang="es-419" sz="2400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6E3FC5F-6B4B-28FF-0A30-AC338EDF1C9C}"/>
              </a:ext>
            </a:extLst>
          </p:cNvPr>
          <p:cNvSpPr txBox="1"/>
          <p:nvPr/>
        </p:nvSpPr>
        <p:spPr>
          <a:xfrm>
            <a:off x="1102658" y="3872718"/>
            <a:ext cx="33169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>
                <a:solidFill>
                  <a:schemeClr val="bg2">
                    <a:lumMod val="50000"/>
                  </a:schemeClr>
                </a:solidFill>
              </a:rPr>
              <a:t>Diciembre 2024</a:t>
            </a:r>
            <a:endParaRPr lang="es-419" sz="24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5344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53C993-81F5-E553-A64F-246DEC8D62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7EABAA32-79DD-7794-AB2D-15875BEA02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00425" y="2472117"/>
            <a:ext cx="5391150" cy="1913766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s-MX" sz="2400" b="1" dirty="0"/>
              <a:t>Madrugada</a:t>
            </a:r>
            <a:r>
              <a:rPr lang="es-MX" sz="2400" dirty="0"/>
              <a:t>: 00:00 am a 07:59 am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s-MX" sz="2400" b="1" dirty="0"/>
              <a:t>Horario laboral</a:t>
            </a:r>
            <a:r>
              <a:rPr lang="es-MX" sz="2400" dirty="0"/>
              <a:t>: 08:00 am a 15:59 pm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s-419" sz="2400" b="1" dirty="0"/>
              <a:t>Tarde – noche</a:t>
            </a:r>
            <a:r>
              <a:rPr lang="es-419" sz="2400" dirty="0"/>
              <a:t>: 16:00 pm a 23:59 pm</a:t>
            </a:r>
          </a:p>
        </p:txBody>
      </p:sp>
    </p:spTree>
    <p:extLst>
      <p:ext uri="{BB962C8B-B14F-4D97-AF65-F5344CB8AC3E}">
        <p14:creationId xmlns:p14="http://schemas.microsoft.com/office/powerpoint/2010/main" val="22754968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37D80C-7EDE-6A4D-8574-9DDC3CA120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C7537FD8-C565-A1D7-A262-6D5C56E2C83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870"/>
          <a:stretch/>
        </p:blipFill>
        <p:spPr>
          <a:xfrm>
            <a:off x="1462432" y="178894"/>
            <a:ext cx="9267133" cy="5153596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D370A837-1EC0-C5F6-E12B-2ECC0426C051}"/>
              </a:ext>
            </a:extLst>
          </p:cNvPr>
          <p:cNvSpPr txBox="1"/>
          <p:nvPr/>
        </p:nvSpPr>
        <p:spPr>
          <a:xfrm>
            <a:off x="4579619" y="5434091"/>
            <a:ext cx="3032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182,856 usuarios casuales</a:t>
            </a:r>
            <a:endParaRPr lang="es-419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C40B8A8A-9803-C7BE-FEE8-61A4FC9D8EAE}"/>
              </a:ext>
            </a:extLst>
          </p:cNvPr>
          <p:cNvSpPr txBox="1"/>
          <p:nvPr/>
        </p:nvSpPr>
        <p:spPr>
          <a:xfrm>
            <a:off x="4579619" y="5720358"/>
            <a:ext cx="3032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424,233 usuarios mensuales</a:t>
            </a:r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11527921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0E8CAD-3F67-4C5E-77DE-512DDA032A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7FB7AC07-A13F-50A2-C10D-C78551216F0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870"/>
          <a:stretch/>
        </p:blipFill>
        <p:spPr>
          <a:xfrm>
            <a:off x="1462432" y="178894"/>
            <a:ext cx="9267133" cy="5153596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828D30CD-E6C6-8E05-55F1-00AA7E2CA6F5}"/>
              </a:ext>
            </a:extLst>
          </p:cNvPr>
          <p:cNvSpPr txBox="1"/>
          <p:nvPr/>
        </p:nvSpPr>
        <p:spPr>
          <a:xfrm>
            <a:off x="4579619" y="5434091"/>
            <a:ext cx="3032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985,722 usuarios casuales</a:t>
            </a:r>
            <a:endParaRPr lang="es-419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C770C53-8979-7033-8C2B-CE6AC1AE2536}"/>
              </a:ext>
            </a:extLst>
          </p:cNvPr>
          <p:cNvSpPr txBox="1"/>
          <p:nvPr/>
        </p:nvSpPr>
        <p:spPr>
          <a:xfrm>
            <a:off x="4461507" y="5720358"/>
            <a:ext cx="3268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1,646,148 usuarios mensuales</a:t>
            </a:r>
            <a:endParaRPr lang="es-419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CA2D43AF-CBE6-F536-85A5-68935C91EF5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964"/>
          <a:stretch/>
        </p:blipFill>
        <p:spPr>
          <a:xfrm>
            <a:off x="1306608" y="118533"/>
            <a:ext cx="9578780" cy="5326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3372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22161D-76C4-260A-EB2E-CB3FC762E1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F74877BD-EE80-5302-EC0C-C3D4AE5DDD3D}"/>
              </a:ext>
            </a:extLst>
          </p:cNvPr>
          <p:cNvSpPr txBox="1"/>
          <p:nvPr/>
        </p:nvSpPr>
        <p:spPr>
          <a:xfrm>
            <a:off x="4579619" y="5434091"/>
            <a:ext cx="3032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1,038,833 usuarios casuales</a:t>
            </a:r>
            <a:endParaRPr lang="es-419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DD5044AE-14EA-C53B-4C3C-B415B94E680F}"/>
              </a:ext>
            </a:extLst>
          </p:cNvPr>
          <p:cNvSpPr txBox="1"/>
          <p:nvPr/>
        </p:nvSpPr>
        <p:spPr>
          <a:xfrm>
            <a:off x="4461507" y="5720358"/>
            <a:ext cx="3268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1,637,012 usuarios mensuales</a:t>
            </a:r>
            <a:endParaRPr lang="es-419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52ECAC0-B317-5D0D-8CE8-F8C41AEDD2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8462" y="0"/>
            <a:ext cx="9635070" cy="5421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3633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67B87F-53E6-9C6F-99FA-D16B41F2A5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4A00B973-71BD-A7F8-2095-6DADAF1A7C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5614" y="2890172"/>
            <a:ext cx="8860772" cy="1077656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s-MX" sz="2000" dirty="0"/>
              <a:t>Hipótesis: </a:t>
            </a:r>
            <a:r>
              <a:rPr lang="es-419" sz="2000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El uso del servicio es bastante similar en el horario laboral y en el horario de la tarde noche para ambos tipos de usuario, lo único qu</a:t>
            </a:r>
            <a:r>
              <a:rPr lang="es-419" sz="2000" dirty="0">
                <a:ea typeface="DengXian" panose="02010600030101010101" pitchFamily="2" charset="-122"/>
                <a:cs typeface="Times New Roman" panose="02020603050405020304" pitchFamily="18" charset="0"/>
              </a:rPr>
              <a:t>e varía es </a:t>
            </a:r>
            <a:r>
              <a:rPr lang="es-419" sz="2000" dirty="0">
                <a:solidFill>
                  <a:schemeClr val="accent2">
                    <a:lumMod val="75000"/>
                  </a:schemeClr>
                </a:solidFill>
                <a:ea typeface="DengXian" panose="02010600030101010101" pitchFamily="2" charset="-122"/>
                <a:cs typeface="Times New Roman" panose="02020603050405020304" pitchFamily="18" charset="0"/>
              </a:rPr>
              <a:t>su uso</a:t>
            </a:r>
            <a:r>
              <a:rPr lang="es-419" sz="2000" dirty="0">
                <a:solidFill>
                  <a:schemeClr val="accent2">
                    <a:lumMod val="75000"/>
                  </a:schemeClr>
                </a:solidFill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.</a:t>
            </a:r>
            <a:endParaRPr lang="es-419" sz="20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3276326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CBFEB459-15FD-F12F-833E-06C6F40432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2224" y="2947919"/>
            <a:ext cx="2927552" cy="962161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20000"/>
              </a:lnSpc>
              <a:buNone/>
            </a:pPr>
            <a:r>
              <a:rPr lang="es-MX" sz="2400" dirty="0"/>
              <a:t>Conclusiones</a:t>
            </a:r>
            <a:endParaRPr lang="es-419" sz="2400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31FBB5CC-786B-6054-3404-E907A6C556A4}"/>
              </a:ext>
            </a:extLst>
          </p:cNvPr>
          <p:cNvSpPr/>
          <p:nvPr/>
        </p:nvSpPr>
        <p:spPr>
          <a:xfrm>
            <a:off x="5101166" y="2870200"/>
            <a:ext cx="1989667" cy="719667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4043300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AC28B661-3CA0-A4BE-4492-A70D36C71FA2}"/>
              </a:ext>
            </a:extLst>
          </p:cNvPr>
          <p:cNvSpPr txBox="1"/>
          <p:nvPr/>
        </p:nvSpPr>
        <p:spPr>
          <a:xfrm>
            <a:off x="2214033" y="2613392"/>
            <a:ext cx="776393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/>
              <a:t>Los usuarios </a:t>
            </a:r>
            <a:r>
              <a:rPr lang="es-MX" sz="2000" dirty="0">
                <a:solidFill>
                  <a:schemeClr val="accent2">
                    <a:lumMod val="75000"/>
                  </a:schemeClr>
                </a:solidFill>
              </a:rPr>
              <a:t>mensuales</a:t>
            </a:r>
            <a:r>
              <a:rPr lang="es-MX" sz="2000" dirty="0"/>
              <a:t> utilizan más veces el servicio que los usuarios </a:t>
            </a:r>
            <a:r>
              <a:rPr lang="es-MX" sz="2000" dirty="0">
                <a:solidFill>
                  <a:srgbClr val="0070C0"/>
                </a:solidFill>
              </a:rPr>
              <a:t>casuales</a:t>
            </a:r>
            <a:r>
              <a:rPr lang="es-MX" sz="2000" dirty="0"/>
              <a:t>.</a:t>
            </a:r>
          </a:p>
          <a:p>
            <a:endParaRPr lang="es-MX" sz="2000" dirty="0"/>
          </a:p>
          <a:p>
            <a:r>
              <a:rPr lang="es-MX" sz="2000" dirty="0"/>
              <a:t>Los usuarios </a:t>
            </a:r>
            <a:r>
              <a:rPr lang="es-MX" sz="2000" dirty="0">
                <a:solidFill>
                  <a:srgbClr val="0070C0"/>
                </a:solidFill>
              </a:rPr>
              <a:t>casuales</a:t>
            </a:r>
            <a:r>
              <a:rPr lang="es-MX" sz="2000" dirty="0"/>
              <a:t> utilizan durante más tiempo el servicio que los usuarios </a:t>
            </a:r>
            <a:r>
              <a:rPr lang="es-MX" sz="2000" dirty="0">
                <a:solidFill>
                  <a:schemeClr val="accent2">
                    <a:lumMod val="75000"/>
                  </a:schemeClr>
                </a:solidFill>
              </a:rPr>
              <a:t>mensuales</a:t>
            </a:r>
            <a:r>
              <a:rPr lang="es-MX" sz="2000" dirty="0"/>
              <a:t>.</a:t>
            </a:r>
            <a:endParaRPr lang="es-419" sz="2000" dirty="0"/>
          </a:p>
        </p:txBody>
      </p:sp>
    </p:spTree>
    <p:extLst>
      <p:ext uri="{BB962C8B-B14F-4D97-AF65-F5344CB8AC3E}">
        <p14:creationId xmlns:p14="http://schemas.microsoft.com/office/powerpoint/2010/main" val="10911695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16B2A7-7546-19B8-9D0B-62769FD537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6EDCBB88-5338-37EB-994C-745BA9C5EC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1340" y="573343"/>
            <a:ext cx="9835193" cy="3575324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20000"/>
              </a:lnSpc>
              <a:buNone/>
            </a:pPr>
            <a:r>
              <a:rPr lang="es-MX" b="1" dirty="0"/>
              <a:t>Solución.</a:t>
            </a:r>
            <a:endParaRPr lang="es-MX" dirty="0"/>
          </a:p>
          <a:p>
            <a:pPr algn="just">
              <a:lnSpc>
                <a:spcPct val="120000"/>
              </a:lnSpc>
              <a:buFontTx/>
              <a:buChar char="-"/>
            </a:pPr>
            <a:r>
              <a:rPr lang="es-MX" dirty="0"/>
              <a:t>Aumentar las </a:t>
            </a:r>
            <a:r>
              <a:rPr lang="es-MX" dirty="0">
                <a:solidFill>
                  <a:schemeClr val="accent6">
                    <a:lumMod val="75000"/>
                  </a:schemeClr>
                </a:solidFill>
              </a:rPr>
              <a:t>recompensas</a:t>
            </a:r>
            <a:r>
              <a:rPr lang="es-MX" dirty="0"/>
              <a:t> de ser miembro mensual y hacer énfasis en los distintos tipos de uso.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es-MX" dirty="0"/>
              <a:t>- Crear nuevos segmentos basados en el tipo de usuario y por sus </a:t>
            </a:r>
            <a:r>
              <a:rPr lang="es-MX" dirty="0">
                <a:solidFill>
                  <a:schemeClr val="accent4">
                    <a:lumMod val="75000"/>
                  </a:schemeClr>
                </a:solidFill>
              </a:rPr>
              <a:t>actividades</a:t>
            </a:r>
            <a:r>
              <a:rPr lang="es-MX" dirty="0"/>
              <a:t>.</a:t>
            </a:r>
            <a:endParaRPr lang="es-419" dirty="0"/>
          </a:p>
          <a:p>
            <a:pPr algn="just">
              <a:lnSpc>
                <a:spcPct val="120000"/>
              </a:lnSpc>
              <a:buFontTx/>
              <a:buChar char="-"/>
            </a:pPr>
            <a:endParaRPr lang="es-419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3B423C7A-F0F0-A3B2-1138-2BCF635E76A5}"/>
              </a:ext>
            </a:extLst>
          </p:cNvPr>
          <p:cNvSpPr txBox="1"/>
          <p:nvPr/>
        </p:nvSpPr>
        <p:spPr>
          <a:xfrm>
            <a:off x="3769783" y="4148667"/>
            <a:ext cx="4652434" cy="163121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 algn="ctr">
              <a:buFontTx/>
              <a:buChar char="-"/>
            </a:pPr>
            <a:r>
              <a:rPr lang="es-MX" sz="2000" dirty="0"/>
              <a:t>Puntos de recompensas</a:t>
            </a:r>
          </a:p>
          <a:p>
            <a:pPr marL="285750" indent="-285750" algn="ctr">
              <a:buFontTx/>
              <a:buChar char="-"/>
            </a:pPr>
            <a:r>
              <a:rPr lang="es-MX" sz="2000" dirty="0"/>
              <a:t>Organizar eventos</a:t>
            </a:r>
          </a:p>
          <a:p>
            <a:pPr marL="285750" indent="-285750" algn="ctr">
              <a:buFontTx/>
              <a:buChar char="-"/>
            </a:pPr>
            <a:r>
              <a:rPr lang="es-MX" sz="2000" dirty="0"/>
              <a:t>Creación de alianzas</a:t>
            </a:r>
          </a:p>
          <a:p>
            <a:pPr marL="285750" indent="-285750" algn="ctr">
              <a:buFontTx/>
              <a:buChar char="-"/>
            </a:pPr>
            <a:r>
              <a:rPr lang="es-MX" sz="2000" dirty="0"/>
              <a:t>Membresías como regalo navideño</a:t>
            </a:r>
          </a:p>
          <a:p>
            <a:pPr marL="285750" indent="-285750" algn="ctr">
              <a:buFontTx/>
              <a:buChar char="-"/>
            </a:pPr>
            <a:r>
              <a:rPr lang="es-MX" sz="2000" dirty="0"/>
              <a:t>Enfatizar en el ahorro económico</a:t>
            </a:r>
          </a:p>
        </p:txBody>
      </p:sp>
    </p:spTree>
    <p:extLst>
      <p:ext uri="{BB962C8B-B14F-4D97-AF65-F5344CB8AC3E}">
        <p14:creationId xmlns:p14="http://schemas.microsoft.com/office/powerpoint/2010/main" val="37925148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D2C0FA0A-728F-EEAF-295F-20492A1635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1340" y="573343"/>
            <a:ext cx="9835193" cy="3575324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20000"/>
              </a:lnSpc>
              <a:buNone/>
            </a:pPr>
            <a:r>
              <a:rPr lang="es-MX" b="1" dirty="0"/>
              <a:t>Futuras exploraciones:</a:t>
            </a:r>
            <a:endParaRPr lang="es-MX" dirty="0"/>
          </a:p>
          <a:p>
            <a:pPr algn="just">
              <a:lnSpc>
                <a:spcPct val="120000"/>
              </a:lnSpc>
              <a:buFontTx/>
              <a:buChar char="-"/>
            </a:pPr>
            <a:r>
              <a:rPr lang="es-MX" dirty="0"/>
              <a:t>¿Cuáles son las estaciones más utilizadas?</a:t>
            </a:r>
          </a:p>
          <a:p>
            <a:pPr algn="just">
              <a:lnSpc>
                <a:spcPct val="120000"/>
              </a:lnSpc>
              <a:buFontTx/>
              <a:buChar char="-"/>
            </a:pPr>
            <a:r>
              <a:rPr lang="es-MX" dirty="0"/>
              <a:t>Número de veces que se utiliza el servicio basado en segmentos de edades.</a:t>
            </a:r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2590621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710FD201-0FB5-382C-2706-D16BFECC04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2224" y="2947919"/>
            <a:ext cx="2927552" cy="962161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20000"/>
              </a:lnSpc>
              <a:buNone/>
            </a:pPr>
            <a:r>
              <a:rPr lang="es-MX" sz="2400" dirty="0"/>
              <a:t>¡Gracias!</a:t>
            </a:r>
            <a:endParaRPr lang="es-419" sz="2400" dirty="0"/>
          </a:p>
        </p:txBody>
      </p:sp>
    </p:spTree>
    <p:extLst>
      <p:ext uri="{BB962C8B-B14F-4D97-AF65-F5344CB8AC3E}">
        <p14:creationId xmlns:p14="http://schemas.microsoft.com/office/powerpoint/2010/main" val="3899604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83FB19-9CDA-6B54-F521-025117AD69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D2E45411-E1AE-E054-4FE4-93761A1E37E3}"/>
              </a:ext>
            </a:extLst>
          </p:cNvPr>
          <p:cNvSpPr/>
          <p:nvPr/>
        </p:nvSpPr>
        <p:spPr>
          <a:xfrm rot="16200000">
            <a:off x="-1272988" y="1272986"/>
            <a:ext cx="6858001" cy="4312023"/>
          </a:xfrm>
          <a:prstGeom prst="rect">
            <a:avLst/>
          </a:prstGeom>
          <a:solidFill>
            <a:schemeClr val="accent1">
              <a:lumMod val="75000"/>
              <a:alpha val="7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E7FD67E2-572B-0C65-23B4-DDD581187102}"/>
              </a:ext>
            </a:extLst>
          </p:cNvPr>
          <p:cNvSpPr txBox="1"/>
          <p:nvPr/>
        </p:nvSpPr>
        <p:spPr>
          <a:xfrm>
            <a:off x="811304" y="2551834"/>
            <a:ext cx="302559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>
                <a:solidFill>
                  <a:schemeClr val="bg1"/>
                </a:solidFill>
              </a:rPr>
              <a:t>Pregunta:</a:t>
            </a:r>
          </a:p>
          <a:p>
            <a:endParaRPr lang="es-MX" b="1" dirty="0">
              <a:solidFill>
                <a:schemeClr val="bg1"/>
              </a:solidFill>
              <a:latin typeface="+mj-lt"/>
            </a:endParaRPr>
          </a:p>
          <a:p>
            <a:r>
              <a:rPr lang="es-419" sz="1800" b="1" dirty="0">
                <a:solidFill>
                  <a:schemeClr val="bg1"/>
                </a:solidFill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¿Cuál es la fluctuación de miembros ocasionales y mensuales durante el año?</a:t>
            </a:r>
            <a:endParaRPr lang="es-419" b="1" dirty="0">
              <a:solidFill>
                <a:schemeClr val="bg1"/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E277ACB9-F4CE-4911-3C32-9AF76C038579}"/>
              </a:ext>
            </a:extLst>
          </p:cNvPr>
          <p:cNvSpPr txBox="1"/>
          <p:nvPr/>
        </p:nvSpPr>
        <p:spPr>
          <a:xfrm>
            <a:off x="6485963" y="2551834"/>
            <a:ext cx="302559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/>
              <a:t>Solución:</a:t>
            </a:r>
          </a:p>
          <a:p>
            <a:endParaRPr lang="es-MX" b="1" dirty="0">
              <a:solidFill>
                <a:schemeClr val="bg1"/>
              </a:solidFill>
            </a:endParaRPr>
          </a:p>
          <a:p>
            <a:r>
              <a:rPr lang="es-MX" b="1" dirty="0"/>
              <a:t>Analizar y comprender el comportamiento de cada tipo de usuario.</a:t>
            </a:r>
          </a:p>
          <a:p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116835423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BC4DBC-5854-D4A4-B026-8D783F1DC5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áfico 5">
            <a:extLst>
              <a:ext uri="{FF2B5EF4-FFF2-40B4-BE49-F238E27FC236}">
                <a16:creationId xmlns:a16="http://schemas.microsoft.com/office/drawing/2014/main" id="{6D7A615D-BD4D-CF56-9EF8-23FD6DBEB1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21073658"/>
              </p:ext>
            </p:extLst>
          </p:nvPr>
        </p:nvGraphicFramePr>
        <p:xfrm>
          <a:off x="7092575" y="1579033"/>
          <a:ext cx="4135718" cy="36999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Abrir llave 6">
            <a:extLst>
              <a:ext uri="{FF2B5EF4-FFF2-40B4-BE49-F238E27FC236}">
                <a16:creationId xmlns:a16="http://schemas.microsoft.com/office/drawing/2014/main" id="{A0B528F0-D8C7-D21B-8386-568E5050990A}"/>
              </a:ext>
            </a:extLst>
          </p:cNvPr>
          <p:cNvSpPr/>
          <p:nvPr/>
        </p:nvSpPr>
        <p:spPr>
          <a:xfrm>
            <a:off x="7284569" y="2161023"/>
            <a:ext cx="779929" cy="1602578"/>
          </a:xfrm>
          <a:prstGeom prst="leftBrac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DDE8F90C-367A-78F1-32EA-6BE8B9F72CE2}"/>
              </a:ext>
            </a:extLst>
          </p:cNvPr>
          <p:cNvSpPr txBox="1"/>
          <p:nvPr/>
        </p:nvSpPr>
        <p:spPr>
          <a:xfrm>
            <a:off x="8145929" y="5025051"/>
            <a:ext cx="3155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/>
              <a:t>Casuales      Mensuales</a:t>
            </a:r>
            <a:endParaRPr lang="es-419" sz="1600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F4D2583-6EFB-A26F-0E3F-C605D28E88D2}"/>
              </a:ext>
            </a:extLst>
          </p:cNvPr>
          <p:cNvSpPr txBox="1"/>
          <p:nvPr/>
        </p:nvSpPr>
        <p:spPr>
          <a:xfrm>
            <a:off x="6196104" y="2777646"/>
            <a:ext cx="1792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>
                <a:solidFill>
                  <a:schemeClr val="accent6">
                    <a:lumMod val="75000"/>
                  </a:schemeClr>
                </a:solidFill>
              </a:rPr>
              <a:t>137.48%</a:t>
            </a:r>
            <a:endParaRPr lang="es-419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F8A4D9B3-D4B0-339B-C03B-5373E909E093}"/>
              </a:ext>
            </a:extLst>
          </p:cNvPr>
          <p:cNvSpPr txBox="1"/>
          <p:nvPr/>
        </p:nvSpPr>
        <p:spPr>
          <a:xfrm>
            <a:off x="963707" y="2546813"/>
            <a:ext cx="41357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Los usuarios mensuales superan en un </a:t>
            </a:r>
            <a:r>
              <a:rPr lang="es-MX" b="1" dirty="0">
                <a:solidFill>
                  <a:srgbClr val="499C2C"/>
                </a:solidFill>
              </a:rPr>
              <a:t>137.48% </a:t>
            </a:r>
            <a:r>
              <a:rPr lang="es-MX" dirty="0"/>
              <a:t>a los usuarios casuales en cuanto al número de veces que utilizan el servicio.</a:t>
            </a:r>
            <a:endParaRPr lang="es-419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9ED2914D-3632-B55B-3C7E-74245A47ACEB}"/>
              </a:ext>
            </a:extLst>
          </p:cNvPr>
          <p:cNvSpPr txBox="1"/>
          <p:nvPr/>
        </p:nvSpPr>
        <p:spPr>
          <a:xfrm>
            <a:off x="7500469" y="5363605"/>
            <a:ext cx="331993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solidFill>
                  <a:schemeClr val="bg1">
                    <a:lumMod val="50000"/>
                  </a:schemeClr>
                </a:solidFill>
              </a:rPr>
              <a:t>Fuente: Comparación del promedio de porcentajes mensuales de uso por tipo de usuario. </a:t>
            </a:r>
            <a:endParaRPr lang="es-419" sz="1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4537427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C8D0EA-A706-3EC1-3480-33C269E67B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A69A26B8-0AF5-C7F0-5D7A-830AA60BAE7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643" b="-1"/>
          <a:stretch/>
        </p:blipFill>
        <p:spPr>
          <a:xfrm>
            <a:off x="3452796" y="855049"/>
            <a:ext cx="8531671" cy="514790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35D71DF8-87E2-4285-FB13-B3751E38DDDF}"/>
              </a:ext>
            </a:extLst>
          </p:cNvPr>
          <p:cNvSpPr txBox="1"/>
          <p:nvPr/>
        </p:nvSpPr>
        <p:spPr>
          <a:xfrm>
            <a:off x="428369" y="2413337"/>
            <a:ext cx="284352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Los meses en los que hubo una mayor diferencia fueron: </a:t>
            </a:r>
          </a:p>
          <a:p>
            <a:endParaRPr lang="es-MX" dirty="0"/>
          </a:p>
          <a:p>
            <a:r>
              <a:rPr lang="es-MX" dirty="0">
                <a:solidFill>
                  <a:schemeClr val="accent4">
                    <a:lumMod val="75000"/>
                  </a:schemeClr>
                </a:solidFill>
              </a:rPr>
              <a:t>Enero		</a:t>
            </a:r>
            <a:r>
              <a:rPr lang="es-MX" dirty="0">
                <a:solidFill>
                  <a:srgbClr val="0070C0"/>
                </a:solidFill>
              </a:rPr>
              <a:t>393.5%</a:t>
            </a:r>
            <a:r>
              <a:rPr lang="es-MX" dirty="0">
                <a:solidFill>
                  <a:schemeClr val="accent4">
                    <a:lumMod val="75000"/>
                  </a:schemeClr>
                </a:solidFill>
              </a:rPr>
              <a:t> </a:t>
            </a:r>
          </a:p>
          <a:p>
            <a:r>
              <a:rPr lang="es-MX" dirty="0">
                <a:solidFill>
                  <a:schemeClr val="accent4">
                    <a:lumMod val="75000"/>
                  </a:schemeClr>
                </a:solidFill>
              </a:rPr>
              <a:t>Febrero		274.4%</a:t>
            </a:r>
          </a:p>
          <a:p>
            <a:r>
              <a:rPr lang="es-MX" dirty="0">
                <a:solidFill>
                  <a:schemeClr val="accent4">
                    <a:lumMod val="75000"/>
                  </a:schemeClr>
                </a:solidFill>
              </a:rPr>
              <a:t>Diciembre	235.2%</a:t>
            </a:r>
            <a:endParaRPr lang="es-419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3371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5AA4827-3164-226C-1436-3E43C2D923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1057" y="2848488"/>
            <a:ext cx="8569886" cy="1161023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s-MX" dirty="0"/>
              <a:t>Hipótesis: Puede deberse a patrones relacionados con </a:t>
            </a:r>
            <a:r>
              <a:rPr lang="es-MX" dirty="0">
                <a:solidFill>
                  <a:srgbClr val="0070C0"/>
                </a:solidFill>
              </a:rPr>
              <a:t>vacaciones</a:t>
            </a:r>
            <a:r>
              <a:rPr lang="es-MX" dirty="0"/>
              <a:t>, </a:t>
            </a:r>
            <a:r>
              <a:rPr lang="es-MX" dirty="0">
                <a:solidFill>
                  <a:srgbClr val="0070C0"/>
                </a:solidFill>
              </a:rPr>
              <a:t>clima</a:t>
            </a:r>
            <a:r>
              <a:rPr lang="es-MX" dirty="0"/>
              <a:t> o </a:t>
            </a:r>
            <a:r>
              <a:rPr lang="es-MX" dirty="0">
                <a:solidFill>
                  <a:srgbClr val="0070C0"/>
                </a:solidFill>
              </a:rPr>
              <a:t>actividades</a:t>
            </a:r>
            <a:r>
              <a:rPr lang="es-MX" dirty="0"/>
              <a:t> de principio de año.</a:t>
            </a:r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630361318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CA8469-AC76-5BAB-5F32-25A071031D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22E0BB54-B17E-F41B-F100-BFCB99F5506C}"/>
              </a:ext>
            </a:extLst>
          </p:cNvPr>
          <p:cNvSpPr/>
          <p:nvPr/>
        </p:nvSpPr>
        <p:spPr>
          <a:xfrm rot="16200000">
            <a:off x="-1272988" y="1272986"/>
            <a:ext cx="6858001" cy="4312023"/>
          </a:xfrm>
          <a:prstGeom prst="rect">
            <a:avLst/>
          </a:prstGeom>
          <a:solidFill>
            <a:schemeClr val="accent1">
              <a:lumMod val="75000"/>
              <a:alpha val="7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ABD718D6-49A3-799B-D967-81FEC950984B}"/>
              </a:ext>
            </a:extLst>
          </p:cNvPr>
          <p:cNvSpPr txBox="1"/>
          <p:nvPr/>
        </p:nvSpPr>
        <p:spPr>
          <a:xfrm>
            <a:off x="811304" y="2551834"/>
            <a:ext cx="302559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>
                <a:solidFill>
                  <a:schemeClr val="bg1"/>
                </a:solidFill>
              </a:rPr>
              <a:t>Pregunta:</a:t>
            </a:r>
          </a:p>
          <a:p>
            <a:endParaRPr lang="es-MX" b="1" dirty="0">
              <a:solidFill>
                <a:schemeClr val="bg1"/>
              </a:solidFill>
            </a:endParaRPr>
          </a:p>
          <a:p>
            <a:r>
              <a:rPr lang="es-MX" b="1" dirty="0">
                <a:solidFill>
                  <a:schemeClr val="bg1"/>
                </a:solidFill>
              </a:rPr>
              <a:t>¿En qué se diferencian los usuarios mensuales y los usuarios casuales respecto al tiempo de uso? 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30079C2-035E-C9CC-C72E-BD2244C57295}"/>
              </a:ext>
            </a:extLst>
          </p:cNvPr>
          <p:cNvSpPr txBox="1"/>
          <p:nvPr/>
        </p:nvSpPr>
        <p:spPr>
          <a:xfrm>
            <a:off x="6562163" y="2551834"/>
            <a:ext cx="302559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/>
              <a:t>Solución:</a:t>
            </a:r>
          </a:p>
          <a:p>
            <a:endParaRPr lang="es-MX" b="1" dirty="0">
              <a:solidFill>
                <a:schemeClr val="bg1"/>
              </a:solidFill>
            </a:endParaRPr>
          </a:p>
          <a:p>
            <a:r>
              <a:rPr lang="es-MX" b="1" dirty="0"/>
              <a:t>Promediar el tiempo de uso de cada tipo de cliente por mes.</a:t>
            </a:r>
          </a:p>
        </p:txBody>
      </p:sp>
    </p:spTree>
    <p:extLst>
      <p:ext uri="{BB962C8B-B14F-4D97-AF65-F5344CB8AC3E}">
        <p14:creationId xmlns:p14="http://schemas.microsoft.com/office/powerpoint/2010/main" val="1100769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4" descr="Gráfico, Gráfico de barras&#10;&#10;Descripción generada automáticamente">
            <a:extLst>
              <a:ext uri="{FF2B5EF4-FFF2-40B4-BE49-F238E27FC236}">
                <a16:creationId xmlns:a16="http://schemas.microsoft.com/office/drawing/2014/main" id="{1230EE53-9536-5696-8194-C42341BD9D4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8426"/>
          <a:stretch/>
        </p:blipFill>
        <p:spPr>
          <a:xfrm>
            <a:off x="3411793" y="1379195"/>
            <a:ext cx="8517194" cy="479672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52A1C832-D372-B3BA-6F5B-510A19987920}"/>
              </a:ext>
            </a:extLst>
          </p:cNvPr>
          <p:cNvSpPr txBox="1"/>
          <p:nvPr/>
        </p:nvSpPr>
        <p:spPr>
          <a:xfrm>
            <a:off x="3682999" y="1009863"/>
            <a:ext cx="6155267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700" b="1" dirty="0">
                <a:latin typeface="Arial" panose="020B0604020202020204" pitchFamily="34" charset="0"/>
                <a:cs typeface="Arial" panose="020B0604020202020204" pitchFamily="34" charset="0"/>
              </a:rPr>
              <a:t>Promedio de minutos de viaje, por tipo de usuario.</a:t>
            </a:r>
            <a:endParaRPr lang="es-419" sz="17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889E0AE7-24AD-E483-6300-98ADD7B2B523}"/>
              </a:ext>
            </a:extLst>
          </p:cNvPr>
          <p:cNvSpPr txBox="1"/>
          <p:nvPr/>
        </p:nvSpPr>
        <p:spPr>
          <a:xfrm>
            <a:off x="626396" y="2274838"/>
            <a:ext cx="258233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El servicio de los usuarios </a:t>
            </a:r>
            <a:r>
              <a:rPr lang="es-MX" dirty="0">
                <a:solidFill>
                  <a:schemeClr val="accent2"/>
                </a:solidFill>
              </a:rPr>
              <a:t>mensuales </a:t>
            </a:r>
            <a:r>
              <a:rPr lang="es-MX" dirty="0"/>
              <a:t>es con un fin laboral y escolar.</a:t>
            </a:r>
          </a:p>
          <a:p>
            <a:endParaRPr lang="es-MX" dirty="0"/>
          </a:p>
          <a:p>
            <a:r>
              <a:rPr lang="es-MX" dirty="0"/>
              <a:t>El servicio de los usuarios </a:t>
            </a:r>
            <a:r>
              <a:rPr lang="es-MX" dirty="0">
                <a:solidFill>
                  <a:srgbClr val="0070C0"/>
                </a:solidFill>
              </a:rPr>
              <a:t>casuales </a:t>
            </a:r>
            <a:r>
              <a:rPr lang="es-MX" dirty="0"/>
              <a:t>es recreativo y de desplazamiento.</a:t>
            </a:r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2828739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5D7F7114-CF64-4934-BBD1-0DDA85DAAD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5695" y="2960944"/>
            <a:ext cx="8560610" cy="936112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s-MX" sz="2000" dirty="0"/>
              <a:t>Hipótesis: </a:t>
            </a:r>
            <a:r>
              <a:rPr lang="es-419" sz="2000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Los usuarios ocasionales utilizan durante más minutos el servicio que los ciclistas mensuales debido a el </a:t>
            </a:r>
            <a:r>
              <a:rPr lang="es-419" sz="2000" dirty="0">
                <a:solidFill>
                  <a:srgbClr val="FF0000"/>
                </a:solidFill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tipo de uso</a:t>
            </a:r>
            <a:r>
              <a:rPr lang="es-419" sz="2000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 que le dan.</a:t>
            </a:r>
            <a:endParaRPr lang="es-419" sz="2000" dirty="0"/>
          </a:p>
        </p:txBody>
      </p:sp>
    </p:spTree>
    <p:extLst>
      <p:ext uri="{BB962C8B-B14F-4D97-AF65-F5344CB8AC3E}">
        <p14:creationId xmlns:p14="http://schemas.microsoft.com/office/powerpoint/2010/main" val="1218095957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B3A970-7DF8-C7D9-BEEA-0E6B19A79F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B8247401-AF60-7F9D-9121-47AEF26B2793}"/>
              </a:ext>
            </a:extLst>
          </p:cNvPr>
          <p:cNvSpPr/>
          <p:nvPr/>
        </p:nvSpPr>
        <p:spPr>
          <a:xfrm rot="16200000">
            <a:off x="-1272988" y="1272986"/>
            <a:ext cx="6858001" cy="4312023"/>
          </a:xfrm>
          <a:prstGeom prst="rect">
            <a:avLst/>
          </a:prstGeom>
          <a:solidFill>
            <a:schemeClr val="accent1">
              <a:lumMod val="75000"/>
              <a:alpha val="7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DA6461D5-DAF2-21BA-FBFF-119713488890}"/>
              </a:ext>
            </a:extLst>
          </p:cNvPr>
          <p:cNvSpPr txBox="1"/>
          <p:nvPr/>
        </p:nvSpPr>
        <p:spPr>
          <a:xfrm>
            <a:off x="811304" y="2551834"/>
            <a:ext cx="302559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>
                <a:solidFill>
                  <a:schemeClr val="bg1"/>
                </a:solidFill>
              </a:rPr>
              <a:t>Pregunta 3:</a:t>
            </a:r>
          </a:p>
          <a:p>
            <a:endParaRPr lang="es-MX" b="1" dirty="0">
              <a:solidFill>
                <a:schemeClr val="bg1"/>
              </a:solidFill>
            </a:endParaRPr>
          </a:p>
          <a:p>
            <a:r>
              <a:rPr lang="es-MX" b="1" dirty="0">
                <a:solidFill>
                  <a:schemeClr val="bg1"/>
                </a:solidFill>
              </a:rPr>
              <a:t>¿En qué momento del día hay más actividad de viajes?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B8B6B489-A3C4-D6C9-34FB-FA9B646BB137}"/>
              </a:ext>
            </a:extLst>
          </p:cNvPr>
          <p:cNvSpPr txBox="1"/>
          <p:nvPr/>
        </p:nvSpPr>
        <p:spPr>
          <a:xfrm>
            <a:off x="6562163" y="2551834"/>
            <a:ext cx="302559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/>
              <a:t>Solución:</a:t>
            </a:r>
          </a:p>
          <a:p>
            <a:endParaRPr lang="es-MX" b="1" dirty="0">
              <a:solidFill>
                <a:schemeClr val="bg1"/>
              </a:solidFill>
            </a:endParaRPr>
          </a:p>
          <a:p>
            <a:r>
              <a:rPr lang="es-MX" b="1" dirty="0"/>
              <a:t>Dividir en 3 periodos las 24 horas del día: madrugada, horario laboral y tarde - noche</a:t>
            </a:r>
          </a:p>
        </p:txBody>
      </p:sp>
    </p:spTree>
    <p:extLst>
      <p:ext uri="{BB962C8B-B14F-4D97-AF65-F5344CB8AC3E}">
        <p14:creationId xmlns:p14="http://schemas.microsoft.com/office/powerpoint/2010/main" val="1287818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573</TotalTime>
  <Words>442</Words>
  <Application>Microsoft Office PowerPoint</Application>
  <PresentationFormat>Panorámica</PresentationFormat>
  <Paragraphs>62</Paragraphs>
  <Slides>19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4" baseType="lpstr">
      <vt:lpstr>DengXian</vt:lpstr>
      <vt:lpstr>Aptos</vt:lpstr>
      <vt:lpstr>Aptos Display</vt:lpstr>
      <vt:lpstr>Arial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israel Cabanas</dc:creator>
  <cp:lastModifiedBy>israel Cabanas</cp:lastModifiedBy>
  <cp:revision>1</cp:revision>
  <dcterms:created xsi:type="dcterms:W3CDTF">2024-12-13T16:03:52Z</dcterms:created>
  <dcterms:modified xsi:type="dcterms:W3CDTF">2024-12-14T01:37:47Z</dcterms:modified>
</cp:coreProperties>
</file>