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61" r:id="rId5"/>
    <p:sldId id="268" r:id="rId6"/>
    <p:sldId id="257" r:id="rId7"/>
    <p:sldId id="262" r:id="rId8"/>
    <p:sldId id="269" r:id="rId9"/>
    <p:sldId id="258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8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A8E03-0367-31F3-5581-3B8DED0D6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E7828-798C-B542-5469-71B02FB3F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184E5B-4E56-D5B1-D683-1F8AFCE7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8C2E-943C-4069-BC85-5E7C815C06C2}" type="datetimeFigureOut">
              <a:rPr lang="es-419" smtClean="0"/>
              <a:t>19/1/2025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3F6E7E-C054-FB88-2BF6-41EF9350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AC5420-9B5B-5CCB-F6A1-E4A325D9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C079-8F98-442D-BCFC-E6F44967B1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4267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250AC-2EB2-A1D7-0A6F-622BB45E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863106-CB3A-667F-9063-309190CD1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AA064-EFE2-1E34-120C-D63CC113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8C2E-943C-4069-BC85-5E7C815C06C2}" type="datetimeFigureOut">
              <a:rPr lang="es-419" smtClean="0"/>
              <a:t>19/1/2025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7BD44-FC68-C2A0-B940-58BB091E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5E9F7C-9D70-90A2-1B83-ADB51CBA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C079-8F98-442D-BCFC-E6F44967B1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4358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50C8C1-097E-8F8B-67C5-DE60B4004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9C26E4-DD49-F1E3-3087-12410128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5A953E-2A4D-BAC4-EB3C-3AFC18B1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8C2E-943C-4069-BC85-5E7C815C06C2}" type="datetimeFigureOut">
              <a:rPr lang="es-419" smtClean="0"/>
              <a:t>19/1/2025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EB64F6-E4C8-DFB6-B9F1-C1E6F002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9FEB7D-289E-5BCE-7994-7A262990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C079-8F98-442D-BCFC-E6F44967B1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013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99939-8882-B6FB-8F67-068701DA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5DE12F-3B9C-C5F0-D185-0D5282F4E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1BD170-26D8-2987-F1E0-5C1222CB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8C2E-943C-4069-BC85-5E7C815C06C2}" type="datetimeFigureOut">
              <a:rPr lang="es-419" smtClean="0"/>
              <a:t>19/1/2025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E94555-EBEE-1457-4989-052B0FCB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E3C21D-F7C3-39F4-0E0A-F911D230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C079-8F98-442D-BCFC-E6F44967B1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707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93D44-7693-10D8-4051-11328964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66C138-2E92-F296-B0B1-CEAC6B83E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50242E-EF4B-C5B7-C4FB-5B1E4894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8C2E-943C-4069-BC85-5E7C815C06C2}" type="datetimeFigureOut">
              <a:rPr lang="es-419" smtClean="0"/>
              <a:t>19/1/2025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C7ACAD-C629-FA4B-DF6D-CFB996C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6134F-A92D-EBC1-3079-73DC50EC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C079-8F98-442D-BCFC-E6F44967B1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4865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227C-1422-8549-75DE-D0301CD8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A71169-7EE3-7626-4EB6-3E53E22C5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D2AB8F-C5C8-37E9-EEF6-B5AA8AD70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E4DD2D-F55F-7943-F28E-EAF48064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8C2E-943C-4069-BC85-5E7C815C06C2}" type="datetimeFigureOut">
              <a:rPr lang="es-419" smtClean="0"/>
              <a:t>19/1/2025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356D42-227C-E200-9CE9-29A4682B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A66D5F-872D-6998-E252-8B4918CA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C079-8F98-442D-BCFC-E6F44967B1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1222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6E499-BC5E-F87A-47D5-574E18C0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887F78-F508-6AD2-4074-D4ED2945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F736A0-C15C-5AF0-94B0-43B8CD19B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16719E-FA23-51C3-F181-756E23CB5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9159BB-8FE3-320F-6147-665572DE9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BCEC05-F6DF-84A6-DBD3-B5E44FDE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8C2E-943C-4069-BC85-5E7C815C06C2}" type="datetimeFigureOut">
              <a:rPr lang="es-419" smtClean="0"/>
              <a:t>19/1/2025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3AA64FD-BB31-39DC-AA8B-1EAFCB0A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867D2F-2656-5279-E628-FD597ABF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C079-8F98-442D-BCFC-E6F44967B1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0939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49350-8BB8-92F8-4AAA-A5CE9D5B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240943-60A0-7E87-B1DA-48FBF418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8C2E-943C-4069-BC85-5E7C815C06C2}" type="datetimeFigureOut">
              <a:rPr lang="es-419" smtClean="0"/>
              <a:t>19/1/2025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15635C-D269-D961-08E7-A693DD19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866613-F6D2-FF76-9D3B-135D59DD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C079-8F98-442D-BCFC-E6F44967B1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4531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1D6420-088F-F644-5D43-4083CAB6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8C2E-943C-4069-BC85-5E7C815C06C2}" type="datetimeFigureOut">
              <a:rPr lang="es-419" smtClean="0"/>
              <a:t>19/1/2025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DDAE2D-0E45-77A0-7D14-05A41F28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61DD5B-DD08-C4E6-5EC1-3553B0A6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C079-8F98-442D-BCFC-E6F44967B1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8894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D6F6D-61FA-D5B0-7E62-90A9C419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1872D-D656-29A4-12A1-A9A33A447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DD33DD-D64D-25F9-FD65-A8BB89F6C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8615CE-1E1C-FE38-588D-B4E94721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8C2E-943C-4069-BC85-5E7C815C06C2}" type="datetimeFigureOut">
              <a:rPr lang="es-419" smtClean="0"/>
              <a:t>19/1/2025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1CE513-2F9C-11EE-8F2F-74DAF576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749415-8165-D571-72C6-8995DCA1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C079-8F98-442D-BCFC-E6F44967B1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813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3B4E8-6C5E-9AF8-B979-D964FDD4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64D815-CE8D-15BB-05EF-CE1562072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61A92B-5F7C-BB05-3A64-FECD10A1B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B27BD3-9800-55D0-2555-1138A45A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8C2E-943C-4069-BC85-5E7C815C06C2}" type="datetimeFigureOut">
              <a:rPr lang="es-419" smtClean="0"/>
              <a:t>19/1/2025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25AF3C-A80A-DB5B-36FB-41CEBA3B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B8CD40-1A2C-AABA-DA09-378057B5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C079-8F98-442D-BCFC-E6F44967B1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593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10054E-0857-15E9-EE81-372C817D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0C5B75-099D-120A-FDC0-62671BD3A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CB4C27-7014-6FE6-B4CF-BAD3BDD01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98C2E-943C-4069-BC85-5E7C815C06C2}" type="datetimeFigureOut">
              <a:rPr lang="es-419" smtClean="0"/>
              <a:t>19/1/2025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F25BB9-1AA1-A5AB-C78C-1D77F5A52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95C29F-8727-4C76-B253-9460804CC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6C079-8F98-442D-BCFC-E6F44967B1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3484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file:///C:\Users\dvbbs\Documents\An&#225;lisis%20de%20datos\Caso%20portafolio\Caso%20bienes%20ra&#237;ces\Gr&#225;ficos%20Excel.xlsx!Delegaciones%20m&#225;s%20caras!%5bGr&#225;ficos%20Excel.xlsx%5dDelegaciones%20m&#225;s%20caras%20Gr&#225;fico%20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file:///C:\Users\dvbbs\Documents\An&#225;lisis%20de%20datos\Caso%20portafolio\Caso%20bienes%20ra&#237;ces\Gr&#225;ficos%20Excel.xlsx!Precio%20promedio%20de%20casas%20y%20dep.!%5bGr&#225;ficos%20Excel.xlsx%5dPrecio%20promedio%20de%20casas%20y%20dep.%20Gr&#225;fico%20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file:///C:\Users\dvbbs\Documents\An&#225;lisis%20de%20datos\Caso%20portafolio\Caso%20bienes%20ra&#237;ces\Gr&#225;ficos%20Excel.xlsx!Departamentos%20por%20delegaci&#243;n!%5bGr&#225;ficos%20Excel.xlsx%5dDepartamentos%20por%20delegaci&#243;n%20Gr&#225;fico%20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BD3BCF2-9568-CFEA-CE0F-0975CFDF79C8}"/>
              </a:ext>
            </a:extLst>
          </p:cNvPr>
          <p:cNvSpPr txBox="1"/>
          <p:nvPr/>
        </p:nvSpPr>
        <p:spPr>
          <a:xfrm>
            <a:off x="1030941" y="1674674"/>
            <a:ext cx="7790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/>
              <a:t>Maximizando la cantidad de membresías anuales.</a:t>
            </a:r>
            <a:endParaRPr lang="es-419" sz="5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7D3C05-0167-6D46-4413-8D08052439CE}"/>
              </a:ext>
            </a:extLst>
          </p:cNvPr>
          <p:cNvSpPr txBox="1"/>
          <p:nvPr/>
        </p:nvSpPr>
        <p:spPr>
          <a:xfrm>
            <a:off x="1102658" y="3429000"/>
            <a:ext cx="33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Israel Cabañas Alarcón</a:t>
            </a:r>
            <a:endParaRPr lang="es-419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7A19A44-8DC7-25A5-97DF-98A11FF6818B}"/>
              </a:ext>
            </a:extLst>
          </p:cNvPr>
          <p:cNvSpPr txBox="1"/>
          <p:nvPr/>
        </p:nvSpPr>
        <p:spPr>
          <a:xfrm>
            <a:off x="1102658" y="3872718"/>
            <a:ext cx="33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Diciembre 2024</a:t>
            </a:r>
            <a:endParaRPr lang="es-419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3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6D6E2CC-CCEF-919C-478F-4C1285F5E6F9}"/>
              </a:ext>
            </a:extLst>
          </p:cNvPr>
          <p:cNvSpPr txBox="1"/>
          <p:nvPr/>
        </p:nvSpPr>
        <p:spPr>
          <a:xfrm>
            <a:off x="4137259" y="2767280"/>
            <a:ext cx="3917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/>
              <a:t>En la delegación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Benito Juárez</a:t>
            </a:r>
            <a:r>
              <a:rPr lang="es-MX" sz="2000" dirty="0"/>
              <a:t>, se concentra el mayor número de propiedades que cumplen con estas características.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78869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873C499-B273-825B-02C0-AD4E3DB6B0D6}"/>
              </a:ext>
            </a:extLst>
          </p:cNvPr>
          <p:cNvSpPr txBox="1"/>
          <p:nvPr/>
        </p:nvSpPr>
        <p:spPr>
          <a:xfrm>
            <a:off x="4794201" y="2967335"/>
            <a:ext cx="2603597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Conclusiones</a:t>
            </a: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570509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34B1979-74A9-17B7-51CC-494D34AC4F11}"/>
              </a:ext>
            </a:extLst>
          </p:cNvPr>
          <p:cNvSpPr txBox="1"/>
          <p:nvPr/>
        </p:nvSpPr>
        <p:spPr>
          <a:xfrm>
            <a:off x="2214033" y="1997839"/>
            <a:ext cx="7763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Las 3 delegaciones que cuentan con mayor demanda son </a:t>
            </a:r>
            <a:r>
              <a:rPr lang="es-MX" sz="2000" dirty="0">
                <a:solidFill>
                  <a:schemeClr val="accent3"/>
                </a:solidFill>
              </a:rPr>
              <a:t>Miguel Hidalgo</a:t>
            </a:r>
            <a:r>
              <a:rPr lang="es-MX" sz="2000" dirty="0"/>
              <a:t>, </a:t>
            </a:r>
            <a:r>
              <a:rPr lang="es-MX" sz="2000" dirty="0">
                <a:solidFill>
                  <a:schemeClr val="accent3"/>
                </a:solidFill>
              </a:rPr>
              <a:t>Cuajimalpa de Morelos </a:t>
            </a:r>
            <a:r>
              <a:rPr lang="es-MX" sz="2000" dirty="0"/>
              <a:t>y </a:t>
            </a:r>
            <a:r>
              <a:rPr lang="es-MX" sz="2000" dirty="0">
                <a:solidFill>
                  <a:schemeClr val="accent3"/>
                </a:solidFill>
              </a:rPr>
              <a:t>Benito Juárez</a:t>
            </a:r>
            <a:r>
              <a:rPr lang="es-MX" sz="2000" dirty="0"/>
              <a:t>.</a:t>
            </a:r>
          </a:p>
          <a:p>
            <a:endParaRPr lang="es-MX" sz="2000" dirty="0"/>
          </a:p>
          <a:p>
            <a:r>
              <a:rPr lang="es-MX" sz="2000" dirty="0"/>
              <a:t>Los precios de los departamentos son considerablemente menores (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35.28%</a:t>
            </a:r>
            <a:r>
              <a:rPr lang="es-MX" sz="2000" dirty="0"/>
              <a:t>) al precio de las casas.</a:t>
            </a:r>
          </a:p>
          <a:p>
            <a:endParaRPr lang="es-MX" sz="2000" dirty="0"/>
          </a:p>
          <a:p>
            <a:r>
              <a:rPr lang="es-MX" sz="2000" dirty="0"/>
              <a:t>Existe un gran número de departamentos que cumplen con un precio favorable conforme al metraje y a la ubicación geográfica, lo que los hace una </a:t>
            </a:r>
            <a:r>
              <a:rPr lang="es-MX" sz="2000" dirty="0">
                <a:solidFill>
                  <a:schemeClr val="accent3"/>
                </a:solidFill>
              </a:rPr>
              <a:t>excelente opción comercial</a:t>
            </a:r>
            <a:r>
              <a:rPr lang="es-MX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58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88F8FE5-89E2-531B-CD6D-8292A403EEBC}"/>
              </a:ext>
            </a:extLst>
          </p:cNvPr>
          <p:cNvSpPr txBox="1"/>
          <p:nvPr/>
        </p:nvSpPr>
        <p:spPr>
          <a:xfrm>
            <a:off x="1238476" y="889294"/>
            <a:ext cx="97150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Solución:</a:t>
            </a:r>
          </a:p>
          <a:p>
            <a:pPr algn="just"/>
            <a:endParaRPr lang="es-MX" sz="2800" b="1" dirty="0"/>
          </a:p>
          <a:p>
            <a:pPr algn="just"/>
            <a:r>
              <a:rPr lang="es-MX" sz="2800" dirty="0"/>
              <a:t>Concentrar los esfuerzos futuros del equipo de adquisiciones en departamentos que cumplan con este tipo de especificaciones, principalmente en estas 3 zonas lo que permitirá un mayor flujo de venta y una ganancia considerablemente mayor.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28920A-AF18-2CA6-EBDE-0A88515C1F56}"/>
              </a:ext>
            </a:extLst>
          </p:cNvPr>
          <p:cNvSpPr txBox="1"/>
          <p:nvPr/>
        </p:nvSpPr>
        <p:spPr>
          <a:xfrm>
            <a:off x="3769783" y="4497675"/>
            <a:ext cx="4652434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s-MX" sz="2000" dirty="0"/>
              <a:t>Estrategias de adquisición</a:t>
            </a:r>
          </a:p>
          <a:p>
            <a:pPr marL="285750" indent="-285750" algn="ctr">
              <a:buFontTx/>
              <a:buChar char="-"/>
            </a:pPr>
            <a:r>
              <a:rPr lang="es-MX" sz="2000" dirty="0"/>
              <a:t>Uso de alianzas con </a:t>
            </a:r>
            <a:r>
              <a:rPr lang="es-MX" sz="2000" dirty="0" err="1"/>
              <a:t>brokers</a:t>
            </a:r>
            <a:endParaRPr lang="es-MX" sz="2000" dirty="0"/>
          </a:p>
          <a:p>
            <a:pPr marL="285750" indent="-285750" algn="ctr">
              <a:buFontTx/>
              <a:buChar char="-"/>
            </a:pPr>
            <a:r>
              <a:rPr lang="es-MX" sz="2000" dirty="0"/>
              <a:t>Incentivos económicos</a:t>
            </a:r>
          </a:p>
        </p:txBody>
      </p:sp>
    </p:spTree>
    <p:extLst>
      <p:ext uri="{BB962C8B-B14F-4D97-AF65-F5344CB8AC3E}">
        <p14:creationId xmlns:p14="http://schemas.microsoft.com/office/powerpoint/2010/main" val="1570622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019A779-99EF-481B-8039-992DE3D95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40" y="573343"/>
            <a:ext cx="9835193" cy="421504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s-MX" b="1" dirty="0"/>
              <a:t>Futuras exploraciones:</a:t>
            </a:r>
            <a:endParaRPr lang="es-MX" dirty="0"/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s-MX" dirty="0"/>
              <a:t>¿Cuáles son las características clave que los clientes buscan en los departamentos?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s-MX" dirty="0"/>
              <a:t>¿Qué otro tipo de especificaciones son relevantes para la toma de decisión de una compra?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s-MX" dirty="0"/>
              <a:t>¿Qué forma de pago es la más utilizada en este tipo de propiedades?</a:t>
            </a:r>
          </a:p>
        </p:txBody>
      </p:sp>
    </p:spTree>
    <p:extLst>
      <p:ext uri="{BB962C8B-B14F-4D97-AF65-F5344CB8AC3E}">
        <p14:creationId xmlns:p14="http://schemas.microsoft.com/office/powerpoint/2010/main" val="3315307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2C2C35-3A82-408D-4197-D2B07971AA0A}"/>
              </a:ext>
            </a:extLst>
          </p:cNvPr>
          <p:cNvSpPr/>
          <p:nvPr/>
        </p:nvSpPr>
        <p:spPr>
          <a:xfrm rot="16200000">
            <a:off x="-1272988" y="1272986"/>
            <a:ext cx="6858001" cy="4312023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16ED6D8-2A53-5DCE-8D70-09C95ACAB4EC}"/>
              </a:ext>
            </a:extLst>
          </p:cNvPr>
          <p:cNvSpPr txBox="1"/>
          <p:nvPr/>
        </p:nvSpPr>
        <p:spPr>
          <a:xfrm>
            <a:off x="811304" y="2551834"/>
            <a:ext cx="3025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Pregunta:</a:t>
            </a:r>
          </a:p>
          <a:p>
            <a:endParaRPr lang="es-MX" b="1" dirty="0">
              <a:solidFill>
                <a:schemeClr val="bg1"/>
              </a:solidFill>
              <a:latin typeface="+mj-lt"/>
            </a:endParaRPr>
          </a:p>
          <a:p>
            <a:r>
              <a:rPr lang="es-419" sz="1800" b="1" dirty="0">
                <a:solidFill>
                  <a:schemeClr val="bg1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¿Cuáles son las colonias con mayor plusvalía en la CDMX?</a:t>
            </a:r>
            <a:endParaRPr lang="es-419" b="1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58E1BF5-5951-863F-0862-08F656FA1CE9}"/>
              </a:ext>
            </a:extLst>
          </p:cNvPr>
          <p:cNvSpPr txBox="1"/>
          <p:nvPr/>
        </p:nvSpPr>
        <p:spPr>
          <a:xfrm>
            <a:off x="6485963" y="2551834"/>
            <a:ext cx="3025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Solución:</a:t>
            </a:r>
          </a:p>
          <a:p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/>
              <a:t>Analizar el precio de los últimos 5 años en las delegaciones que componen la CDMX.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78484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FEDCBC89-ADE5-E829-0844-C79A9FA211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746552"/>
              </p:ext>
            </p:extLst>
          </p:nvPr>
        </p:nvGraphicFramePr>
        <p:xfrm>
          <a:off x="4416425" y="730250"/>
          <a:ext cx="7780338" cy="539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994640" imgH="4159271" progId="Excel.Sheet.12">
                  <p:link updateAutomatic="1"/>
                </p:oleObj>
              </mc:Choice>
              <mc:Fallback>
                <p:oleObj name="Worksheet" r:id="rId2" imgW="5994640" imgH="415927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16425" y="730250"/>
                        <a:ext cx="7780338" cy="539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22A65DC3-CB9D-3880-5871-5E53D18B8014}"/>
              </a:ext>
            </a:extLst>
          </p:cNvPr>
          <p:cNvSpPr txBox="1"/>
          <p:nvPr/>
        </p:nvSpPr>
        <p:spPr>
          <a:xfrm>
            <a:off x="375385" y="1112779"/>
            <a:ext cx="39174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Las 3 delegaciones con mayor plusvalía en la CDMX son:</a:t>
            </a:r>
          </a:p>
          <a:p>
            <a:endParaRPr lang="es-MX" sz="2000" dirty="0"/>
          </a:p>
          <a:p>
            <a:pPr marL="285750" indent="-285750">
              <a:buFontTx/>
              <a:buChar char="-"/>
            </a:pP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Miguel Hidalgo</a:t>
            </a:r>
            <a:r>
              <a:rPr lang="es-MX" sz="2000" dirty="0"/>
              <a:t>: Polanco, Lomas de Chapultepec y Anzures.</a:t>
            </a:r>
          </a:p>
          <a:p>
            <a:endParaRPr lang="es-MX" sz="2000" dirty="0"/>
          </a:p>
          <a:p>
            <a:pPr marL="285750" indent="-285750">
              <a:buFontTx/>
              <a:buChar char="-"/>
            </a:pP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Cuajimalpa de Morelos</a:t>
            </a:r>
            <a:r>
              <a:rPr lang="es-MX" sz="2000" dirty="0"/>
              <a:t>: Santa Fe, Bosques de las Lomas, Contadero.</a:t>
            </a:r>
          </a:p>
          <a:p>
            <a:r>
              <a:rPr lang="es-MX" sz="2000" dirty="0"/>
              <a:t> </a:t>
            </a:r>
          </a:p>
          <a:p>
            <a:pPr marL="285750" indent="-285750">
              <a:buFontTx/>
              <a:buChar char="-"/>
            </a:pP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Benito Juárez</a:t>
            </a:r>
            <a:r>
              <a:rPr lang="es-MX" sz="2000" dirty="0"/>
              <a:t>: Del Valle, Nápoles y Narvarte.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D697608-EDEA-ABDF-B582-70E57FB4C898}"/>
              </a:ext>
            </a:extLst>
          </p:cNvPr>
          <p:cNvSpPr txBox="1"/>
          <p:nvPr/>
        </p:nvSpPr>
        <p:spPr>
          <a:xfrm>
            <a:off x="4420256" y="6163306"/>
            <a:ext cx="6461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Fuente: Los datos utilizados para este análisis provienen de la base de datos: </a:t>
            </a:r>
            <a:r>
              <a:rPr lang="es-MX" sz="1400" i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s-MX" sz="1400" i="1" dirty="0" err="1">
                <a:solidFill>
                  <a:schemeClr val="bg1">
                    <a:lumMod val="50000"/>
                  </a:schemeClr>
                </a:solidFill>
              </a:rPr>
              <a:t>Mexico</a:t>
            </a:r>
            <a:r>
              <a:rPr lang="es-MX" sz="1400" i="1" dirty="0">
                <a:solidFill>
                  <a:schemeClr val="bg1">
                    <a:lumMod val="50000"/>
                  </a:schemeClr>
                </a:solidFill>
              </a:rPr>
              <a:t> City Real Estate </a:t>
            </a:r>
            <a:r>
              <a:rPr lang="es-MX" sz="1400" i="1" dirty="0" err="1">
                <a:solidFill>
                  <a:schemeClr val="bg1">
                    <a:lumMod val="50000"/>
                  </a:schemeClr>
                </a:solidFill>
              </a:rPr>
              <a:t>Dataset</a:t>
            </a:r>
            <a:r>
              <a:rPr lang="es-MX" sz="1400" i="1" dirty="0">
                <a:solidFill>
                  <a:schemeClr val="bg1">
                    <a:lumMod val="50000"/>
                  </a:schemeClr>
                </a:solidFill>
              </a:rPr>
              <a:t>”, </a:t>
            </a:r>
            <a:r>
              <a:rPr lang="es-MX" sz="1400" i="1" dirty="0" err="1">
                <a:solidFill>
                  <a:schemeClr val="bg1">
                    <a:lumMod val="50000"/>
                  </a:schemeClr>
                </a:solidFill>
              </a:rPr>
              <a:t>Kaggle</a:t>
            </a:r>
            <a:r>
              <a:rPr lang="es-MX" sz="1400" i="1" dirty="0">
                <a:solidFill>
                  <a:schemeClr val="bg1">
                    <a:lumMod val="50000"/>
                  </a:schemeClr>
                </a:solidFill>
              </a:rPr>
              <a:t>. (</a:t>
            </a:r>
            <a:r>
              <a:rPr lang="es-MX" sz="1400" i="1" dirty="0" err="1">
                <a:solidFill>
                  <a:schemeClr val="bg1">
                    <a:lumMod val="50000"/>
                  </a:schemeClr>
                </a:solidFill>
              </a:rPr>
              <a:t>Kirwa</a:t>
            </a:r>
            <a:r>
              <a:rPr lang="es-MX" sz="1400" i="1" dirty="0">
                <a:solidFill>
                  <a:schemeClr val="bg1">
                    <a:lumMod val="50000"/>
                  </a:schemeClr>
                </a:solidFill>
              </a:rPr>
              <a:t>, 2024).</a:t>
            </a:r>
            <a:endParaRPr lang="es-419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7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A2FA4BB-AFDA-316C-1B61-E8924E0E639C}"/>
              </a:ext>
            </a:extLst>
          </p:cNvPr>
          <p:cNvSpPr txBox="1"/>
          <p:nvPr/>
        </p:nvSpPr>
        <p:spPr>
          <a:xfrm>
            <a:off x="4589017" y="2455193"/>
            <a:ext cx="2913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 Ubicación</a:t>
            </a:r>
          </a:p>
          <a:p>
            <a:r>
              <a:rPr lang="es-MX" dirty="0"/>
              <a:t>- Infraestructura</a:t>
            </a:r>
          </a:p>
          <a:p>
            <a:r>
              <a:rPr lang="es-MX" dirty="0"/>
              <a:t>- Accesibilidad</a:t>
            </a:r>
          </a:p>
          <a:p>
            <a:r>
              <a:rPr lang="es-MX" dirty="0"/>
              <a:t>- Desarrollos inmobiliarios</a:t>
            </a:r>
          </a:p>
          <a:p>
            <a:r>
              <a:rPr lang="es-MX" dirty="0"/>
              <a:t>- Negocios</a:t>
            </a:r>
          </a:p>
          <a:p>
            <a:r>
              <a:rPr lang="es-MX" dirty="0"/>
              <a:t>- Exclusividad</a:t>
            </a:r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59082D-A6DB-C8D2-9EE6-130F1A06D5FB}"/>
              </a:ext>
            </a:extLst>
          </p:cNvPr>
          <p:cNvSpPr txBox="1"/>
          <p:nvPr/>
        </p:nvSpPr>
        <p:spPr>
          <a:xfrm>
            <a:off x="4589016" y="2055083"/>
            <a:ext cx="3013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Principales factores:</a:t>
            </a:r>
            <a:endParaRPr lang="es-419" sz="2000" b="1" dirty="0"/>
          </a:p>
        </p:txBody>
      </p:sp>
    </p:spTree>
    <p:extLst>
      <p:ext uri="{BB962C8B-B14F-4D97-AF65-F5344CB8AC3E}">
        <p14:creationId xmlns:p14="http://schemas.microsoft.com/office/powerpoint/2010/main" val="40344157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5FBA2-A576-E9B7-F89A-045EC76D7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3EA00A4-1720-7DBA-A8B1-F523F3B420FA}"/>
              </a:ext>
            </a:extLst>
          </p:cNvPr>
          <p:cNvSpPr/>
          <p:nvPr/>
        </p:nvSpPr>
        <p:spPr>
          <a:xfrm rot="16200000">
            <a:off x="-1272988" y="1272986"/>
            <a:ext cx="6858001" cy="4312023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94C56C-6CC4-2352-1C55-B21740580D6D}"/>
              </a:ext>
            </a:extLst>
          </p:cNvPr>
          <p:cNvSpPr txBox="1"/>
          <p:nvPr/>
        </p:nvSpPr>
        <p:spPr>
          <a:xfrm>
            <a:off x="811304" y="2551834"/>
            <a:ext cx="3025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Pregunta:</a:t>
            </a:r>
          </a:p>
          <a:p>
            <a:endParaRPr lang="es-MX" b="1" dirty="0">
              <a:solidFill>
                <a:schemeClr val="bg1"/>
              </a:solidFill>
              <a:latin typeface="+mj-lt"/>
            </a:endParaRPr>
          </a:p>
          <a:p>
            <a:r>
              <a:rPr lang="es-419" b="1" dirty="0">
                <a:solidFill>
                  <a:schemeClr val="bg1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¿Qué diferencia hay entre los precios de casas y departamentos con un metraje similar entre los 50m2 y 200m2?</a:t>
            </a:r>
            <a:endParaRPr lang="es-419" b="1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797CE5-5786-0BDC-EB84-77CCDD2E3868}"/>
              </a:ext>
            </a:extLst>
          </p:cNvPr>
          <p:cNvSpPr txBox="1"/>
          <p:nvPr/>
        </p:nvSpPr>
        <p:spPr>
          <a:xfrm>
            <a:off x="6485963" y="2551834"/>
            <a:ext cx="3025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Solución:</a:t>
            </a:r>
          </a:p>
          <a:p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/>
              <a:t>Segmentar las propiedades por características.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5109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5A636DB9-6447-99B8-301B-56D078DA1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567477"/>
              </p:ext>
            </p:extLst>
          </p:nvPr>
        </p:nvGraphicFramePr>
        <p:xfrm>
          <a:off x="5840813" y="1171575"/>
          <a:ext cx="5759450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59722" imgH="4515037" progId="Excel.Sheet.12">
                  <p:link updateAutomatic="1"/>
                </p:oleObj>
              </mc:Choice>
              <mc:Fallback>
                <p:oleObj name="Worksheet" r:id="rId2" imgW="5759722" imgH="451503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40813" y="1171575"/>
                        <a:ext cx="5759450" cy="451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2A1B1C53-4516-4CB8-A066-8DCDE395ABB2}"/>
              </a:ext>
            </a:extLst>
          </p:cNvPr>
          <p:cNvSpPr txBox="1"/>
          <p:nvPr/>
        </p:nvSpPr>
        <p:spPr>
          <a:xfrm>
            <a:off x="996620" y="2767280"/>
            <a:ext cx="3917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/>
              <a:t>Existe una diferencia de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35.28% </a:t>
            </a:r>
            <a:r>
              <a:rPr lang="es-MX" sz="2000" dirty="0"/>
              <a:t>entre el precio promedio de una casa y un departamento en la CDMX.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A4668B-FE5E-4003-16FA-B2A69C83A1AA}"/>
              </a:ext>
            </a:extLst>
          </p:cNvPr>
          <p:cNvSpPr txBox="1"/>
          <p:nvPr/>
        </p:nvSpPr>
        <p:spPr>
          <a:xfrm>
            <a:off x="5840813" y="5800338"/>
            <a:ext cx="5870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Fuente: Los datos utilizados para este análisis provienen de la base de datos: </a:t>
            </a:r>
            <a:r>
              <a:rPr lang="es-MX" sz="1400" i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s-MX" sz="1400" i="1" dirty="0" err="1">
                <a:solidFill>
                  <a:schemeClr val="bg1">
                    <a:lumMod val="50000"/>
                  </a:schemeClr>
                </a:solidFill>
              </a:rPr>
              <a:t>Mexico</a:t>
            </a:r>
            <a:r>
              <a:rPr lang="es-MX" sz="1400" i="1" dirty="0">
                <a:solidFill>
                  <a:schemeClr val="bg1">
                    <a:lumMod val="50000"/>
                  </a:schemeClr>
                </a:solidFill>
              </a:rPr>
              <a:t> City Real Estate </a:t>
            </a:r>
            <a:r>
              <a:rPr lang="es-MX" sz="1400" i="1" dirty="0" err="1">
                <a:solidFill>
                  <a:schemeClr val="bg1">
                    <a:lumMod val="50000"/>
                  </a:schemeClr>
                </a:solidFill>
              </a:rPr>
              <a:t>Dataset</a:t>
            </a:r>
            <a:r>
              <a:rPr lang="es-MX" sz="1400" i="1" dirty="0">
                <a:solidFill>
                  <a:schemeClr val="bg1">
                    <a:lumMod val="50000"/>
                  </a:schemeClr>
                </a:solidFill>
              </a:rPr>
              <a:t>”, </a:t>
            </a:r>
            <a:r>
              <a:rPr lang="es-MX" sz="1400" i="1" dirty="0" err="1">
                <a:solidFill>
                  <a:schemeClr val="bg1">
                    <a:lumMod val="50000"/>
                  </a:schemeClr>
                </a:solidFill>
              </a:rPr>
              <a:t>Kaggle</a:t>
            </a:r>
            <a:r>
              <a:rPr lang="es-MX" sz="1400" i="1" dirty="0">
                <a:solidFill>
                  <a:schemeClr val="bg1">
                    <a:lumMod val="50000"/>
                  </a:schemeClr>
                </a:solidFill>
              </a:rPr>
              <a:t>. (</a:t>
            </a:r>
            <a:r>
              <a:rPr lang="es-MX" sz="1400" i="1" dirty="0" err="1">
                <a:solidFill>
                  <a:schemeClr val="bg1">
                    <a:lumMod val="50000"/>
                  </a:schemeClr>
                </a:solidFill>
              </a:rPr>
              <a:t>Kirwa</a:t>
            </a:r>
            <a:r>
              <a:rPr lang="es-MX" sz="1400" i="1" dirty="0">
                <a:solidFill>
                  <a:schemeClr val="bg1">
                    <a:lumMod val="50000"/>
                  </a:schemeClr>
                </a:solidFill>
              </a:rPr>
              <a:t>, 2024).</a:t>
            </a:r>
            <a:endParaRPr lang="es-419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94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13EB53-AB97-1BF0-DD47-3D7A48AB1992}"/>
              </a:ext>
            </a:extLst>
          </p:cNvPr>
          <p:cNvSpPr txBox="1"/>
          <p:nvPr/>
        </p:nvSpPr>
        <p:spPr>
          <a:xfrm>
            <a:off x="3422779" y="2705725"/>
            <a:ext cx="53464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200" dirty="0"/>
              <a:t>Se puede maximizar la inversión y generar un </a:t>
            </a:r>
            <a:r>
              <a:rPr lang="es-MX" sz="2200" dirty="0">
                <a:solidFill>
                  <a:schemeClr val="accent6">
                    <a:lumMod val="75000"/>
                  </a:schemeClr>
                </a:solidFill>
              </a:rPr>
              <a:t>mayor rendimiento económico </a:t>
            </a:r>
            <a:r>
              <a:rPr lang="es-MX" sz="2200" dirty="0"/>
              <a:t>si la adquisición se enfoca</a:t>
            </a:r>
            <a:r>
              <a:rPr lang="es-MX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2200" dirty="0"/>
              <a:t>en </a:t>
            </a:r>
            <a:r>
              <a:rPr lang="es-MX" sz="2200" b="1" dirty="0">
                <a:solidFill>
                  <a:srgbClr val="C00000"/>
                </a:solidFill>
              </a:rPr>
              <a:t>departamentos</a:t>
            </a:r>
            <a:r>
              <a:rPr lang="es-MX" sz="2200" dirty="0"/>
              <a:t>.</a:t>
            </a:r>
            <a:endParaRPr lang="es-MX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336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27912-FEE8-C1C6-8A0C-7B1374837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B421B3A-E262-C9A7-1B79-94A6B6ED6F2E}"/>
              </a:ext>
            </a:extLst>
          </p:cNvPr>
          <p:cNvSpPr/>
          <p:nvPr/>
        </p:nvSpPr>
        <p:spPr>
          <a:xfrm rot="16200000">
            <a:off x="-1272988" y="1272986"/>
            <a:ext cx="6858001" cy="4312023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16C116-7AD2-6F0F-E701-68C11EBBC053}"/>
              </a:ext>
            </a:extLst>
          </p:cNvPr>
          <p:cNvSpPr txBox="1"/>
          <p:nvPr/>
        </p:nvSpPr>
        <p:spPr>
          <a:xfrm>
            <a:off x="762443" y="2274834"/>
            <a:ext cx="30255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Pregunta:</a:t>
            </a:r>
          </a:p>
          <a:p>
            <a:endParaRPr lang="es-MX" b="1" dirty="0">
              <a:solidFill>
                <a:schemeClr val="bg1"/>
              </a:solidFill>
              <a:latin typeface="+mj-lt"/>
            </a:endParaRPr>
          </a:p>
          <a:p>
            <a:r>
              <a:rPr lang="es-419" sz="1800" b="1" dirty="0">
                <a:solidFill>
                  <a:schemeClr val="bg1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¿Cuántos departamentos existen entre los 2 millones y 3 millones de pesos, que cuenten con un metraje entre 50m2 y 200m2 dentro de las zonas de mayor plusvalía?</a:t>
            </a:r>
            <a:endParaRPr lang="es-419" b="1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440BB96-052B-A01A-4D97-68A4BC189837}"/>
              </a:ext>
            </a:extLst>
          </p:cNvPr>
          <p:cNvSpPr txBox="1"/>
          <p:nvPr/>
        </p:nvSpPr>
        <p:spPr>
          <a:xfrm>
            <a:off x="6485963" y="2551834"/>
            <a:ext cx="3025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Solución:</a:t>
            </a:r>
          </a:p>
          <a:p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/>
              <a:t>Contabilizar el número de departamentos con estas especificaciones dentro de las delegaciones de mayor plusvalía en CDMX.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6372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9DEB719-3C78-AD84-158C-827384905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789603"/>
              </p:ext>
            </p:extLst>
          </p:nvPr>
        </p:nvGraphicFramePr>
        <p:xfrm>
          <a:off x="4987997" y="699552"/>
          <a:ext cx="6794493" cy="5263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664459" imgH="4388121" progId="Excel.Sheet.12">
                  <p:link updateAutomatic="1"/>
                </p:oleObj>
              </mc:Choice>
              <mc:Fallback>
                <p:oleObj name="Worksheet" r:id="rId2" imgW="5664459" imgH="438812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87997" y="699552"/>
                        <a:ext cx="6794493" cy="5263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B8D47B19-CF93-CF8C-456F-5FC1D6B04FBC}"/>
              </a:ext>
            </a:extLst>
          </p:cNvPr>
          <p:cNvSpPr txBox="1"/>
          <p:nvPr/>
        </p:nvSpPr>
        <p:spPr>
          <a:xfrm>
            <a:off x="409510" y="1187488"/>
            <a:ext cx="39174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Número de propiedades que cumplen las especificaciones:</a:t>
            </a:r>
          </a:p>
          <a:p>
            <a:endParaRPr lang="es-MX" sz="2000" dirty="0"/>
          </a:p>
          <a:p>
            <a:pPr marL="285750" indent="-285750">
              <a:buFontTx/>
              <a:buChar char="-"/>
            </a:pP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Miguel Hidalgo</a:t>
            </a:r>
            <a:r>
              <a:rPr lang="es-MX" sz="2000" dirty="0"/>
              <a:t>: 153 departamentos. 12%</a:t>
            </a:r>
          </a:p>
          <a:p>
            <a:endParaRPr lang="es-MX" sz="2000" dirty="0"/>
          </a:p>
          <a:p>
            <a:pPr marL="285750" indent="-285750">
              <a:buFontTx/>
              <a:buChar char="-"/>
            </a:pP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Cuajimalpa de Morelos</a:t>
            </a:r>
            <a:r>
              <a:rPr lang="es-MX" sz="2000" dirty="0"/>
              <a:t>: 103 departamentos. 8%</a:t>
            </a:r>
          </a:p>
          <a:p>
            <a:r>
              <a:rPr lang="es-MX" sz="2000" dirty="0"/>
              <a:t> </a:t>
            </a:r>
          </a:p>
          <a:p>
            <a:pPr marL="285750" indent="-285750">
              <a:buFontTx/>
              <a:buChar char="-"/>
            </a:pP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Benito Juárez</a:t>
            </a:r>
            <a:r>
              <a:rPr lang="es-MX" sz="2000" dirty="0"/>
              <a:t>: 1046 departamentos. 80%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AEF2081-7EB2-4D24-3B98-EAA9CA5C55FF}"/>
              </a:ext>
            </a:extLst>
          </p:cNvPr>
          <p:cNvSpPr txBox="1"/>
          <p:nvPr/>
        </p:nvSpPr>
        <p:spPr>
          <a:xfrm>
            <a:off x="1488491" y="5060610"/>
            <a:ext cx="17595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400" b="1" dirty="0"/>
              <a:t>Total: 1,302</a:t>
            </a:r>
            <a:endParaRPr lang="es-419" sz="24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57C438-5C51-248A-083B-6A102191A4B2}"/>
              </a:ext>
            </a:extLst>
          </p:cNvPr>
          <p:cNvSpPr txBox="1"/>
          <p:nvPr/>
        </p:nvSpPr>
        <p:spPr>
          <a:xfrm>
            <a:off x="4987997" y="6051624"/>
            <a:ext cx="6461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Fuente: Los datos utilizados para este análisis provienen de la base de datos: </a:t>
            </a:r>
            <a:r>
              <a:rPr lang="es-MX" sz="1400" i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s-MX" sz="1400" i="1" dirty="0" err="1">
                <a:solidFill>
                  <a:schemeClr val="bg1">
                    <a:lumMod val="50000"/>
                  </a:schemeClr>
                </a:solidFill>
              </a:rPr>
              <a:t>Mexico</a:t>
            </a:r>
            <a:r>
              <a:rPr lang="es-MX" sz="1400" i="1" dirty="0">
                <a:solidFill>
                  <a:schemeClr val="bg1">
                    <a:lumMod val="50000"/>
                  </a:schemeClr>
                </a:solidFill>
              </a:rPr>
              <a:t> City Real Estate </a:t>
            </a:r>
            <a:r>
              <a:rPr lang="es-MX" sz="1400" i="1" dirty="0" err="1">
                <a:solidFill>
                  <a:schemeClr val="bg1">
                    <a:lumMod val="50000"/>
                  </a:schemeClr>
                </a:solidFill>
              </a:rPr>
              <a:t>Dataset</a:t>
            </a:r>
            <a:r>
              <a:rPr lang="es-MX" sz="1400" i="1" dirty="0">
                <a:solidFill>
                  <a:schemeClr val="bg1">
                    <a:lumMod val="50000"/>
                  </a:schemeClr>
                </a:solidFill>
              </a:rPr>
              <a:t>”, </a:t>
            </a:r>
            <a:r>
              <a:rPr lang="es-MX" sz="1400" i="1" dirty="0" err="1">
                <a:solidFill>
                  <a:schemeClr val="bg1">
                    <a:lumMod val="50000"/>
                  </a:schemeClr>
                </a:solidFill>
              </a:rPr>
              <a:t>Kaggle</a:t>
            </a:r>
            <a:r>
              <a:rPr lang="es-MX" sz="1400" i="1" dirty="0">
                <a:solidFill>
                  <a:schemeClr val="bg1">
                    <a:lumMod val="50000"/>
                  </a:schemeClr>
                </a:solidFill>
              </a:rPr>
              <a:t>. (</a:t>
            </a:r>
            <a:r>
              <a:rPr lang="es-MX" sz="1400" i="1" dirty="0" err="1">
                <a:solidFill>
                  <a:schemeClr val="bg1">
                    <a:lumMod val="50000"/>
                  </a:schemeClr>
                </a:solidFill>
              </a:rPr>
              <a:t>Kirwa</a:t>
            </a:r>
            <a:r>
              <a:rPr lang="es-MX" sz="1400" i="1" dirty="0">
                <a:solidFill>
                  <a:schemeClr val="bg1">
                    <a:lumMod val="50000"/>
                  </a:schemeClr>
                </a:solidFill>
              </a:rPr>
              <a:t>, 2024).</a:t>
            </a:r>
            <a:endParaRPr lang="es-419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321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538</Words>
  <Application>Microsoft Office PowerPoint</Application>
  <PresentationFormat>Panorámica</PresentationFormat>
  <Paragraphs>65</Paragraphs>
  <Slides>14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Vínculos</vt:lpstr>
      </vt:variant>
      <vt:variant>
        <vt:i4>3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DengXian</vt:lpstr>
      <vt:lpstr>Aptos</vt:lpstr>
      <vt:lpstr>Aptos Display</vt:lpstr>
      <vt:lpstr>Arial</vt:lpstr>
      <vt:lpstr>Tema de Office</vt:lpstr>
      <vt:lpstr>file:///C:\Users\dvbbs\Documents\Análisis%20de%20datos\Caso%20portafolio\Caso%20bienes%20raíces\Gráficos%20Excel.xlsx!Delegaciones%20más%20caras!%5bGráficos%20Excel.xlsx%5dDelegaciones%20más%20caras%20Gráfico%201</vt:lpstr>
      <vt:lpstr>file:///C:\Users\dvbbs\Documents\Análisis%20de%20datos\Caso%20portafolio\Caso%20bienes%20raíces\Gráficos%20Excel.xlsx!Precio%20promedio%20de%20casas%20y%20dep.!%5bGráficos%20Excel.xlsx%5dPrecio%20promedio%20de%20casas%20y%20dep.%20Gráfico%202</vt:lpstr>
      <vt:lpstr>file:///C:\Users\dvbbs\Documents\Análisis%20de%20datos\Caso%20portafolio\Caso%20bienes%20raíces\Gráficos%20Excel.xlsx!Departamentos%20por%20delegación!%5bGráficos%20Excel.xlsx%5dDepartamentos%20por%20delegación%20Gráfico%201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israel Cabanas</dc:creator>
  <cp:lastModifiedBy>israel Cabanas</cp:lastModifiedBy>
  <cp:revision>4</cp:revision>
  <dcterms:created xsi:type="dcterms:W3CDTF">2025-01-04T17:28:16Z</dcterms:created>
  <dcterms:modified xsi:type="dcterms:W3CDTF">2025-01-20T04:52:25Z</dcterms:modified>
</cp:coreProperties>
</file>