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4630400" cy="8229600"/>
  <p:notesSz cx="8229600" cy="14630400"/>
  <p:embeddedFontLst>
    <p:embeddedFont>
      <p:font typeface="Poppins Light"/>
      <p:regular r:id="rId13"/>
    </p:embeddedFont>
    <p:embeddedFont>
      <p:font typeface="Poppins Light"/>
      <p:regular r:id="rId14"/>
    </p:embeddedFont>
    <p:embeddedFont>
      <p:font typeface="Poppins Light"/>
      <p:regular r:id="rId15"/>
    </p:embeddedFont>
    <p:embeddedFont>
      <p:font typeface="Poppins Light"/>
      <p:regular r:id="rId16"/>
    </p:embeddedFont>
    <p:embeddedFont>
      <p:font typeface="Roboto Light"/>
      <p:regular r:id="rId17"/>
    </p:embeddedFont>
    <p:embeddedFont>
      <p:font typeface="Roboto Light"/>
      <p:regular r:id="rId18"/>
    </p:embeddedFont>
    <p:embeddedFont>
      <p:font typeface="Roboto Light"/>
      <p:regular r:id="rId19"/>
    </p:embeddedFont>
    <p:embeddedFont>
      <p:font typeface="Roboto Light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openxmlformats.org/officeDocument/2006/relationships/font" Target="fonts/font1.fntdata"/><Relationship Id="rId14" Type="http://schemas.openxmlformats.org/officeDocument/2006/relationships/font" Target="fonts/font2.fntdata"/><Relationship Id="rId15" Type="http://schemas.openxmlformats.org/officeDocument/2006/relationships/font" Target="fonts/font3.fntdata"/><Relationship Id="rId16" Type="http://schemas.openxmlformats.org/officeDocument/2006/relationships/font" Target="fonts/font4.fntdata"/><Relationship Id="rId17" Type="http://schemas.openxmlformats.org/officeDocument/2006/relationships/font" Target="fonts/font5.fntdata"/><Relationship Id="rId18" Type="http://schemas.openxmlformats.org/officeDocument/2006/relationships/font" Target="fonts/font6.fntdata"/><Relationship Id="rId19" Type="http://schemas.openxmlformats.org/officeDocument/2006/relationships/font" Target="fonts/font7.fntdata"/><Relationship Id="rId2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slideLayout" Target="../slideLayouts/slideLayout5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88" y="2082165"/>
            <a:ext cx="4919305" cy="406527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2700099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Precificador Automático de Margem de Contribuição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793790" y="516659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66962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Entendendo os Componentes do Custo do Produto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3514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Custo de Produção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93264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Material, mão de obra, custos fixos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43514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Custos Variáveis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93264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Taxas de marketplace, frete, embalagem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43514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Custos Fixos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93264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Aluguel, salários, energia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62050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Calculando a Margem de Contribuição com Precisão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8348" y="3033236"/>
            <a:ext cx="2152055" cy="130694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13002" y="3621881"/>
            <a:ext cx="82748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357217" y="3260050"/>
            <a:ext cx="224206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Preço de Venda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57217" y="3750469"/>
            <a:ext cx="22420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Preço final do produto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187077" y="4353282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56565B"/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81" y="4396859"/>
            <a:ext cx="4304109" cy="130694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73235" y="4823579"/>
            <a:ext cx="16216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6433304" y="4623673"/>
            <a:ext cx="321540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Custo Total do Produto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33304" y="5114092"/>
            <a:ext cx="370748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Custo de produção + custos variáveis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6263164" y="5716905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56565B"/>
          </a:solidFill>
          <a:ln/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94" y="5760482"/>
            <a:ext cx="6456164" cy="1306949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71330" y="6187202"/>
            <a:ext cx="165854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7509272" y="5987296"/>
            <a:ext cx="354306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Margem de Contribuição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09272" y="6477714"/>
            <a:ext cx="354306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Diferença entre preço e custo total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675" y="1651159"/>
            <a:ext cx="4976932" cy="492716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13065" y="880586"/>
            <a:ext cx="7717869" cy="12732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000"/>
              </a:lnSpc>
              <a:buNone/>
            </a:pPr>
            <a:r>
              <a:rPr lang="en-US" sz="40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Aplicando a Ferramenta em Diferentes Cenários de Venda</a:t>
            </a:r>
            <a:endParaRPr lang="en-US" sz="4000" dirty="0"/>
          </a:p>
        </p:txBody>
      </p:sp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65" y="2459355"/>
            <a:ext cx="1018699" cy="1629847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2037278" y="2663071"/>
            <a:ext cx="2546747" cy="3182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Promoções</a:t>
            </a:r>
            <a:endParaRPr lang="en-US" sz="2000" dirty="0"/>
          </a:p>
        </p:txBody>
      </p:sp>
      <p:sp>
        <p:nvSpPr>
          <p:cNvPr id="7" name="Text 2"/>
          <p:cNvSpPr/>
          <p:nvPr/>
        </p:nvSpPr>
        <p:spPr>
          <a:xfrm>
            <a:off x="2037278" y="3103483"/>
            <a:ext cx="6393656" cy="3258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Ajustar preço e margem para aumentar vendas</a:t>
            </a:r>
            <a:endParaRPr lang="en-US" sz="1600" dirty="0"/>
          </a:p>
        </p:txBody>
      </p:sp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65" y="4089202"/>
            <a:ext cx="1018699" cy="1629847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037278" y="4292918"/>
            <a:ext cx="3120152" cy="3182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Mudança de Fornecedor</a:t>
            </a:r>
            <a:endParaRPr lang="en-US" sz="2000" dirty="0"/>
          </a:p>
        </p:txBody>
      </p:sp>
      <p:sp>
        <p:nvSpPr>
          <p:cNvPr id="10" name="Text 4"/>
          <p:cNvSpPr/>
          <p:nvPr/>
        </p:nvSpPr>
        <p:spPr>
          <a:xfrm>
            <a:off x="2037278" y="4733330"/>
            <a:ext cx="6393656" cy="3258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Analisar impacto do custo do produto na margem</a:t>
            </a:r>
            <a:endParaRPr lang="en-US" sz="1600" dirty="0"/>
          </a:p>
        </p:txBody>
      </p:sp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065" y="5719048"/>
            <a:ext cx="1018699" cy="1629847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2037278" y="5922764"/>
            <a:ext cx="2546747" cy="3182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Novos Produtos</a:t>
            </a:r>
            <a:endParaRPr lang="en-US" sz="2000" dirty="0"/>
          </a:p>
        </p:txBody>
      </p:sp>
      <p:sp>
        <p:nvSpPr>
          <p:cNvPr id="13" name="Text 6"/>
          <p:cNvSpPr/>
          <p:nvPr/>
        </p:nvSpPr>
        <p:spPr>
          <a:xfrm>
            <a:off x="2037278" y="6363176"/>
            <a:ext cx="6393656" cy="3258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Definir preço inicial ideal para maximizar lucro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" y="1589127"/>
            <a:ext cx="5085278" cy="505122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047780" y="570905"/>
            <a:ext cx="4621411" cy="501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900"/>
              </a:lnSpc>
              <a:buNone/>
            </a:pPr>
            <a:r>
              <a:rPr lang="en-US" sz="31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Diferenciais do Código </a:t>
            </a:r>
            <a:endParaRPr lang="en-US" sz="3150" dirty="0"/>
          </a:p>
        </p:txBody>
      </p:sp>
      <p:sp>
        <p:nvSpPr>
          <p:cNvPr id="5" name="Text 1"/>
          <p:cNvSpPr/>
          <p:nvPr/>
        </p:nvSpPr>
        <p:spPr>
          <a:xfrm>
            <a:off x="6047780" y="1312664"/>
            <a:ext cx="8021241" cy="256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Interatividade em tempo real:</a:t>
            </a:r>
            <a:endParaRPr lang="en-US" sz="1250" dirty="0"/>
          </a:p>
        </p:txBody>
      </p:sp>
      <p:sp>
        <p:nvSpPr>
          <p:cNvPr id="6" name="Text 2"/>
          <p:cNvSpPr/>
          <p:nvPr/>
        </p:nvSpPr>
        <p:spPr>
          <a:xfrm>
            <a:off x="6047780" y="1749623"/>
            <a:ext cx="8021241" cy="513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Atualizações dinâmicas na margem de contribuição conforme os dados são inseridos. Feedback visual imediato (positivo ou negativo) sobre a viabilidade da margem.</a:t>
            </a:r>
            <a:endParaRPr lang="en-US" sz="1250" dirty="0"/>
          </a:p>
        </p:txBody>
      </p:sp>
      <p:sp>
        <p:nvSpPr>
          <p:cNvPr id="7" name="Text 3"/>
          <p:cNvSpPr/>
          <p:nvPr/>
        </p:nvSpPr>
        <p:spPr>
          <a:xfrm>
            <a:off x="6047780" y="2443163"/>
            <a:ext cx="8021241" cy="256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 Modularidade e Flexibilidade:</a:t>
            </a:r>
            <a:endParaRPr lang="en-US" sz="1250" dirty="0"/>
          </a:p>
        </p:txBody>
      </p:sp>
      <p:sp>
        <p:nvSpPr>
          <p:cNvPr id="8" name="Text 4"/>
          <p:cNvSpPr/>
          <p:nvPr/>
        </p:nvSpPr>
        <p:spPr>
          <a:xfrm>
            <a:off x="6047780" y="2880122"/>
            <a:ext cx="8021241" cy="513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Código projetado para ser facilmente adaptado a novos cenários ou setores. Possibilidade de incorporar funcionalidades adicionais, como exportação de relatórios ou integração com APIs financeiras.</a:t>
            </a:r>
            <a:endParaRPr lang="en-US" sz="1250" dirty="0"/>
          </a:p>
        </p:txBody>
      </p:sp>
      <p:sp>
        <p:nvSpPr>
          <p:cNvPr id="9" name="Text 5"/>
          <p:cNvSpPr/>
          <p:nvPr/>
        </p:nvSpPr>
        <p:spPr>
          <a:xfrm>
            <a:off x="6047780" y="3573661"/>
            <a:ext cx="8021241" cy="256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 Design Responsivo:</a:t>
            </a:r>
            <a:endParaRPr lang="en-US" sz="1250" dirty="0"/>
          </a:p>
        </p:txBody>
      </p:sp>
      <p:sp>
        <p:nvSpPr>
          <p:cNvPr id="10" name="Text 6"/>
          <p:cNvSpPr/>
          <p:nvPr/>
        </p:nvSpPr>
        <p:spPr>
          <a:xfrm>
            <a:off x="6047780" y="4010620"/>
            <a:ext cx="8021241" cy="513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Totalmente funcional em diferentes dispositivos (computadores, tablets e smartphones). Interface atraente e de fácil navegação.</a:t>
            </a:r>
            <a:endParaRPr lang="en-US" sz="1250" dirty="0"/>
          </a:p>
        </p:txBody>
      </p:sp>
      <p:sp>
        <p:nvSpPr>
          <p:cNvPr id="11" name="Text 7"/>
          <p:cNvSpPr/>
          <p:nvPr/>
        </p:nvSpPr>
        <p:spPr>
          <a:xfrm>
            <a:off x="6047780" y="4704159"/>
            <a:ext cx="8021241" cy="256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 </a:t>
            </a:r>
            <a:pPr indent="0" marL="0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Inovação no Cálculo de Tarifas:</a:t>
            </a:r>
            <a:endParaRPr lang="en-US" sz="1250" dirty="0"/>
          </a:p>
        </p:txBody>
      </p:sp>
      <p:sp>
        <p:nvSpPr>
          <p:cNvPr id="12" name="Text 8"/>
          <p:cNvSpPr/>
          <p:nvPr/>
        </p:nvSpPr>
        <p:spPr>
          <a:xfrm>
            <a:off x="6047780" y="5141119"/>
            <a:ext cx="8021241" cy="513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Permite que o usuário escolha entre tarifa fixa ou porcentagem, garantindo precisão para diferentes modelos de negócios.</a:t>
            </a:r>
            <a:endParaRPr lang="en-US" sz="1250" dirty="0"/>
          </a:p>
        </p:txBody>
      </p:sp>
      <p:sp>
        <p:nvSpPr>
          <p:cNvPr id="13" name="Text 9"/>
          <p:cNvSpPr/>
          <p:nvPr/>
        </p:nvSpPr>
        <p:spPr>
          <a:xfrm>
            <a:off x="6047780" y="5834658"/>
            <a:ext cx="8021241" cy="256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 </a:t>
            </a:r>
            <a:pPr indent="0" marL="0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Escalabilidade do Sistema:</a:t>
            </a:r>
            <a:endParaRPr lang="en-US" sz="1250" dirty="0"/>
          </a:p>
        </p:txBody>
      </p:sp>
      <p:sp>
        <p:nvSpPr>
          <p:cNvPr id="14" name="Text 10"/>
          <p:cNvSpPr/>
          <p:nvPr/>
        </p:nvSpPr>
        <p:spPr>
          <a:xfrm>
            <a:off x="6047780" y="6271617"/>
            <a:ext cx="8021241" cy="256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Pode ser expandido para incluir múltiplos produtos, cenários ou até análises comparativas.</a:t>
            </a:r>
            <a:endParaRPr lang="en-US" sz="1250" dirty="0"/>
          </a:p>
        </p:txBody>
      </p:sp>
      <p:sp>
        <p:nvSpPr>
          <p:cNvPr id="15" name="Text 11"/>
          <p:cNvSpPr/>
          <p:nvPr/>
        </p:nvSpPr>
        <p:spPr>
          <a:xfrm>
            <a:off x="6047780" y="6708577"/>
            <a:ext cx="8021241" cy="256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 </a:t>
            </a:r>
            <a:pPr indent="0" marL="0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Código Limpo e Documentado:</a:t>
            </a:r>
            <a:endParaRPr lang="en-US" sz="1250" dirty="0"/>
          </a:p>
        </p:txBody>
      </p:sp>
      <p:sp>
        <p:nvSpPr>
          <p:cNvPr id="16" name="Text 12"/>
          <p:cNvSpPr/>
          <p:nvPr/>
        </p:nvSpPr>
        <p:spPr>
          <a:xfrm>
            <a:off x="6047780" y="7145536"/>
            <a:ext cx="8021241" cy="513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Estrutura organizada para facilitar a leitura e manutenção. Comentários que explicam cada funcionalidade do JavaScript.</a:t>
            </a:r>
            <a:endParaRPr lang="en-US" sz="12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47" y="2243018"/>
            <a:ext cx="5035987" cy="374344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116955" y="495538"/>
            <a:ext cx="7882890" cy="11258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4400"/>
              </a:lnSpc>
              <a:buNone/>
            </a:pPr>
            <a:r>
              <a:rPr lang="en-US" sz="35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Visualizando os Resultados e Tomando Decisões Estratégicas</a:t>
            </a:r>
            <a:endParaRPr lang="en-US" sz="3500" dirty="0"/>
          </a:p>
        </p:txBody>
      </p:sp>
      <p:sp>
        <p:nvSpPr>
          <p:cNvPr id="5" name="Text 1"/>
          <p:cNvSpPr/>
          <p:nvPr/>
        </p:nvSpPr>
        <p:spPr>
          <a:xfrm>
            <a:off x="6116955" y="1981557"/>
            <a:ext cx="7882890" cy="5944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650"/>
              </a:lnSpc>
              <a:buNone/>
            </a:pPr>
            <a:r>
              <a:rPr lang="en-US" sz="4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10%</a:t>
            </a:r>
            <a:endParaRPr lang="en-US" sz="4650" dirty="0"/>
          </a:p>
        </p:txBody>
      </p:sp>
      <p:sp>
        <p:nvSpPr>
          <p:cNvPr id="6" name="Text 2"/>
          <p:cNvSpPr/>
          <p:nvPr/>
        </p:nvSpPr>
        <p:spPr>
          <a:xfrm>
            <a:off x="8932307" y="2801064"/>
            <a:ext cx="2252067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Aumento de Lucro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6116955" y="3190637"/>
            <a:ext cx="7882890" cy="288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Impacto da otimização de preços</a:t>
            </a:r>
            <a:endParaRPr lang="en-US" sz="1400" dirty="0"/>
          </a:p>
        </p:txBody>
      </p:sp>
      <p:sp>
        <p:nvSpPr>
          <p:cNvPr id="8" name="Text 4"/>
          <p:cNvSpPr/>
          <p:nvPr/>
        </p:nvSpPr>
        <p:spPr>
          <a:xfrm>
            <a:off x="6116955" y="4109204"/>
            <a:ext cx="7882890" cy="5944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650"/>
              </a:lnSpc>
              <a:buNone/>
            </a:pPr>
            <a:r>
              <a:rPr lang="en-US" sz="4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5%</a:t>
            </a:r>
            <a:endParaRPr lang="en-US" sz="4650" dirty="0"/>
          </a:p>
        </p:txBody>
      </p:sp>
      <p:sp>
        <p:nvSpPr>
          <p:cNvPr id="9" name="Text 5"/>
          <p:cNvSpPr/>
          <p:nvPr/>
        </p:nvSpPr>
        <p:spPr>
          <a:xfrm>
            <a:off x="8932307" y="4928711"/>
            <a:ext cx="2252067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Redução de Custos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6116955" y="5318284"/>
            <a:ext cx="7882890" cy="288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Eficiência na cadeia de suprimentos</a:t>
            </a:r>
            <a:endParaRPr lang="en-US" sz="1400" dirty="0"/>
          </a:p>
        </p:txBody>
      </p:sp>
      <p:sp>
        <p:nvSpPr>
          <p:cNvPr id="11" name="Text 7"/>
          <p:cNvSpPr/>
          <p:nvPr/>
        </p:nvSpPr>
        <p:spPr>
          <a:xfrm>
            <a:off x="6116955" y="6236851"/>
            <a:ext cx="7882890" cy="5944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650"/>
              </a:lnSpc>
              <a:buNone/>
            </a:pPr>
            <a:r>
              <a:rPr lang="en-US" sz="4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20%</a:t>
            </a:r>
            <a:endParaRPr lang="en-US" sz="4650" dirty="0"/>
          </a:p>
        </p:txBody>
      </p:sp>
      <p:sp>
        <p:nvSpPr>
          <p:cNvPr id="12" name="Text 8"/>
          <p:cNvSpPr/>
          <p:nvPr/>
        </p:nvSpPr>
        <p:spPr>
          <a:xfrm>
            <a:off x="8912423" y="7056358"/>
            <a:ext cx="2291834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Aumento de Vendas</a:t>
            </a:r>
            <a:endParaRPr lang="en-US" sz="1750" dirty="0"/>
          </a:p>
        </p:txBody>
      </p:sp>
      <p:sp>
        <p:nvSpPr>
          <p:cNvPr id="13" name="Text 9"/>
          <p:cNvSpPr/>
          <p:nvPr/>
        </p:nvSpPr>
        <p:spPr>
          <a:xfrm>
            <a:off x="6116955" y="7445931"/>
            <a:ext cx="7882890" cy="288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Melhor precificação para aumentar o volume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2024-12-05T13:25:40Z</dcterms:created>
  <dcterms:modified xsi:type="dcterms:W3CDTF">2024-12-05T13:25:40Z</dcterms:modified>
</cp:coreProperties>
</file>