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4"/>
  </p:notesMasterIdLst>
  <p:sldIdLst>
    <p:sldId id="256" r:id="rId2"/>
    <p:sldId id="257" r:id="rId3"/>
    <p:sldId id="260" r:id="rId4"/>
    <p:sldId id="262" r:id="rId5"/>
    <p:sldId id="264" r:id="rId6"/>
    <p:sldId id="295" r:id="rId7"/>
    <p:sldId id="296" r:id="rId8"/>
    <p:sldId id="297" r:id="rId9"/>
    <p:sldId id="266" r:id="rId10"/>
    <p:sldId id="299" r:id="rId11"/>
    <p:sldId id="298" r:id="rId12"/>
    <p:sldId id="274" r:id="rId13"/>
  </p:sldIdLst>
  <p:sldSz cx="9144000" cy="5143500" type="screen16x9"/>
  <p:notesSz cx="6858000" cy="9144000"/>
  <p:embeddedFontLst>
    <p:embeddedFont>
      <p:font typeface="Bree Serif" panose="020B0604020202020204" charset="0"/>
      <p:regular r:id="rId15"/>
    </p:embeddedFont>
    <p:embeddedFont>
      <p:font typeface="Calibri" panose="020F0502020204030204" pitchFamily="34" charset="0"/>
      <p:regular r:id="rId16"/>
      <p:bold r:id="rId17"/>
      <p:italic r:id="rId18"/>
      <p:boldItalic r:id="rId19"/>
    </p:embeddedFont>
    <p:embeddedFont>
      <p:font typeface="Roboto Black" panose="02000000000000000000" pitchFamily="2" charset="0"/>
      <p:bold r:id="rId20"/>
      <p:boldItalic r:id="rId21"/>
    </p:embeddedFont>
    <p:embeddedFont>
      <p:font typeface="Roboto Light" panose="02000000000000000000" pitchFamily="2" charset="0"/>
      <p:regular r:id="rId22"/>
      <p:bold r:id="rId23"/>
      <p:italic r:id="rId24"/>
      <p:boldItalic r:id="rId25"/>
    </p:embeddedFont>
    <p:embeddedFont>
      <p:font typeface="Roboto Mono Thin" panose="00000009000000000000" pitchFamily="49" charset="0"/>
      <p:regular r:id="rId26"/>
      <p:bold r:id="rId27"/>
      <p:italic r:id="rId28"/>
      <p:boldItalic r:id="rId29"/>
    </p:embeddedFont>
    <p:embeddedFont>
      <p:font typeface="Roboto Thin"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42EC08-16AA-4ED6-84BD-AACC6F949D3C}">
  <a:tblStyle styleId="{7942EC08-16AA-4ED6-84BD-AACC6F949D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7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054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550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41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91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6" r:id="rId6"/>
    <p:sldLayoutId id="2147483657" r:id="rId7"/>
    <p:sldLayoutId id="2147483660"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johndoe@example.com"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2175927"/>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dirty="0">
              <a:solidFill>
                <a:schemeClr val="accent1"/>
              </a:solidFill>
            </a:endParaRPr>
          </a:p>
          <a:p>
            <a:pPr marL="0" lvl="0" indent="0" algn="r" rtl="0">
              <a:spcBef>
                <a:spcPts val="0"/>
              </a:spcBef>
              <a:spcAft>
                <a:spcPts val="0"/>
              </a:spcAft>
              <a:buNone/>
            </a:pPr>
            <a:r>
              <a:rPr lang="es" dirty="0">
                <a:solidFill>
                  <a:schemeClr val="accent1"/>
                </a:solidFill>
              </a:rPr>
              <a:t>EVENT FINDER</a:t>
            </a:r>
            <a:endParaRPr dirty="0">
              <a:solidFill>
                <a:schemeClr val="accent1"/>
              </a:solidFill>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49700" y="301632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1" name="Google Shape;621;p32"/>
          <p:cNvSpPr/>
          <p:nvPr/>
        </p:nvSpPr>
        <p:spPr>
          <a:xfrm>
            <a:off x="710360" y="655152"/>
            <a:ext cx="3434328" cy="44883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136070" y="12367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Test </a:t>
            </a:r>
            <a:r>
              <a:rPr lang="es" dirty="0"/>
              <a:t>User</a:t>
            </a:r>
            <a:endParaRPr dirty="0">
              <a:solidFill>
                <a:srgbClr val="FFFFFF"/>
              </a:solidFill>
            </a:endParaRPr>
          </a:p>
        </p:txBody>
      </p:sp>
      <p:sp>
        <p:nvSpPr>
          <p:cNvPr id="623" name="Google Shape;623;p32"/>
          <p:cNvSpPr txBox="1">
            <a:spLocks noGrp="1"/>
          </p:cNvSpPr>
          <p:nvPr>
            <p:ph type="subTitle" idx="1"/>
          </p:nvPr>
        </p:nvSpPr>
        <p:spPr>
          <a:xfrm>
            <a:off x="986126" y="814726"/>
            <a:ext cx="3091953" cy="4754797"/>
          </a:xfrm>
          <a:prstGeom prst="rect">
            <a:avLst/>
          </a:prstGeom>
        </p:spPr>
        <p:txBody>
          <a:bodyPr spcFirstLastPara="1" wrap="square" lIns="91425" tIns="91425" rIns="91425" bIns="91425" anchor="t" anchorCtr="0">
            <a:noAutofit/>
          </a:bodyPr>
          <a:lstStyle/>
          <a:p>
            <a:pPr marL="67945" marR="0" algn="l">
              <a:lnSpc>
                <a:spcPts val="1640"/>
              </a:lnSpc>
              <a:spcBef>
                <a:spcPts val="0"/>
              </a:spcBef>
              <a:spcAft>
                <a:spcPts val="0"/>
              </a:spcAft>
            </a:pPr>
            <a:r>
              <a:rPr lang="en-US" sz="1200" spc="-10" dirty="0">
                <a:solidFill>
                  <a:srgbClr val="0070C0"/>
                </a:solidFill>
                <a:effectLst/>
                <a:latin typeface="+mj-lt"/>
                <a:ea typeface="Calibri" panose="020F0502020204030204" pitchFamily="34" charset="0"/>
              </a:rPr>
              <a:t>@Test</a:t>
            </a:r>
            <a:endParaRPr lang="en-US" sz="1200" dirty="0">
              <a:solidFill>
                <a:srgbClr val="0070C0"/>
              </a:solidFill>
              <a:effectLst/>
              <a:latin typeface="+mj-lt"/>
              <a:ea typeface="Calibri" panose="020F0502020204030204" pitchFamily="34" charset="0"/>
            </a:endParaRPr>
          </a:p>
          <a:p>
            <a:pPr marL="67945" marR="0" algn="l">
              <a:lnSpc>
                <a:spcPts val="1640"/>
              </a:lnSpc>
              <a:spcBef>
                <a:spcPts val="0"/>
              </a:spcBef>
              <a:spcAft>
                <a:spcPts val="0"/>
              </a:spcAft>
            </a:pPr>
            <a:r>
              <a:rPr lang="en-US" sz="1200" spc="-10" dirty="0">
                <a:solidFill>
                  <a:srgbClr val="0070C0"/>
                </a:solidFill>
                <a:effectLst/>
                <a:latin typeface="+mj-lt"/>
                <a:ea typeface="Calibri" panose="020F0502020204030204" pitchFamily="34" charset="0"/>
              </a:rPr>
              <a:t>    public void </a:t>
            </a:r>
            <a:r>
              <a:rPr lang="en-US" sz="1200" spc="-10" dirty="0" err="1">
                <a:solidFill>
                  <a:srgbClr val="0070C0"/>
                </a:solidFill>
                <a:effectLst/>
                <a:latin typeface="+mj-lt"/>
                <a:ea typeface="Calibri" panose="020F0502020204030204" pitchFamily="34" charset="0"/>
              </a:rPr>
              <a:t>testUser</a:t>
            </a:r>
            <a:r>
              <a:rPr lang="en-US" sz="1200" spc="-10" dirty="0">
                <a:solidFill>
                  <a:srgbClr val="0070C0"/>
                </a:solidFill>
                <a:effectLst/>
                <a:latin typeface="+mj-lt"/>
                <a:ea typeface="Calibri" panose="020F0502020204030204" pitchFamily="34" charset="0"/>
              </a:rPr>
              <a:t>() {</a:t>
            </a:r>
            <a:endParaRPr lang="en-US" sz="1200" dirty="0">
              <a:solidFill>
                <a:srgbClr val="0070C0"/>
              </a:solidFill>
              <a:effectLst/>
              <a:latin typeface="+mj-lt"/>
              <a:ea typeface="Calibri" panose="020F0502020204030204" pitchFamily="34" charset="0"/>
            </a:endParaRPr>
          </a:p>
          <a:p>
            <a:pPr marL="67945" marR="0" algn="l">
              <a:lnSpc>
                <a:spcPts val="1640"/>
              </a:lnSpc>
              <a:spcBef>
                <a:spcPts val="0"/>
              </a:spcBef>
              <a:spcAft>
                <a:spcPts val="0"/>
              </a:spcAft>
            </a:pPr>
            <a:r>
              <a:rPr lang="en-US" sz="1200" spc="-10" dirty="0">
                <a:solidFill>
                  <a:srgbClr val="0070C0"/>
                </a:solidFill>
                <a:effectLst/>
                <a:latin typeface="+mj-lt"/>
                <a:ea typeface="Calibri" panose="020F0502020204030204" pitchFamily="34" charset="0"/>
              </a:rPr>
              <a:t>        User </a:t>
            </a:r>
            <a:r>
              <a:rPr lang="en-US" sz="1200" spc="-10" dirty="0" err="1">
                <a:solidFill>
                  <a:srgbClr val="0070C0"/>
                </a:solidFill>
                <a:effectLst/>
                <a:latin typeface="+mj-lt"/>
                <a:ea typeface="Calibri" panose="020F0502020204030204" pitchFamily="34" charset="0"/>
              </a:rPr>
              <a:t>user</a:t>
            </a:r>
            <a:r>
              <a:rPr lang="en-US" sz="1200" spc="-10" dirty="0">
                <a:solidFill>
                  <a:srgbClr val="0070C0"/>
                </a:solidFill>
                <a:effectLst/>
                <a:latin typeface="+mj-lt"/>
                <a:ea typeface="Calibri" panose="020F0502020204030204" pitchFamily="34" charset="0"/>
              </a:rPr>
              <a:t> = new User(1L, "John Doe", "johndoe@example.com", "password", null);</a:t>
            </a:r>
            <a:endParaRPr lang="en-US" sz="1200" dirty="0">
              <a:solidFill>
                <a:srgbClr val="0070C0"/>
              </a:solidFill>
              <a:effectLst/>
              <a:latin typeface="+mj-lt"/>
              <a:ea typeface="Calibri" panose="020F0502020204030204" pitchFamily="34" charset="0"/>
            </a:endParaRPr>
          </a:p>
          <a:p>
            <a:pPr marL="67945" marR="0" algn="l">
              <a:lnSpc>
                <a:spcPts val="1640"/>
              </a:lnSpc>
              <a:spcBef>
                <a:spcPts val="0"/>
              </a:spcBef>
              <a:spcAft>
                <a:spcPts val="0"/>
              </a:spcAft>
            </a:pPr>
            <a:r>
              <a:rPr lang="en-US" sz="1200" spc="-10" dirty="0">
                <a:solidFill>
                  <a:srgbClr val="0070C0"/>
                </a:solidFill>
                <a:effectLst/>
                <a:latin typeface="+mj-lt"/>
                <a:ea typeface="Calibri" panose="020F0502020204030204" pitchFamily="34" charset="0"/>
              </a:rPr>
              <a:t>        </a:t>
            </a:r>
            <a:r>
              <a:rPr lang="en-US" sz="1200" spc="-10" dirty="0" err="1">
                <a:solidFill>
                  <a:srgbClr val="0070C0"/>
                </a:solidFill>
                <a:effectLst/>
                <a:latin typeface="+mj-lt"/>
                <a:ea typeface="Calibri" panose="020F0502020204030204" pitchFamily="34" charset="0"/>
              </a:rPr>
              <a:t>assertNotNull</a:t>
            </a:r>
            <a:r>
              <a:rPr lang="en-US" sz="1200" spc="-10" dirty="0">
                <a:solidFill>
                  <a:srgbClr val="0070C0"/>
                </a:solidFill>
                <a:effectLst/>
                <a:latin typeface="+mj-lt"/>
                <a:ea typeface="Calibri" panose="020F0502020204030204" pitchFamily="34" charset="0"/>
              </a:rPr>
              <a:t>(user);</a:t>
            </a:r>
            <a:endParaRPr lang="en-US" sz="1200" dirty="0">
              <a:solidFill>
                <a:srgbClr val="0070C0"/>
              </a:solidFill>
              <a:effectLst/>
              <a:latin typeface="+mj-lt"/>
              <a:ea typeface="Calibri" panose="020F0502020204030204" pitchFamily="34" charset="0"/>
            </a:endParaRPr>
          </a:p>
          <a:p>
            <a:pPr marL="67945" marR="0" algn="l">
              <a:lnSpc>
                <a:spcPts val="1640"/>
              </a:lnSpc>
              <a:spcBef>
                <a:spcPts val="0"/>
              </a:spcBef>
              <a:spcAft>
                <a:spcPts val="0"/>
              </a:spcAft>
            </a:pPr>
            <a:r>
              <a:rPr lang="en-US" sz="1200" spc="-10" dirty="0">
                <a:solidFill>
                  <a:srgbClr val="0070C0"/>
                </a:solidFill>
                <a:effectLst/>
                <a:latin typeface="+mj-lt"/>
                <a:ea typeface="Calibri" panose="020F0502020204030204" pitchFamily="34" charset="0"/>
              </a:rPr>
              <a:t>        </a:t>
            </a:r>
            <a:r>
              <a:rPr lang="en-US" sz="1200" spc="-10" dirty="0" err="1">
                <a:solidFill>
                  <a:srgbClr val="0070C0"/>
                </a:solidFill>
                <a:effectLst/>
                <a:latin typeface="+mj-lt"/>
                <a:ea typeface="Calibri" panose="020F0502020204030204" pitchFamily="34" charset="0"/>
              </a:rPr>
              <a:t>assertEquals</a:t>
            </a:r>
            <a:r>
              <a:rPr lang="en-US" sz="1200" spc="-10" dirty="0">
                <a:solidFill>
                  <a:srgbClr val="0070C0"/>
                </a:solidFill>
                <a:effectLst/>
                <a:latin typeface="+mj-lt"/>
                <a:ea typeface="Calibri" panose="020F0502020204030204" pitchFamily="34" charset="0"/>
              </a:rPr>
              <a:t>(1L, </a:t>
            </a:r>
            <a:r>
              <a:rPr lang="en-US" sz="1200" spc="-10" dirty="0" err="1">
                <a:solidFill>
                  <a:srgbClr val="0070C0"/>
                </a:solidFill>
                <a:effectLst/>
                <a:latin typeface="+mj-lt"/>
                <a:ea typeface="Calibri" panose="020F0502020204030204" pitchFamily="34" charset="0"/>
              </a:rPr>
              <a:t>user.getUserid</a:t>
            </a:r>
            <a:r>
              <a:rPr lang="en-US" sz="1200" spc="-10" dirty="0">
                <a:solidFill>
                  <a:srgbClr val="0070C0"/>
                </a:solidFill>
                <a:effectLst/>
                <a:latin typeface="+mj-lt"/>
                <a:ea typeface="Calibri" panose="020F0502020204030204" pitchFamily="34" charset="0"/>
              </a:rPr>
              <a:t>().</a:t>
            </a:r>
            <a:r>
              <a:rPr lang="en-US" sz="1200" spc="-10" dirty="0" err="1">
                <a:solidFill>
                  <a:srgbClr val="0070C0"/>
                </a:solidFill>
                <a:effectLst/>
                <a:latin typeface="+mj-lt"/>
                <a:ea typeface="Calibri" panose="020F0502020204030204" pitchFamily="34" charset="0"/>
              </a:rPr>
              <a:t>longValue</a:t>
            </a:r>
            <a:r>
              <a:rPr lang="en-US" sz="1200" spc="-10" dirty="0">
                <a:solidFill>
                  <a:srgbClr val="0070C0"/>
                </a:solidFill>
                <a:effectLst/>
                <a:latin typeface="+mj-lt"/>
                <a:ea typeface="Calibri" panose="020F0502020204030204" pitchFamily="34" charset="0"/>
              </a:rPr>
              <a:t>());</a:t>
            </a:r>
            <a:endParaRPr lang="en-US" sz="1200" dirty="0">
              <a:solidFill>
                <a:srgbClr val="0070C0"/>
              </a:solidFill>
              <a:effectLst/>
              <a:latin typeface="+mj-lt"/>
              <a:ea typeface="Calibri" panose="020F0502020204030204" pitchFamily="34" charset="0"/>
            </a:endParaRPr>
          </a:p>
          <a:p>
            <a:pPr marL="67945" marR="0" algn="l">
              <a:lnSpc>
                <a:spcPts val="1640"/>
              </a:lnSpc>
              <a:spcBef>
                <a:spcPts val="0"/>
              </a:spcBef>
              <a:spcAft>
                <a:spcPts val="0"/>
              </a:spcAft>
            </a:pPr>
            <a:r>
              <a:rPr lang="en-US" sz="1200" spc="-10" dirty="0">
                <a:solidFill>
                  <a:srgbClr val="0070C0"/>
                </a:solidFill>
                <a:effectLst/>
                <a:latin typeface="+mj-lt"/>
                <a:ea typeface="Calibri" panose="020F0502020204030204" pitchFamily="34" charset="0"/>
              </a:rPr>
              <a:t>        </a:t>
            </a:r>
            <a:r>
              <a:rPr lang="en-US" sz="1200" spc="-10" dirty="0" err="1">
                <a:solidFill>
                  <a:srgbClr val="0070C0"/>
                </a:solidFill>
                <a:effectLst/>
                <a:latin typeface="+mj-lt"/>
                <a:ea typeface="Calibri" panose="020F0502020204030204" pitchFamily="34" charset="0"/>
              </a:rPr>
              <a:t>assertEquals</a:t>
            </a:r>
            <a:r>
              <a:rPr lang="en-US" sz="1200" spc="-10" dirty="0">
                <a:solidFill>
                  <a:srgbClr val="0070C0"/>
                </a:solidFill>
                <a:effectLst/>
                <a:latin typeface="+mj-lt"/>
                <a:ea typeface="Calibri" panose="020F0502020204030204" pitchFamily="34" charset="0"/>
              </a:rPr>
              <a:t>("John Doe", </a:t>
            </a:r>
            <a:r>
              <a:rPr lang="en-US" sz="1200" spc="-10" dirty="0" err="1">
                <a:solidFill>
                  <a:srgbClr val="0070C0"/>
                </a:solidFill>
                <a:effectLst/>
                <a:latin typeface="+mj-lt"/>
                <a:ea typeface="Calibri" panose="020F0502020204030204" pitchFamily="34" charset="0"/>
              </a:rPr>
              <a:t>user.getUsername</a:t>
            </a:r>
            <a:r>
              <a:rPr lang="en-US" sz="1200" spc="-10" dirty="0">
                <a:solidFill>
                  <a:srgbClr val="0070C0"/>
                </a:solidFill>
                <a:effectLst/>
                <a:latin typeface="+mj-lt"/>
                <a:ea typeface="Calibri" panose="020F0502020204030204" pitchFamily="34" charset="0"/>
              </a:rPr>
              <a:t>());</a:t>
            </a:r>
            <a:endParaRPr lang="en-US" sz="1200" dirty="0">
              <a:solidFill>
                <a:srgbClr val="0070C0"/>
              </a:solidFill>
              <a:effectLst/>
              <a:latin typeface="+mj-lt"/>
              <a:ea typeface="Calibri" panose="020F0502020204030204" pitchFamily="34" charset="0"/>
            </a:endParaRPr>
          </a:p>
          <a:p>
            <a:pPr marL="67945" marR="0" algn="l">
              <a:lnSpc>
                <a:spcPts val="1640"/>
              </a:lnSpc>
              <a:spcBef>
                <a:spcPts val="0"/>
              </a:spcBef>
              <a:spcAft>
                <a:spcPts val="0"/>
              </a:spcAft>
            </a:pPr>
            <a:r>
              <a:rPr lang="en-US" sz="1200" spc="-10" dirty="0">
                <a:solidFill>
                  <a:srgbClr val="0070C0"/>
                </a:solidFill>
                <a:effectLst/>
                <a:latin typeface="+mj-lt"/>
                <a:ea typeface="Calibri" panose="020F0502020204030204" pitchFamily="34" charset="0"/>
              </a:rPr>
              <a:t>        </a:t>
            </a:r>
            <a:r>
              <a:rPr lang="en-US" sz="1200" spc="-10" dirty="0" err="1">
                <a:solidFill>
                  <a:srgbClr val="0070C0"/>
                </a:solidFill>
                <a:effectLst/>
                <a:latin typeface="+mj-lt"/>
                <a:ea typeface="Calibri" panose="020F0502020204030204" pitchFamily="34" charset="0"/>
              </a:rPr>
              <a:t>assertEquals</a:t>
            </a:r>
            <a:r>
              <a:rPr lang="en-US" sz="1200" spc="-10" dirty="0">
                <a:solidFill>
                  <a:srgbClr val="0070C0"/>
                </a:solidFill>
                <a:effectLst/>
                <a:latin typeface="+mj-lt"/>
                <a:ea typeface="Calibri" panose="020F0502020204030204" pitchFamily="34" charset="0"/>
              </a:rPr>
              <a:t>("johndoe@example.com", </a:t>
            </a:r>
            <a:r>
              <a:rPr lang="en-US" sz="1200" spc="-10" dirty="0" err="1">
                <a:solidFill>
                  <a:srgbClr val="0070C0"/>
                </a:solidFill>
                <a:effectLst/>
                <a:latin typeface="+mj-lt"/>
                <a:ea typeface="Calibri" panose="020F0502020204030204" pitchFamily="34" charset="0"/>
              </a:rPr>
              <a:t>user.getEmail</a:t>
            </a:r>
            <a:r>
              <a:rPr lang="en-US" sz="1200" spc="-10" dirty="0">
                <a:solidFill>
                  <a:srgbClr val="0070C0"/>
                </a:solidFill>
                <a:effectLst/>
                <a:latin typeface="+mj-lt"/>
                <a:ea typeface="Calibri" panose="020F0502020204030204" pitchFamily="34" charset="0"/>
              </a:rPr>
              <a:t>());</a:t>
            </a:r>
            <a:endParaRPr lang="en-US" sz="1200" dirty="0">
              <a:solidFill>
                <a:srgbClr val="0070C0"/>
              </a:solidFill>
              <a:effectLst/>
              <a:latin typeface="+mj-lt"/>
              <a:ea typeface="Calibri" panose="020F0502020204030204" pitchFamily="34" charset="0"/>
            </a:endParaRPr>
          </a:p>
          <a:p>
            <a:pPr marL="67945" marR="0" algn="l">
              <a:lnSpc>
                <a:spcPts val="1640"/>
              </a:lnSpc>
              <a:spcBef>
                <a:spcPts val="0"/>
              </a:spcBef>
              <a:spcAft>
                <a:spcPts val="0"/>
              </a:spcAft>
            </a:pPr>
            <a:r>
              <a:rPr lang="en-US" sz="1200" spc="-10" dirty="0">
                <a:solidFill>
                  <a:srgbClr val="0070C0"/>
                </a:solidFill>
                <a:effectLst/>
                <a:latin typeface="+mj-lt"/>
                <a:ea typeface="Calibri" panose="020F0502020204030204" pitchFamily="34" charset="0"/>
              </a:rPr>
              <a:t>        </a:t>
            </a:r>
            <a:r>
              <a:rPr lang="en-US" sz="1200" spc="-10" dirty="0" err="1">
                <a:solidFill>
                  <a:srgbClr val="0070C0"/>
                </a:solidFill>
                <a:effectLst/>
                <a:latin typeface="+mj-lt"/>
                <a:ea typeface="Calibri" panose="020F0502020204030204" pitchFamily="34" charset="0"/>
              </a:rPr>
              <a:t>assertEquals</a:t>
            </a:r>
            <a:r>
              <a:rPr lang="en-US" sz="1200" spc="-10" dirty="0">
                <a:solidFill>
                  <a:srgbClr val="0070C0"/>
                </a:solidFill>
                <a:effectLst/>
                <a:latin typeface="+mj-lt"/>
                <a:ea typeface="Calibri" panose="020F0502020204030204" pitchFamily="34" charset="0"/>
              </a:rPr>
              <a:t>("password", </a:t>
            </a:r>
            <a:r>
              <a:rPr lang="en-US" sz="1200" spc="-10" dirty="0" err="1">
                <a:solidFill>
                  <a:srgbClr val="0070C0"/>
                </a:solidFill>
                <a:effectLst/>
                <a:latin typeface="+mj-lt"/>
                <a:ea typeface="Calibri" panose="020F0502020204030204" pitchFamily="34" charset="0"/>
              </a:rPr>
              <a:t>user.getPassword</a:t>
            </a:r>
            <a:r>
              <a:rPr lang="en-US" sz="1200" spc="-10" dirty="0">
                <a:solidFill>
                  <a:srgbClr val="0070C0"/>
                </a:solidFill>
                <a:effectLst/>
                <a:latin typeface="+mj-lt"/>
                <a:ea typeface="Calibri" panose="020F0502020204030204" pitchFamily="34" charset="0"/>
              </a:rPr>
              <a:t>());</a:t>
            </a:r>
            <a:endParaRPr lang="en-US" sz="1200" dirty="0">
              <a:solidFill>
                <a:srgbClr val="0070C0"/>
              </a:solidFill>
              <a:effectLst/>
              <a:latin typeface="+mj-lt"/>
              <a:ea typeface="Calibri" panose="020F0502020204030204" pitchFamily="34" charset="0"/>
            </a:endParaRPr>
          </a:p>
          <a:p>
            <a:pPr marL="67945" marR="0" algn="l">
              <a:lnSpc>
                <a:spcPts val="1640"/>
              </a:lnSpc>
              <a:spcBef>
                <a:spcPts val="0"/>
              </a:spcBef>
              <a:spcAft>
                <a:spcPts val="0"/>
              </a:spcAft>
            </a:pPr>
            <a:r>
              <a:rPr lang="en-US" sz="1200" spc="-10" dirty="0">
                <a:solidFill>
                  <a:srgbClr val="0070C0"/>
                </a:solidFill>
                <a:effectLst/>
                <a:latin typeface="+mj-lt"/>
                <a:ea typeface="Calibri" panose="020F0502020204030204" pitchFamily="34" charset="0"/>
              </a:rPr>
              <a:t>        </a:t>
            </a:r>
            <a:r>
              <a:rPr lang="en-US" sz="1200" spc="-10" dirty="0" err="1">
                <a:solidFill>
                  <a:srgbClr val="0070C0"/>
                </a:solidFill>
                <a:effectLst/>
                <a:latin typeface="+mj-lt"/>
                <a:ea typeface="Calibri" panose="020F0502020204030204" pitchFamily="34" charset="0"/>
              </a:rPr>
              <a:t>assertNull</a:t>
            </a:r>
            <a:r>
              <a:rPr lang="en-US" sz="1200" spc="-10" dirty="0">
                <a:solidFill>
                  <a:srgbClr val="0070C0"/>
                </a:solidFill>
                <a:effectLst/>
                <a:latin typeface="+mj-lt"/>
                <a:ea typeface="Calibri" panose="020F0502020204030204" pitchFamily="34" charset="0"/>
              </a:rPr>
              <a:t>(</a:t>
            </a:r>
            <a:r>
              <a:rPr lang="en-US" sz="1200" spc="-10" dirty="0" err="1">
                <a:solidFill>
                  <a:srgbClr val="0070C0"/>
                </a:solidFill>
                <a:effectLst/>
                <a:latin typeface="+mj-lt"/>
                <a:ea typeface="Calibri" panose="020F0502020204030204" pitchFamily="34" charset="0"/>
              </a:rPr>
              <a:t>user.getEvents</a:t>
            </a:r>
            <a:r>
              <a:rPr lang="en-US" sz="1200" spc="-10" dirty="0">
                <a:solidFill>
                  <a:srgbClr val="0070C0"/>
                </a:solidFill>
                <a:effectLst/>
                <a:latin typeface="+mj-lt"/>
                <a:ea typeface="Calibri" panose="020F0502020204030204" pitchFamily="34" charset="0"/>
              </a:rPr>
              <a:t>());</a:t>
            </a:r>
            <a:endParaRPr lang="en-US" sz="1200" dirty="0">
              <a:solidFill>
                <a:srgbClr val="0070C0"/>
              </a:solidFill>
              <a:effectLst/>
              <a:latin typeface="+mj-lt"/>
              <a:ea typeface="Calibri" panose="020F0502020204030204" pitchFamily="34" charset="0"/>
            </a:endParaRPr>
          </a:p>
          <a:p>
            <a:pPr algn="l"/>
            <a:r>
              <a:rPr lang="en-US" sz="1200" spc="-10" dirty="0">
                <a:solidFill>
                  <a:srgbClr val="0070C0"/>
                </a:solidFill>
                <a:effectLst/>
                <a:latin typeface="+mj-lt"/>
                <a:ea typeface="Calibri" panose="020F0502020204030204" pitchFamily="34" charset="0"/>
                <a:cs typeface="Calibri" panose="020F0502020204030204" pitchFamily="34" charset="0"/>
              </a:rPr>
              <a:t>    }</a:t>
            </a:r>
            <a:endParaRPr sz="1200" dirty="0">
              <a:solidFill>
                <a:srgbClr val="0070C0"/>
              </a:solidFill>
              <a:latin typeface="+mj-lt"/>
            </a:endParaRPr>
          </a:p>
        </p:txBody>
      </p:sp>
      <p:sp>
        <p:nvSpPr>
          <p:cNvPr id="624" name="Google Shape;624;p32"/>
          <p:cNvSpPr/>
          <p:nvPr/>
        </p:nvSpPr>
        <p:spPr>
          <a:xfrm>
            <a:off x="4999314" y="655152"/>
            <a:ext cx="3657356" cy="436466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txBox="1">
            <a:spLocks noGrp="1"/>
          </p:cNvSpPr>
          <p:nvPr>
            <p:ph type="subTitle" idx="2"/>
          </p:nvPr>
        </p:nvSpPr>
        <p:spPr>
          <a:xfrm>
            <a:off x="5267245" y="760678"/>
            <a:ext cx="3030368" cy="4382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rgbClr val="0070C0"/>
                </a:solidFill>
                <a:effectLst/>
                <a:latin typeface="+mj-lt"/>
                <a:ea typeface="Calibri" panose="020F0502020204030204" pitchFamily="34" charset="0"/>
              </a:rPr>
              <a:t>This test method is testing the creation and properties of a User object in a Java Spring Boot application. The code first creates a new User object with specified parameters. </a:t>
            </a:r>
          </a:p>
          <a:p>
            <a:pPr marL="0" lvl="0" indent="0" algn="l" rtl="0">
              <a:spcBef>
                <a:spcPts val="0"/>
              </a:spcBef>
              <a:spcAft>
                <a:spcPts val="0"/>
              </a:spcAft>
              <a:buNone/>
            </a:pPr>
            <a:r>
              <a:rPr lang="en-US" sz="1200" dirty="0">
                <a:solidFill>
                  <a:srgbClr val="0070C0"/>
                </a:solidFill>
                <a:effectLst/>
                <a:latin typeface="+mj-lt"/>
                <a:ea typeface="Calibri" panose="020F0502020204030204" pitchFamily="34" charset="0"/>
              </a:rPr>
              <a:t>Then, it uses JUnit's </a:t>
            </a:r>
            <a:r>
              <a:rPr lang="en-US" sz="1200" dirty="0" err="1">
                <a:solidFill>
                  <a:srgbClr val="0070C0"/>
                </a:solidFill>
                <a:effectLst/>
                <a:latin typeface="+mj-lt"/>
                <a:ea typeface="Calibri" panose="020F0502020204030204" pitchFamily="34" charset="0"/>
              </a:rPr>
              <a:t>assertNotNull</a:t>
            </a:r>
            <a:r>
              <a:rPr lang="en-US" sz="1200" dirty="0">
                <a:solidFill>
                  <a:srgbClr val="0070C0"/>
                </a:solidFill>
                <a:effectLst/>
                <a:latin typeface="+mj-lt"/>
                <a:ea typeface="Calibri" panose="020F0502020204030204" pitchFamily="34" charset="0"/>
              </a:rPr>
              <a:t> method to ensure that the object is not null. </a:t>
            </a:r>
          </a:p>
          <a:p>
            <a:pPr marL="0" lvl="0" indent="0" algn="l" rtl="0">
              <a:spcBef>
                <a:spcPts val="0"/>
              </a:spcBef>
              <a:spcAft>
                <a:spcPts val="0"/>
              </a:spcAft>
              <a:buNone/>
            </a:pPr>
            <a:r>
              <a:rPr lang="en-US" sz="1200" dirty="0">
                <a:solidFill>
                  <a:srgbClr val="0070C0"/>
                </a:solidFill>
                <a:effectLst/>
                <a:latin typeface="+mj-lt"/>
                <a:ea typeface="Calibri" panose="020F0502020204030204" pitchFamily="34" charset="0"/>
              </a:rPr>
              <a:t>The code then uses JUnit's </a:t>
            </a:r>
            <a:r>
              <a:rPr lang="en-US" sz="1200" dirty="0" err="1">
                <a:solidFill>
                  <a:srgbClr val="0070C0"/>
                </a:solidFill>
                <a:effectLst/>
                <a:latin typeface="+mj-lt"/>
                <a:ea typeface="Calibri" panose="020F0502020204030204" pitchFamily="34" charset="0"/>
              </a:rPr>
              <a:t>assertEquals</a:t>
            </a:r>
            <a:r>
              <a:rPr lang="en-US" sz="1200" dirty="0">
                <a:solidFill>
                  <a:srgbClr val="0070C0"/>
                </a:solidFill>
                <a:effectLst/>
                <a:latin typeface="+mj-lt"/>
                <a:ea typeface="Calibri" panose="020F0502020204030204" pitchFamily="34" charset="0"/>
              </a:rPr>
              <a:t> method to check if the object's properties (</a:t>
            </a:r>
            <a:r>
              <a:rPr lang="en-US" sz="1200" dirty="0" err="1">
                <a:solidFill>
                  <a:srgbClr val="0070C0"/>
                </a:solidFill>
                <a:effectLst/>
                <a:latin typeface="+mj-lt"/>
                <a:ea typeface="Calibri" panose="020F0502020204030204" pitchFamily="34" charset="0"/>
              </a:rPr>
              <a:t>userid</a:t>
            </a:r>
            <a:r>
              <a:rPr lang="en-US" sz="1200" dirty="0">
                <a:solidFill>
                  <a:srgbClr val="0070C0"/>
                </a:solidFill>
                <a:effectLst/>
                <a:latin typeface="+mj-lt"/>
                <a:ea typeface="Calibri" panose="020F0502020204030204" pitchFamily="34" charset="0"/>
              </a:rPr>
              <a:t>, username, email, password, and events) are equal to the expected values. The first </a:t>
            </a:r>
            <a:r>
              <a:rPr lang="en-US" sz="1200" dirty="0" err="1">
                <a:solidFill>
                  <a:srgbClr val="0070C0"/>
                </a:solidFill>
                <a:effectLst/>
                <a:latin typeface="+mj-lt"/>
                <a:ea typeface="Calibri" panose="020F0502020204030204" pitchFamily="34" charset="0"/>
              </a:rPr>
              <a:t>assertEquals</a:t>
            </a:r>
            <a:r>
              <a:rPr lang="en-US" sz="1200" dirty="0">
                <a:solidFill>
                  <a:srgbClr val="0070C0"/>
                </a:solidFill>
                <a:effectLst/>
                <a:latin typeface="+mj-lt"/>
                <a:ea typeface="Calibri" panose="020F0502020204030204" pitchFamily="34" charset="0"/>
              </a:rPr>
              <a:t> method checks if the </a:t>
            </a:r>
            <a:r>
              <a:rPr lang="en-US" sz="1200" dirty="0" err="1">
                <a:solidFill>
                  <a:srgbClr val="0070C0"/>
                </a:solidFill>
                <a:effectLst/>
                <a:latin typeface="+mj-lt"/>
                <a:ea typeface="Calibri" panose="020F0502020204030204" pitchFamily="34" charset="0"/>
              </a:rPr>
              <a:t>userid</a:t>
            </a:r>
            <a:r>
              <a:rPr lang="en-US" sz="1200" dirty="0">
                <a:solidFill>
                  <a:srgbClr val="0070C0"/>
                </a:solidFill>
                <a:effectLst/>
                <a:latin typeface="+mj-lt"/>
                <a:ea typeface="Calibri" panose="020F0502020204030204" pitchFamily="34" charset="0"/>
              </a:rPr>
              <a:t> property is equal to 1, the second checks if the username property is equal to "John Doe", the third checks if the email property is equal to "</a:t>
            </a:r>
            <a:r>
              <a:rPr lang="en-US" sz="1200" u="none" strike="noStrike" dirty="0">
                <a:solidFill>
                  <a:srgbClr val="0070C0"/>
                </a:solidFill>
                <a:effectLst/>
                <a:latin typeface="+mj-lt"/>
                <a:ea typeface="Calibri" panose="020F0502020204030204" pitchFamily="34" charset="0"/>
                <a:hlinkClick r:id="rId3">
                  <a:extLst>
                    <a:ext uri="{A12FA001-AC4F-418D-AE19-62706E023703}">
                      <ahyp:hlinkClr xmlns:ahyp="http://schemas.microsoft.com/office/drawing/2018/hyperlinkcolor" val="tx"/>
                    </a:ext>
                  </a:extLst>
                </a:hlinkClick>
              </a:rPr>
              <a:t>johndoe@example.com</a:t>
            </a:r>
            <a:r>
              <a:rPr lang="en-US" sz="1200" dirty="0">
                <a:solidFill>
                  <a:srgbClr val="0070C0"/>
                </a:solidFill>
                <a:effectLst/>
                <a:latin typeface="+mj-lt"/>
                <a:ea typeface="Calibri" panose="020F0502020204030204" pitchFamily="34" charset="0"/>
              </a:rPr>
              <a:t>", the fourth checks if the password property is equal to "password", and the fifth checks if the events property is equal to null...</a:t>
            </a:r>
            <a:endParaRPr sz="1200" dirty="0">
              <a:solidFill>
                <a:srgbClr val="0070C0"/>
              </a:solidFill>
              <a:latin typeface="+mj-lt"/>
            </a:endParaRPr>
          </a:p>
        </p:txBody>
      </p:sp>
      <p:cxnSp>
        <p:nvCxnSpPr>
          <p:cNvPr id="647" name="Google Shape;647;p32"/>
          <p:cNvCxnSpPr/>
          <p:nvPr/>
        </p:nvCxnSpPr>
        <p:spPr>
          <a:xfrm>
            <a:off x="232154" y="655151"/>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52997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User Stories </a:t>
            </a:r>
            <a:endParaRPr dirty="0"/>
          </a:p>
        </p:txBody>
      </p:sp>
      <p:pic>
        <p:nvPicPr>
          <p:cNvPr id="1109" name="Google Shape;1109;p39"/>
          <p:cNvPicPr preferRelativeResize="0"/>
          <p:nvPr/>
        </p:nvPicPr>
        <p:blipFill rotWithShape="1">
          <a:blip r:embed="rId3">
            <a:alphaModFix/>
          </a:blip>
          <a:srcRect l="14268" r="27494"/>
          <a:stretch/>
        </p:blipFill>
        <p:spPr>
          <a:xfrm>
            <a:off x="311712" y="1453300"/>
            <a:ext cx="1289125" cy="3309202"/>
          </a:xfrm>
          <a:prstGeom prst="rect">
            <a:avLst/>
          </a:prstGeom>
          <a:noFill/>
          <a:ln>
            <a:noFill/>
          </a:ln>
        </p:spPr>
      </p:pic>
      <p:pic>
        <p:nvPicPr>
          <p:cNvPr id="1110" name="Google Shape;1110;p39"/>
          <p:cNvPicPr preferRelativeResize="0"/>
          <p:nvPr/>
        </p:nvPicPr>
        <p:blipFill rotWithShape="1">
          <a:blip r:embed="rId4">
            <a:alphaModFix/>
          </a:blip>
          <a:srcRect l="49703" r="24287"/>
          <a:stretch/>
        </p:blipFill>
        <p:spPr>
          <a:xfrm>
            <a:off x="3107800" y="1453300"/>
            <a:ext cx="1289126" cy="3309202"/>
          </a:xfrm>
          <a:prstGeom prst="rect">
            <a:avLst/>
          </a:prstGeom>
          <a:noFill/>
          <a:ln>
            <a:noFill/>
          </a:ln>
        </p:spPr>
      </p:pic>
      <p:pic>
        <p:nvPicPr>
          <p:cNvPr id="1111" name="Google Shape;1111;p39"/>
          <p:cNvPicPr preferRelativeResize="0"/>
          <p:nvPr/>
        </p:nvPicPr>
        <p:blipFill rotWithShape="1">
          <a:blip r:embed="rId5">
            <a:alphaModFix/>
          </a:blip>
          <a:srcRect l="37643" r="36348"/>
          <a:stretch/>
        </p:blipFill>
        <p:spPr>
          <a:xfrm>
            <a:off x="1709739" y="1453300"/>
            <a:ext cx="1289126" cy="3309202"/>
          </a:xfrm>
          <a:prstGeom prst="rect">
            <a:avLst/>
          </a:prstGeom>
          <a:noFill/>
          <a:ln>
            <a:noFill/>
          </a:ln>
        </p:spPr>
      </p:pic>
      <p:cxnSp>
        <p:nvCxnSpPr>
          <p:cNvPr id="1112" name="Google Shape;1112;p39"/>
          <p:cNvCxnSpPr/>
          <p:nvPr/>
        </p:nvCxnSpPr>
        <p:spPr>
          <a:xfrm>
            <a:off x="4038600" y="1905000"/>
            <a:ext cx="1457400" cy="0"/>
          </a:xfrm>
          <a:prstGeom prst="straightConnector1">
            <a:avLst/>
          </a:prstGeom>
          <a:noFill/>
          <a:ln w="28575" cap="flat" cmpd="sng">
            <a:solidFill>
              <a:srgbClr val="FFFFFF"/>
            </a:solidFill>
            <a:prstDash val="solid"/>
            <a:round/>
            <a:headEnd type="oval" w="med" len="med"/>
            <a:tailEnd type="oval" w="med" len="med"/>
          </a:ln>
        </p:spPr>
      </p:cxnSp>
      <p:cxnSp>
        <p:nvCxnSpPr>
          <p:cNvPr id="1113" name="Google Shape;1113;p39"/>
          <p:cNvCxnSpPr/>
          <p:nvPr/>
        </p:nvCxnSpPr>
        <p:spPr>
          <a:xfrm>
            <a:off x="2714700" y="2971800"/>
            <a:ext cx="2781300" cy="0"/>
          </a:xfrm>
          <a:prstGeom prst="straightConnector1">
            <a:avLst/>
          </a:prstGeom>
          <a:noFill/>
          <a:ln w="28575" cap="flat" cmpd="sng">
            <a:solidFill>
              <a:srgbClr val="FFFFFF"/>
            </a:solidFill>
            <a:prstDash val="solid"/>
            <a:round/>
            <a:headEnd type="oval" w="med" len="med"/>
            <a:tailEnd type="oval" w="med" len="med"/>
          </a:ln>
        </p:spPr>
      </p:cxnSp>
      <p:cxnSp>
        <p:nvCxnSpPr>
          <p:cNvPr id="1114" name="Google Shape;1114;p39"/>
          <p:cNvCxnSpPr/>
          <p:nvPr/>
        </p:nvCxnSpPr>
        <p:spPr>
          <a:xfrm>
            <a:off x="1152600" y="4038600"/>
            <a:ext cx="4343400" cy="0"/>
          </a:xfrm>
          <a:prstGeom prst="straightConnector1">
            <a:avLst/>
          </a:prstGeom>
          <a:noFill/>
          <a:ln w="28575" cap="flat" cmpd="sng">
            <a:solidFill>
              <a:srgbClr val="FFFFFF"/>
            </a:solidFill>
            <a:prstDash val="solid"/>
            <a:round/>
            <a:headEnd type="oval" w="med" len="med"/>
            <a:tailEnd type="oval" w="med" len="med"/>
          </a:ln>
        </p:spPr>
      </p:cxnSp>
      <p:sp>
        <p:nvSpPr>
          <p:cNvPr id="1118" name="Google Shape;1118;p39"/>
          <p:cNvSpPr txBox="1">
            <a:spLocks noGrp="1"/>
          </p:cNvSpPr>
          <p:nvPr>
            <p:ph type="ctrTitle" idx="4294967295"/>
          </p:nvPr>
        </p:nvSpPr>
        <p:spPr>
          <a:xfrm>
            <a:off x="5745906" y="1708788"/>
            <a:ext cx="3284740" cy="807702"/>
          </a:xfrm>
          <a:prstGeom prst="rect">
            <a:avLst/>
          </a:prstGeom>
        </p:spPr>
        <p:txBody>
          <a:bodyPr spcFirstLastPara="1" wrap="square" lIns="91425" tIns="91425" rIns="91425" bIns="91425" anchor="t" anchorCtr="0">
            <a:noAutofit/>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As an event attendee, I want to be able to search for events near my location, so that I can easily find events that I am interested in attending.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sz="1000" dirty="0">
              <a:solidFill>
                <a:srgbClr val="FFFFFF"/>
              </a:solidFill>
            </a:endParaRPr>
          </a:p>
        </p:txBody>
      </p:sp>
      <p:sp>
        <p:nvSpPr>
          <p:cNvPr id="1119" name="Google Shape;1119;p39"/>
          <p:cNvSpPr txBox="1">
            <a:spLocks noGrp="1"/>
          </p:cNvSpPr>
          <p:nvPr>
            <p:ph type="ctrTitle" idx="4294967295"/>
          </p:nvPr>
        </p:nvSpPr>
        <p:spPr>
          <a:xfrm>
            <a:off x="5745905" y="2775588"/>
            <a:ext cx="3284739" cy="670412"/>
          </a:xfrm>
          <a:prstGeom prst="rect">
            <a:avLst/>
          </a:prstGeom>
        </p:spPr>
        <p:txBody>
          <a:bodyPr spcFirstLastPara="1" wrap="square" lIns="91425" tIns="91425" rIns="91425" bIns="91425" anchor="t" anchorCtr="0">
            <a:noAutofit/>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As an event organizer, I want to be able to create and manage my events, so that I can easily promote them to potential attendees.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sz="1000" dirty="0">
              <a:solidFill>
                <a:srgbClr val="FFFFFF"/>
              </a:solidFill>
            </a:endParaRPr>
          </a:p>
        </p:txBody>
      </p:sp>
      <p:sp>
        <p:nvSpPr>
          <p:cNvPr id="1120" name="Google Shape;1120;p39"/>
          <p:cNvSpPr txBox="1">
            <a:spLocks noGrp="1"/>
          </p:cNvSpPr>
          <p:nvPr>
            <p:ph type="ctrTitle" idx="4294967295"/>
          </p:nvPr>
        </p:nvSpPr>
        <p:spPr>
          <a:xfrm>
            <a:off x="5745904" y="3853105"/>
            <a:ext cx="3284739" cy="807687"/>
          </a:xfrm>
          <a:prstGeom prst="rect">
            <a:avLst/>
          </a:prstGeom>
        </p:spPr>
        <p:txBody>
          <a:bodyPr spcFirstLastPara="1" wrap="square" lIns="91425" tIns="91425" rIns="91425" bIns="91425" anchor="t" anchorCtr="0">
            <a:noAutofit/>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As an event attendee, I want to be able to view event details, such as date, time, location, and ticket availability, so that I can plan my schedule and make informed decisions about which events to attend.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sz="1000" dirty="0">
              <a:solidFill>
                <a:srgbClr val="FFFFFF"/>
              </a:solidFill>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 YOU!</a:t>
            </a:r>
            <a:endParaRPr dirty="0"/>
          </a:p>
        </p:txBody>
      </p:sp>
      <p:sp>
        <p:nvSpPr>
          <p:cNvPr id="1127" name="Google Shape;1127;p40"/>
          <p:cNvSpPr txBox="1">
            <a:spLocks noGrp="1"/>
          </p:cNvSpPr>
          <p:nvPr>
            <p:ph type="subTitle" idx="1"/>
          </p:nvPr>
        </p:nvSpPr>
        <p:spPr>
          <a:xfrm>
            <a:off x="3931139" y="2098776"/>
            <a:ext cx="1625600" cy="11721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000" b="1" dirty="0">
              <a:solidFill>
                <a:srgbClr val="0070C0"/>
              </a:solidFill>
              <a:latin typeface="+mn-lt"/>
            </a:endParaRPr>
          </a:p>
          <a:p>
            <a:pPr marL="0" lvl="0" indent="0" algn="l" rtl="0">
              <a:spcBef>
                <a:spcPts val="0"/>
              </a:spcBef>
              <a:spcAft>
                <a:spcPts val="0"/>
              </a:spcAft>
              <a:buNone/>
            </a:pPr>
            <a:r>
              <a:rPr lang="en-US" sz="1000" b="1" dirty="0" err="1">
                <a:solidFill>
                  <a:srgbClr val="0070C0"/>
                </a:solidFill>
                <a:latin typeface="+mn-lt"/>
              </a:rPr>
              <a:t>Isra</a:t>
            </a:r>
            <a:r>
              <a:rPr lang="en-US" sz="1000" b="1" dirty="0">
                <a:solidFill>
                  <a:srgbClr val="0070C0"/>
                </a:solidFill>
                <a:latin typeface="+mn-lt"/>
              </a:rPr>
              <a:t> </a:t>
            </a:r>
            <a:r>
              <a:rPr lang="en-US" sz="1000" b="1" dirty="0" err="1">
                <a:solidFill>
                  <a:srgbClr val="0070C0"/>
                </a:solidFill>
                <a:latin typeface="+mn-lt"/>
              </a:rPr>
              <a:t>Zeqiri</a:t>
            </a:r>
            <a:endParaRPr lang="en-US" sz="1000" b="1" dirty="0">
              <a:solidFill>
                <a:srgbClr val="0070C0"/>
              </a:solidFill>
              <a:latin typeface="+mn-lt"/>
            </a:endParaRPr>
          </a:p>
          <a:p>
            <a:pPr marL="0" lvl="0" indent="0" algn="l" rtl="0">
              <a:spcBef>
                <a:spcPts val="0"/>
              </a:spcBef>
              <a:spcAft>
                <a:spcPts val="0"/>
              </a:spcAft>
              <a:buNone/>
            </a:pPr>
            <a:endParaRPr lang="en-US" b="1" dirty="0">
              <a:solidFill>
                <a:srgbClr val="0070C0"/>
              </a:solidFill>
              <a:latin typeface="+mn-lt"/>
            </a:endParaRPr>
          </a:p>
          <a:p>
            <a:pPr marL="0" lvl="0" indent="0" algn="l" rtl="0">
              <a:spcBef>
                <a:spcPts val="0"/>
              </a:spcBef>
              <a:spcAft>
                <a:spcPts val="0"/>
              </a:spcAft>
              <a:buNone/>
            </a:pPr>
            <a:r>
              <a:rPr lang="en-US" sz="1000" b="1" dirty="0">
                <a:solidFill>
                  <a:srgbClr val="0070C0"/>
                </a:solidFill>
                <a:latin typeface="+mn-lt"/>
              </a:rPr>
              <a:t>Agnesa Kriezi</a:t>
            </a:r>
          </a:p>
          <a:p>
            <a:pPr marL="0" lvl="0" indent="0" algn="l" rtl="0">
              <a:spcBef>
                <a:spcPts val="0"/>
              </a:spcBef>
              <a:spcAft>
                <a:spcPts val="0"/>
              </a:spcAft>
              <a:buNone/>
            </a:pPr>
            <a:endParaRPr lang="en-US" b="1" dirty="0">
              <a:solidFill>
                <a:srgbClr val="0070C0"/>
              </a:solidFill>
              <a:latin typeface="+mn-lt"/>
            </a:endParaRPr>
          </a:p>
          <a:p>
            <a:pPr marL="0" lvl="0" indent="0" algn="l" rtl="0">
              <a:spcBef>
                <a:spcPts val="0"/>
              </a:spcBef>
              <a:spcAft>
                <a:spcPts val="0"/>
              </a:spcAft>
              <a:buNone/>
            </a:pPr>
            <a:r>
              <a:rPr lang="en-US" sz="1000" b="1" dirty="0">
                <a:solidFill>
                  <a:srgbClr val="0070C0"/>
                </a:solidFill>
                <a:latin typeface="+mn-lt"/>
              </a:rPr>
              <a:t>Zana </a:t>
            </a:r>
            <a:r>
              <a:rPr lang="en-US" sz="1000" b="1" dirty="0" err="1">
                <a:solidFill>
                  <a:srgbClr val="0070C0"/>
                </a:solidFill>
                <a:latin typeface="+mn-lt"/>
              </a:rPr>
              <a:t>Ramuko</a:t>
            </a:r>
            <a:endParaRPr sz="1000" b="1" dirty="0">
              <a:solidFill>
                <a:srgbClr val="0070C0"/>
              </a:solidFill>
              <a:latin typeface="+mn-lt"/>
            </a:endParaRPr>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a:t>
            </a:r>
            <a:endParaRPr dirty="0"/>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13771" y="2196162"/>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About the Project</a:t>
            </a:r>
            <a:endParaRPr dirty="0"/>
          </a:p>
        </p:txBody>
      </p:sp>
      <p:sp>
        <p:nvSpPr>
          <p:cNvPr id="232" name="Google Shape;232;p23"/>
          <p:cNvSpPr txBox="1">
            <a:spLocks noGrp="1"/>
          </p:cNvSpPr>
          <p:nvPr>
            <p:ph type="ctrTitle" idx="17"/>
          </p:nvPr>
        </p:nvSpPr>
        <p:spPr>
          <a:xfrm>
            <a:off x="85320" y="3203131"/>
            <a:ext cx="2429824" cy="9193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solidFill>
                  <a:srgbClr val="FFFFFF"/>
                </a:solidFill>
              </a:rPr>
              <a:t>Architecture</a:t>
            </a:r>
            <a:endParaRPr dirty="0"/>
          </a:p>
        </p:txBody>
      </p:sp>
      <p:sp>
        <p:nvSpPr>
          <p:cNvPr id="233" name="Google Shape;233;p2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Classes and Interfaces</a:t>
            </a:r>
            <a:endParaRPr dirty="0"/>
          </a:p>
        </p:txBody>
      </p:sp>
      <p:sp>
        <p:nvSpPr>
          <p:cNvPr id="234" name="Google Shape;234;p2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Diagrams</a:t>
            </a:r>
            <a:endParaRPr dirty="0"/>
          </a:p>
        </p:txBody>
      </p:sp>
      <p:sp>
        <p:nvSpPr>
          <p:cNvPr id="235" name="Google Shape;235;p23"/>
          <p:cNvSpPr txBox="1">
            <a:spLocks noGrp="1"/>
          </p:cNvSpPr>
          <p:nvPr>
            <p:ph type="ctrTitle" idx="20"/>
          </p:nvPr>
        </p:nvSpPr>
        <p:spPr>
          <a:xfrm>
            <a:off x="6376268" y="305276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User  Stories </a:t>
            </a:r>
            <a:endParaRPr dirty="0"/>
          </a:p>
        </p:txBody>
      </p:sp>
      <p:sp>
        <p:nvSpPr>
          <p:cNvPr id="236" name="Google Shape;236;p23"/>
          <p:cNvSpPr txBox="1">
            <a:spLocks noGrp="1"/>
          </p:cNvSpPr>
          <p:nvPr>
            <p:ph type="ctrTitle" idx="21"/>
          </p:nvPr>
        </p:nvSpPr>
        <p:spPr>
          <a:xfrm>
            <a:off x="6468675" y="396411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err="1"/>
              <a:t>Testings</a:t>
            </a:r>
            <a:r>
              <a:rPr lang="en-US" dirty="0"/>
              <a:t> </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ABOUT THE PROJECT</a:t>
            </a:r>
            <a:endParaRPr dirty="0">
              <a:solidFill>
                <a:srgbClr val="FFFFFF"/>
              </a:solidFill>
            </a:endParaRPr>
          </a:p>
        </p:txBody>
      </p:sp>
      <p:sp>
        <p:nvSpPr>
          <p:cNvPr id="297" name="Google Shape;297;p26"/>
          <p:cNvSpPr txBox="1">
            <a:spLocks noGrp="1"/>
          </p:cNvSpPr>
          <p:nvPr>
            <p:ph type="subTitle" idx="1"/>
          </p:nvPr>
        </p:nvSpPr>
        <p:spPr>
          <a:xfrm>
            <a:off x="4626895" y="2275300"/>
            <a:ext cx="3678233" cy="25309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D1D5DB"/>
                </a:solidFill>
                <a:effectLst/>
                <a:latin typeface="Söhne"/>
              </a:rPr>
              <a:t>EventFinder</a:t>
            </a:r>
            <a:r>
              <a:rPr lang="en-US" b="0" i="0" dirty="0">
                <a:solidFill>
                  <a:srgbClr val="D1D5DB"/>
                </a:solidFill>
                <a:effectLst/>
                <a:latin typeface="Söhne"/>
              </a:rPr>
              <a:t> is a platform that allows users to both post and discover events. The event posting feature enables event organizers to create and publish their events with relevant details such as date, time, venue, and description, providing them with a platform to promote their events to a larger audience. The event discovery feature provides a user-friendly interface for users to search and discover events happening in specific locations or date ranges, filtering events based on their preferences, and viewing details of events they are interested in attending. The combination of these features creates a comprehensive event discovery and management platform that benefits both event organizers and attendees.</a:t>
            </a:r>
            <a:endParaRPr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Architecture</a:t>
            </a:r>
            <a:endParaRPr dirty="0">
              <a:solidFill>
                <a:srgbClr val="FFFFFF"/>
              </a:solidFill>
            </a:endParaRPr>
          </a:p>
        </p:txBody>
      </p:sp>
      <p:sp>
        <p:nvSpPr>
          <p:cNvPr id="404" name="Google Shape;404;p28"/>
          <p:cNvSpPr txBox="1">
            <a:spLocks noGrp="1"/>
          </p:cNvSpPr>
          <p:nvPr>
            <p:ph type="ctrTitle"/>
          </p:nvPr>
        </p:nvSpPr>
        <p:spPr>
          <a:xfrm>
            <a:off x="733031" y="1251149"/>
            <a:ext cx="2996855" cy="3808443"/>
          </a:xfrm>
          <a:prstGeom prst="rect">
            <a:avLst/>
          </a:prstGeom>
        </p:spPr>
        <p:txBody>
          <a:bodyPr spcFirstLastPara="1" wrap="square" lIns="91425" tIns="91425" rIns="91425" bIns="91425" anchor="b" anchorCtr="0">
            <a:noAutofit/>
          </a:bodyPr>
          <a:lstStyle/>
          <a:p>
            <a:pPr algn="l"/>
            <a:r>
              <a:rPr lang="en-US" b="0" i="0" dirty="0">
                <a:solidFill>
                  <a:srgbClr val="D1D5DB"/>
                </a:solidFill>
                <a:effectLst/>
                <a:latin typeface="Söhne"/>
              </a:rPr>
              <a:t>1.The system consists of two main classes: Event and User.</a:t>
            </a:r>
            <a:br>
              <a:rPr lang="en-US" b="0" i="0" dirty="0">
                <a:solidFill>
                  <a:srgbClr val="D1D5DB"/>
                </a:solidFill>
                <a:effectLst/>
                <a:latin typeface="Söhne"/>
              </a:rPr>
            </a:br>
            <a:r>
              <a:rPr lang="en-US" b="0" i="0" dirty="0">
                <a:solidFill>
                  <a:srgbClr val="D1D5DB"/>
                </a:solidFill>
                <a:effectLst/>
                <a:latin typeface="Söhne"/>
              </a:rPr>
              <a:t>2.The classes are annotated with JPA to define their relationship and mapping to the database tables.</a:t>
            </a:r>
            <a:br>
              <a:rPr lang="en-US" b="0" i="0" dirty="0">
                <a:solidFill>
                  <a:srgbClr val="D1D5DB"/>
                </a:solidFill>
                <a:effectLst/>
                <a:latin typeface="Söhne"/>
              </a:rPr>
            </a:br>
            <a:r>
              <a:rPr lang="en-US" b="0" i="0" dirty="0">
                <a:solidFill>
                  <a:srgbClr val="D1D5DB"/>
                </a:solidFill>
                <a:effectLst/>
                <a:latin typeface="Söhne"/>
              </a:rPr>
              <a:t>3. Event class has a many-to-one relationship with the User class</a:t>
            </a:r>
            <a:br>
              <a:rPr lang="en-US" b="0" i="0" dirty="0">
                <a:solidFill>
                  <a:srgbClr val="D1D5DB"/>
                </a:solidFill>
                <a:effectLst/>
                <a:latin typeface="Söhne"/>
              </a:rPr>
            </a:br>
            <a:r>
              <a:rPr lang="en-US" b="0" i="0" dirty="0">
                <a:solidFill>
                  <a:srgbClr val="D1D5DB"/>
                </a:solidFill>
                <a:effectLst/>
                <a:latin typeface="Söhne"/>
              </a:rPr>
              <a:t>4.Event class contains event information like name, location, date, price etc.</a:t>
            </a:r>
            <a:br>
              <a:rPr lang="en-US" b="0" i="0" dirty="0">
                <a:solidFill>
                  <a:srgbClr val="D1D5DB"/>
                </a:solidFill>
                <a:effectLst/>
                <a:latin typeface="Söhne"/>
              </a:rPr>
            </a:br>
            <a:r>
              <a:rPr lang="en-US" b="0" i="0" dirty="0">
                <a:solidFill>
                  <a:srgbClr val="D1D5DB"/>
                </a:solidFill>
                <a:effectLst/>
                <a:latin typeface="Söhne"/>
              </a:rPr>
              <a:t>5.User class contains user information like username, email, password</a:t>
            </a:r>
            <a:br>
              <a:rPr lang="en-US" b="0" i="0" dirty="0">
                <a:solidFill>
                  <a:srgbClr val="D1D5DB"/>
                </a:solidFill>
                <a:effectLst/>
                <a:latin typeface="Söhne"/>
              </a:rPr>
            </a:br>
            <a:r>
              <a:rPr lang="en-US" b="0" i="0" dirty="0">
                <a:solidFill>
                  <a:srgbClr val="D1D5DB"/>
                </a:solidFill>
                <a:effectLst/>
                <a:latin typeface="Söhne"/>
              </a:rPr>
              <a:t>6.System architecture uses a layered architecture</a:t>
            </a:r>
            <a:br>
              <a:rPr lang="en-US" b="0" i="0" dirty="0">
                <a:solidFill>
                  <a:srgbClr val="D1D5DB"/>
                </a:solidFill>
                <a:effectLst/>
                <a:latin typeface="Söhne"/>
              </a:rPr>
            </a:br>
            <a:r>
              <a:rPr lang="en-US" b="0" i="0" dirty="0">
                <a:solidFill>
                  <a:srgbClr val="D1D5DB"/>
                </a:solidFill>
                <a:effectLst/>
                <a:latin typeface="Söhne"/>
              </a:rPr>
              <a:t>7.Classes represent the persistence layer and the database tables represent the data storage layer</a:t>
            </a:r>
            <a:br>
              <a:rPr lang="en-US" b="0" i="0" dirty="0">
                <a:solidFill>
                  <a:srgbClr val="D1D5DB"/>
                </a:solidFill>
                <a:effectLst/>
                <a:latin typeface="Söhne"/>
              </a:rPr>
            </a:br>
            <a:r>
              <a:rPr lang="en-US" b="0" i="0" dirty="0">
                <a:solidFill>
                  <a:srgbClr val="D1D5DB"/>
                </a:solidFill>
                <a:effectLst/>
                <a:latin typeface="Söhne"/>
              </a:rPr>
              <a:t>8.Hibernate handles all the database operations including CRUD operations</a:t>
            </a:r>
            <a:br>
              <a:rPr lang="en-US" b="0" i="0" dirty="0">
                <a:solidFill>
                  <a:srgbClr val="D1D5DB"/>
                </a:solidFill>
                <a:effectLst/>
                <a:latin typeface="Söhne"/>
              </a:rPr>
            </a:br>
            <a:r>
              <a:rPr lang="en-US" b="0" i="0" dirty="0">
                <a:solidFill>
                  <a:srgbClr val="D1D5DB"/>
                </a:solidFill>
                <a:effectLst/>
                <a:latin typeface="Söhne"/>
              </a:rPr>
              <a:t>9.The system architecture is a Java-based JPA architecture with a relational database.</a:t>
            </a:r>
            <a:br>
              <a:rPr lang="en-US" b="0" i="0" dirty="0">
                <a:solidFill>
                  <a:srgbClr val="D1D5DB"/>
                </a:solidFill>
                <a:effectLst/>
                <a:latin typeface="Söhne"/>
              </a:rPr>
            </a:br>
            <a:br>
              <a:rPr lang="en-US" b="0" i="0" dirty="0">
                <a:solidFill>
                  <a:srgbClr val="D1D5DB"/>
                </a:solidFill>
                <a:effectLst/>
                <a:latin typeface="Söhne"/>
              </a:rPr>
            </a:br>
            <a:endParaRPr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Classes and Interfaces</a:t>
            </a:r>
            <a:endParaRPr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5" name="Picture 14" descr="Text&#10;&#10;Description automatically generated">
            <a:extLst>
              <a:ext uri="{FF2B5EF4-FFF2-40B4-BE49-F238E27FC236}">
                <a16:creationId xmlns:a16="http://schemas.microsoft.com/office/drawing/2014/main" id="{AB732BC8-E4AB-BF3C-0EAD-D0C208B88BE6}"/>
              </a:ext>
            </a:extLst>
          </p:cNvPr>
          <p:cNvPicPr>
            <a:picLocks noChangeAspect="1"/>
          </p:cNvPicPr>
          <p:nvPr/>
        </p:nvPicPr>
        <p:blipFill>
          <a:blip r:embed="rId3"/>
          <a:stretch>
            <a:fillRect/>
          </a:stretch>
        </p:blipFill>
        <p:spPr>
          <a:xfrm>
            <a:off x="311700" y="1922289"/>
            <a:ext cx="2368196" cy="2204872"/>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178DC196-2022-36DF-D7D4-A32BA592C0D6}"/>
              </a:ext>
            </a:extLst>
          </p:cNvPr>
          <p:cNvPicPr>
            <a:picLocks noChangeAspect="1"/>
          </p:cNvPicPr>
          <p:nvPr/>
        </p:nvPicPr>
        <p:blipFill>
          <a:blip r:embed="rId4"/>
          <a:stretch>
            <a:fillRect/>
          </a:stretch>
        </p:blipFill>
        <p:spPr>
          <a:xfrm>
            <a:off x="2983561" y="1392930"/>
            <a:ext cx="2898583" cy="1631795"/>
          </a:xfrm>
          <a:prstGeom prst="rect">
            <a:avLst/>
          </a:prstGeom>
        </p:spPr>
      </p:pic>
      <p:pic>
        <p:nvPicPr>
          <p:cNvPr id="19" name="Picture 18" descr="Graphical user interface, text, application&#10;&#10;Description automatically generated">
            <a:extLst>
              <a:ext uri="{FF2B5EF4-FFF2-40B4-BE49-F238E27FC236}">
                <a16:creationId xmlns:a16="http://schemas.microsoft.com/office/drawing/2014/main" id="{5312C72D-368E-6F35-8711-8A5D99505E74}"/>
              </a:ext>
            </a:extLst>
          </p:cNvPr>
          <p:cNvPicPr>
            <a:picLocks noChangeAspect="1"/>
          </p:cNvPicPr>
          <p:nvPr/>
        </p:nvPicPr>
        <p:blipFill>
          <a:blip r:embed="rId5"/>
          <a:stretch>
            <a:fillRect/>
          </a:stretch>
        </p:blipFill>
        <p:spPr>
          <a:xfrm>
            <a:off x="2929001" y="3472989"/>
            <a:ext cx="3079112" cy="1187370"/>
          </a:xfrm>
          <a:prstGeom prst="rect">
            <a:avLst/>
          </a:prstGeom>
        </p:spPr>
      </p:pic>
      <p:pic>
        <p:nvPicPr>
          <p:cNvPr id="21" name="Picture 20" descr="Graphical user interface, text, application&#10;&#10;Description automatically generated">
            <a:extLst>
              <a:ext uri="{FF2B5EF4-FFF2-40B4-BE49-F238E27FC236}">
                <a16:creationId xmlns:a16="http://schemas.microsoft.com/office/drawing/2014/main" id="{2ABCAAB0-7F58-54DF-4059-473D9A84BB9F}"/>
              </a:ext>
            </a:extLst>
          </p:cNvPr>
          <p:cNvPicPr>
            <a:picLocks noChangeAspect="1"/>
          </p:cNvPicPr>
          <p:nvPr/>
        </p:nvPicPr>
        <p:blipFill>
          <a:blip r:embed="rId6"/>
          <a:stretch>
            <a:fillRect/>
          </a:stretch>
        </p:blipFill>
        <p:spPr>
          <a:xfrm>
            <a:off x="6172956" y="2096775"/>
            <a:ext cx="2703961" cy="1855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Classes and Interfaces</a:t>
            </a:r>
            <a:endParaRPr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descr="Graphical user interface, text, application&#10;&#10;Description automatically generated">
            <a:extLst>
              <a:ext uri="{FF2B5EF4-FFF2-40B4-BE49-F238E27FC236}">
                <a16:creationId xmlns:a16="http://schemas.microsoft.com/office/drawing/2014/main" id="{2256AC89-7863-F7E2-E76A-CF57663FC193}"/>
              </a:ext>
            </a:extLst>
          </p:cNvPr>
          <p:cNvPicPr>
            <a:picLocks noChangeAspect="1"/>
          </p:cNvPicPr>
          <p:nvPr/>
        </p:nvPicPr>
        <p:blipFill>
          <a:blip r:embed="rId3"/>
          <a:stretch>
            <a:fillRect/>
          </a:stretch>
        </p:blipFill>
        <p:spPr>
          <a:xfrm>
            <a:off x="6463641" y="1347331"/>
            <a:ext cx="2270065" cy="2019539"/>
          </a:xfrm>
          <a:prstGeom prst="rect">
            <a:avLst/>
          </a:prstGeom>
        </p:spPr>
      </p:pic>
      <p:pic>
        <p:nvPicPr>
          <p:cNvPr id="5" name="Picture 4" descr="Graphical user interface, text, website&#10;&#10;Description automatically generated">
            <a:extLst>
              <a:ext uri="{FF2B5EF4-FFF2-40B4-BE49-F238E27FC236}">
                <a16:creationId xmlns:a16="http://schemas.microsoft.com/office/drawing/2014/main" id="{FE4C741D-4AEC-5E86-51B1-6690CDD8524D}"/>
              </a:ext>
            </a:extLst>
          </p:cNvPr>
          <p:cNvPicPr>
            <a:picLocks noChangeAspect="1"/>
          </p:cNvPicPr>
          <p:nvPr/>
        </p:nvPicPr>
        <p:blipFill>
          <a:blip r:embed="rId4"/>
          <a:stretch>
            <a:fillRect/>
          </a:stretch>
        </p:blipFill>
        <p:spPr>
          <a:xfrm>
            <a:off x="3358362" y="3766239"/>
            <a:ext cx="2542879" cy="951103"/>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B2578767-6EA8-C1F2-88C1-7212D6728EC3}"/>
              </a:ext>
            </a:extLst>
          </p:cNvPr>
          <p:cNvPicPr>
            <a:picLocks noChangeAspect="1"/>
          </p:cNvPicPr>
          <p:nvPr/>
        </p:nvPicPr>
        <p:blipFill>
          <a:blip r:embed="rId5"/>
          <a:stretch>
            <a:fillRect/>
          </a:stretch>
        </p:blipFill>
        <p:spPr>
          <a:xfrm>
            <a:off x="3358362" y="1327202"/>
            <a:ext cx="2427276" cy="1997889"/>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5B2EC4EC-B0EB-4722-DA57-9A0835081825}"/>
              </a:ext>
            </a:extLst>
          </p:cNvPr>
          <p:cNvPicPr>
            <a:picLocks noChangeAspect="1"/>
          </p:cNvPicPr>
          <p:nvPr/>
        </p:nvPicPr>
        <p:blipFill>
          <a:blip r:embed="rId6"/>
          <a:stretch>
            <a:fillRect/>
          </a:stretch>
        </p:blipFill>
        <p:spPr>
          <a:xfrm>
            <a:off x="397133" y="1327202"/>
            <a:ext cx="2443515" cy="1926065"/>
          </a:xfrm>
          <a:prstGeom prst="rect">
            <a:avLst/>
          </a:prstGeom>
        </p:spPr>
      </p:pic>
    </p:spTree>
    <p:extLst>
      <p:ext uri="{BB962C8B-B14F-4D97-AF65-F5344CB8AC3E}">
        <p14:creationId xmlns:p14="http://schemas.microsoft.com/office/powerpoint/2010/main" val="64218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 Diagram</a:t>
            </a:r>
            <a:endParaRPr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descr="Graphical user interface&#10;&#10;Description automatically generated">
            <a:extLst>
              <a:ext uri="{FF2B5EF4-FFF2-40B4-BE49-F238E27FC236}">
                <a16:creationId xmlns:a16="http://schemas.microsoft.com/office/drawing/2014/main" id="{78929358-55AF-9A99-DC7F-51E21081722F}"/>
              </a:ext>
            </a:extLst>
          </p:cNvPr>
          <p:cNvPicPr>
            <a:picLocks noChangeAspect="1"/>
          </p:cNvPicPr>
          <p:nvPr/>
        </p:nvPicPr>
        <p:blipFill>
          <a:blip r:embed="rId3"/>
          <a:stretch>
            <a:fillRect/>
          </a:stretch>
        </p:blipFill>
        <p:spPr>
          <a:xfrm>
            <a:off x="2401390" y="1516129"/>
            <a:ext cx="4341220" cy="3416192"/>
          </a:xfrm>
          <a:prstGeom prst="rect">
            <a:avLst/>
          </a:prstGeom>
        </p:spPr>
      </p:pic>
    </p:spTree>
    <p:extLst>
      <p:ext uri="{BB962C8B-B14F-4D97-AF65-F5344CB8AC3E}">
        <p14:creationId xmlns:p14="http://schemas.microsoft.com/office/powerpoint/2010/main" val="272450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Use Case Diagram</a:t>
            </a:r>
            <a:endParaRPr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descr="Diagram&#10;&#10;Description automatically generated">
            <a:extLst>
              <a:ext uri="{FF2B5EF4-FFF2-40B4-BE49-F238E27FC236}">
                <a16:creationId xmlns:a16="http://schemas.microsoft.com/office/drawing/2014/main" id="{CF487C17-0AA0-23FA-A8D4-F55EE4E42EBE}"/>
              </a:ext>
            </a:extLst>
          </p:cNvPr>
          <p:cNvPicPr>
            <a:picLocks noChangeAspect="1"/>
          </p:cNvPicPr>
          <p:nvPr/>
        </p:nvPicPr>
        <p:blipFill rotWithShape="1">
          <a:blip r:embed="rId3"/>
          <a:srcRect l="9893" t="10411" r="1568" b="25461"/>
          <a:stretch/>
        </p:blipFill>
        <p:spPr>
          <a:xfrm>
            <a:off x="2684632" y="1375377"/>
            <a:ext cx="3774735" cy="3538142"/>
          </a:xfrm>
          <a:prstGeom prst="rect">
            <a:avLst/>
          </a:prstGeom>
        </p:spPr>
      </p:pic>
    </p:spTree>
    <p:extLst>
      <p:ext uri="{BB962C8B-B14F-4D97-AF65-F5344CB8AC3E}">
        <p14:creationId xmlns:p14="http://schemas.microsoft.com/office/powerpoint/2010/main" val="188541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1" name="Google Shape;621;p32"/>
          <p:cNvSpPr/>
          <p:nvPr/>
        </p:nvSpPr>
        <p:spPr>
          <a:xfrm>
            <a:off x="710360" y="655152"/>
            <a:ext cx="3434328" cy="44883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136070" y="12367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Test Event </a:t>
            </a:r>
            <a:endParaRPr dirty="0">
              <a:solidFill>
                <a:srgbClr val="FFFFFF"/>
              </a:solidFill>
            </a:endParaRPr>
          </a:p>
        </p:txBody>
      </p:sp>
      <p:sp>
        <p:nvSpPr>
          <p:cNvPr id="623" name="Google Shape;623;p32"/>
          <p:cNvSpPr txBox="1">
            <a:spLocks noGrp="1"/>
          </p:cNvSpPr>
          <p:nvPr>
            <p:ph type="subTitle" idx="1"/>
          </p:nvPr>
        </p:nvSpPr>
        <p:spPr>
          <a:xfrm>
            <a:off x="986126" y="814726"/>
            <a:ext cx="3091953" cy="4754797"/>
          </a:xfrm>
          <a:prstGeom prst="rect">
            <a:avLst/>
          </a:prstGeom>
        </p:spPr>
        <p:txBody>
          <a:bodyPr spcFirstLastPara="1" wrap="square" lIns="91425" tIns="91425" rIns="91425" bIns="91425" anchor="t" anchorCtr="0">
            <a:noAutofit/>
          </a:bodyPr>
          <a:lstStyle/>
          <a:p>
            <a:pPr marL="67945" marR="0" algn="l">
              <a:lnSpc>
                <a:spcPts val="1640"/>
              </a:lnSpc>
              <a:spcBef>
                <a:spcPts val="0"/>
              </a:spcBef>
              <a:spcAft>
                <a:spcPts val="0"/>
              </a:spcAft>
            </a:pPr>
            <a:r>
              <a:rPr lang="en-US" sz="1100" spc="-10" dirty="0">
                <a:solidFill>
                  <a:srgbClr val="000099"/>
                </a:solidFill>
                <a:effectLst/>
                <a:latin typeface="+mj-lt"/>
                <a:ea typeface="Calibri" panose="020F0502020204030204" pitchFamily="34" charset="0"/>
              </a:rPr>
              <a:t>@Test</a:t>
            </a:r>
            <a:endParaRPr lang="en-US" sz="1100" dirty="0">
              <a:solidFill>
                <a:srgbClr val="000099"/>
              </a:solidFill>
              <a:effectLst/>
              <a:latin typeface="+mj-lt"/>
              <a:ea typeface="Calibri" panose="020F0502020204030204" pitchFamily="34" charset="0"/>
            </a:endParaRPr>
          </a:p>
          <a:p>
            <a:pPr marL="67945" marR="0" algn="l">
              <a:lnSpc>
                <a:spcPts val="1640"/>
              </a:lnSpc>
              <a:spcBef>
                <a:spcPts val="0"/>
              </a:spcBef>
              <a:spcAft>
                <a:spcPts val="0"/>
              </a:spcAft>
            </a:pPr>
            <a:r>
              <a:rPr lang="en-US" sz="1100" spc="-10" dirty="0">
                <a:solidFill>
                  <a:srgbClr val="000099"/>
                </a:solidFill>
                <a:effectLst/>
                <a:latin typeface="+mj-lt"/>
                <a:ea typeface="Calibri" panose="020F0502020204030204" pitchFamily="34" charset="0"/>
              </a:rPr>
              <a:t>    public void </a:t>
            </a:r>
            <a:r>
              <a:rPr lang="en-US" sz="1100" spc="-10" dirty="0" err="1">
                <a:solidFill>
                  <a:srgbClr val="000099"/>
                </a:solidFill>
                <a:effectLst/>
                <a:latin typeface="+mj-lt"/>
                <a:ea typeface="Calibri" panose="020F0502020204030204" pitchFamily="34" charset="0"/>
              </a:rPr>
              <a:t>testEvent</a:t>
            </a:r>
            <a:r>
              <a:rPr lang="en-US" sz="1100" spc="-10" dirty="0">
                <a:solidFill>
                  <a:srgbClr val="000099"/>
                </a:solidFill>
                <a:effectLst/>
                <a:latin typeface="+mj-lt"/>
                <a:ea typeface="Calibri" panose="020F0502020204030204" pitchFamily="34" charset="0"/>
              </a:rPr>
              <a:t>() {</a:t>
            </a:r>
            <a:endParaRPr lang="en-US" sz="1100" dirty="0">
              <a:solidFill>
                <a:srgbClr val="000099"/>
              </a:solidFill>
              <a:effectLst/>
              <a:latin typeface="+mj-lt"/>
              <a:ea typeface="Calibri" panose="020F0502020204030204" pitchFamily="34" charset="0"/>
            </a:endParaRPr>
          </a:p>
          <a:p>
            <a:pPr marL="67945" marR="0" algn="l">
              <a:lnSpc>
                <a:spcPts val="1640"/>
              </a:lnSpc>
              <a:spcBef>
                <a:spcPts val="0"/>
              </a:spcBef>
              <a:spcAft>
                <a:spcPts val="0"/>
              </a:spcAft>
            </a:pPr>
            <a:r>
              <a:rPr lang="en-US" sz="1100" spc="-10" dirty="0">
                <a:solidFill>
                  <a:srgbClr val="000099"/>
                </a:solidFill>
                <a:effectLst/>
                <a:latin typeface="+mj-lt"/>
                <a:ea typeface="Calibri" panose="020F0502020204030204" pitchFamily="34" charset="0"/>
              </a:rPr>
              <a:t>        User </a:t>
            </a:r>
            <a:r>
              <a:rPr lang="en-US" sz="1100" spc="-10" dirty="0" err="1">
                <a:solidFill>
                  <a:srgbClr val="000099"/>
                </a:solidFill>
                <a:effectLst/>
                <a:latin typeface="+mj-lt"/>
                <a:ea typeface="Calibri" panose="020F0502020204030204" pitchFamily="34" charset="0"/>
              </a:rPr>
              <a:t>user</a:t>
            </a:r>
            <a:r>
              <a:rPr lang="en-US" sz="1100" spc="-10" dirty="0">
                <a:solidFill>
                  <a:srgbClr val="000099"/>
                </a:solidFill>
                <a:effectLst/>
                <a:latin typeface="+mj-lt"/>
                <a:ea typeface="Calibri" panose="020F0502020204030204" pitchFamily="34" charset="0"/>
              </a:rPr>
              <a:t> = new User(1L, "John Doe", "johndoe@example.com", "password", null);</a:t>
            </a:r>
            <a:endParaRPr lang="en-US" sz="1100" dirty="0">
              <a:solidFill>
                <a:srgbClr val="000099"/>
              </a:solidFill>
              <a:effectLst/>
              <a:latin typeface="+mj-lt"/>
              <a:ea typeface="Calibri" panose="020F0502020204030204" pitchFamily="34" charset="0"/>
            </a:endParaRPr>
          </a:p>
          <a:p>
            <a:pPr marL="67945" marR="0" algn="l">
              <a:lnSpc>
                <a:spcPts val="1640"/>
              </a:lnSpc>
              <a:spcBef>
                <a:spcPts val="0"/>
              </a:spcBef>
              <a:spcAft>
                <a:spcPts val="0"/>
              </a:spcAft>
            </a:pPr>
            <a:r>
              <a:rPr lang="en-US" sz="1100" spc="-10" dirty="0">
                <a:solidFill>
                  <a:srgbClr val="000099"/>
                </a:solidFill>
                <a:effectLst/>
                <a:latin typeface="+mj-lt"/>
                <a:ea typeface="Calibri" panose="020F0502020204030204" pitchFamily="34" charset="0"/>
              </a:rPr>
              <a:t>        Event </a:t>
            </a:r>
            <a:r>
              <a:rPr lang="en-US" sz="1100" spc="-10" dirty="0" err="1">
                <a:solidFill>
                  <a:srgbClr val="000099"/>
                </a:solidFill>
                <a:effectLst/>
                <a:latin typeface="+mj-lt"/>
                <a:ea typeface="Calibri" panose="020F0502020204030204" pitchFamily="34" charset="0"/>
              </a:rPr>
              <a:t>event</a:t>
            </a:r>
            <a:r>
              <a:rPr lang="en-US" sz="1100" spc="-10" dirty="0">
                <a:solidFill>
                  <a:srgbClr val="000099"/>
                </a:solidFill>
                <a:effectLst/>
                <a:latin typeface="+mj-lt"/>
                <a:ea typeface="Calibri" panose="020F0502020204030204" pitchFamily="34" charset="0"/>
              </a:rPr>
              <a:t> = new Event(1L, "Music Festival", "Music", "New York", </a:t>
            </a:r>
            <a:r>
              <a:rPr lang="en-US" sz="1100" spc="-10" dirty="0" err="1">
                <a:solidFill>
                  <a:srgbClr val="000099"/>
                </a:solidFill>
                <a:effectLst/>
                <a:latin typeface="+mj-lt"/>
                <a:ea typeface="Calibri" panose="020F0502020204030204" pitchFamily="34" charset="0"/>
              </a:rPr>
              <a:t>LocalDateTime.now</a:t>
            </a:r>
            <a:r>
              <a:rPr lang="en-US" sz="1100" spc="-10" dirty="0">
                <a:solidFill>
                  <a:srgbClr val="000099"/>
                </a:solidFill>
                <a:effectLst/>
                <a:latin typeface="+mj-lt"/>
                <a:ea typeface="Calibri" panose="020F0502020204030204" pitchFamily="34" charset="0"/>
              </a:rPr>
              <a:t>(), 40.71, 74.00, 100.00, user);</a:t>
            </a:r>
            <a:endParaRPr lang="en-US" sz="1100" dirty="0">
              <a:solidFill>
                <a:srgbClr val="000099"/>
              </a:solidFill>
              <a:effectLst/>
              <a:latin typeface="+mj-lt"/>
              <a:ea typeface="Calibri" panose="020F0502020204030204" pitchFamily="34" charset="0"/>
            </a:endParaRPr>
          </a:p>
          <a:p>
            <a:pPr marL="67945" marR="0" algn="l">
              <a:lnSpc>
                <a:spcPts val="1640"/>
              </a:lnSpc>
              <a:spcBef>
                <a:spcPts val="0"/>
              </a:spcBef>
              <a:spcAft>
                <a:spcPts val="0"/>
              </a:spcAft>
            </a:pPr>
            <a:r>
              <a:rPr lang="en-US" sz="1100" spc="-10" dirty="0">
                <a:solidFill>
                  <a:srgbClr val="000099"/>
                </a:solidFill>
                <a:effectLst/>
                <a:latin typeface="+mj-lt"/>
                <a:ea typeface="Calibri" panose="020F0502020204030204" pitchFamily="34" charset="0"/>
              </a:rPr>
              <a:t>        </a:t>
            </a:r>
            <a:r>
              <a:rPr lang="en-US" sz="1100" spc="-10" dirty="0" err="1">
                <a:solidFill>
                  <a:srgbClr val="000099"/>
                </a:solidFill>
                <a:effectLst/>
                <a:latin typeface="+mj-lt"/>
                <a:ea typeface="Calibri" panose="020F0502020204030204" pitchFamily="34" charset="0"/>
              </a:rPr>
              <a:t>assertNotNull</a:t>
            </a:r>
            <a:r>
              <a:rPr lang="en-US" sz="1100" spc="-10" dirty="0">
                <a:solidFill>
                  <a:srgbClr val="000099"/>
                </a:solidFill>
                <a:effectLst/>
                <a:latin typeface="+mj-lt"/>
                <a:ea typeface="Calibri" panose="020F0502020204030204" pitchFamily="34" charset="0"/>
              </a:rPr>
              <a:t>(event);</a:t>
            </a:r>
            <a:endParaRPr lang="en-US" sz="1100" dirty="0">
              <a:solidFill>
                <a:srgbClr val="000099"/>
              </a:solidFill>
              <a:effectLst/>
              <a:latin typeface="+mj-lt"/>
              <a:ea typeface="Calibri" panose="020F0502020204030204" pitchFamily="34" charset="0"/>
            </a:endParaRPr>
          </a:p>
          <a:p>
            <a:pPr marL="67945" marR="0" algn="l">
              <a:lnSpc>
                <a:spcPts val="1640"/>
              </a:lnSpc>
              <a:spcBef>
                <a:spcPts val="0"/>
              </a:spcBef>
              <a:spcAft>
                <a:spcPts val="0"/>
              </a:spcAft>
            </a:pPr>
            <a:r>
              <a:rPr lang="en-US" sz="1100" spc="-10" dirty="0">
                <a:solidFill>
                  <a:srgbClr val="000099"/>
                </a:solidFill>
                <a:effectLst/>
                <a:latin typeface="+mj-lt"/>
                <a:ea typeface="Calibri" panose="020F0502020204030204" pitchFamily="34" charset="0"/>
              </a:rPr>
              <a:t>        </a:t>
            </a:r>
            <a:r>
              <a:rPr lang="en-US" sz="1100" spc="-10" dirty="0" err="1">
                <a:solidFill>
                  <a:srgbClr val="000099"/>
                </a:solidFill>
                <a:effectLst/>
                <a:latin typeface="+mj-lt"/>
                <a:ea typeface="Calibri" panose="020F0502020204030204" pitchFamily="34" charset="0"/>
              </a:rPr>
              <a:t>assertEquals</a:t>
            </a:r>
            <a:r>
              <a:rPr lang="en-US" sz="1100" spc="-10" dirty="0">
                <a:solidFill>
                  <a:srgbClr val="000099"/>
                </a:solidFill>
                <a:effectLst/>
                <a:latin typeface="+mj-lt"/>
                <a:ea typeface="Calibri" panose="020F0502020204030204" pitchFamily="34" charset="0"/>
              </a:rPr>
              <a:t>(1L, </a:t>
            </a:r>
            <a:r>
              <a:rPr lang="en-US" sz="1100" spc="-10" dirty="0" err="1">
                <a:solidFill>
                  <a:srgbClr val="000099"/>
                </a:solidFill>
                <a:effectLst/>
                <a:latin typeface="+mj-lt"/>
                <a:ea typeface="Calibri" panose="020F0502020204030204" pitchFamily="34" charset="0"/>
              </a:rPr>
              <a:t>event.getId</a:t>
            </a:r>
            <a:r>
              <a:rPr lang="en-US" sz="1100" spc="-10" dirty="0">
                <a:solidFill>
                  <a:srgbClr val="000099"/>
                </a:solidFill>
                <a:effectLst/>
                <a:latin typeface="+mj-lt"/>
                <a:ea typeface="Calibri" panose="020F0502020204030204" pitchFamily="34" charset="0"/>
              </a:rPr>
              <a:t>().</a:t>
            </a:r>
            <a:r>
              <a:rPr lang="en-US" sz="1100" spc="-10" dirty="0" err="1">
                <a:solidFill>
                  <a:srgbClr val="000099"/>
                </a:solidFill>
                <a:effectLst/>
                <a:latin typeface="+mj-lt"/>
                <a:ea typeface="Calibri" panose="020F0502020204030204" pitchFamily="34" charset="0"/>
              </a:rPr>
              <a:t>longValue</a:t>
            </a:r>
            <a:r>
              <a:rPr lang="en-US" sz="1100" spc="-10" dirty="0">
                <a:solidFill>
                  <a:srgbClr val="000099"/>
                </a:solidFill>
                <a:effectLst/>
                <a:latin typeface="+mj-lt"/>
                <a:ea typeface="Calibri" panose="020F0502020204030204" pitchFamily="34" charset="0"/>
              </a:rPr>
              <a:t>());</a:t>
            </a:r>
            <a:endParaRPr lang="en-US" sz="1100" dirty="0">
              <a:solidFill>
                <a:srgbClr val="000099"/>
              </a:solidFill>
              <a:effectLst/>
              <a:latin typeface="+mj-lt"/>
              <a:ea typeface="Calibri" panose="020F0502020204030204" pitchFamily="34" charset="0"/>
            </a:endParaRPr>
          </a:p>
          <a:p>
            <a:pPr marL="67945" marR="0" algn="l">
              <a:lnSpc>
                <a:spcPts val="1640"/>
              </a:lnSpc>
              <a:spcBef>
                <a:spcPts val="0"/>
              </a:spcBef>
              <a:spcAft>
                <a:spcPts val="0"/>
              </a:spcAft>
            </a:pPr>
            <a:r>
              <a:rPr lang="en-US" sz="1100" spc="-10" dirty="0">
                <a:solidFill>
                  <a:srgbClr val="000099"/>
                </a:solidFill>
                <a:effectLst/>
                <a:latin typeface="+mj-lt"/>
                <a:ea typeface="Calibri" panose="020F0502020204030204" pitchFamily="34" charset="0"/>
              </a:rPr>
              <a:t>        </a:t>
            </a:r>
            <a:r>
              <a:rPr lang="en-US" sz="1100" spc="-10" dirty="0" err="1">
                <a:solidFill>
                  <a:srgbClr val="000099"/>
                </a:solidFill>
                <a:effectLst/>
                <a:latin typeface="+mj-lt"/>
                <a:ea typeface="Calibri" panose="020F0502020204030204" pitchFamily="34" charset="0"/>
              </a:rPr>
              <a:t>assertEquals</a:t>
            </a:r>
            <a:r>
              <a:rPr lang="en-US" sz="1100" spc="-10" dirty="0">
                <a:solidFill>
                  <a:srgbClr val="000099"/>
                </a:solidFill>
                <a:effectLst/>
                <a:latin typeface="+mj-lt"/>
                <a:ea typeface="Calibri" panose="020F0502020204030204" pitchFamily="34" charset="0"/>
              </a:rPr>
              <a:t>("Music Festival", </a:t>
            </a:r>
            <a:r>
              <a:rPr lang="en-US" sz="1100" spc="-10" dirty="0" err="1">
                <a:solidFill>
                  <a:srgbClr val="000099"/>
                </a:solidFill>
                <a:effectLst/>
                <a:latin typeface="+mj-lt"/>
                <a:ea typeface="Calibri" panose="020F0502020204030204" pitchFamily="34" charset="0"/>
              </a:rPr>
              <a:t>event.getName</a:t>
            </a:r>
            <a:r>
              <a:rPr lang="en-US" sz="1100" spc="-10" dirty="0">
                <a:solidFill>
                  <a:srgbClr val="000099"/>
                </a:solidFill>
                <a:effectLst/>
                <a:latin typeface="+mj-lt"/>
                <a:ea typeface="Calibri" panose="020F0502020204030204" pitchFamily="34" charset="0"/>
              </a:rPr>
              <a:t>());</a:t>
            </a:r>
            <a:endParaRPr lang="en-US" sz="1100" dirty="0">
              <a:solidFill>
                <a:srgbClr val="000099"/>
              </a:solidFill>
              <a:effectLst/>
              <a:latin typeface="+mj-lt"/>
              <a:ea typeface="Calibri" panose="020F0502020204030204" pitchFamily="34" charset="0"/>
            </a:endParaRPr>
          </a:p>
          <a:p>
            <a:pPr marL="67945" marR="0" algn="l">
              <a:lnSpc>
                <a:spcPts val="1640"/>
              </a:lnSpc>
              <a:spcBef>
                <a:spcPts val="0"/>
              </a:spcBef>
              <a:spcAft>
                <a:spcPts val="0"/>
              </a:spcAft>
            </a:pPr>
            <a:r>
              <a:rPr lang="en-US" sz="1100" spc="-10" dirty="0">
                <a:solidFill>
                  <a:srgbClr val="000099"/>
                </a:solidFill>
                <a:effectLst/>
                <a:latin typeface="+mj-lt"/>
                <a:ea typeface="Calibri" panose="020F0502020204030204" pitchFamily="34" charset="0"/>
              </a:rPr>
              <a:t>        </a:t>
            </a:r>
            <a:r>
              <a:rPr lang="en-US" sz="1100" spc="-10" dirty="0" err="1">
                <a:solidFill>
                  <a:srgbClr val="000099"/>
                </a:solidFill>
                <a:effectLst/>
                <a:latin typeface="+mj-lt"/>
                <a:ea typeface="Calibri" panose="020F0502020204030204" pitchFamily="34" charset="0"/>
              </a:rPr>
              <a:t>assertEquals</a:t>
            </a:r>
            <a:r>
              <a:rPr lang="en-US" sz="1100" spc="-10" dirty="0">
                <a:solidFill>
                  <a:srgbClr val="000099"/>
                </a:solidFill>
                <a:effectLst/>
                <a:latin typeface="+mj-lt"/>
                <a:ea typeface="Calibri" panose="020F0502020204030204" pitchFamily="34" charset="0"/>
              </a:rPr>
              <a:t>("Music", </a:t>
            </a:r>
            <a:r>
              <a:rPr lang="en-US" sz="1100" spc="-10" dirty="0" err="1">
                <a:solidFill>
                  <a:srgbClr val="000099"/>
                </a:solidFill>
                <a:effectLst/>
                <a:latin typeface="+mj-lt"/>
                <a:ea typeface="Calibri" panose="020F0502020204030204" pitchFamily="34" charset="0"/>
              </a:rPr>
              <a:t>event.getCategory</a:t>
            </a:r>
            <a:r>
              <a:rPr lang="en-US" sz="1100" spc="-10" dirty="0">
                <a:solidFill>
                  <a:srgbClr val="000099"/>
                </a:solidFill>
                <a:effectLst/>
                <a:latin typeface="+mj-lt"/>
                <a:ea typeface="Calibri" panose="020F0502020204030204" pitchFamily="34" charset="0"/>
              </a:rPr>
              <a:t>());</a:t>
            </a:r>
            <a:endParaRPr lang="en-US" sz="1100" dirty="0">
              <a:solidFill>
                <a:srgbClr val="000099"/>
              </a:solidFill>
              <a:effectLst/>
              <a:latin typeface="+mj-lt"/>
              <a:ea typeface="Calibri" panose="020F0502020204030204" pitchFamily="34" charset="0"/>
            </a:endParaRPr>
          </a:p>
          <a:p>
            <a:pPr marL="67945" marR="0" algn="l">
              <a:lnSpc>
                <a:spcPts val="1640"/>
              </a:lnSpc>
              <a:spcBef>
                <a:spcPts val="0"/>
              </a:spcBef>
              <a:spcAft>
                <a:spcPts val="0"/>
              </a:spcAft>
            </a:pPr>
            <a:r>
              <a:rPr lang="en-US" sz="1100" spc="-10" dirty="0">
                <a:solidFill>
                  <a:srgbClr val="000099"/>
                </a:solidFill>
                <a:effectLst/>
                <a:latin typeface="+mj-lt"/>
                <a:ea typeface="Calibri" panose="020F0502020204030204" pitchFamily="34" charset="0"/>
              </a:rPr>
              <a:t>        </a:t>
            </a:r>
            <a:r>
              <a:rPr lang="en-US" sz="1100" spc="-10" dirty="0" err="1">
                <a:solidFill>
                  <a:srgbClr val="000099"/>
                </a:solidFill>
                <a:effectLst/>
                <a:latin typeface="+mj-lt"/>
                <a:ea typeface="Calibri" panose="020F0502020204030204" pitchFamily="34" charset="0"/>
              </a:rPr>
              <a:t>assertEquals</a:t>
            </a:r>
            <a:r>
              <a:rPr lang="en-US" sz="1100" spc="-10" dirty="0">
                <a:solidFill>
                  <a:srgbClr val="000099"/>
                </a:solidFill>
                <a:effectLst/>
                <a:latin typeface="+mj-lt"/>
                <a:ea typeface="Calibri" panose="020F0502020204030204" pitchFamily="34" charset="0"/>
              </a:rPr>
              <a:t>("New York", </a:t>
            </a:r>
            <a:r>
              <a:rPr lang="en-US" sz="1100" spc="-10" dirty="0" err="1">
                <a:solidFill>
                  <a:srgbClr val="000099"/>
                </a:solidFill>
                <a:effectLst/>
                <a:latin typeface="+mj-lt"/>
                <a:ea typeface="Calibri" panose="020F0502020204030204" pitchFamily="34" charset="0"/>
              </a:rPr>
              <a:t>event.getLocation</a:t>
            </a:r>
            <a:r>
              <a:rPr lang="en-US" sz="1100" spc="-10" dirty="0">
                <a:solidFill>
                  <a:srgbClr val="000099"/>
                </a:solidFill>
                <a:effectLst/>
                <a:latin typeface="+mj-lt"/>
                <a:ea typeface="Calibri" panose="020F0502020204030204" pitchFamily="34" charset="0"/>
              </a:rPr>
              <a:t>());</a:t>
            </a:r>
            <a:endParaRPr lang="en-US" sz="1100" dirty="0">
              <a:solidFill>
                <a:srgbClr val="000099"/>
              </a:solidFill>
              <a:effectLst/>
              <a:latin typeface="+mj-lt"/>
              <a:ea typeface="Calibri" panose="020F0502020204030204" pitchFamily="34" charset="0"/>
            </a:endParaRPr>
          </a:p>
          <a:p>
            <a:pPr marL="67945" marR="0" algn="l">
              <a:lnSpc>
                <a:spcPts val="1640"/>
              </a:lnSpc>
              <a:spcBef>
                <a:spcPts val="0"/>
              </a:spcBef>
              <a:spcAft>
                <a:spcPts val="0"/>
              </a:spcAft>
            </a:pPr>
            <a:r>
              <a:rPr lang="en-US" sz="1100" spc="-10" dirty="0">
                <a:solidFill>
                  <a:srgbClr val="000099"/>
                </a:solidFill>
                <a:effectLst/>
                <a:latin typeface="+mj-lt"/>
                <a:ea typeface="Calibri" panose="020F0502020204030204" pitchFamily="34" charset="0"/>
              </a:rPr>
              <a:t>        </a:t>
            </a:r>
            <a:r>
              <a:rPr lang="en-US" sz="1100" spc="-10" dirty="0" err="1">
                <a:solidFill>
                  <a:srgbClr val="000099"/>
                </a:solidFill>
                <a:effectLst/>
                <a:latin typeface="+mj-lt"/>
                <a:ea typeface="Calibri" panose="020F0502020204030204" pitchFamily="34" charset="0"/>
              </a:rPr>
              <a:t>assertEquals</a:t>
            </a:r>
            <a:r>
              <a:rPr lang="en-US" sz="1100" spc="-10" dirty="0">
                <a:solidFill>
                  <a:srgbClr val="000099"/>
                </a:solidFill>
                <a:effectLst/>
                <a:latin typeface="+mj-lt"/>
                <a:ea typeface="Calibri" panose="020F0502020204030204" pitchFamily="34" charset="0"/>
              </a:rPr>
              <a:t>(100.00, </a:t>
            </a:r>
            <a:r>
              <a:rPr lang="en-US" sz="1100" spc="-10" dirty="0" err="1">
                <a:solidFill>
                  <a:srgbClr val="000099"/>
                </a:solidFill>
                <a:effectLst/>
                <a:latin typeface="+mj-lt"/>
                <a:ea typeface="Calibri" panose="020F0502020204030204" pitchFamily="34" charset="0"/>
              </a:rPr>
              <a:t>event.getPrice</a:t>
            </a:r>
            <a:r>
              <a:rPr lang="en-US" sz="1100" spc="-10" dirty="0">
                <a:solidFill>
                  <a:srgbClr val="000099"/>
                </a:solidFill>
                <a:effectLst/>
                <a:latin typeface="+mj-lt"/>
                <a:ea typeface="Calibri" panose="020F0502020204030204" pitchFamily="34" charset="0"/>
              </a:rPr>
              <a:t>(), 0);</a:t>
            </a:r>
            <a:endParaRPr lang="en-US" sz="1100" dirty="0">
              <a:solidFill>
                <a:srgbClr val="000099"/>
              </a:solidFill>
              <a:effectLst/>
              <a:latin typeface="+mj-lt"/>
              <a:ea typeface="Calibri" panose="020F0502020204030204" pitchFamily="34" charset="0"/>
            </a:endParaRPr>
          </a:p>
          <a:p>
            <a:pPr marL="67945" marR="0" algn="l">
              <a:lnSpc>
                <a:spcPts val="1640"/>
              </a:lnSpc>
              <a:spcBef>
                <a:spcPts val="0"/>
              </a:spcBef>
              <a:spcAft>
                <a:spcPts val="0"/>
              </a:spcAft>
            </a:pPr>
            <a:r>
              <a:rPr lang="en-US" sz="1100" spc="-10" dirty="0">
                <a:solidFill>
                  <a:srgbClr val="000099"/>
                </a:solidFill>
                <a:effectLst/>
                <a:latin typeface="+mj-lt"/>
                <a:ea typeface="Calibri" panose="020F0502020204030204" pitchFamily="34" charset="0"/>
              </a:rPr>
              <a:t>        </a:t>
            </a:r>
            <a:r>
              <a:rPr lang="en-US" sz="1100" spc="-10" dirty="0" err="1">
                <a:solidFill>
                  <a:srgbClr val="000099"/>
                </a:solidFill>
                <a:effectLst/>
                <a:latin typeface="+mj-lt"/>
                <a:ea typeface="Calibri" panose="020F0502020204030204" pitchFamily="34" charset="0"/>
              </a:rPr>
              <a:t>assertEquals</a:t>
            </a:r>
            <a:r>
              <a:rPr lang="en-US" sz="1100" spc="-10" dirty="0">
                <a:solidFill>
                  <a:srgbClr val="000099"/>
                </a:solidFill>
                <a:effectLst/>
                <a:latin typeface="+mj-lt"/>
                <a:ea typeface="Calibri" panose="020F0502020204030204" pitchFamily="34" charset="0"/>
              </a:rPr>
              <a:t>(user, </a:t>
            </a:r>
            <a:r>
              <a:rPr lang="en-US" sz="1100" spc="-10" dirty="0" err="1">
                <a:solidFill>
                  <a:srgbClr val="000099"/>
                </a:solidFill>
                <a:effectLst/>
                <a:latin typeface="+mj-lt"/>
                <a:ea typeface="Calibri" panose="020F0502020204030204" pitchFamily="34" charset="0"/>
              </a:rPr>
              <a:t>event.getUser</a:t>
            </a:r>
            <a:r>
              <a:rPr lang="en-US" sz="1100" spc="-10" dirty="0">
                <a:solidFill>
                  <a:srgbClr val="000099"/>
                </a:solidFill>
                <a:effectLst/>
                <a:latin typeface="+mj-lt"/>
                <a:ea typeface="Calibri" panose="020F0502020204030204" pitchFamily="34" charset="0"/>
              </a:rPr>
              <a:t>());</a:t>
            </a:r>
            <a:endParaRPr lang="en-US" sz="1100" dirty="0">
              <a:solidFill>
                <a:srgbClr val="000099"/>
              </a:solidFill>
              <a:effectLst/>
              <a:latin typeface="+mj-lt"/>
              <a:ea typeface="Calibri" panose="020F0502020204030204" pitchFamily="34" charset="0"/>
            </a:endParaRPr>
          </a:p>
          <a:p>
            <a:pPr algn="l"/>
            <a:r>
              <a:rPr lang="en-US" sz="1100" spc="-10" dirty="0">
                <a:solidFill>
                  <a:srgbClr val="000099"/>
                </a:solidFill>
                <a:effectLst/>
                <a:latin typeface="+mj-lt"/>
                <a:ea typeface="Calibri" panose="020F0502020204030204" pitchFamily="34" charset="0"/>
                <a:cs typeface="Calibri" panose="020F0502020204030204" pitchFamily="34" charset="0"/>
              </a:rPr>
              <a:t>    }</a:t>
            </a:r>
            <a:endParaRPr sz="1100" dirty="0">
              <a:solidFill>
                <a:srgbClr val="000099"/>
              </a:solidFill>
              <a:latin typeface="+mj-lt"/>
            </a:endParaRPr>
          </a:p>
        </p:txBody>
      </p:sp>
      <p:sp>
        <p:nvSpPr>
          <p:cNvPr id="624" name="Google Shape;624;p32"/>
          <p:cNvSpPr/>
          <p:nvPr/>
        </p:nvSpPr>
        <p:spPr>
          <a:xfrm>
            <a:off x="4999314" y="655152"/>
            <a:ext cx="3600580" cy="44883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txBox="1">
            <a:spLocks noGrp="1"/>
          </p:cNvSpPr>
          <p:nvPr>
            <p:ph type="subTitle" idx="2"/>
          </p:nvPr>
        </p:nvSpPr>
        <p:spPr>
          <a:xfrm>
            <a:off x="5456171" y="921957"/>
            <a:ext cx="2773429" cy="3415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rgbClr val="0070C0"/>
                </a:solidFill>
                <a:effectLst/>
                <a:latin typeface="Calibri" panose="020F0502020204030204" pitchFamily="34" charset="0"/>
                <a:ea typeface="Calibri" panose="020F0502020204030204" pitchFamily="34" charset="0"/>
              </a:rPr>
              <a:t>This test checks the functionality of the User class.</a:t>
            </a:r>
          </a:p>
          <a:p>
            <a:pPr marL="0" lvl="0" indent="0" algn="l" rtl="0">
              <a:spcBef>
                <a:spcPts val="0"/>
              </a:spcBef>
              <a:spcAft>
                <a:spcPts val="0"/>
              </a:spcAft>
              <a:buNone/>
            </a:pPr>
            <a:r>
              <a:rPr lang="en-US" sz="1200" dirty="0">
                <a:solidFill>
                  <a:srgbClr val="0070C0"/>
                </a:solidFill>
                <a:effectLst/>
                <a:latin typeface="Calibri" panose="020F0502020204030204" pitchFamily="34" charset="0"/>
                <a:ea typeface="Calibri" panose="020F0502020204030204" pitchFamily="34" charset="0"/>
              </a:rPr>
              <a:t> The test creates a User object with specific values for its properties (</a:t>
            </a:r>
            <a:r>
              <a:rPr lang="en-US" sz="1200" dirty="0" err="1">
                <a:solidFill>
                  <a:srgbClr val="0070C0"/>
                </a:solidFill>
                <a:effectLst/>
                <a:latin typeface="Calibri" panose="020F0502020204030204" pitchFamily="34" charset="0"/>
                <a:ea typeface="Calibri" panose="020F0502020204030204" pitchFamily="34" charset="0"/>
              </a:rPr>
              <a:t>userid</a:t>
            </a:r>
            <a:r>
              <a:rPr lang="en-US" sz="1200" dirty="0">
                <a:solidFill>
                  <a:srgbClr val="0070C0"/>
                </a:solidFill>
                <a:effectLst/>
                <a:latin typeface="Calibri" panose="020F0502020204030204" pitchFamily="34" charset="0"/>
                <a:ea typeface="Calibri" panose="020F0502020204030204" pitchFamily="34" charset="0"/>
              </a:rPr>
              <a:t>, username, email, password, and events). Then, using JUnit's </a:t>
            </a:r>
            <a:r>
              <a:rPr lang="en-US" sz="1200" dirty="0" err="1">
                <a:solidFill>
                  <a:srgbClr val="0070C0"/>
                </a:solidFill>
                <a:effectLst/>
                <a:latin typeface="Calibri" panose="020F0502020204030204" pitchFamily="34" charset="0"/>
                <a:ea typeface="Calibri" panose="020F0502020204030204" pitchFamily="34" charset="0"/>
              </a:rPr>
              <a:t>assertNotNull</a:t>
            </a:r>
            <a:r>
              <a:rPr lang="en-US" sz="1200" dirty="0">
                <a:solidFill>
                  <a:srgbClr val="0070C0"/>
                </a:solidFill>
                <a:effectLst/>
                <a:latin typeface="Calibri" panose="020F0502020204030204" pitchFamily="34" charset="0"/>
                <a:ea typeface="Calibri" panose="020F0502020204030204" pitchFamily="34" charset="0"/>
              </a:rPr>
              <a:t> method, the test confirms that the object has been created successfully. The test also uses </a:t>
            </a:r>
            <a:r>
              <a:rPr lang="en-US" sz="1200" dirty="0" err="1">
                <a:solidFill>
                  <a:srgbClr val="0070C0"/>
                </a:solidFill>
                <a:effectLst/>
                <a:latin typeface="Calibri" panose="020F0502020204030204" pitchFamily="34" charset="0"/>
                <a:ea typeface="Calibri" panose="020F0502020204030204" pitchFamily="34" charset="0"/>
              </a:rPr>
              <a:t>assertEquals</a:t>
            </a:r>
            <a:r>
              <a:rPr lang="en-US" sz="1200" dirty="0">
                <a:solidFill>
                  <a:srgbClr val="0070C0"/>
                </a:solidFill>
                <a:effectLst/>
                <a:latin typeface="Calibri" panose="020F0502020204030204" pitchFamily="34" charset="0"/>
                <a:ea typeface="Calibri" panose="020F0502020204030204" pitchFamily="34" charset="0"/>
              </a:rPr>
              <a:t> methods to verify that the properties of the User object have the expected values. </a:t>
            </a:r>
          </a:p>
          <a:p>
            <a:pPr marL="0" lvl="0" indent="0" algn="l" rtl="0">
              <a:spcBef>
                <a:spcPts val="0"/>
              </a:spcBef>
              <a:spcAft>
                <a:spcPts val="0"/>
              </a:spcAft>
              <a:buNone/>
            </a:pPr>
            <a:r>
              <a:rPr lang="en-US" sz="1200" dirty="0">
                <a:solidFill>
                  <a:srgbClr val="0070C0"/>
                </a:solidFill>
                <a:effectLst/>
                <a:latin typeface="Calibri" panose="020F0502020204030204" pitchFamily="34" charset="0"/>
                <a:ea typeface="Calibri" panose="020F0502020204030204" pitchFamily="34" charset="0"/>
              </a:rPr>
              <a:t>The test also confirms that the events property is null. If any of the assertions fail, the test will result in a failure.</a:t>
            </a:r>
            <a:endParaRPr sz="1200" dirty="0">
              <a:solidFill>
                <a:srgbClr val="0070C0"/>
              </a:solidFill>
            </a:endParaRPr>
          </a:p>
        </p:txBody>
      </p:sp>
      <p:cxnSp>
        <p:nvCxnSpPr>
          <p:cNvPr id="647" name="Google Shape;647;p32"/>
          <p:cNvCxnSpPr/>
          <p:nvPr/>
        </p:nvCxnSpPr>
        <p:spPr>
          <a:xfrm>
            <a:off x="232154" y="655151"/>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883</Words>
  <Application>Microsoft Office PowerPoint</Application>
  <PresentationFormat>On-screen Show (16:9)</PresentationFormat>
  <Paragraphs>64</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Söhne</vt:lpstr>
      <vt:lpstr>Bree Serif</vt:lpstr>
      <vt:lpstr>Roboto Black</vt:lpstr>
      <vt:lpstr>Arial</vt:lpstr>
      <vt:lpstr>Roboto Thin</vt:lpstr>
      <vt:lpstr>Calibri</vt:lpstr>
      <vt:lpstr>Roboto Mono Thin</vt:lpstr>
      <vt:lpstr>Roboto Light</vt:lpstr>
      <vt:lpstr>WEB PROPOSAL</vt:lpstr>
      <vt:lpstr> EVENT FINDER</vt:lpstr>
      <vt:lpstr>TABLE OF CONTENTS</vt:lpstr>
      <vt:lpstr>ABOUT THE PROJECT</vt:lpstr>
      <vt:lpstr>Architecture</vt:lpstr>
      <vt:lpstr>Classes and Interfaces</vt:lpstr>
      <vt:lpstr>Classes and Interfaces</vt:lpstr>
      <vt:lpstr>Class Diagram</vt:lpstr>
      <vt:lpstr>Use Case Diagram</vt:lpstr>
      <vt:lpstr>Test Event </vt:lpstr>
      <vt:lpstr>Test User</vt:lpstr>
      <vt:lpstr>User Stories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EVENT FINDER</dc:title>
  <dc:creator>Zana &amp; Agnesa</dc:creator>
  <cp:lastModifiedBy>Криези Зана</cp:lastModifiedBy>
  <cp:revision>1</cp:revision>
  <dcterms:modified xsi:type="dcterms:W3CDTF">2023-02-16T20:46:46Z</dcterms:modified>
</cp:coreProperties>
</file>