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36" r:id="rId12"/>
    <p:sldId id="306" r:id="rId13"/>
    <p:sldId id="309" r:id="rId14"/>
    <p:sldId id="310" r:id="rId15"/>
    <p:sldId id="311" r:id="rId16"/>
    <p:sldId id="312" r:id="rId17"/>
    <p:sldId id="337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38" r:id="rId30"/>
    <p:sldId id="339" r:id="rId31"/>
    <p:sldId id="325" r:id="rId32"/>
    <p:sldId id="340" r:id="rId33"/>
    <p:sldId id="341" r:id="rId34"/>
    <p:sldId id="30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4" autoAdjust="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3D88C-CD69-47F4-A1A1-65630B599D9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BB802-73A1-4BEB-9CA4-1B768B70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7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riam-webster.com/dictionary/trypsinogen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BB802-73A1-4BEB-9CA4-1B768B704A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54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Trypsin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proteolytic enzyme that is secreted in the pancreatic juice in the form of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trypsinogen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activated in the duodenum, and is most active in a slightly alkaline medium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BB802-73A1-4BEB-9CA4-1B768B704A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4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Patients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cholestasis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an increase in serum concentration of bile salts, an increase in hepatocyte concentration of bile salts,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BB802-73A1-4BEB-9CA4-1B768B704A6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1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Cholestasis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defined as a decrease in bile flow due to impaired secretion by hepatocytes or to obstruction of bile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BB802-73A1-4BEB-9CA4-1B768B704A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1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Dextrins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a group of low-molecular-weight carbohydrates produced by the hydrolysis of starch or glycogen.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Dextrins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mixtures of polymers of D-glucose units linked by α-(1→4) or α-(1→6) glycosidic bonds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BB802-73A1-4BEB-9CA4-1B768B704A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63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Endoglycosidase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enzyme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releases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oligosaccharides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glycoproteins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glycolipids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BB802-73A1-4BEB-9CA4-1B768B704A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92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Exoglycosidases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glycosidase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enzyme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hydrolyses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glycosidic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bond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BB802-73A1-4BEB-9CA4-1B768B704A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Facilitated diffusion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movement of molecules across the cell membrane via the aid of a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membrane protein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BB802-73A1-4BEB-9CA4-1B768B704A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5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enterocyte membrane: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intestinal absorptive cells, are simple columnar epithelial cells which line the inner surface of the small and large intestines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BB802-73A1-4BEB-9CA4-1B768B704A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66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diffusion is the movement of molecules through a cell membrane without using the channels formed by integral membrane protein. Facilitated diffusion is the movement of molecules through those channels.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BB802-73A1-4BEB-9CA4-1B768B704A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33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aqueous solution, molecules having both polar or charged groups and non polar regions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amphiphilic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molecules) form aggregates called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micelles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BB802-73A1-4BEB-9CA4-1B768B704A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3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About%20Cystic%20Fibrosis%20-%20CF%20Foundation.mk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edical%20Animation%20from%20Visual%20Health%20Solutions%20-%20Celiac%20Disease.webm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Gallstones.mkv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473" y="4038600"/>
            <a:ext cx="6400800" cy="1752600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Prepared by</a:t>
            </a:r>
            <a:b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Dr. Mohammed Laqqan</a:t>
            </a:r>
          </a:p>
        </p:txBody>
      </p:sp>
      <p:sp>
        <p:nvSpPr>
          <p:cNvPr id="5" name="AutoShape 4" descr="ÙØªÙØ¬Ø© Ø¨Ø­Ø« Ø§ÙØµÙØ± Ø¹Ù Ø´Ø¹Ø§Ø± Ø¬Ø§ÙØ¹Ø© Ø§ÙØ§Ø³Ø±Ø§Ø¡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ÙØªÙØ¬Ø© Ø¨Ø­Ø« Ø§ÙØµÙØ± Ø¹Ù Ø´Ø¹Ø§Ø± Ø¬Ø§ÙØ¹Ø© Ø§ÙØ§Ø³Ø±Ø§Ø¡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ÙØªÙØ¬Ø© Ø¨Ø­Ø« Ø§ÙØµÙØ± Ø¹Ù Ø´Ø¹Ø§Ø± Ø¬Ø§ÙØ¹Ø© Ø§ÙØ§Ø³Ø±Ø§Ø¡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10" y="285442"/>
            <a:ext cx="2133600" cy="214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60375" y="2743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5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biochemistry 2</a:t>
            </a:r>
          </a:p>
        </p:txBody>
      </p:sp>
    </p:spTree>
    <p:extLst>
      <p:ext uri="{BB962C8B-B14F-4D97-AF65-F5344CB8AC3E}">
        <p14:creationId xmlns:p14="http://schemas.microsoft.com/office/powerpoint/2010/main" val="32592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In the Stomach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: Due to the absence of enzymes in the gastric juice, no digestion of carbohydrates occurs in the stomach.</a:t>
            </a:r>
          </a:p>
          <a:p>
            <a:pPr algn="just"/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In the Duodenum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: the pancreatic amylase acts on partly digested food. It is an </a:t>
            </a:r>
            <a:r>
              <a:rPr lang="en-US" sz="2500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endoglycosidase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It is also called as α-amylase or amylopsin. It has an optimum pH value of 7-8, which is provided by pancreatic juice bicarbonate. 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It catalyzes the hydrolysis of α-1, 4-glycosidic linkages and convert partially digested polysaccharide to maltose,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maltotriose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oligosaccharides, and α-dextrin or limit dextrin having 5-9 glucose residues and an α-1, 6-glycosidic bond.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8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just"/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Generally, the amylose part of the starch is hydrolyzed to maltose and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maltotriose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but amylopectin is hydrolyzed to α-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dextrins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and oligosaccharides in addition to maltose and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maltotriose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The pancreatic amylase can be working on the native starch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7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the Small Intestine: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Products of starch or other polysaccharides digestion and dietary disaccharides are hydrolyzed by the enzymes present in the secretion of intestinal mucosal cells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5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pPr algn="just"/>
            <a:r>
              <a:rPr lang="en-US" sz="26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Isomaltase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l-GR" sz="2600" dirty="0">
                <a:latin typeface="Times New Roman" pitchFamily="18" charset="0"/>
                <a:cs typeface="Times New Roman" pitchFamily="18" charset="0"/>
              </a:rPr>
              <a:t>α-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dextrinase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 an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endoglycosidase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catalyzes the hydrolysis of </a:t>
            </a:r>
            <a:r>
              <a:rPr lang="el-GR" sz="2600" dirty="0">
                <a:latin typeface="Times New Roman" pitchFamily="18" charset="0"/>
                <a:cs typeface="Times New Roman" pitchFamily="18" charset="0"/>
              </a:rPr>
              <a:t>α-1, 6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bonds in the limit dextrin and converts </a:t>
            </a:r>
            <a:r>
              <a:rPr lang="el-GR" sz="2600" dirty="0">
                <a:latin typeface="Times New Roman" pitchFamily="18" charset="0"/>
                <a:cs typeface="Times New Roman" pitchFamily="18" charset="0"/>
              </a:rPr>
              <a:t>α-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limit dextrin to oligosaccharide and maltose (glucose). </a:t>
            </a:r>
          </a:p>
          <a:p>
            <a:pPr algn="just"/>
            <a:r>
              <a:rPr lang="en-US" sz="2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Maltase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is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exoglycosidase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and catalyzes the removal of a single glucose unit by hydrolyzing </a:t>
            </a:r>
            <a:r>
              <a:rPr lang="el-GR" sz="2600" dirty="0">
                <a:latin typeface="Times New Roman" pitchFamily="18" charset="0"/>
                <a:cs typeface="Times New Roman" pitchFamily="18" charset="0"/>
              </a:rPr>
              <a:t>α-1, 4-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linkages of oligosaccharides and disaccharides starting from non-reducing ends.</a:t>
            </a:r>
          </a:p>
          <a:p>
            <a:pPr algn="just"/>
            <a:r>
              <a:rPr lang="en-US" sz="2600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Sucrase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It catalyzes the hydrolysis of sucrose to glucose and fructose.</a:t>
            </a:r>
          </a:p>
          <a:p>
            <a:pPr algn="just"/>
            <a:r>
              <a:rPr lang="en-US" sz="2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Lactase: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600" dirty="0">
                <a:latin typeface="Times New Roman" pitchFamily="18" charset="0"/>
                <a:cs typeface="Times New Roman" pitchFamily="18" charset="0"/>
              </a:rPr>
              <a:t>β-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galactosidase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 another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disaccharidase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catalyzes the hydrolysis of lactose to glucose and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galactose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Absorption of carbohydrates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pPr algn="just"/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The products of dietary carbohydrate digestion are mainly monosaccharides. </a:t>
            </a:r>
            <a:endParaRPr lang="en-US" sz="24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5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45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5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glucose, </a:t>
            </a:r>
            <a:r>
              <a:rPr lang="en-US" sz="2450" b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galactose</a:t>
            </a:r>
            <a:r>
              <a:rPr lang="en-US" sz="245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, fructose, mannose and xylose. </a:t>
            </a:r>
            <a:endParaRPr lang="en-US" sz="2450" b="1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5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are absorbed from the small </a:t>
            </a:r>
            <a:r>
              <a:rPr lang="en-US" sz="2450" dirty="0" smtClean="0">
                <a:latin typeface="Times New Roman" pitchFamily="18" charset="0"/>
                <a:cs typeface="Times New Roman" pitchFamily="18" charset="0"/>
              </a:rPr>
              <a:t>intestine (jejunum</a:t>
            </a:r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) into blood of portal venous </a:t>
            </a:r>
            <a:r>
              <a:rPr lang="en-US" sz="2450" dirty="0" smtClean="0">
                <a:latin typeface="Times New Roman" pitchFamily="18" charset="0"/>
                <a:cs typeface="Times New Roman" pitchFamily="18" charset="0"/>
              </a:rPr>
              <a:t>system.</a:t>
            </a:r>
          </a:p>
          <a:p>
            <a:pPr algn="just"/>
            <a:r>
              <a:rPr lang="en-US" sz="245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sz="24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transport mechanisms are responsible </a:t>
            </a:r>
            <a:r>
              <a:rPr lang="en-US" sz="2450" dirty="0" smtClean="0">
                <a:latin typeface="Times New Roman" pitchFamily="18" charset="0"/>
                <a:cs typeface="Times New Roman" pitchFamily="18" charset="0"/>
              </a:rPr>
              <a:t>for their </a:t>
            </a:r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absorption. </a:t>
            </a:r>
            <a:endParaRPr lang="en-US" sz="245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45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Facilitated diffusion or transport (using the </a:t>
            </a:r>
            <a:r>
              <a:rPr lang="en-US" sz="245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channels)</a:t>
            </a:r>
            <a:endParaRPr lang="en-US" sz="245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45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Simple diffusion (without </a:t>
            </a:r>
            <a:r>
              <a:rPr lang="en-US" sz="245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channels). </a:t>
            </a:r>
            <a:endParaRPr lang="en-US" sz="245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5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50" dirty="0" smtClean="0">
                <a:latin typeface="Times New Roman" pitchFamily="18" charset="0"/>
                <a:cs typeface="Times New Roman" pitchFamily="18" charset="0"/>
              </a:rPr>
              <a:t>absorbed </a:t>
            </a:r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monosaccharides reach liver through portal venous system.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Facilitated Diffusion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Glucose,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galactose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fructose are absorbed by facilitated diffusion.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absorption of glucose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galactose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mediated by specific carrier molecules present in the 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enterocyte membrane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 protein and often called ‘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translocase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transports Na+ along with glucose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galactose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located on the external surface of the membrane of intestinal cells.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has two binding sites one for monosaccharide and another for Na+.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glucose and Na+ bind to carrier protein it transports both of them through the membrane of the enterocyte and releases them into the cytosol.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the cytoplasm glucose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galactose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diffuse into the blood. Na+ is expelled out of the enterocyte through Na+/K+- ATPase.</a:t>
            </a:r>
          </a:p>
          <a:p>
            <a:pPr algn="just"/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So the absorption of glucose and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galactose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by facilitated diffusion is coupled to active transport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Coupling of these two transport mechanisms facilitates the absorption of glucose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galactose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the intestine.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Simple Diffusion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Mannose and xylose are absorbed by simple diffusion.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rate of absorption varies from one monosaccharide to another.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rates of absorption for glucose,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galactose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fructose, xylose, and mannose are 100, 110, 43, 15 and 10, respectively.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Disorders of Carbohydrate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digestion*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They are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mostly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due to the deficiency of enzymes of carbohydrate digestion. </a:t>
            </a:r>
          </a:p>
          <a:p>
            <a:pPr marL="0" indent="0" algn="just">
              <a:buNone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Lactose Intolerance or Lactase Deficiency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Affected individuals are unable to utilize lactose due to the </a:t>
            </a:r>
            <a:r>
              <a:rPr lang="en-US" sz="25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deficiency of intestinal lactase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As a result, dietary lactose accumulates in the intestine where it is acted upon by bacteria and produces fermentation products of lactose. 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excess lactose and its products in the intestine cause symptoms like </a:t>
            </a:r>
            <a:r>
              <a:rPr lang="en-US" sz="25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abdominal cramps, diarrhea, and flatulence (puff). </a:t>
            </a:r>
          </a:p>
          <a:p>
            <a:pPr algn="just"/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There are two types of lactase deficiency.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 descr="https://sites.google.com/site/lactoseintolerancebvb101/_/rsrc/1446088745772/home/lactose.jpg?height=211&amp;width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4800"/>
            <a:ext cx="4010891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b.bioninja.com.au/_Media/lactose-intolerance_med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3855"/>
            <a:ext cx="5029199" cy="618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350" b="1" dirty="0">
                <a:latin typeface="Times New Roman" pitchFamily="18" charset="0"/>
                <a:cs typeface="Times New Roman" pitchFamily="18" charset="0"/>
              </a:rPr>
              <a:t>Inherited lactase deficiency</a:t>
            </a:r>
            <a:r>
              <a:rPr lang="en-US" sz="2350" dirty="0">
                <a:latin typeface="Times New Roman" pitchFamily="18" charset="0"/>
                <a:cs typeface="Times New Roman" pitchFamily="18" charset="0"/>
              </a:rPr>
              <a:t>: It is a rare disorder. Feeding of lactose (milk) </a:t>
            </a:r>
            <a:r>
              <a:rPr lang="en-US" sz="235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to the infant </a:t>
            </a:r>
            <a:r>
              <a:rPr lang="en-US" sz="2350" dirty="0">
                <a:latin typeface="Times New Roman" pitchFamily="18" charset="0"/>
                <a:cs typeface="Times New Roman" pitchFamily="18" charset="0"/>
              </a:rPr>
              <a:t>soon after birth produces symptoms. But these symptoms disappear on feeding a lactose-free diet.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350" b="1" dirty="0">
                <a:latin typeface="Times New Roman" pitchFamily="18" charset="0"/>
                <a:cs typeface="Times New Roman" pitchFamily="18" charset="0"/>
              </a:rPr>
              <a:t>Primary low lactase deficiency</a:t>
            </a:r>
            <a:r>
              <a:rPr lang="en-US" sz="2350" dirty="0">
                <a:latin typeface="Times New Roman" pitchFamily="18" charset="0"/>
                <a:cs typeface="Times New Roman" pitchFamily="18" charset="0"/>
              </a:rPr>
              <a:t>: It is due to decreased activity of intestinal lactase in susceptible individuals. Usually, it </a:t>
            </a:r>
            <a:r>
              <a:rPr lang="en-US" sz="235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develops in aged people</a:t>
            </a:r>
            <a:r>
              <a:rPr lang="en-US" sz="235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350" b="1" dirty="0" err="1">
                <a:latin typeface="Times New Roman" pitchFamily="18" charset="0"/>
                <a:cs typeface="Times New Roman" pitchFamily="18" charset="0"/>
              </a:rPr>
              <a:t>Disacchariduria</a:t>
            </a:r>
            <a:r>
              <a:rPr lang="en-US" sz="2350" dirty="0">
                <a:latin typeface="Times New Roman" pitchFamily="18" charset="0"/>
                <a:cs typeface="Times New Roman" pitchFamily="18" charset="0"/>
              </a:rPr>
              <a:t>: It is characterized by the excretion of large amounts of disaccharide in the urine. It is due to a deficiency of disaccharidases.</a:t>
            </a:r>
          </a:p>
          <a:p>
            <a:pPr marL="0" indent="0" algn="just">
              <a:buNone/>
            </a:pPr>
            <a:r>
              <a:rPr lang="en-US" sz="2350" b="1" dirty="0">
                <a:latin typeface="Times New Roman" pitchFamily="18" charset="0"/>
                <a:cs typeface="Times New Roman" pitchFamily="18" charset="0"/>
              </a:rPr>
              <a:t>Disorders of carbohydrate absorption</a:t>
            </a:r>
          </a:p>
          <a:p>
            <a:pPr algn="just"/>
            <a:r>
              <a:rPr lang="en-US" sz="2350" dirty="0">
                <a:latin typeface="Times New Roman" pitchFamily="18" charset="0"/>
                <a:cs typeface="Times New Roman" pitchFamily="18" charset="0"/>
              </a:rPr>
              <a:t>Defective absorption is called </a:t>
            </a:r>
            <a:r>
              <a:rPr lang="en-US" sz="2350" dirty="0" err="1" smtClean="0">
                <a:latin typeface="Times New Roman" pitchFamily="18" charset="0"/>
                <a:cs typeface="Times New Roman" pitchFamily="18" charset="0"/>
              </a:rPr>
              <a:t>malabsorption</a:t>
            </a:r>
            <a:endParaRPr lang="en-US" sz="23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350" b="1" dirty="0" smtClean="0">
                <a:latin typeface="Times New Roman" pitchFamily="18" charset="0"/>
                <a:cs typeface="Times New Roman" pitchFamily="18" charset="0"/>
              </a:rPr>
              <a:t>Monosaccharide </a:t>
            </a:r>
            <a:r>
              <a:rPr lang="en-US" sz="2350" b="1" dirty="0" err="1" smtClean="0">
                <a:latin typeface="Times New Roman" pitchFamily="18" charset="0"/>
                <a:cs typeface="Times New Roman" pitchFamily="18" charset="0"/>
              </a:rPr>
              <a:t>malabsorption</a:t>
            </a:r>
            <a:r>
              <a:rPr lang="en-US" sz="235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350" dirty="0">
                <a:latin typeface="Times New Roman" pitchFamily="18" charset="0"/>
                <a:cs typeface="Times New Roman" pitchFamily="18" charset="0"/>
              </a:rPr>
              <a:t>It is an inherited disease. Absorption of glucose and </a:t>
            </a:r>
            <a:r>
              <a:rPr lang="en-US" sz="2350" dirty="0" err="1">
                <a:latin typeface="Times New Roman" pitchFamily="18" charset="0"/>
                <a:cs typeface="Times New Roman" pitchFamily="18" charset="0"/>
              </a:rPr>
              <a:t>galactose</a:t>
            </a:r>
            <a:r>
              <a:rPr lang="en-US" sz="2350" dirty="0">
                <a:latin typeface="Times New Roman" pitchFamily="18" charset="0"/>
                <a:cs typeface="Times New Roman" pitchFamily="18" charset="0"/>
              </a:rPr>
              <a:t> is slow due to defective carrier in the affected persons.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2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Digestion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and Absorption of Lipids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algn="just"/>
            <a:r>
              <a:rPr lang="en-US" sz="245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Dietary lipids</a:t>
            </a:r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: Foods like meat, animal fat, butter, milk, cheese, egg yolk, and cooking oils. </a:t>
            </a:r>
          </a:p>
          <a:p>
            <a:pPr algn="just"/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The lipids present in them are mainly </a:t>
            </a:r>
            <a:r>
              <a:rPr lang="en-US" sz="245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triglycerides, phospholipids, glycolipids, cholesterol, and its esters, fatty acids, sterols, and carotenes</a:t>
            </a:r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An adult may consume 50-150 </a:t>
            </a:r>
            <a:r>
              <a:rPr lang="en-US" sz="2450" dirty="0" err="1">
                <a:latin typeface="Times New Roman" pitchFamily="18" charset="0"/>
                <a:cs typeface="Times New Roman" pitchFamily="18" charset="0"/>
              </a:rPr>
              <a:t>gms</a:t>
            </a:r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 of lipid per day. However, triglycerides account for 90% of dietary lipids.</a:t>
            </a:r>
          </a:p>
          <a:p>
            <a:pPr marL="0" indent="0" algn="just">
              <a:buNone/>
            </a:pPr>
            <a:r>
              <a:rPr lang="en-US" sz="2450" b="1" dirty="0">
                <a:latin typeface="Times New Roman" pitchFamily="18" charset="0"/>
                <a:cs typeface="Times New Roman" pitchFamily="18" charset="0"/>
              </a:rPr>
              <a:t>Digestion of Lipids</a:t>
            </a:r>
          </a:p>
          <a:p>
            <a:pPr algn="just"/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Hydrolysis of triglycerides, compound lipids and cholesterol esters to glycerol, free fatty acids, mono </a:t>
            </a:r>
            <a:r>
              <a:rPr lang="en-US" sz="2450" dirty="0" err="1">
                <a:latin typeface="Times New Roman" pitchFamily="18" charset="0"/>
                <a:cs typeface="Times New Roman" pitchFamily="18" charset="0"/>
              </a:rPr>
              <a:t>acylglycerols</a:t>
            </a:r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, and free cholesterol constitutes during the process of digestion.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Digestion and absorption of food</a:t>
            </a: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Carbohydrate Metabolism</a:t>
            </a: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Lipid Metabolism</a:t>
            </a:r>
          </a:p>
          <a:p>
            <a:pPr algn="just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Protein and Amino acid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Metabolism</a:t>
            </a: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Nucleotides Metabolism</a:t>
            </a:r>
          </a:p>
          <a:p>
            <a:pPr algn="just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Integration of Metabolism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5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Lipids are water-insoluble, the hydrolysis of dietary lipids by enzymes in the aqueous environment of the gastrointestinal tract poses a problem.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problem is solved by the </a:t>
            </a:r>
            <a:r>
              <a:rPr lang="en-US" sz="25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emulsification of lipids by the bile salts present in bile.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Bile salts form emulsions with lipids by reducing the </a:t>
            </a:r>
            <a:r>
              <a:rPr lang="en-US" sz="25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surface tension of water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Lipid Digestion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In the mouth due to lack of complementary conditions like emulsification and PH, </a:t>
            </a:r>
            <a:r>
              <a:rPr lang="en-US" sz="25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no digestion of lipid occurs in the mouth.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stomach</a:t>
            </a:r>
          </a:p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humans, initiation of fat digestion occurs in the stomach with </a:t>
            </a:r>
            <a:r>
              <a:rPr lang="en-US" sz="25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mechanical emulsification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Gastric lipase hydrolyzes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dietary </a:t>
            </a:r>
            <a:r>
              <a:rPr lang="en-US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triglycerides to </a:t>
            </a:r>
            <a:r>
              <a:rPr lang="en-US" sz="25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diacylglycerol</a:t>
            </a:r>
            <a:r>
              <a:rPr lang="en-US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fatty acids. </a:t>
            </a:r>
          </a:p>
          <a:p>
            <a:pPr algn="just"/>
            <a:r>
              <a:rPr lang="en-US" sz="25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About 10-30% of dietary triglycerides are hydrolyzed by gastric lipase.</a:t>
            </a:r>
          </a:p>
          <a:p>
            <a:pPr marL="0" indent="0" algn="just">
              <a:buNone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In the small intestine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small intestine is the major site of lipid digestion due to the pancreatic lipase. It requires 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colipase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bile salts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for its activity. 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Colipase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5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 protein co-enzyme required for optimal enzyme activity of pancreatic lipase. 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Mohammed Laqqan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It is secreted by the pancreas in an inactive form,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procolipase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, which is activated in the intestinal lumen by trypsin.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function is to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prevent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inhibitory effect of bile salts on the lipase-catalyzed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intraduodenal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hydrolysis of dietary long-chain triglycerides.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Pancreatic lipase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an α-lipase and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an esterase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It hydrolyzes the ester linkages of triglyceride 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α (1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3)-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positions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forms 2-monoacylglycerol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free fatty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acids.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not hydrolyze the ester bond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triglyceride 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2(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β)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position.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About 72% of 2-monoacylglycerol leaves emulsion particle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forms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mixed 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micelles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rest (about 28%) of 2-monoacylglycerol is converted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1-monoacylglycerol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isomerase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pPr algn="just"/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Now, α-lipase converts 1-monoacylglycerol to glycerol and free fatty acids (22%). </a:t>
            </a:r>
          </a:p>
          <a:p>
            <a:pPr algn="just"/>
            <a:r>
              <a:rPr lang="en-US" sz="245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rest of 1-monoacylglycerol (about 6%) is absorbed as such.</a:t>
            </a:r>
          </a:p>
          <a:p>
            <a:pPr algn="just"/>
            <a:r>
              <a:rPr lang="en-US" sz="245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Cholesterol esterase </a:t>
            </a:r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is another esterase present in pancreatic juice. </a:t>
            </a:r>
            <a:r>
              <a:rPr lang="en-US" sz="245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It converts cholesterol esters to cholesterol and free fatty acids. </a:t>
            </a:r>
          </a:p>
          <a:p>
            <a:pPr algn="just"/>
            <a:r>
              <a:rPr lang="en-US" sz="24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Human cholesterol esterase also acts on triglycerides, phospholipids and lipid vitamin esters in the presence of bile salts.</a:t>
            </a:r>
          </a:p>
          <a:p>
            <a:pPr algn="just"/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Pancreatic juice also contains some </a:t>
            </a:r>
            <a:r>
              <a:rPr lang="en-US" sz="2450" dirty="0" err="1">
                <a:latin typeface="Times New Roman" pitchFamily="18" charset="0"/>
                <a:cs typeface="Times New Roman" pitchFamily="18" charset="0"/>
              </a:rPr>
              <a:t>esterases</a:t>
            </a:r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, which acts on </a:t>
            </a:r>
            <a:r>
              <a:rPr lang="en-US" sz="2450" dirty="0" smtClean="0">
                <a:latin typeface="Times New Roman" pitchFamily="18" charset="0"/>
                <a:cs typeface="Times New Roman" pitchFamily="18" charset="0"/>
              </a:rPr>
              <a:t>phospholipids, such as:</a:t>
            </a:r>
            <a:endParaRPr lang="en-US" sz="24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3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Autofit/>
          </a:bodyPr>
          <a:lstStyle/>
          <a:p>
            <a:pPr algn="just"/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Phosphoplipase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A2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It is secreted and activated by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trypsin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It hydrolyzes ester bond at β position of phospholipid and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forms </a:t>
            </a:r>
            <a:r>
              <a:rPr lang="en-US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lysophospholipid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fatty acid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Lysophospholipase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It acts on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lysophospholipid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and forms </a:t>
            </a:r>
            <a:r>
              <a:rPr lang="en-US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glycerophosphocholine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free fatty acid.</a:t>
            </a:r>
          </a:p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Enzymes of lipid digestion and bile secretion are hormonally regulated.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response to dietary lipids, the lower part of duodenum and jejunum produces hormone cholecystokinin.</a:t>
            </a:r>
          </a:p>
          <a:p>
            <a:pPr algn="just"/>
            <a:r>
              <a:rPr lang="en-US" sz="2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Cholecystokinin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It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acts on pancreatic cells to release enzymes and causes contraction of gall bladder for the release of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bile.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Absorption of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Lipids</a:t>
            </a:r>
          </a:p>
          <a:p>
            <a:pPr marL="0" indent="0" algn="just">
              <a:buNone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5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proximal part of jejunum is the major site of absorption of products of lipid digestion. </a:t>
            </a:r>
          </a:p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monoacylglycerols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free fatty acids, cholesterol, and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lysophospholipids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combine with bile salt micelles and form mixed micelles. </a:t>
            </a:r>
          </a:p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mixed micelles carry the products of lipid digestion to the brush border of mucosal cells where they are absorbed into intestinal epithelium.</a:t>
            </a:r>
          </a:p>
          <a:p>
            <a:pPr algn="just"/>
            <a:r>
              <a:rPr lang="en-US" sz="25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Under </a:t>
            </a:r>
            <a:r>
              <a:rPr lang="en-US" sz="25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normal conditions over 98% of dietary lipid is absorbed</a:t>
            </a:r>
            <a:r>
              <a:rPr lang="en-US" sz="25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Disorders of Lipid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Absorption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Chyluria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characterized by excretion of milky urine. It is due to abnormal connection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urinary tract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lymphatics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small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intestine.</a:t>
            </a:r>
          </a:p>
          <a:p>
            <a:pPr algn="just"/>
            <a:r>
              <a:rPr lang="en-US" sz="2400" b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Chylothorax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affected persons milky pleural fluid accumulates in pleural space due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abnormal connection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between pleural space of lungs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lymphatics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small intestine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Essential fatty acid deficiency 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EFADB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): 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occurs in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cholestatic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patients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due 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malabsorption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lipids.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EFAD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during cholestasis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itself can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impair efficient lipid absorption and transport because proper biliary secretion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of phospholipid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is necessary for formation of mixed micelles and chylomicrons.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Digestion and Absorption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Proteins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Dietary proteins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Foodstuff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 grains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milk, eggs, and meat contain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proteins.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Vegetables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fruits., 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also contains small amounts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proteins. Usually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protein intake by an adult ranges from 70-100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/day.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Digestion of Proteins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Hydrolysis of dietary proteins to amino acids constitutes the process of protein digestion.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Protein Digestion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 the mouth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Due to lack of protein splitting enzymes, no digestion of protein takes place in the mouth. 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 the stomach: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present in gastric juice denatures proteins.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1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>
            <a:noAutofit/>
          </a:bodyPr>
          <a:lstStyle/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digestion of the denatured proteins is initiated by pepsin present in gastric juice. It is secreted by the chief cells of the stomach in the form of inactive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proenzyme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pepsinogen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Specificity of pepsin</a:t>
            </a:r>
          </a:p>
          <a:p>
            <a:pPr algn="just"/>
            <a:r>
              <a:rPr lang="en-US" sz="25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Pepsin</a:t>
            </a:r>
            <a:r>
              <a:rPr lang="en-US" sz="25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is an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endopeptidase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 It hydrolyzes the peptide bonds present within the protein or polypeptide chain. It is optimally active at a pH range of 1.5-2.5 which is provided by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present in gastric juice. 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It specifically hydrolyzes the peptide bonds of proteins. Usually, pepsin transforms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denaturated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proteins to proteases and peptones. Pepsin can hydrolyze only 10-15% of ingested protein.</a:t>
            </a:r>
          </a:p>
          <a:p>
            <a:pPr algn="just"/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 algn="just"/>
            <a:r>
              <a:rPr lang="en-US" sz="24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Rennin (Chymosin)</a:t>
            </a:r>
            <a:r>
              <a:rPr lang="en-US" sz="2450" dirty="0" smtClean="0">
                <a:latin typeface="Times New Roman" pitchFamily="18" charset="0"/>
                <a:cs typeface="Times New Roman" pitchFamily="18" charset="0"/>
              </a:rPr>
              <a:t>, is a proteolytic enzyme related to </a:t>
            </a:r>
            <a:r>
              <a:rPr lang="en-US" sz="24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pepsin</a:t>
            </a:r>
            <a:r>
              <a:rPr lang="en-US" sz="2450" dirty="0" smtClean="0">
                <a:latin typeface="Times New Roman" pitchFamily="18" charset="0"/>
                <a:cs typeface="Times New Roman" pitchFamily="18" charset="0"/>
              </a:rPr>
              <a:t> that synthesized by chief cells in the </a:t>
            </a:r>
            <a:r>
              <a:rPr lang="en-US" sz="24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stomach</a:t>
            </a:r>
            <a:r>
              <a:rPr lang="en-US" sz="2450" dirty="0" smtClean="0">
                <a:latin typeface="Times New Roman" pitchFamily="18" charset="0"/>
                <a:cs typeface="Times New Roman" pitchFamily="18" charset="0"/>
              </a:rPr>
              <a:t> of some animals. </a:t>
            </a:r>
          </a:p>
          <a:p>
            <a:pPr algn="just"/>
            <a:r>
              <a:rPr lang="en-US" sz="2450" dirty="0" smtClean="0">
                <a:latin typeface="Times New Roman" pitchFamily="18" charset="0"/>
                <a:cs typeface="Times New Roman" pitchFamily="18" charset="0"/>
              </a:rPr>
              <a:t>Its role in digestion is to coagulate milk in the stomach, a process of considerable importance in the very young animal.</a:t>
            </a:r>
          </a:p>
          <a:p>
            <a:pPr algn="just"/>
            <a:r>
              <a:rPr lang="en-US" sz="2450" dirty="0" smtClean="0">
                <a:latin typeface="Times New Roman" pitchFamily="18" charset="0"/>
                <a:cs typeface="Times New Roman" pitchFamily="18" charset="0"/>
              </a:rPr>
              <a:t>If milk were not coagulated, it would rapidly flow through the stomach and miss the opportunity for the initial digestion of its proteins.</a:t>
            </a:r>
          </a:p>
          <a:p>
            <a:pPr algn="just"/>
            <a:r>
              <a:rPr lang="en-US" sz="24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Rennin converts liquid milk to a semisolid like cottage cheese, allowing it to be retained for longer periods in the stomach. </a:t>
            </a:r>
          </a:p>
          <a:p>
            <a:pPr algn="just"/>
            <a:r>
              <a:rPr lang="en-US" sz="2450" dirty="0" smtClean="0">
                <a:latin typeface="Times New Roman" pitchFamily="18" charset="0"/>
                <a:cs typeface="Times New Roman" pitchFamily="18" charset="0"/>
              </a:rPr>
              <a:t>The majority of milk protein is casein and there are four major types of casein molecules: </a:t>
            </a:r>
            <a:r>
              <a:rPr lang="en-US" sz="24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alpha-s1, alpha-s2, beta, and kappa.</a:t>
            </a:r>
            <a:endParaRPr lang="en-US" sz="24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3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PowerPoint </a:t>
            </a:r>
            <a:r>
              <a:rPr lang="en-US" sz="27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Presentations (Lectures</a:t>
            </a:r>
            <a:r>
              <a:rPr lang="en-US" sz="27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US" sz="27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Denise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R Ferrier. (2017). </a:t>
            </a:r>
            <a:r>
              <a:rPr lang="en-US" sz="2700" i="1" dirty="0">
                <a:latin typeface="Times New Roman" pitchFamily="18" charset="0"/>
                <a:cs typeface="Times New Roman" pitchFamily="18" charset="0"/>
              </a:rPr>
              <a:t>Lippincott illustrated </a:t>
            </a: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reviews: biochemistry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 Philadelphia :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Wolters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Kluwer</a:t>
            </a:r>
          </a:p>
          <a:p>
            <a:pPr algn="just"/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Rao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, N. M. (2006). </a:t>
            </a:r>
            <a:r>
              <a:rPr lang="en-US" sz="2700" i="1" dirty="0">
                <a:latin typeface="Times New Roman" pitchFamily="18" charset="0"/>
                <a:cs typeface="Times New Roman" pitchFamily="18" charset="0"/>
              </a:rPr>
              <a:t>Medical biochemistry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 New Age International.</a:t>
            </a:r>
          </a:p>
          <a:p>
            <a:pPr algn="just"/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Autofit/>
          </a:bodyPr>
          <a:lstStyle/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alpha and beta caseins are hydrophobic proteins that are readily precipitated by calcium.</a:t>
            </a:r>
          </a:p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kappa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casein normally keeps the majority of milk protein soluble and prevents it from spontaneously coagulating.</a:t>
            </a:r>
          </a:p>
          <a:p>
            <a:pPr algn="just"/>
            <a:r>
              <a:rPr lang="en-US" sz="25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Rennin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proteolytically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cuts and inactivates kappa casein, converting it into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-kappa-casein and a smaller protein called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macropeptide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in presence of calcium ions on which pepsin acts and converts into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proteoses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and peptones.</a:t>
            </a:r>
          </a:p>
          <a:p>
            <a:pPr marL="0" indent="0" algn="just">
              <a:buNone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In the small intestine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In the small intestine, </a:t>
            </a:r>
            <a:r>
              <a:rPr lang="en-US" sz="25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proteases, and peptones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hydrolyze to </a:t>
            </a:r>
            <a:r>
              <a:rPr lang="en-US" sz="25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amino acids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by the </a:t>
            </a:r>
            <a:r>
              <a:rPr lang="en-US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pancreatic proteases and peptidases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Proteases of pancreatic juice are trypsin, chymotrypsin,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elastase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carboxypeptidase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collagenase. 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Trypsin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specially catalyzes the hydrolysis of peptide bonds of proteins in which carbonyl group is contributed by basic amino acids like arginine and lysine. </a:t>
            </a:r>
          </a:p>
          <a:p>
            <a:pPr algn="just"/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Chymotrypsin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is specific for the peptide bonds formed by aromatic amino acids like tyrosine and phenylalanine. </a:t>
            </a:r>
          </a:p>
          <a:p>
            <a:pPr algn="just"/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Elastase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has broad specificity and catalyzes the hydrolysis of peptide bonds of proteins in which the carbonyl group is contributed by glycine, alanine, and serine. </a:t>
            </a:r>
          </a:p>
          <a:p>
            <a:pPr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Collagenase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attacks the collagen.</a:t>
            </a:r>
          </a:p>
          <a:p>
            <a:pPr algn="just"/>
            <a:r>
              <a:rPr lang="en-US" sz="26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All these proteases convert proteins to </a:t>
            </a:r>
            <a:r>
              <a:rPr lang="en-US" sz="26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oligopeptides</a:t>
            </a:r>
            <a:r>
              <a:rPr lang="en-US" sz="26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Finally, the </a:t>
            </a:r>
            <a:r>
              <a:rPr lang="en-US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oligopeptides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dipeptides are hydrolyzed to amino acids by peptidases present in the </a:t>
            </a:r>
            <a:r>
              <a:rPr lang="en-US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succeus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entericus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Disorders of digestion and absorption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some individuals, dietary proteins are not completely hydrolyzed to amino acids and these individuals absorb partly digested proteins or fragments of proteins.</a:t>
            </a:r>
          </a:p>
          <a:p>
            <a:pPr algn="just"/>
            <a:r>
              <a:rPr lang="en-US" sz="25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Celiac </a:t>
            </a:r>
            <a:r>
              <a:rPr lang="en-US" sz="25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disease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is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an immune disease in which people can't eat gluten because it will damage their small intestine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 b="1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5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Cystic </a:t>
            </a:r>
            <a:r>
              <a:rPr lang="en-US" sz="25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fibrosis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/>
              <a:t>  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is a hereditary disease that affects the lungs and digestive system. The body produces thick and sticky mucus that can clog the lungs and obstruct the pancreas.</a:t>
            </a:r>
            <a:r>
              <a:rPr lang="en-US" sz="2800" dirty="0"/>
              <a:t> 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this condition, pancreatic flow is obstructed. So digestion and absorption of fat and protein are incomplete and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steatorrhea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is common symptoms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6" name="Picture 2" descr="C:\Users\pc\Desktop\Picture1.jp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41887"/>
            <a:ext cx="974848" cy="67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c\Desktop\Picture1.jpg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200400"/>
            <a:ext cx="1016598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14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Gallstones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are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pieces of solid material that form in the gallbladder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In this condition, digestion and absorption of fat are impaired due to obstruction of the flow of bile which is required for the digestion and absorption of fat. 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Steatorrhea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is common in this condition.</a:t>
            </a:r>
          </a:p>
          <a:p>
            <a:pPr marL="0" indent="0" algn="just">
              <a:buNone/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two main kinds of gallstones are:</a:t>
            </a:r>
          </a:p>
          <a:p>
            <a:pPr algn="just"/>
            <a:r>
              <a:rPr lang="en-US" sz="25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Cholesterol </a:t>
            </a:r>
            <a:r>
              <a:rPr lang="en-US" sz="25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stones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These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are usually yellow-green. They're the most common, making up 80% of gallstones.</a:t>
            </a:r>
          </a:p>
          <a:p>
            <a:pPr algn="just"/>
            <a:r>
              <a:rPr lang="en-US" sz="25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Pigment </a:t>
            </a:r>
            <a:r>
              <a:rPr lang="en-US" sz="25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stones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These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are smaller and darker. They're made of bilirubin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Steatorrhea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: the excretion of abnormal quantities of fat with the feces owing to reduced absorption of fat by the intestine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050" name="Picture 2" descr="C:\Users\pc\Desktop\Picture1.jp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517836"/>
            <a:ext cx="914400" cy="62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13" name="Horizontal Scroll 12"/>
          <p:cNvSpPr/>
          <p:nvPr/>
        </p:nvSpPr>
        <p:spPr>
          <a:xfrm>
            <a:off x="685800" y="2362200"/>
            <a:ext cx="7543800" cy="1905000"/>
          </a:xfrm>
          <a:prstGeom prst="horizontalScroll">
            <a:avLst>
              <a:gd name="adj" fmla="val 1336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i="1" dirty="0">
                <a:latin typeface="Times New Roman" pitchFamily="18" charset="0"/>
                <a:cs typeface="Times New Roman" pitchFamily="18" charset="0"/>
              </a:rPr>
              <a:t>Thanks for your </a:t>
            </a:r>
            <a:r>
              <a:rPr lang="en-US" sz="4400" b="1" i="1" dirty="0" smtClean="0">
                <a:latin typeface="Times New Roman" pitchFamily="18" charset="0"/>
                <a:cs typeface="Times New Roman" pitchFamily="18" charset="0"/>
              </a:rPr>
              <a:t>attention</a:t>
            </a:r>
            <a:endParaRPr lang="en-US" sz="4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Grading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692765"/>
              </p:ext>
            </p:extLst>
          </p:nvPr>
        </p:nvGraphicFramePr>
        <p:xfrm>
          <a:off x="609600" y="1676400"/>
          <a:ext cx="8065389" cy="31089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86400"/>
                <a:gridCol w="2578989"/>
              </a:tblGrid>
              <a:tr h="777240">
                <a:tc>
                  <a:txBody>
                    <a:bodyPr/>
                    <a:lstStyle/>
                    <a:p>
                      <a:pPr lvl="0" algn="l" rtl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Quizzes, Attendance &amp; Homework</a:t>
                      </a:r>
                      <a:endParaRPr lang="en-GB" sz="25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 point</a:t>
                      </a:r>
                      <a:endParaRPr lang="en-GB" sz="25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7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Midterm</a:t>
                      </a:r>
                      <a:r>
                        <a:rPr lang="en-US" sz="2500" b="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500" b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 </a:t>
                      </a:r>
                      <a:endParaRPr lang="en-US" sz="25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500" b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 </a:t>
                      </a:r>
                      <a:r>
                        <a:rPr lang="en-US" sz="2500" b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point</a:t>
                      </a:r>
                      <a:endParaRPr lang="en-GB" sz="25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7240">
                <a:tc>
                  <a:txBody>
                    <a:bodyPr/>
                    <a:lstStyle/>
                    <a:p>
                      <a:pPr algn="l" rtl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Final Exam</a:t>
                      </a:r>
                      <a:endParaRPr lang="en-GB" sz="25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 point</a:t>
                      </a:r>
                      <a:endParaRPr lang="en-GB" sz="25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7240">
                <a:tc>
                  <a:txBody>
                    <a:bodyPr/>
                    <a:lstStyle/>
                    <a:p>
                      <a:pPr algn="l" rtl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Final Grades </a:t>
                      </a:r>
                      <a:endParaRPr lang="en-US" sz="25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 </a:t>
                      </a:r>
                      <a:r>
                        <a:rPr lang="en-US" sz="2500" b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point</a:t>
                      </a:r>
                      <a:endParaRPr lang="en-GB" sz="25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Digestion and absorption of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food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Digestion and absorption of food occur in the gastrointestinal tract of humans, other mammals.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Medical and biological importance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provides substances needed for flesh formation and energy production.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digestive process converts minerals and vitamins of food into easily absorbable forms.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extent of digestion and absorption varies from one foodstuff to another.</a:t>
            </a:r>
          </a:p>
          <a:p>
            <a:pPr algn="just"/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Diseases like peptic ulcer and duodenal ulcers are due to excessive production of digestive fluids. Digestion of food is also impaired in these conditions.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pPr algn="just"/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The flow of digestive fluids is obstructed in some diseases. For example,</a:t>
            </a:r>
            <a:r>
              <a:rPr lang="en-US" sz="245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in cystic fibrosis flow of pancreatic fluid and in gallstone cases bile flow is blocked. </a:t>
            </a:r>
          </a:p>
          <a:p>
            <a:pPr algn="just"/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Some allergic diseases are due to the absorption of partly digested products or </a:t>
            </a:r>
            <a:r>
              <a:rPr lang="en-US" sz="2450" dirty="0" err="1">
                <a:latin typeface="Times New Roman" pitchFamily="18" charset="0"/>
                <a:cs typeface="Times New Roman" pitchFamily="18" charset="0"/>
              </a:rPr>
              <a:t>allergins</a:t>
            </a:r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 of foodstuff.</a:t>
            </a:r>
          </a:p>
          <a:p>
            <a:pPr algn="just"/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Impaired digestion and absorption of food lead to increased excretion.</a:t>
            </a:r>
          </a:p>
          <a:p>
            <a:pPr algn="just"/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The absorption of digestive products is impaired in </a:t>
            </a:r>
            <a:r>
              <a:rPr lang="en-US" sz="2450" dirty="0" err="1">
                <a:latin typeface="Times New Roman" pitchFamily="18" charset="0"/>
                <a:cs typeface="Times New Roman" pitchFamily="18" charset="0"/>
              </a:rPr>
              <a:t>malabsorption</a:t>
            </a:r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 syndromes.</a:t>
            </a:r>
          </a:p>
          <a:p>
            <a:pPr algn="just"/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Digestion and absorption of food are affected in pyloric and intestinal obstructions.</a:t>
            </a:r>
          </a:p>
          <a:p>
            <a:pPr algn="just"/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Parasitic infestations affect digestion and absorption in the gastrointestinal tract.</a:t>
            </a:r>
          </a:p>
          <a:p>
            <a:pPr algn="just"/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Fat digestion and absorption impair in </a:t>
            </a:r>
            <a:r>
              <a:rPr lang="en-US" sz="245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cholestasis</a:t>
            </a:r>
            <a:r>
              <a:rPr lang="en-US" sz="245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Chemical Nature of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Digestion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Digestion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process by which large complex organic molecules of food are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disintegrated into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small absorbable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forms.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Large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molecules of diet are converted to small molecules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hydrolysis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Hydrolases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of gastrointestinal tract catalyzes the hydrolysis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complex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carbohydrates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monosaccharides, proteins to amino acids and lipids to glycerol, fatty acids,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partial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acylglycerols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cholesterol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Chemical Nature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absorption: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Transporters  present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membrane of enterocytes are responsible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absorption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most of the products of digestion except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lipid and some monosaccharides.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45" y="274638"/>
            <a:ext cx="8548255" cy="868362"/>
          </a:xfrm>
        </p:spPr>
        <p:txBody>
          <a:bodyPr>
            <a:noAutofit/>
          </a:bodyPr>
          <a:lstStyle/>
          <a:p>
            <a:r>
              <a:rPr lang="en-US" sz="3500" b="1" dirty="0">
                <a:latin typeface="Times New Roman" pitchFamily="18" charset="0"/>
                <a:cs typeface="Times New Roman" pitchFamily="18" charset="0"/>
              </a:rPr>
              <a:t>Digestion and Absorption of Carbohydrates</a:t>
            </a:r>
            <a:endParaRPr lang="en-US" sz="3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Carbohydrates of diet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Foodstuffs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like rice, wheat, potato and vegetables contain polysaccharides.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adult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may consume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150-300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gm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of carbohydrate per day.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starch and small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amounts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glycogen,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dextrins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Cellulose and oligosaccharides are not digested by non-ruminants. </a:t>
            </a:r>
          </a:p>
          <a:p>
            <a:pPr algn="just"/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Milk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and cane sugar of diet contributes to disaccharides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lactose and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sucrose.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Monosaccharide content of the diet is negligible under normal conditions. However, bakery products, honey, and fruits may contribute to some monosaccharides.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igestion of Carbohydrates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Hydrolysis of dietary polysaccharides and disaccharides to monosaccharides constitutes carbohydrate digestion.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 the Mouth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mouth, salivary amylase initiates carbohydrates digestion.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Salivary amylase requires chloride ion and has an optimum pH of 5.8-7.0. It catalyzes the hydrolysis of alpha-1, 4-glycosidic linkages in starch, glycogen, and dextrin and convert them to maltose and oligosaccharides.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Salivary amylase acts only on cooked starch. However, the action of salivary amylase on polysaccharides is insignificant because the contact of the enzyme with the substrate is limited.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2019-2020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Mohammed Laqqan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2912</Words>
  <Application>Microsoft Office PowerPoint</Application>
  <PresentationFormat>On-screen Show (4:3)</PresentationFormat>
  <Paragraphs>315</Paragraphs>
  <Slides>34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Course Outline</vt:lpstr>
      <vt:lpstr>Reference Books</vt:lpstr>
      <vt:lpstr>Evaluation and Grading</vt:lpstr>
      <vt:lpstr>Digestion and absorption of food</vt:lpstr>
      <vt:lpstr>PowerPoint Presentation</vt:lpstr>
      <vt:lpstr>Chemical Nature of Digestion</vt:lpstr>
      <vt:lpstr>Digestion and Absorption of Carbohydrates</vt:lpstr>
      <vt:lpstr>Digestion of Carbohydrates</vt:lpstr>
      <vt:lpstr>PowerPoint Presentation</vt:lpstr>
      <vt:lpstr>PowerPoint Presentation</vt:lpstr>
      <vt:lpstr>PowerPoint Presentation</vt:lpstr>
      <vt:lpstr>Absorption of carbohydrates</vt:lpstr>
      <vt:lpstr>PowerPoint Presentation</vt:lpstr>
      <vt:lpstr>PowerPoint Presentation</vt:lpstr>
      <vt:lpstr>Disorders of Carbohydrate digestion*</vt:lpstr>
      <vt:lpstr>PowerPoint Presentation</vt:lpstr>
      <vt:lpstr>PowerPoint Presentation</vt:lpstr>
      <vt:lpstr>Digestion and Absorption of Lipids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Disorders of Lipid Absorption</vt:lpstr>
      <vt:lpstr>Digestion and Absorption of Proteins</vt:lpstr>
      <vt:lpstr>PowerPoint Presentation</vt:lpstr>
      <vt:lpstr>PowerPoint Presentation</vt:lpstr>
      <vt:lpstr>PowerPoint Presentation</vt:lpstr>
      <vt:lpstr>PowerPoint Presentation</vt:lpstr>
      <vt:lpstr>Disorders of digestion and absorption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Odai</dc:creator>
  <cp:lastModifiedBy>laqqan</cp:lastModifiedBy>
  <cp:revision>470</cp:revision>
  <dcterms:created xsi:type="dcterms:W3CDTF">2006-08-16T00:00:00Z</dcterms:created>
  <dcterms:modified xsi:type="dcterms:W3CDTF">2020-02-09T08:29:04Z</dcterms:modified>
</cp:coreProperties>
</file>