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C8B1F5-46BD-4E2D-82BF-E350B205A83C}" type="datetimeFigureOut">
              <a:rPr lang="ar-SA" smtClean="0"/>
              <a:t>16/06/41</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B4C262D-8B86-42B5-AF2E-3C417335D2EA}" type="slidenum">
              <a:rPr lang="ar-SA" smtClean="0"/>
              <a:t>‹#›</a:t>
            </a:fld>
            <a:endParaRPr lang="ar-SA"/>
          </a:p>
        </p:txBody>
      </p:sp>
    </p:spTree>
    <p:extLst>
      <p:ext uri="{BB962C8B-B14F-4D97-AF65-F5344CB8AC3E}">
        <p14:creationId xmlns:p14="http://schemas.microsoft.com/office/powerpoint/2010/main" val="464245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7EA795F-CAC7-415E-91F9-E0FD4283CAE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3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264665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36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ar-SA"/>
              <a:t>انقر لتحرير نمط العنوان الرئيسي</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91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2953623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ar-SA"/>
              <a:t>انقر لتحرير نمط العنوان الرئيسي</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38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ar-SA"/>
              <a:t>انقر لتحرير نمط العنوان الرئيسي</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403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001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99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319788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D38EA0FD-C54F-4A11-8B04-9D12162B535F}"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795F-CAC7-415E-91F9-E0FD4283CAE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196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38EA0FD-C54F-4A11-8B04-9D12162B535F}"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41284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D38EA0FD-C54F-4A11-8B04-9D12162B535F}"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A795F-CAC7-415E-91F9-E0FD4283CAE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036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D38EA0FD-C54F-4A11-8B04-9D12162B535F}"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A795F-CAC7-415E-91F9-E0FD4283CAE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56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EA0FD-C54F-4A11-8B04-9D12162B535F}"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3823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2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ar-SA"/>
              <a:t>انقر لتحرير نمط العنوان الرئيسي</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D38EA0FD-C54F-4A11-8B04-9D12162B535F}"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795F-CAC7-415E-91F9-E0FD4283CAE1}" type="slidenum">
              <a:rPr lang="en-US" smtClean="0"/>
              <a:t>‹#›</a:t>
            </a:fld>
            <a:endParaRPr lang="en-US"/>
          </a:p>
        </p:txBody>
      </p:sp>
    </p:spTree>
    <p:extLst>
      <p:ext uri="{BB962C8B-B14F-4D97-AF65-F5344CB8AC3E}">
        <p14:creationId xmlns:p14="http://schemas.microsoft.com/office/powerpoint/2010/main" val="130732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8EA0FD-C54F-4A11-8B04-9D12162B535F}" type="datetimeFigureOut">
              <a:rPr lang="en-US" smtClean="0"/>
              <a:t>2/10/2020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EA795F-CAC7-415E-91F9-E0FD4283CAE1}" type="slidenum">
              <a:rPr lang="en-US" smtClean="0"/>
              <a:t>‹#›</a:t>
            </a:fld>
            <a:endParaRPr lang="en-US"/>
          </a:p>
        </p:txBody>
      </p:sp>
    </p:spTree>
    <p:extLst>
      <p:ext uri="{BB962C8B-B14F-4D97-AF65-F5344CB8AC3E}">
        <p14:creationId xmlns:p14="http://schemas.microsoft.com/office/powerpoint/2010/main" val="4088593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692397" y="1287807"/>
            <a:ext cx="6815669" cy="2038717"/>
          </a:xfrm>
        </p:spPr>
        <p:txBody>
          <a:bodyPr/>
          <a:lstStyle/>
          <a:p>
            <a:r>
              <a:rPr lang="ar-SA" sz="4000" b="1" dirty="0">
                <a:solidFill>
                  <a:schemeClr val="accent4"/>
                </a:solidFill>
              </a:rPr>
              <a:t>جامعة الإسراء</a:t>
            </a:r>
            <a:br>
              <a:rPr lang="ar-SA" sz="4000" b="1" dirty="0">
                <a:solidFill>
                  <a:schemeClr val="accent4"/>
                </a:solidFill>
              </a:rPr>
            </a:br>
            <a:r>
              <a:rPr lang="ar-SA" sz="4000" b="1" dirty="0">
                <a:solidFill>
                  <a:schemeClr val="accent4"/>
                </a:solidFill>
              </a:rPr>
              <a:t>كلية الادارة</a:t>
            </a:r>
            <a:endParaRPr lang="en-US" sz="3600" b="1" dirty="0">
              <a:solidFill>
                <a:srgbClr val="00B050"/>
              </a:solidFill>
            </a:endParaRPr>
          </a:p>
        </p:txBody>
      </p:sp>
      <p:sp>
        <p:nvSpPr>
          <p:cNvPr id="3" name="عنوان فرعي 2"/>
          <p:cNvSpPr>
            <a:spLocks noGrp="1"/>
          </p:cNvSpPr>
          <p:nvPr>
            <p:ph type="subTitle" idx="1"/>
          </p:nvPr>
        </p:nvSpPr>
        <p:spPr>
          <a:xfrm>
            <a:off x="2692397" y="3700046"/>
            <a:ext cx="6815669" cy="1589406"/>
          </a:xfrm>
        </p:spPr>
        <p:txBody>
          <a:bodyPr>
            <a:normAutofit lnSpcReduction="10000"/>
          </a:bodyPr>
          <a:lstStyle/>
          <a:p>
            <a:r>
              <a:rPr lang="ar-SA" sz="2800" b="1" dirty="0"/>
              <a:t>إدارة الموارد البشرية</a:t>
            </a:r>
          </a:p>
          <a:p>
            <a:r>
              <a:rPr lang="ar-SA" sz="2800" b="1" dirty="0">
                <a:solidFill>
                  <a:srgbClr val="FF0000"/>
                </a:solidFill>
              </a:rPr>
              <a:t>الفصل الدراسي الثاني 2019/2020</a:t>
            </a:r>
            <a:endParaRPr lang="en-US" sz="2800" b="1" dirty="0">
              <a:solidFill>
                <a:srgbClr val="FF0000"/>
              </a:solidFill>
            </a:endParaRPr>
          </a:p>
          <a:p>
            <a:r>
              <a:rPr lang="ar-SA" sz="2800" b="1" dirty="0"/>
              <a:t>اعداد د. نبيل اللوح</a:t>
            </a:r>
            <a:endParaRPr lang="en-US" sz="2800" b="1" dirty="0"/>
          </a:p>
        </p:txBody>
      </p:sp>
      <p:pic>
        <p:nvPicPr>
          <p:cNvPr id="4" name="صورة 3"/>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719182" cy="1720355"/>
          </a:xfrm>
          <a:prstGeom prst="rect">
            <a:avLst/>
          </a:prstGeom>
        </p:spPr>
      </p:pic>
      <p:pic>
        <p:nvPicPr>
          <p:cNvPr id="5" name="صورة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81281" y="-1"/>
            <a:ext cx="1719182" cy="1720355"/>
          </a:xfrm>
          <a:prstGeom prst="rect">
            <a:avLst/>
          </a:prstGeom>
        </p:spPr>
      </p:pic>
    </p:spTree>
    <p:extLst>
      <p:ext uri="{BB962C8B-B14F-4D97-AF65-F5344CB8AC3E}">
        <p14:creationId xmlns:p14="http://schemas.microsoft.com/office/powerpoint/2010/main" val="3317182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عناصر أساسية مميزة لمدخل 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fontScale="70000" lnSpcReduction="20000"/>
          </a:bodyPr>
          <a:lstStyle/>
          <a:p>
            <a:pPr marL="0" indent="0" algn="just" rtl="1">
              <a:buNone/>
            </a:pPr>
            <a:r>
              <a:rPr lang="ar-SA" sz="4000" dirty="0"/>
              <a:t> 1- البعد الاستراتيجي للمورد البشري</a:t>
            </a:r>
          </a:p>
          <a:p>
            <a:pPr marL="0" indent="0" algn="just" rtl="1">
              <a:buNone/>
            </a:pPr>
            <a:r>
              <a:rPr lang="ar-SA" sz="4000" dirty="0"/>
              <a:t>2- البعد الأخلاقي في التعامل مع العاملين</a:t>
            </a:r>
          </a:p>
          <a:p>
            <a:pPr marL="0" indent="0" algn="just" rtl="1">
              <a:buNone/>
            </a:pPr>
            <a:r>
              <a:rPr lang="ar-SA" sz="4000" dirty="0"/>
              <a:t>3- الجودة الشاملة للأداء البشري في كافة مواضع الأداء</a:t>
            </a:r>
          </a:p>
          <a:p>
            <a:pPr marL="0" indent="0" algn="just" rtl="1">
              <a:buNone/>
            </a:pPr>
            <a:r>
              <a:rPr lang="ar-SA" sz="4000" dirty="0"/>
              <a:t>4- الاستثمار في راس المال البشري</a:t>
            </a:r>
          </a:p>
          <a:p>
            <a:pPr marL="0" indent="0" algn="just" rtl="1">
              <a:buNone/>
            </a:pPr>
            <a:r>
              <a:rPr lang="ar-SA" sz="4000" dirty="0"/>
              <a:t>5- توحيد مصالح وتوجهات الإدارة والعاملين</a:t>
            </a:r>
          </a:p>
          <a:p>
            <a:pPr marL="0" indent="0" algn="just" rtl="1">
              <a:buNone/>
            </a:pPr>
            <a:r>
              <a:rPr lang="ar-SA" sz="3400" dirty="0">
                <a:solidFill>
                  <a:srgbClr val="FF0000"/>
                </a:solidFill>
              </a:rPr>
              <a:t>وهذا ما دعا الى تزايد استخدام تعبير ادار الموارد البشرية في منظمات الاعمال بشكل خاص كبديل لإدارة الافراد باعتباره منسجما مع واقع الأداء المعاصر</a:t>
            </a:r>
          </a:p>
        </p:txBody>
      </p:sp>
    </p:spTree>
    <p:extLst>
      <p:ext uri="{BB962C8B-B14F-4D97-AF65-F5344CB8AC3E}">
        <p14:creationId xmlns:p14="http://schemas.microsoft.com/office/powerpoint/2010/main" val="2213800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والعلاقات الانسانية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العلاقات الإنسانية : انها الناتج العام للموقف الاجتماعي الذي يوجد فيه الفرد مع جماعات العمل لتحقيق هدف مشترك</a:t>
            </a:r>
          </a:p>
          <a:p>
            <a:pPr marL="0" indent="0" algn="just" rtl="1">
              <a:buNone/>
            </a:pPr>
            <a:endParaRPr lang="ar-SA" sz="3400" dirty="0">
              <a:solidFill>
                <a:srgbClr val="FF0000"/>
              </a:solidFill>
            </a:endParaRPr>
          </a:p>
        </p:txBody>
      </p:sp>
    </p:spTree>
    <p:extLst>
      <p:ext uri="{BB962C8B-B14F-4D97-AF65-F5344CB8AC3E}">
        <p14:creationId xmlns:p14="http://schemas.microsoft.com/office/powerpoint/2010/main" val="1191815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والعلاقات الانسانية</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10000"/>
          </a:bodyPr>
          <a:lstStyle/>
          <a:p>
            <a:pPr marL="0" indent="0" algn="just" rtl="1">
              <a:buNone/>
            </a:pPr>
            <a:r>
              <a:rPr lang="ar-SA" sz="4000" dirty="0"/>
              <a:t> لمعرفة طبيعة العلاقة الإنسانية لابد من تحليل وفهم واضح للفرد واتجاهاته داخل المنظمة وبالتالي فان هذه المعرفة يجب ان تبنى على:</a:t>
            </a:r>
          </a:p>
          <a:p>
            <a:pPr marL="0" indent="0" algn="just" rtl="1">
              <a:buNone/>
            </a:pPr>
            <a:r>
              <a:rPr lang="ar-SA" sz="4000" dirty="0"/>
              <a:t>1- ان الفرد لا يستطيع ان يعمل ويعيش بمعزل عن الاخرين</a:t>
            </a:r>
          </a:p>
          <a:p>
            <a:pPr marL="0" indent="0" algn="just" rtl="1">
              <a:buNone/>
            </a:pPr>
            <a:r>
              <a:rPr lang="ar-SA" sz="4000" dirty="0"/>
              <a:t>2- ان الفرد هو عضو في جماعات عمل مختلفة داخل المنظمة</a:t>
            </a:r>
          </a:p>
          <a:p>
            <a:pPr marL="0" indent="0" algn="just" rtl="1">
              <a:buNone/>
            </a:pPr>
            <a:endParaRPr lang="ar-SA" sz="3400" dirty="0">
              <a:solidFill>
                <a:srgbClr val="FF0000"/>
              </a:solidFill>
            </a:endParaRPr>
          </a:p>
        </p:txBody>
      </p:sp>
    </p:spTree>
    <p:extLst>
      <p:ext uri="{BB962C8B-B14F-4D97-AF65-F5344CB8AC3E}">
        <p14:creationId xmlns:p14="http://schemas.microsoft.com/office/powerpoint/2010/main" val="12275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الدور الحقيقي لإدارة الافراد </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العمل الجاد لتهيئة مناخ تنظيمي يتيح خلق وتنمية العلاقات الإنسانية في المنظمة ولا سبيل لها في ذلك سوى تحديدها للمفاهيم وللمقومات السلوكية التي بواسطتها يمكن السيطرة الى حد كبير على سلوك وأداء الافراد داخل التنظيم</a:t>
            </a:r>
            <a:endParaRPr lang="ar-SA" sz="3400" dirty="0">
              <a:solidFill>
                <a:srgbClr val="FF0000"/>
              </a:solidFill>
            </a:endParaRPr>
          </a:p>
        </p:txBody>
      </p:sp>
    </p:spTree>
    <p:extLst>
      <p:ext uri="{BB962C8B-B14F-4D97-AF65-F5344CB8AC3E}">
        <p14:creationId xmlns:p14="http://schemas.microsoft.com/office/powerpoint/2010/main" val="1019930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والروح المعنوية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يعتبر علم النفس الصناعي او الإداري من احدث العلوم التي اثرت بشكل واضح واحتلت مكانة رفيعة لما تقدمه من عون كبير في تحديد وتحليل المشكلات الإنسانية وفي معرفة اتجاهات الافراد وحقيقة سلوكهم.</a:t>
            </a:r>
            <a:endParaRPr lang="ar-SA" sz="3400" dirty="0">
              <a:solidFill>
                <a:srgbClr val="FF0000"/>
              </a:solidFill>
            </a:endParaRPr>
          </a:p>
        </p:txBody>
      </p:sp>
    </p:spTree>
    <p:extLst>
      <p:ext uri="{BB962C8B-B14F-4D97-AF65-F5344CB8AC3E}">
        <p14:creationId xmlns:p14="http://schemas.microsoft.com/office/powerpoint/2010/main" val="3633038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والروح المعنوية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تعتبر الروح المعنوية في الصناعة احد الموضوعات الهامة التي يعالجها علم النفس الصناعي والتي نالت القدر الكبير من العناية من جانب رجال الإدارة وعلماء النفس في الدول المتقدمة</a:t>
            </a:r>
            <a:endParaRPr lang="ar-SA" sz="3400" dirty="0">
              <a:solidFill>
                <a:srgbClr val="FF0000"/>
              </a:solidFill>
            </a:endParaRPr>
          </a:p>
        </p:txBody>
      </p:sp>
    </p:spTree>
    <p:extLst>
      <p:ext uri="{BB962C8B-B14F-4D97-AF65-F5344CB8AC3E}">
        <p14:creationId xmlns:p14="http://schemas.microsoft.com/office/powerpoint/2010/main" val="3421708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والروح المعنوية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يرجع اهتمام إدارة الموارد البشرية بالتحديد بموضوع الروح المعنوية لضمان فعالية أداء كافة افراد التنظيم في تحقيق هيكل </a:t>
            </a:r>
            <a:r>
              <a:rPr lang="ar-SA" sz="4000"/>
              <a:t>اهداف المنظمة.</a:t>
            </a:r>
            <a:endParaRPr lang="ar-SA" sz="3400" dirty="0">
              <a:solidFill>
                <a:srgbClr val="FF0000"/>
              </a:solidFill>
            </a:endParaRPr>
          </a:p>
        </p:txBody>
      </p:sp>
    </p:spTree>
    <p:extLst>
      <p:ext uri="{BB962C8B-B14F-4D97-AF65-F5344CB8AC3E}">
        <p14:creationId xmlns:p14="http://schemas.microsoft.com/office/powerpoint/2010/main" val="3423698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marL="0" indent="0" algn="ctr">
              <a:buNone/>
            </a:pPr>
            <a:r>
              <a:rPr lang="ar-SA" sz="11500" dirty="0">
                <a:solidFill>
                  <a:srgbClr val="FF0000"/>
                </a:solidFill>
              </a:rPr>
              <a:t>وشكراً</a:t>
            </a:r>
            <a:endParaRPr lang="en-US" sz="11500" dirty="0">
              <a:solidFill>
                <a:srgbClr val="FF0000"/>
              </a:solidFill>
            </a:endParaRPr>
          </a:p>
        </p:txBody>
      </p:sp>
    </p:spTree>
    <p:extLst>
      <p:ext uri="{BB962C8B-B14F-4D97-AF65-F5344CB8AC3E}">
        <p14:creationId xmlns:p14="http://schemas.microsoft.com/office/powerpoint/2010/main" val="4228790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التطور التاريخي لإدارة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a:bodyPr>
          <a:lstStyle/>
          <a:p>
            <a:pPr marL="0" indent="0" algn="r" rtl="1">
              <a:buNone/>
            </a:pPr>
            <a:r>
              <a:rPr lang="ar-SA" dirty="0"/>
              <a:t> الخلفية التاريخية لإدارة الموارد البشرية</a:t>
            </a:r>
          </a:p>
          <a:p>
            <a:pPr marL="0" indent="0" algn="r" rtl="1">
              <a:buNone/>
            </a:pPr>
            <a:r>
              <a:rPr lang="ar-SA" dirty="0"/>
              <a:t>1- بدء الاهتمام بوظيفة الموارد البشرية في المصانع الإنجليزية في منتصف القرن التاسع عشر</a:t>
            </a:r>
          </a:p>
          <a:p>
            <a:pPr marL="0" indent="0" algn="r" rtl="1">
              <a:buNone/>
            </a:pPr>
            <a:r>
              <a:rPr lang="ar-SA" dirty="0"/>
              <a:t>(روبرت اوين) اصدر قانون المصانع وسمي بابي إدارة الافراد</a:t>
            </a:r>
          </a:p>
          <a:p>
            <a:pPr marL="0" indent="0" algn="r" rtl="1">
              <a:buNone/>
            </a:pPr>
            <a:r>
              <a:rPr lang="ar-SA" dirty="0"/>
              <a:t>2- السنوات الاولى من القرن العشرين ظهرت بوادر انتشار الأفكار التي تنادي بالاهتمام بالفر في المصانع الأوروبية والأمريكية </a:t>
            </a:r>
            <a:r>
              <a:rPr lang="ar-SA" dirty="0" err="1"/>
              <a:t>وتاسست</a:t>
            </a:r>
            <a:r>
              <a:rPr lang="ar-SA" dirty="0"/>
              <a:t> في عام 1913 جمعية </a:t>
            </a:r>
            <a:r>
              <a:rPr lang="ar-SA" dirty="0" err="1"/>
              <a:t>للافراد</a:t>
            </a:r>
            <a:r>
              <a:rPr lang="ar-SA" dirty="0"/>
              <a:t> العاملين(</a:t>
            </a:r>
            <a:r>
              <a:rPr lang="en-US" dirty="0"/>
              <a:t>welfare workers</a:t>
            </a:r>
            <a:r>
              <a:rPr lang="ar-SA" dirty="0"/>
              <a:t>).</a:t>
            </a:r>
          </a:p>
          <a:p>
            <a:pPr marL="0" indent="0" algn="r" rtl="1">
              <a:buNone/>
            </a:pPr>
            <a:r>
              <a:rPr lang="ar-SA" dirty="0"/>
              <a:t>3- عندما نشبت الحرب </a:t>
            </a:r>
            <a:r>
              <a:rPr lang="ar-SA"/>
              <a:t>العالمية الاولى( </a:t>
            </a:r>
            <a:r>
              <a:rPr lang="ar-SA" dirty="0"/>
              <a:t>عجز في القوة العاملة –تجنيد الشباب وحلت النساء في العمل- ازداد دور النقابات)</a:t>
            </a:r>
          </a:p>
          <a:p>
            <a:pPr marL="0" indent="0" algn="r" rtl="1">
              <a:buNone/>
            </a:pPr>
            <a:endParaRPr lang="en-US" dirty="0"/>
          </a:p>
        </p:txBody>
      </p:sp>
    </p:spTree>
    <p:extLst>
      <p:ext uri="{BB962C8B-B14F-4D97-AF65-F5344CB8AC3E}">
        <p14:creationId xmlns:p14="http://schemas.microsoft.com/office/powerpoint/2010/main" val="2046599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التطور التاريخي لإدارة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a:bodyPr>
          <a:lstStyle/>
          <a:p>
            <a:pPr marL="0" indent="0" algn="r" rtl="1">
              <a:buNone/>
            </a:pPr>
            <a:r>
              <a:rPr lang="ar-SA" dirty="0"/>
              <a:t> الخلفية التاريخية لإدارة الموارد البشرية</a:t>
            </a:r>
          </a:p>
          <a:p>
            <a:pPr marL="0" indent="0" algn="r" rtl="1">
              <a:buNone/>
            </a:pPr>
            <a:r>
              <a:rPr lang="ar-SA" dirty="0"/>
              <a:t>4- اما مرحلة ما بعد الحرب العالمية الأولى ( ارتفاع في البطالة – عمليات الاختيار بدقة –انتكاس أفكار روبرت اوين- اغلاق الكثير من اقسام الرفاهية- تدخل الحكومة)</a:t>
            </a:r>
          </a:p>
          <a:p>
            <a:pPr marL="0" indent="0" algn="r" rtl="1">
              <a:buNone/>
            </a:pPr>
            <a:r>
              <a:rPr lang="ar-SA" dirty="0"/>
              <a:t>5- في الثلاثينات من القرن الماضي (الحاجة الى عمالة مستقرة  انتاج مستقر – توظيف حسب الوصف الوظيفي – تطوير سياسات الاختيار للأفراد العاملين – إعادة النظر في الأفكار التي تركز عي رفاهية الافراد العاملين.</a:t>
            </a:r>
          </a:p>
          <a:p>
            <a:pPr marL="0" indent="0" algn="r" rtl="1">
              <a:buNone/>
            </a:pPr>
            <a:r>
              <a:rPr lang="ar-SA" dirty="0"/>
              <a:t>6 وبعد انتهاء الحرب العاملة الثانية (انصب الاهتمام برسم سياسات مختلفة للتوظيف على مستوى الدولة سعيا الى تحقيق مبدأ العمالة الكاملة والاهتمام بتخطيط القوى العاملة وربط سياسات التوظف بتخطيط القوى العاملة</a:t>
            </a:r>
            <a:endParaRPr lang="en-US" dirty="0"/>
          </a:p>
        </p:txBody>
      </p:sp>
    </p:spTree>
    <p:extLst>
      <p:ext uri="{BB962C8B-B14F-4D97-AF65-F5344CB8AC3E}">
        <p14:creationId xmlns:p14="http://schemas.microsoft.com/office/powerpoint/2010/main" val="1666680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التطور التاريخي لإدارة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r" rtl="1">
              <a:buNone/>
            </a:pPr>
            <a:r>
              <a:rPr lang="ar-SA" dirty="0"/>
              <a:t> الخلفية التاريخية لإدارة الموارد البشرية</a:t>
            </a:r>
          </a:p>
          <a:p>
            <a:pPr marL="0" indent="0" algn="r" rtl="1">
              <a:buNone/>
            </a:pPr>
            <a:r>
              <a:rPr lang="ar-SA" dirty="0"/>
              <a:t>7- وبعد هذه المرحلة التي أعقبت انتهاء الحرب العالمية الثانية(توسع في مجال العمل التخصصي – تقدمت أساليب التعامل مع العاملين في الصناعة(اختيار ، تقييم، تحديد فئات الأجور، منع </a:t>
            </a:r>
            <a:r>
              <a:rPr lang="ar-SA" dirty="0" err="1"/>
              <a:t>الحودث</a:t>
            </a:r>
            <a:r>
              <a:rPr lang="ar-SA" dirty="0"/>
              <a:t> الصناعية، التدريب) – أدى الى تمهيد الطريق الى فصل إدارة الافراد في المنظمات الكبيرة الحجم عن الإدارات الأخرى – توسع افاق المدارس الفكرية الخاصة بشؤون الافراد – أصبحت إدارة الافراد احدى وظائف المنشاة الأساسية)</a:t>
            </a:r>
          </a:p>
        </p:txBody>
      </p:sp>
    </p:spTree>
    <p:extLst>
      <p:ext uri="{BB962C8B-B14F-4D97-AF65-F5344CB8AC3E}">
        <p14:creationId xmlns:p14="http://schemas.microsoft.com/office/powerpoint/2010/main" val="1206777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ومدخل النظم</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يمثل مدخل النظم احد ابرز المداخل الحديثة للنظر الى العملية الإدارية والمنظمة ككل فقد ظهر هذا المدخل في الستينات وقد وضعه مجموعة من العلماء بقيادة بولاد نج </a:t>
            </a:r>
            <a:r>
              <a:rPr lang="ar-SA" sz="4000" dirty="0" err="1"/>
              <a:t>وبيرتلانفي</a:t>
            </a:r>
            <a:r>
              <a:rPr lang="ar-SA" sz="4000" dirty="0"/>
              <a:t>) حيث قاموا بتأسيس جمعية للأبحاث العامة للنظم.</a:t>
            </a:r>
          </a:p>
          <a:p>
            <a:pPr marL="0" indent="0" algn="just" rtl="1">
              <a:buNone/>
            </a:pPr>
            <a:endParaRPr lang="ar-SA" sz="4000" dirty="0"/>
          </a:p>
        </p:txBody>
      </p:sp>
    </p:spTree>
    <p:extLst>
      <p:ext uri="{BB962C8B-B14F-4D97-AF65-F5344CB8AC3E}">
        <p14:creationId xmlns:p14="http://schemas.microsoft.com/office/powerpoint/2010/main" val="3878388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ومدخل النظم</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20000"/>
          </a:bodyPr>
          <a:lstStyle/>
          <a:p>
            <a:pPr marL="0" indent="0" algn="just" rtl="1">
              <a:buNone/>
            </a:pPr>
            <a:r>
              <a:rPr lang="ar-SA" sz="4000" dirty="0"/>
              <a:t> احدث مدخل النظم مجموعة من الاثار في مجال إدارة الموارد البشرية تمثلت في الجوانب التالية:-</a:t>
            </a:r>
          </a:p>
          <a:p>
            <a:pPr marL="0" indent="0" algn="just" rtl="1">
              <a:buNone/>
            </a:pPr>
            <a:r>
              <a:rPr lang="ar-SA" sz="4000" dirty="0"/>
              <a:t>1- ان الأنشطة والوظائف التي تؤديها إدارة الموارد البشرية متداخلة ومترابطة</a:t>
            </a:r>
          </a:p>
          <a:p>
            <a:pPr marL="0" indent="0" algn="just" rtl="1">
              <a:buNone/>
            </a:pPr>
            <a:r>
              <a:rPr lang="ar-SA" sz="4000" dirty="0"/>
              <a:t>2- إدارة الموارد البشرية مسؤولة عن كل وظائف إدارة الموارد البشرية بالمسبة لكل العاملين(عليا- وسطى – دنيا)</a:t>
            </a:r>
          </a:p>
          <a:p>
            <a:pPr marL="0" indent="0" algn="just" rtl="1">
              <a:buNone/>
            </a:pPr>
            <a:endParaRPr lang="ar-SA" sz="4000" dirty="0"/>
          </a:p>
        </p:txBody>
      </p:sp>
    </p:spTree>
    <p:extLst>
      <p:ext uri="{BB962C8B-B14F-4D97-AF65-F5344CB8AC3E}">
        <p14:creationId xmlns:p14="http://schemas.microsoft.com/office/powerpoint/2010/main" val="2106129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الموارد البشرية ومدخل النظم</a:t>
            </a:r>
            <a:endParaRPr lang="en-US" dirty="0">
              <a:solidFill>
                <a:schemeClr val="accent4"/>
              </a:solidFill>
            </a:endParaRPr>
          </a:p>
        </p:txBody>
      </p:sp>
      <p:sp>
        <p:nvSpPr>
          <p:cNvPr id="3" name="عنصر نائب للمحتوى 2"/>
          <p:cNvSpPr>
            <a:spLocks noGrp="1"/>
          </p:cNvSpPr>
          <p:nvPr>
            <p:ph idx="1"/>
          </p:nvPr>
        </p:nvSpPr>
        <p:spPr/>
        <p:txBody>
          <a:bodyPr>
            <a:normAutofit fontScale="92500" lnSpcReduction="20000"/>
          </a:bodyPr>
          <a:lstStyle/>
          <a:p>
            <a:pPr marL="0" indent="0" algn="just" rtl="1">
              <a:buNone/>
            </a:pPr>
            <a:r>
              <a:rPr lang="ar-SA" sz="4000" dirty="0"/>
              <a:t> احدث مدخل النظم مجموعة من الاثار في مجال إدارة الموارد البشرية تمثلت في الجوانب التالية:-</a:t>
            </a:r>
          </a:p>
          <a:p>
            <a:pPr marL="0" indent="0" algn="just" rtl="1">
              <a:buNone/>
            </a:pPr>
            <a:r>
              <a:rPr lang="ar-SA" sz="4000" dirty="0"/>
              <a:t>3- اعتبار إدارة الموارد البشرية عملية مستمرة وديناميكية</a:t>
            </a:r>
          </a:p>
          <a:p>
            <a:pPr marL="0" indent="0" algn="just" rtl="1">
              <a:buNone/>
            </a:pPr>
            <a:r>
              <a:rPr lang="ar-SA" sz="4000" dirty="0"/>
              <a:t>4- جعل إدارة الموارد البشرية بمثابة الجهاز المسؤول عن التنظيم في المنظمة( اختيار وتعيين افضل العاملين وتأهيل وتنمية وصيانة لكي يسهموا بفاعلية في بلوغ اهداف المنظمة)</a:t>
            </a:r>
          </a:p>
        </p:txBody>
      </p:sp>
    </p:spTree>
    <p:extLst>
      <p:ext uri="{BB962C8B-B14F-4D97-AF65-F5344CB8AC3E}">
        <p14:creationId xmlns:p14="http://schemas.microsoft.com/office/powerpoint/2010/main" val="14625883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مسؤولية 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1- الإدارة العليا</a:t>
            </a:r>
          </a:p>
          <a:p>
            <a:pPr marL="0" indent="0" algn="just" rtl="1">
              <a:buNone/>
            </a:pPr>
            <a:r>
              <a:rPr lang="ar-SA" sz="4000" dirty="0"/>
              <a:t>2- إدارة الموارد البشرية بالمنظمة</a:t>
            </a:r>
          </a:p>
          <a:p>
            <a:pPr marL="0" indent="0" algn="just" rtl="1">
              <a:buNone/>
            </a:pPr>
            <a:r>
              <a:rPr lang="ar-SA" sz="4000" dirty="0"/>
              <a:t>3- المديرون او الرؤساء المباشرون</a:t>
            </a:r>
          </a:p>
        </p:txBody>
      </p:sp>
    </p:spTree>
    <p:extLst>
      <p:ext uri="{BB962C8B-B14F-4D97-AF65-F5344CB8AC3E}">
        <p14:creationId xmlns:p14="http://schemas.microsoft.com/office/powerpoint/2010/main" val="25677909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dirty="0">
                <a:solidFill>
                  <a:schemeClr val="accent4"/>
                </a:solidFill>
              </a:rPr>
              <a:t>إدارة الافراد ام إدارة الموارد البشرية</a:t>
            </a:r>
            <a:endParaRPr lang="en-US" dirty="0">
              <a:solidFill>
                <a:schemeClr val="accent4"/>
              </a:solidFill>
            </a:endParaRPr>
          </a:p>
        </p:txBody>
      </p:sp>
      <p:sp>
        <p:nvSpPr>
          <p:cNvPr id="3" name="عنصر نائب للمحتوى 2"/>
          <p:cNvSpPr>
            <a:spLocks noGrp="1"/>
          </p:cNvSpPr>
          <p:nvPr>
            <p:ph idx="1"/>
          </p:nvPr>
        </p:nvSpPr>
        <p:spPr/>
        <p:txBody>
          <a:bodyPr>
            <a:normAutofit/>
          </a:bodyPr>
          <a:lstStyle/>
          <a:p>
            <a:pPr marL="0" indent="0" algn="just" rtl="1">
              <a:buNone/>
            </a:pPr>
            <a:r>
              <a:rPr lang="ar-SA" sz="4000" dirty="0"/>
              <a:t> تطورت من إدارة المستخدمين – إدارة الافراد –إدارة شؤون الموظفين –إدارة الموارد البشرية – راس المال الفكري او المعرفي</a:t>
            </a:r>
          </a:p>
        </p:txBody>
      </p:sp>
    </p:spTree>
    <p:extLst>
      <p:ext uri="{BB962C8B-B14F-4D97-AF65-F5344CB8AC3E}">
        <p14:creationId xmlns:p14="http://schemas.microsoft.com/office/powerpoint/2010/main" val="3567711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عضوي">
  <a:themeElements>
    <a:clrScheme name="عضوي">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عضوي">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عضوي">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537</TotalTime>
  <Words>775</Words>
  <Application>Microsoft Office PowerPoint</Application>
  <PresentationFormat>شاشة عريضة</PresentationFormat>
  <Paragraphs>56</Paragraphs>
  <Slides>17</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17</vt:i4>
      </vt:variant>
    </vt:vector>
  </HeadingPairs>
  <TitlesOfParts>
    <vt:vector size="21" baseType="lpstr">
      <vt:lpstr>Arial</vt:lpstr>
      <vt:lpstr>Calibri</vt:lpstr>
      <vt:lpstr>Garamond</vt:lpstr>
      <vt:lpstr>عضوي</vt:lpstr>
      <vt:lpstr>جامعة الإسراء كلية الادارة</vt:lpstr>
      <vt:lpstr>التطور التاريخي لإدارة الموارد البشرية</vt:lpstr>
      <vt:lpstr>التطور التاريخي لإدارة الموارد البشرية</vt:lpstr>
      <vt:lpstr>التطور التاريخي لإدارة الموارد البشرية</vt:lpstr>
      <vt:lpstr>إدارة الموارد البشرية ومدخل النظم</vt:lpstr>
      <vt:lpstr>إدارة الموارد البشرية ومدخل النظم</vt:lpstr>
      <vt:lpstr>إدارة الموارد البشرية ومدخل النظم</vt:lpstr>
      <vt:lpstr>مسؤولية إدارة الموارد البشرية</vt:lpstr>
      <vt:lpstr>إدارة الافراد ام إدارة الموارد البشرية</vt:lpstr>
      <vt:lpstr>عناصر أساسية مميزة لمدخل إدارة الموارد البشرية</vt:lpstr>
      <vt:lpstr>إدارة الموارد البشرية والعلاقات الانسانية</vt:lpstr>
      <vt:lpstr>إدارة الموارد البشرية والعلاقات الانسانية</vt:lpstr>
      <vt:lpstr>الدور الحقيقي لإدارة الافراد </vt:lpstr>
      <vt:lpstr>إدارة الموارد البشرية والروح المعنوية</vt:lpstr>
      <vt:lpstr>إدارة الموارد البشرية والروح المعنوية</vt:lpstr>
      <vt:lpstr>إدارة الموارد البشرية والروح المعنوية</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جامعة الإسراء دائرة القبول والتسجيل</dc:title>
  <dc:creator>mohamed H altorkmani</dc:creator>
  <cp:lastModifiedBy>د.نبيل اللوح</cp:lastModifiedBy>
  <cp:revision>51</cp:revision>
  <dcterms:created xsi:type="dcterms:W3CDTF">2019-09-11T02:56:37Z</dcterms:created>
  <dcterms:modified xsi:type="dcterms:W3CDTF">2020-02-10T07:28:34Z</dcterms:modified>
</cp:coreProperties>
</file>