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6C8B1F5-46BD-4E2D-82BF-E350B205A83C}" type="datetimeFigureOut">
              <a:rPr lang="ar-SA" smtClean="0"/>
              <a:t>24/06/41</a:t>
            </a:fld>
            <a:endParaRPr lang="ar-SA"/>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B4C262D-8B86-42B5-AF2E-3C417335D2EA}" type="slidenum">
              <a:rPr lang="ar-SA" smtClean="0"/>
              <a:t>‹#›</a:t>
            </a:fld>
            <a:endParaRPr lang="ar-SA"/>
          </a:p>
        </p:txBody>
      </p:sp>
    </p:spTree>
    <p:extLst>
      <p:ext uri="{BB962C8B-B14F-4D97-AF65-F5344CB8AC3E}">
        <p14:creationId xmlns:p14="http://schemas.microsoft.com/office/powerpoint/2010/main" val="4642455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ar-SA"/>
              <a:t>انقر لتحرير نمط العنوان الرئيسي</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الثانوي الرئيسي</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38EA0FD-C54F-4A11-8B04-9D12162B535F}" type="datetimeFigureOut">
              <a:rPr lang="en-US" smtClean="0"/>
              <a:t>2/18/2020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7EA795F-CAC7-415E-91F9-E0FD4283CAE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037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ar-SA"/>
              <a:t>انقر لتحرير نمط العنوان الرئيسي</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D38EA0FD-C54F-4A11-8B04-9D12162B535F}"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A795F-CAC7-415E-91F9-E0FD4283CAE1}" type="slidenum">
              <a:rPr lang="en-US" smtClean="0"/>
              <a:t>‹#›</a:t>
            </a:fld>
            <a:endParaRPr lang="en-US"/>
          </a:p>
        </p:txBody>
      </p:sp>
    </p:spTree>
    <p:extLst>
      <p:ext uri="{BB962C8B-B14F-4D97-AF65-F5344CB8AC3E}">
        <p14:creationId xmlns:p14="http://schemas.microsoft.com/office/powerpoint/2010/main" val="2646653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D38EA0FD-C54F-4A11-8B04-9D12162B535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A795F-CAC7-415E-91F9-E0FD4283CAE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736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ar-SA"/>
              <a:t>انقر لتحرير نمط العنوان الرئيسي</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النص الرئيسي</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D38EA0FD-C54F-4A11-8B04-9D12162B535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A795F-CAC7-415E-91F9-E0FD4283CAE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8910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D38EA0FD-C54F-4A11-8B04-9D12162B535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A795F-CAC7-415E-91F9-E0FD4283CAE1}" type="slidenum">
              <a:rPr lang="en-US" smtClean="0"/>
              <a:t>‹#›</a:t>
            </a:fld>
            <a:endParaRPr lang="en-US"/>
          </a:p>
        </p:txBody>
      </p:sp>
    </p:spTree>
    <p:extLst>
      <p:ext uri="{BB962C8B-B14F-4D97-AF65-F5344CB8AC3E}">
        <p14:creationId xmlns:p14="http://schemas.microsoft.com/office/powerpoint/2010/main" val="2953623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ar-SA"/>
              <a:t>انقر لتحرير نمط العنوان الرئيسي</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D38EA0FD-C54F-4A11-8B04-9D12162B535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A795F-CAC7-415E-91F9-E0FD4283CAE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3383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ar-SA"/>
              <a:t>انقر لتحرير نمط العنوان الرئيسي</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D38EA0FD-C54F-4A11-8B04-9D12162B535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A795F-CAC7-415E-91F9-E0FD4283CAE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6403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D38EA0FD-C54F-4A11-8B04-9D12162B535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A795F-CAC7-415E-91F9-E0FD4283CAE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001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D38EA0FD-C54F-4A11-8B04-9D12162B535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A795F-CAC7-415E-91F9-E0FD4283CAE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2997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idx="1"/>
          </p:nvPr>
        </p:nvSpPr>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D38EA0FD-C54F-4A11-8B04-9D12162B535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A795F-CAC7-415E-91F9-E0FD4283CAE1}" type="slidenum">
              <a:rPr lang="en-US" smtClean="0"/>
              <a:t>‹#›</a:t>
            </a:fld>
            <a:endParaRPr lang="en-US"/>
          </a:p>
        </p:txBody>
      </p:sp>
    </p:spTree>
    <p:extLst>
      <p:ext uri="{BB962C8B-B14F-4D97-AF65-F5344CB8AC3E}">
        <p14:creationId xmlns:p14="http://schemas.microsoft.com/office/powerpoint/2010/main" val="319788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D38EA0FD-C54F-4A11-8B04-9D12162B535F}"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A795F-CAC7-415E-91F9-E0FD4283CAE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1961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D38EA0FD-C54F-4A11-8B04-9D12162B535F}"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A795F-CAC7-415E-91F9-E0FD4283CAE1}" type="slidenum">
              <a:rPr lang="en-US" smtClean="0"/>
              <a:t>‹#›</a:t>
            </a:fld>
            <a:endParaRPr lang="en-US"/>
          </a:p>
        </p:txBody>
      </p:sp>
    </p:spTree>
    <p:extLst>
      <p:ext uri="{BB962C8B-B14F-4D97-AF65-F5344CB8AC3E}">
        <p14:creationId xmlns:p14="http://schemas.microsoft.com/office/powerpoint/2010/main" val="412847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D38EA0FD-C54F-4A11-8B04-9D12162B535F}" type="datetimeFigureOut">
              <a:rPr lang="en-US" smtClean="0"/>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EA795F-CAC7-415E-91F9-E0FD4283CAE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036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Date Placeholder 2"/>
          <p:cNvSpPr>
            <a:spLocks noGrp="1"/>
          </p:cNvSpPr>
          <p:nvPr>
            <p:ph type="dt" sz="half" idx="10"/>
          </p:nvPr>
        </p:nvSpPr>
        <p:spPr/>
        <p:txBody>
          <a:bodyPr/>
          <a:lstStyle/>
          <a:p>
            <a:fld id="{D38EA0FD-C54F-4A11-8B04-9D12162B535F}" type="datetimeFigureOut">
              <a:rPr lang="en-US" smtClean="0"/>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EA795F-CAC7-415E-91F9-E0FD4283CAE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56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EA0FD-C54F-4A11-8B04-9D12162B535F}" type="datetimeFigureOut">
              <a:rPr lang="en-US" smtClean="0"/>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EA795F-CAC7-415E-91F9-E0FD4283CAE1}" type="slidenum">
              <a:rPr lang="en-US" smtClean="0"/>
              <a:t>‹#›</a:t>
            </a:fld>
            <a:endParaRPr lang="en-US"/>
          </a:p>
        </p:txBody>
      </p:sp>
    </p:spTree>
    <p:extLst>
      <p:ext uri="{BB962C8B-B14F-4D97-AF65-F5344CB8AC3E}">
        <p14:creationId xmlns:p14="http://schemas.microsoft.com/office/powerpoint/2010/main" val="38233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D38EA0FD-C54F-4A11-8B04-9D12162B535F}"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A795F-CAC7-415E-91F9-E0FD4283CAE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827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ar-SA"/>
              <a:t>انقر لتحرير نمط العنوان الرئيسي</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D38EA0FD-C54F-4A11-8B04-9D12162B535F}"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A795F-CAC7-415E-91F9-E0FD4283CAE1}" type="slidenum">
              <a:rPr lang="en-US" smtClean="0"/>
              <a:t>‹#›</a:t>
            </a:fld>
            <a:endParaRPr lang="en-US"/>
          </a:p>
        </p:txBody>
      </p:sp>
    </p:spTree>
    <p:extLst>
      <p:ext uri="{BB962C8B-B14F-4D97-AF65-F5344CB8AC3E}">
        <p14:creationId xmlns:p14="http://schemas.microsoft.com/office/powerpoint/2010/main" val="1307322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8EA0FD-C54F-4A11-8B04-9D12162B535F}" type="datetimeFigureOut">
              <a:rPr lang="en-US" smtClean="0"/>
              <a:t>2/18/2020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EA795F-CAC7-415E-91F9-E0FD4283CAE1}" type="slidenum">
              <a:rPr lang="en-US" smtClean="0"/>
              <a:t>‹#›</a:t>
            </a:fld>
            <a:endParaRPr lang="en-US"/>
          </a:p>
        </p:txBody>
      </p:sp>
    </p:spTree>
    <p:extLst>
      <p:ext uri="{BB962C8B-B14F-4D97-AF65-F5344CB8AC3E}">
        <p14:creationId xmlns:p14="http://schemas.microsoft.com/office/powerpoint/2010/main" val="4088593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2692397" y="1287807"/>
            <a:ext cx="6815669" cy="2038717"/>
          </a:xfrm>
        </p:spPr>
        <p:txBody>
          <a:bodyPr/>
          <a:lstStyle/>
          <a:p>
            <a:r>
              <a:rPr lang="ar-SA" sz="4000" b="1" dirty="0">
                <a:solidFill>
                  <a:schemeClr val="accent4"/>
                </a:solidFill>
              </a:rPr>
              <a:t>جامعة الإسراء</a:t>
            </a:r>
            <a:br>
              <a:rPr lang="ar-SA" sz="4000" b="1" dirty="0">
                <a:solidFill>
                  <a:schemeClr val="accent4"/>
                </a:solidFill>
              </a:rPr>
            </a:br>
            <a:r>
              <a:rPr lang="ar-SA" sz="4000" b="1" dirty="0">
                <a:solidFill>
                  <a:schemeClr val="accent4"/>
                </a:solidFill>
              </a:rPr>
              <a:t>كلية الادارة</a:t>
            </a:r>
            <a:endParaRPr lang="en-US" sz="3600" b="1" dirty="0">
              <a:solidFill>
                <a:srgbClr val="00B050"/>
              </a:solidFill>
            </a:endParaRPr>
          </a:p>
        </p:txBody>
      </p:sp>
      <p:sp>
        <p:nvSpPr>
          <p:cNvPr id="3" name="عنوان فرعي 2"/>
          <p:cNvSpPr>
            <a:spLocks noGrp="1"/>
          </p:cNvSpPr>
          <p:nvPr>
            <p:ph type="subTitle" idx="1"/>
          </p:nvPr>
        </p:nvSpPr>
        <p:spPr>
          <a:xfrm>
            <a:off x="2692397" y="3700046"/>
            <a:ext cx="6815669" cy="1589406"/>
          </a:xfrm>
        </p:spPr>
        <p:txBody>
          <a:bodyPr>
            <a:normAutofit lnSpcReduction="10000"/>
          </a:bodyPr>
          <a:lstStyle/>
          <a:p>
            <a:r>
              <a:rPr lang="ar-SA" sz="2800" b="1" dirty="0"/>
              <a:t>إدارة الموارد البشرية</a:t>
            </a:r>
          </a:p>
          <a:p>
            <a:r>
              <a:rPr lang="ar-SA" sz="2800" b="1" dirty="0">
                <a:solidFill>
                  <a:srgbClr val="FF0000"/>
                </a:solidFill>
              </a:rPr>
              <a:t>الفصل الدراسي الثاني 2019/2020</a:t>
            </a:r>
            <a:endParaRPr lang="en-US" sz="2800" b="1" dirty="0">
              <a:solidFill>
                <a:srgbClr val="FF0000"/>
              </a:solidFill>
            </a:endParaRPr>
          </a:p>
          <a:p>
            <a:r>
              <a:rPr lang="ar-SA" sz="2800" b="1" dirty="0"/>
              <a:t>اعداد د. نبيل اللوح</a:t>
            </a:r>
            <a:endParaRPr lang="en-US" sz="2800" b="1" dirty="0"/>
          </a:p>
        </p:txBody>
      </p:sp>
      <p:pic>
        <p:nvPicPr>
          <p:cNvPr id="4" name="صورة 3"/>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719182" cy="1720355"/>
          </a:xfrm>
          <a:prstGeom prst="rect">
            <a:avLst/>
          </a:prstGeom>
        </p:spPr>
      </p:pic>
      <p:pic>
        <p:nvPicPr>
          <p:cNvPr id="5" name="صورة 4"/>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481281" y="-1"/>
            <a:ext cx="1719182" cy="1720355"/>
          </a:xfrm>
          <a:prstGeom prst="rect">
            <a:avLst/>
          </a:prstGeom>
        </p:spPr>
      </p:pic>
    </p:spTree>
    <p:extLst>
      <p:ext uri="{BB962C8B-B14F-4D97-AF65-F5344CB8AC3E}">
        <p14:creationId xmlns:p14="http://schemas.microsoft.com/office/powerpoint/2010/main" val="3317182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chemeClr val="accent4"/>
                </a:solidFill>
              </a:rPr>
              <a:t>الفصل الثالث</a:t>
            </a:r>
            <a:r>
              <a:rPr lang="ar-SA" dirty="0"/>
              <a:t> </a:t>
            </a:r>
            <a:br>
              <a:rPr lang="ar-SA" dirty="0"/>
            </a:br>
            <a:r>
              <a:rPr lang="ar-SA" dirty="0"/>
              <a:t>تصميم وتحليل العمل</a:t>
            </a:r>
            <a:endParaRPr lang="en-US" dirty="0">
              <a:solidFill>
                <a:schemeClr val="accent4"/>
              </a:solidFill>
            </a:endParaRPr>
          </a:p>
        </p:txBody>
      </p:sp>
      <p:sp>
        <p:nvSpPr>
          <p:cNvPr id="3" name="عنصر نائب للمحتوى 2"/>
          <p:cNvSpPr>
            <a:spLocks noGrp="1"/>
          </p:cNvSpPr>
          <p:nvPr>
            <p:ph idx="1"/>
          </p:nvPr>
        </p:nvSpPr>
        <p:spPr>
          <a:xfrm>
            <a:off x="1295401" y="2556932"/>
            <a:ext cx="9601196" cy="3562514"/>
          </a:xfrm>
        </p:spPr>
        <p:txBody>
          <a:bodyPr>
            <a:normAutofit/>
          </a:bodyPr>
          <a:lstStyle/>
          <a:p>
            <a:pPr marL="0" indent="0" algn="ctr" rtl="1">
              <a:buNone/>
            </a:pPr>
            <a:r>
              <a:rPr lang="ar-SA" sz="3600" b="1" dirty="0">
                <a:solidFill>
                  <a:srgbClr val="FF0000"/>
                </a:solidFill>
              </a:rPr>
              <a:t>اهداف واهمية تصميم وتحليل العمل</a:t>
            </a:r>
          </a:p>
          <a:p>
            <a:pPr marL="0" indent="0" algn="r" rtl="1">
              <a:buNone/>
            </a:pPr>
            <a:r>
              <a:rPr lang="ar-SA" sz="2000" b="1" dirty="0"/>
              <a:t>1- </a:t>
            </a:r>
            <a:r>
              <a:rPr lang="ar-SA" b="1" dirty="0"/>
              <a:t>ان خطوات وإجراءات الاختيار والتعيين تعتمد على المعلومات الوافية حول متطلبات ومواصفات العمل</a:t>
            </a:r>
          </a:p>
          <a:p>
            <a:pPr marL="0" indent="0" algn="r" rtl="1">
              <a:buNone/>
            </a:pPr>
            <a:r>
              <a:rPr lang="ar-SA" b="1" dirty="0"/>
              <a:t>2- يحتاج تصميم البرنامج التدريبي للأفراد العاملين معرفة متطلبات ومواصفات العمل ومقارنتها بالمؤهلات الفعلية للأفراد العاملين بغية معرفة النقص وتلافيه من خلال التدريب والتطوير.</a:t>
            </a:r>
          </a:p>
          <a:p>
            <a:pPr marL="0" indent="0" algn="r" rtl="1">
              <a:buNone/>
            </a:pPr>
            <a:r>
              <a:rPr lang="ar-SA" b="1" dirty="0"/>
              <a:t>3- ان عملية تحديد العمل تعتبر الأساس الذي تبنى عليه معايير تقويم أداء الافراد العاملين </a:t>
            </a:r>
          </a:p>
          <a:p>
            <a:pPr marL="0" indent="0" algn="r" rtl="1">
              <a:buNone/>
            </a:pPr>
            <a:r>
              <a:rPr lang="ar-SA" b="1" dirty="0"/>
              <a:t>4- تحديد الأهمية النسبية للأعمال بغية الوصول  الى بناء هيكل عادل للأجور والرواتب</a:t>
            </a:r>
          </a:p>
          <a:p>
            <a:pPr marL="0" indent="0" algn="r" rtl="1">
              <a:buNone/>
            </a:pPr>
            <a:endParaRPr lang="en-US" sz="2000" b="1" dirty="0"/>
          </a:p>
        </p:txBody>
      </p:sp>
    </p:spTree>
    <p:extLst>
      <p:ext uri="{BB962C8B-B14F-4D97-AF65-F5344CB8AC3E}">
        <p14:creationId xmlns:p14="http://schemas.microsoft.com/office/powerpoint/2010/main" val="16680886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chemeClr val="accent4"/>
                </a:solidFill>
              </a:rPr>
              <a:t>الفصل الثالث</a:t>
            </a:r>
            <a:r>
              <a:rPr lang="ar-SA" dirty="0"/>
              <a:t> </a:t>
            </a:r>
            <a:br>
              <a:rPr lang="ar-SA" dirty="0"/>
            </a:br>
            <a:r>
              <a:rPr lang="ar-SA" dirty="0"/>
              <a:t>تصميم وتحليل العمل</a:t>
            </a:r>
            <a:endParaRPr lang="en-US" dirty="0">
              <a:solidFill>
                <a:schemeClr val="accent4"/>
              </a:solidFill>
            </a:endParaRPr>
          </a:p>
        </p:txBody>
      </p:sp>
      <p:sp>
        <p:nvSpPr>
          <p:cNvPr id="3" name="عنصر نائب للمحتوى 2"/>
          <p:cNvSpPr>
            <a:spLocks noGrp="1"/>
          </p:cNvSpPr>
          <p:nvPr>
            <p:ph idx="1"/>
          </p:nvPr>
        </p:nvSpPr>
        <p:spPr>
          <a:xfrm>
            <a:off x="1295401" y="2556932"/>
            <a:ext cx="9601196" cy="3562514"/>
          </a:xfrm>
        </p:spPr>
        <p:txBody>
          <a:bodyPr>
            <a:normAutofit/>
          </a:bodyPr>
          <a:lstStyle/>
          <a:p>
            <a:pPr marL="0" indent="0" algn="ctr" rtl="1">
              <a:buNone/>
            </a:pPr>
            <a:r>
              <a:rPr lang="ar-SA" sz="3600" b="1" dirty="0">
                <a:solidFill>
                  <a:srgbClr val="FF0000"/>
                </a:solidFill>
              </a:rPr>
              <a:t>اهداف واهمية تصميم وتحليل العمل</a:t>
            </a:r>
          </a:p>
          <a:p>
            <a:pPr marL="0" indent="0" algn="r" rtl="1">
              <a:buNone/>
            </a:pPr>
            <a:r>
              <a:rPr lang="ar-SA" sz="3600" b="1" dirty="0">
                <a:solidFill>
                  <a:schemeClr val="tx1"/>
                </a:solidFill>
              </a:rPr>
              <a:t>5- تعكس مستوى التكنولوجيا المستخدم في المنظمة</a:t>
            </a:r>
          </a:p>
          <a:p>
            <a:pPr marL="0" indent="0" algn="r" rtl="1">
              <a:buNone/>
            </a:pPr>
            <a:r>
              <a:rPr lang="ar-SA" sz="3600" b="1" dirty="0">
                <a:solidFill>
                  <a:schemeClr val="tx1"/>
                </a:solidFill>
              </a:rPr>
              <a:t>6- تعكس الشروط المناخية التي تؤدى في ظلها الاعمال</a:t>
            </a:r>
          </a:p>
          <a:p>
            <a:pPr marL="0" indent="0" algn="r" rtl="1">
              <a:buNone/>
            </a:pPr>
            <a:r>
              <a:rPr lang="ar-SA" sz="3600" b="1" dirty="0">
                <a:solidFill>
                  <a:schemeClr val="tx1"/>
                </a:solidFill>
              </a:rPr>
              <a:t>7- المساهمة في تحديد السلوك المطلوب من الافراد والمرغوب به من قبل المنظمة</a:t>
            </a:r>
          </a:p>
          <a:p>
            <a:pPr marL="0" indent="0" algn="r" rtl="1">
              <a:buNone/>
            </a:pPr>
            <a:endParaRPr lang="ar-SA" sz="3600" b="1" dirty="0">
              <a:solidFill>
                <a:srgbClr val="FF0000"/>
              </a:solidFill>
            </a:endParaRPr>
          </a:p>
        </p:txBody>
      </p:sp>
    </p:spTree>
    <p:extLst>
      <p:ext uri="{BB962C8B-B14F-4D97-AF65-F5344CB8AC3E}">
        <p14:creationId xmlns:p14="http://schemas.microsoft.com/office/powerpoint/2010/main" val="33339464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chemeClr val="accent4"/>
                </a:solidFill>
              </a:rPr>
              <a:t>الفصل الثالث</a:t>
            </a:r>
            <a:r>
              <a:rPr lang="ar-SA" dirty="0"/>
              <a:t> </a:t>
            </a:r>
            <a:br>
              <a:rPr lang="ar-SA" dirty="0"/>
            </a:br>
            <a:r>
              <a:rPr lang="ar-SA" dirty="0"/>
              <a:t>تصميم وتحليل العمل</a:t>
            </a:r>
            <a:endParaRPr lang="en-US" dirty="0">
              <a:solidFill>
                <a:schemeClr val="accent4"/>
              </a:solidFill>
            </a:endParaRPr>
          </a:p>
        </p:txBody>
      </p:sp>
      <p:sp>
        <p:nvSpPr>
          <p:cNvPr id="3" name="عنصر نائب للمحتوى 2"/>
          <p:cNvSpPr>
            <a:spLocks noGrp="1"/>
          </p:cNvSpPr>
          <p:nvPr>
            <p:ph idx="1"/>
          </p:nvPr>
        </p:nvSpPr>
        <p:spPr>
          <a:xfrm>
            <a:off x="1295401" y="2556932"/>
            <a:ext cx="9601196" cy="3562514"/>
          </a:xfrm>
        </p:spPr>
        <p:txBody>
          <a:bodyPr>
            <a:normAutofit fontScale="70000" lnSpcReduction="20000"/>
          </a:bodyPr>
          <a:lstStyle/>
          <a:p>
            <a:pPr marL="0" indent="0" algn="r" rtl="1">
              <a:buNone/>
            </a:pPr>
            <a:r>
              <a:rPr lang="ar-SA" sz="3600" b="1" dirty="0">
                <a:solidFill>
                  <a:srgbClr val="FF0000"/>
                </a:solidFill>
              </a:rPr>
              <a:t>العوامل المؤثرة على نجاح تصميم العمل</a:t>
            </a:r>
          </a:p>
          <a:p>
            <a:pPr marL="0" indent="0" algn="r" rtl="1">
              <a:buNone/>
            </a:pPr>
            <a:r>
              <a:rPr lang="ar-SA" b="1" dirty="0">
                <a:solidFill>
                  <a:srgbClr val="FF0000"/>
                </a:solidFill>
              </a:rPr>
              <a:t>أولا: فيما يتعلق بخصائص </a:t>
            </a:r>
            <a:r>
              <a:rPr lang="ar-SA" b="1">
                <a:solidFill>
                  <a:srgbClr val="FF0000"/>
                </a:solidFill>
              </a:rPr>
              <a:t>الوظيفة هو </a:t>
            </a:r>
            <a:r>
              <a:rPr lang="ar-SA" b="1" dirty="0">
                <a:solidFill>
                  <a:srgbClr val="FF0000"/>
                </a:solidFill>
              </a:rPr>
              <a:t>ان يعمل التصميم على:</a:t>
            </a:r>
          </a:p>
          <a:p>
            <a:pPr marL="0" indent="0" algn="r" rtl="1">
              <a:buNone/>
            </a:pPr>
            <a:r>
              <a:rPr lang="ar-SA" sz="3600" b="1" dirty="0">
                <a:solidFill>
                  <a:schemeClr val="tx1"/>
                </a:solidFill>
              </a:rPr>
              <a:t>1- الإحساس بالأهمية والاعتزاز بالنفس</a:t>
            </a:r>
          </a:p>
          <a:p>
            <a:pPr marL="0" indent="0" algn="r" rtl="1">
              <a:buNone/>
            </a:pPr>
            <a:r>
              <a:rPr lang="ar-SA" sz="3600" b="1" dirty="0">
                <a:solidFill>
                  <a:schemeClr val="tx1"/>
                </a:solidFill>
              </a:rPr>
              <a:t>2- ان توفر عنصر التحدي</a:t>
            </a:r>
          </a:p>
          <a:p>
            <a:pPr marL="0" indent="0" algn="r" rtl="1">
              <a:buNone/>
            </a:pPr>
            <a:r>
              <a:rPr lang="ar-SA" sz="3600" b="1" dirty="0">
                <a:solidFill>
                  <a:schemeClr val="tx1"/>
                </a:solidFill>
              </a:rPr>
              <a:t>3- الإحساس بالمسؤولية</a:t>
            </a:r>
          </a:p>
          <a:p>
            <a:pPr marL="0" indent="0" algn="r" rtl="1">
              <a:buNone/>
            </a:pPr>
            <a:r>
              <a:rPr lang="ar-SA" sz="3600" b="1" dirty="0">
                <a:solidFill>
                  <a:schemeClr val="tx1"/>
                </a:solidFill>
              </a:rPr>
              <a:t>4- توفير درجة من الاستقلالية</a:t>
            </a:r>
          </a:p>
          <a:p>
            <a:pPr marL="0" indent="0" algn="r" rtl="1">
              <a:buNone/>
            </a:pPr>
            <a:r>
              <a:rPr lang="ar-SA" sz="3600" b="1" dirty="0">
                <a:solidFill>
                  <a:schemeClr val="tx1"/>
                </a:solidFill>
              </a:rPr>
              <a:t>5-توفير معلومات مرتدة عن نتائج جهده</a:t>
            </a:r>
          </a:p>
          <a:p>
            <a:pPr marL="0" indent="0" algn="r" rtl="1">
              <a:buNone/>
            </a:pPr>
            <a:r>
              <a:rPr lang="ar-SA" sz="3600" b="1" dirty="0">
                <a:solidFill>
                  <a:schemeClr val="tx1"/>
                </a:solidFill>
              </a:rPr>
              <a:t>6- توفير الإحساس </a:t>
            </a:r>
            <a:r>
              <a:rPr lang="ar-SA" sz="3600" b="1" dirty="0" err="1">
                <a:solidFill>
                  <a:schemeClr val="tx1"/>
                </a:solidFill>
              </a:rPr>
              <a:t>بالانجاز</a:t>
            </a:r>
            <a:endParaRPr lang="ar-SA" sz="3600" b="1" dirty="0">
              <a:solidFill>
                <a:schemeClr val="tx1"/>
              </a:solidFill>
            </a:endParaRPr>
          </a:p>
        </p:txBody>
      </p:sp>
    </p:spTree>
    <p:extLst>
      <p:ext uri="{BB962C8B-B14F-4D97-AF65-F5344CB8AC3E}">
        <p14:creationId xmlns:p14="http://schemas.microsoft.com/office/powerpoint/2010/main" val="18921101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chemeClr val="accent4"/>
                </a:solidFill>
              </a:rPr>
              <a:t>الفصل الثالث</a:t>
            </a:r>
            <a:r>
              <a:rPr lang="ar-SA" dirty="0"/>
              <a:t> </a:t>
            </a:r>
            <a:br>
              <a:rPr lang="ar-SA" dirty="0"/>
            </a:br>
            <a:r>
              <a:rPr lang="ar-SA" dirty="0"/>
              <a:t>تصميم وتحليل العمل</a:t>
            </a:r>
            <a:endParaRPr lang="en-US" dirty="0">
              <a:solidFill>
                <a:schemeClr val="accent4"/>
              </a:solidFill>
            </a:endParaRPr>
          </a:p>
        </p:txBody>
      </p:sp>
      <p:sp>
        <p:nvSpPr>
          <p:cNvPr id="3" name="عنصر نائب للمحتوى 2"/>
          <p:cNvSpPr>
            <a:spLocks noGrp="1"/>
          </p:cNvSpPr>
          <p:nvPr>
            <p:ph idx="1"/>
          </p:nvPr>
        </p:nvSpPr>
        <p:spPr>
          <a:xfrm>
            <a:off x="1295401" y="2556932"/>
            <a:ext cx="9601196" cy="3562514"/>
          </a:xfrm>
        </p:spPr>
        <p:txBody>
          <a:bodyPr>
            <a:normAutofit fontScale="55000" lnSpcReduction="20000"/>
          </a:bodyPr>
          <a:lstStyle/>
          <a:p>
            <a:pPr marL="0" indent="0" algn="r" rtl="1">
              <a:buNone/>
            </a:pPr>
            <a:r>
              <a:rPr lang="ar-SA" sz="3600" b="1" dirty="0">
                <a:solidFill>
                  <a:srgbClr val="FF0000"/>
                </a:solidFill>
              </a:rPr>
              <a:t>العوامل المؤثرة على نجاح تصميم العمل</a:t>
            </a:r>
          </a:p>
          <a:p>
            <a:pPr marL="0" indent="0" algn="r" rtl="1">
              <a:buNone/>
            </a:pPr>
            <a:r>
              <a:rPr lang="ar-SA" sz="3300" b="1" dirty="0">
                <a:solidFill>
                  <a:srgbClr val="FF0000"/>
                </a:solidFill>
              </a:rPr>
              <a:t>ثانيا: فيما يتعلق بواجبات الوظيفة او العمل</a:t>
            </a:r>
          </a:p>
          <a:p>
            <a:pPr marL="0" indent="0" algn="r" rtl="1">
              <a:buNone/>
            </a:pPr>
            <a:r>
              <a:rPr lang="ar-SA" sz="3600" b="1" dirty="0">
                <a:solidFill>
                  <a:schemeClr val="tx1"/>
                </a:solidFill>
              </a:rPr>
              <a:t>مراعاة عنصر الدقة والوضوح وعدم ازدواجيتها</a:t>
            </a:r>
          </a:p>
          <a:p>
            <a:pPr marL="0" indent="0" algn="r" rtl="1">
              <a:buNone/>
            </a:pPr>
            <a:r>
              <a:rPr lang="ar-SA" sz="3600" b="1" dirty="0">
                <a:solidFill>
                  <a:srgbClr val="FF0000"/>
                </a:solidFill>
              </a:rPr>
              <a:t>ثالثا: فيما يتعلق بالأهداف</a:t>
            </a:r>
          </a:p>
          <a:p>
            <a:pPr marL="0" indent="0" algn="r" rtl="1">
              <a:buNone/>
            </a:pPr>
            <a:r>
              <a:rPr lang="ar-SA" sz="3600" b="1" dirty="0">
                <a:solidFill>
                  <a:schemeClr val="tx1"/>
                </a:solidFill>
              </a:rPr>
              <a:t>1- بيان مدى أهمية الوظيفة</a:t>
            </a:r>
          </a:p>
          <a:p>
            <a:pPr marL="0" indent="0" algn="r" rtl="1">
              <a:buNone/>
            </a:pPr>
            <a:r>
              <a:rPr lang="ar-SA" sz="3600" b="1" dirty="0">
                <a:solidFill>
                  <a:schemeClr val="tx1"/>
                </a:solidFill>
              </a:rPr>
              <a:t>2- بيان سبب وجود الوظيفة</a:t>
            </a:r>
          </a:p>
          <a:p>
            <a:pPr marL="0" indent="0" algn="r" rtl="1">
              <a:buNone/>
            </a:pPr>
            <a:r>
              <a:rPr lang="ar-SA" sz="3600" b="1" dirty="0">
                <a:solidFill>
                  <a:schemeClr val="tx1"/>
                </a:solidFill>
              </a:rPr>
              <a:t>3- بيان علاقة الوظيفة مع الوظائف الأخرى</a:t>
            </a:r>
          </a:p>
          <a:p>
            <a:pPr marL="0" indent="0" algn="r" rtl="1">
              <a:buNone/>
            </a:pPr>
            <a:r>
              <a:rPr lang="ar-SA" sz="3600" b="1" dirty="0">
                <a:solidFill>
                  <a:schemeClr val="tx1"/>
                </a:solidFill>
              </a:rPr>
              <a:t>4- ان تكون اهداف العمل نابعة من اهداف المنظمة وتعمل على خدمتها سواء بشكل مباشر او غير مباشر</a:t>
            </a:r>
          </a:p>
        </p:txBody>
      </p:sp>
    </p:spTree>
    <p:extLst>
      <p:ext uri="{BB962C8B-B14F-4D97-AF65-F5344CB8AC3E}">
        <p14:creationId xmlns:p14="http://schemas.microsoft.com/office/powerpoint/2010/main" val="41326126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chemeClr val="accent4"/>
                </a:solidFill>
              </a:rPr>
              <a:t>الفصل الثالث</a:t>
            </a:r>
            <a:r>
              <a:rPr lang="ar-SA" dirty="0"/>
              <a:t> </a:t>
            </a:r>
            <a:br>
              <a:rPr lang="ar-SA" dirty="0"/>
            </a:br>
            <a:r>
              <a:rPr lang="ar-SA" dirty="0">
                <a:solidFill>
                  <a:srgbClr val="FF0000"/>
                </a:solidFill>
              </a:rPr>
              <a:t>مداخل تصميم العمل</a:t>
            </a:r>
            <a:endParaRPr lang="en-US" dirty="0">
              <a:solidFill>
                <a:srgbClr val="FF0000"/>
              </a:solidFill>
            </a:endParaRPr>
          </a:p>
        </p:txBody>
      </p:sp>
      <p:sp>
        <p:nvSpPr>
          <p:cNvPr id="3" name="عنصر نائب للمحتوى 2"/>
          <p:cNvSpPr>
            <a:spLocks noGrp="1"/>
          </p:cNvSpPr>
          <p:nvPr>
            <p:ph idx="1"/>
          </p:nvPr>
        </p:nvSpPr>
        <p:spPr>
          <a:xfrm>
            <a:off x="1295401" y="2556932"/>
            <a:ext cx="9601196" cy="3562514"/>
          </a:xfrm>
        </p:spPr>
        <p:txBody>
          <a:bodyPr>
            <a:normAutofit lnSpcReduction="10000"/>
          </a:bodyPr>
          <a:lstStyle/>
          <a:p>
            <a:pPr marL="0" indent="0" algn="r" rtl="1">
              <a:buNone/>
            </a:pPr>
            <a:r>
              <a:rPr lang="ar-SA" sz="3600" b="1" dirty="0">
                <a:solidFill>
                  <a:schemeClr val="tx1"/>
                </a:solidFill>
              </a:rPr>
              <a:t>1- المدخل العلمي</a:t>
            </a:r>
          </a:p>
          <a:p>
            <a:pPr marL="0" indent="0" algn="r" rtl="1">
              <a:buNone/>
            </a:pPr>
            <a:r>
              <a:rPr lang="ar-SA" sz="3600" b="1" dirty="0">
                <a:solidFill>
                  <a:schemeClr val="tx1"/>
                </a:solidFill>
              </a:rPr>
              <a:t>2- مدخل توسيع العمل افقيا</a:t>
            </a:r>
          </a:p>
          <a:p>
            <a:pPr marL="0" indent="0" algn="r" rtl="1">
              <a:buNone/>
            </a:pPr>
            <a:r>
              <a:rPr lang="ar-SA" sz="3600" b="1" dirty="0">
                <a:solidFill>
                  <a:schemeClr val="tx1"/>
                </a:solidFill>
              </a:rPr>
              <a:t>3- مدخل اغناء او اثراء العمل</a:t>
            </a:r>
          </a:p>
          <a:p>
            <a:pPr marL="0" indent="0" algn="r" rtl="1">
              <a:buNone/>
            </a:pPr>
            <a:r>
              <a:rPr lang="ar-SA" sz="3600" b="1" dirty="0">
                <a:solidFill>
                  <a:schemeClr val="tx1"/>
                </a:solidFill>
              </a:rPr>
              <a:t>3- مدخل فريق العمل المتزامن</a:t>
            </a:r>
          </a:p>
          <a:p>
            <a:pPr marL="0" indent="0" algn="r" rtl="1">
              <a:buNone/>
            </a:pPr>
            <a:r>
              <a:rPr lang="ar-SA" sz="3600" b="1" dirty="0">
                <a:solidFill>
                  <a:schemeClr val="tx1"/>
                </a:solidFill>
              </a:rPr>
              <a:t>4- مدخل ملاءمة العمل لخصائص الفرد</a:t>
            </a:r>
          </a:p>
        </p:txBody>
      </p:sp>
    </p:spTree>
    <p:extLst>
      <p:ext uri="{BB962C8B-B14F-4D97-AF65-F5344CB8AC3E}">
        <p14:creationId xmlns:p14="http://schemas.microsoft.com/office/powerpoint/2010/main" val="23907147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chemeClr val="accent4"/>
                </a:solidFill>
              </a:rPr>
              <a:t>الفصل الثالث</a:t>
            </a:r>
            <a:r>
              <a:rPr lang="ar-SA" dirty="0"/>
              <a:t> </a:t>
            </a:r>
            <a:br>
              <a:rPr lang="ar-SA" dirty="0"/>
            </a:br>
            <a:r>
              <a:rPr lang="ar-SA" dirty="0">
                <a:solidFill>
                  <a:srgbClr val="FF0000"/>
                </a:solidFill>
              </a:rPr>
              <a:t>معايير اختيار مداخل تصميم العمل</a:t>
            </a:r>
            <a:endParaRPr lang="en-US" dirty="0">
              <a:solidFill>
                <a:srgbClr val="FF0000"/>
              </a:solidFill>
            </a:endParaRPr>
          </a:p>
        </p:txBody>
      </p:sp>
      <p:sp>
        <p:nvSpPr>
          <p:cNvPr id="3" name="عنصر نائب للمحتوى 2"/>
          <p:cNvSpPr>
            <a:spLocks noGrp="1"/>
          </p:cNvSpPr>
          <p:nvPr>
            <p:ph idx="1"/>
          </p:nvPr>
        </p:nvSpPr>
        <p:spPr>
          <a:xfrm>
            <a:off x="1295401" y="2556932"/>
            <a:ext cx="9601196" cy="3562514"/>
          </a:xfrm>
        </p:spPr>
        <p:txBody>
          <a:bodyPr>
            <a:normAutofit fontScale="92500"/>
          </a:bodyPr>
          <a:lstStyle/>
          <a:p>
            <a:pPr marL="0" indent="0" algn="r" rtl="1">
              <a:buNone/>
            </a:pPr>
            <a:r>
              <a:rPr lang="ar-SA" sz="3600" b="1" dirty="0">
                <a:solidFill>
                  <a:schemeClr val="tx1"/>
                </a:solidFill>
              </a:rPr>
              <a:t>1- حداثة المنظمة</a:t>
            </a:r>
          </a:p>
          <a:p>
            <a:pPr marL="0" indent="0" algn="r" rtl="1">
              <a:buNone/>
            </a:pPr>
            <a:r>
              <a:rPr lang="ar-SA" sz="3600" b="1" dirty="0">
                <a:solidFill>
                  <a:schemeClr val="tx1"/>
                </a:solidFill>
              </a:rPr>
              <a:t>2- طبيعة الاعمال والوظائف</a:t>
            </a:r>
          </a:p>
          <a:p>
            <a:pPr marL="0" indent="0" algn="r" rtl="1">
              <a:buNone/>
            </a:pPr>
            <a:r>
              <a:rPr lang="ar-SA" sz="3600" b="1" dirty="0">
                <a:solidFill>
                  <a:schemeClr val="tx1"/>
                </a:solidFill>
              </a:rPr>
              <a:t>3- المعرفة والخبرة والمهارة المتوفرة لدى الافراد</a:t>
            </a:r>
          </a:p>
          <a:p>
            <a:pPr marL="0" indent="0" algn="r" rtl="1">
              <a:buNone/>
            </a:pPr>
            <a:r>
              <a:rPr lang="ar-SA" sz="3600" b="1" dirty="0">
                <a:solidFill>
                  <a:schemeClr val="tx1"/>
                </a:solidFill>
              </a:rPr>
              <a:t>4-طبيعة حاجات العاملين</a:t>
            </a:r>
          </a:p>
          <a:p>
            <a:pPr marL="0" indent="0" algn="r" rtl="1">
              <a:buNone/>
            </a:pPr>
            <a:r>
              <a:rPr lang="ar-SA" sz="3600" b="1" dirty="0">
                <a:solidFill>
                  <a:schemeClr val="tx1"/>
                </a:solidFill>
              </a:rPr>
              <a:t>5- متطلبات التكنولوجيا المستخدمة في تنفيذ الاعمال </a:t>
            </a:r>
            <a:r>
              <a:rPr lang="ar-SA" sz="3600" b="1">
                <a:solidFill>
                  <a:schemeClr val="tx1"/>
                </a:solidFill>
              </a:rPr>
              <a:t>داخل المنظمة</a:t>
            </a:r>
            <a:endParaRPr lang="ar-SA" sz="3600" b="1" dirty="0">
              <a:solidFill>
                <a:schemeClr val="tx1"/>
              </a:solidFill>
            </a:endParaRPr>
          </a:p>
        </p:txBody>
      </p:sp>
    </p:spTree>
    <p:extLst>
      <p:ext uri="{BB962C8B-B14F-4D97-AF65-F5344CB8AC3E}">
        <p14:creationId xmlns:p14="http://schemas.microsoft.com/office/powerpoint/2010/main" val="2303599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chemeClr val="accent4"/>
                </a:solidFill>
              </a:rPr>
              <a:t>الفصل الثالث</a:t>
            </a:r>
            <a:r>
              <a:rPr lang="ar-SA" dirty="0"/>
              <a:t> </a:t>
            </a:r>
            <a:br>
              <a:rPr lang="ar-SA" dirty="0"/>
            </a:br>
            <a:r>
              <a:rPr lang="ar-SA" dirty="0">
                <a:solidFill>
                  <a:srgbClr val="FF0000"/>
                </a:solidFill>
              </a:rPr>
              <a:t>إعادة تصميم الاعمال</a:t>
            </a:r>
            <a:endParaRPr lang="en-US" dirty="0">
              <a:solidFill>
                <a:srgbClr val="FF0000"/>
              </a:solidFill>
            </a:endParaRPr>
          </a:p>
        </p:txBody>
      </p:sp>
      <p:sp>
        <p:nvSpPr>
          <p:cNvPr id="3" name="عنصر نائب للمحتوى 2"/>
          <p:cNvSpPr>
            <a:spLocks noGrp="1"/>
          </p:cNvSpPr>
          <p:nvPr>
            <p:ph idx="1"/>
          </p:nvPr>
        </p:nvSpPr>
        <p:spPr>
          <a:xfrm>
            <a:off x="1295401" y="2556932"/>
            <a:ext cx="9601196" cy="3562514"/>
          </a:xfrm>
        </p:spPr>
        <p:txBody>
          <a:bodyPr>
            <a:normAutofit fontScale="70000" lnSpcReduction="20000"/>
          </a:bodyPr>
          <a:lstStyle/>
          <a:p>
            <a:pPr marL="0" indent="0" algn="r" rtl="1">
              <a:buNone/>
            </a:pPr>
            <a:r>
              <a:rPr lang="ar-SA" sz="3600" b="1" dirty="0">
                <a:solidFill>
                  <a:schemeClr val="tx1"/>
                </a:solidFill>
              </a:rPr>
              <a:t>1- انخفاض مستوى الإنتاجية</a:t>
            </a:r>
          </a:p>
          <a:p>
            <a:pPr marL="0" indent="0" algn="r" rtl="1">
              <a:buNone/>
            </a:pPr>
            <a:r>
              <a:rPr lang="ar-SA" sz="3600" b="1" dirty="0">
                <a:solidFill>
                  <a:schemeClr val="tx1"/>
                </a:solidFill>
              </a:rPr>
              <a:t>2- رغبة الافراد في إعادة تصميم اعمالهم</a:t>
            </a:r>
          </a:p>
          <a:p>
            <a:pPr marL="0" indent="0" algn="r" rtl="1">
              <a:buNone/>
            </a:pPr>
            <a:r>
              <a:rPr lang="ar-SA" sz="3600" b="1" dirty="0">
                <a:solidFill>
                  <a:schemeClr val="tx1"/>
                </a:solidFill>
              </a:rPr>
              <a:t>3-ادخال تغييرات على المستوى التكنولوجي المستخدم داخل المنظمة</a:t>
            </a:r>
          </a:p>
          <a:p>
            <a:pPr marL="0" indent="0" algn="r" rtl="1">
              <a:buNone/>
            </a:pPr>
            <a:r>
              <a:rPr lang="ar-SA" sz="3600" b="1" dirty="0">
                <a:solidFill>
                  <a:schemeClr val="tx1"/>
                </a:solidFill>
              </a:rPr>
              <a:t>4- تأكد إدارة المنظمة واحساس العاملين بان أداء بعض الاعمال بتصميمها الحال اصبح يشكل خطر صحيا على منفذيها</a:t>
            </a:r>
          </a:p>
          <a:p>
            <a:pPr marL="0" indent="0" algn="r" rtl="1">
              <a:buNone/>
            </a:pPr>
            <a:r>
              <a:rPr lang="ar-SA" sz="3600" b="1" dirty="0">
                <a:solidFill>
                  <a:schemeClr val="tx1"/>
                </a:solidFill>
              </a:rPr>
              <a:t>5-موائمة طبيعة بعض الاعمال لنوعيات من الافراد كالنساء والكبار في السن لتمكينهم من أداء أعمالهم بنجاح</a:t>
            </a:r>
          </a:p>
          <a:p>
            <a:pPr marL="0" indent="0" algn="r" rtl="1">
              <a:buNone/>
            </a:pPr>
            <a:r>
              <a:rPr lang="ar-SA" sz="3600" b="1" dirty="0">
                <a:solidFill>
                  <a:schemeClr val="tx1"/>
                </a:solidFill>
              </a:rPr>
              <a:t>6- استخدام تصميم كبديل للترقية </a:t>
            </a:r>
          </a:p>
        </p:txBody>
      </p:sp>
    </p:spTree>
    <p:extLst>
      <p:ext uri="{BB962C8B-B14F-4D97-AF65-F5344CB8AC3E}">
        <p14:creationId xmlns:p14="http://schemas.microsoft.com/office/powerpoint/2010/main" val="14513301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chemeClr val="accent4"/>
                </a:solidFill>
              </a:rPr>
              <a:t>الفصل الثالث</a:t>
            </a:r>
            <a:r>
              <a:rPr lang="ar-SA" dirty="0"/>
              <a:t> </a:t>
            </a:r>
            <a:br>
              <a:rPr lang="ar-SA" dirty="0"/>
            </a:br>
            <a:r>
              <a:rPr lang="ar-SA" dirty="0">
                <a:solidFill>
                  <a:srgbClr val="FF0000"/>
                </a:solidFill>
              </a:rPr>
              <a:t>طرق جمع المعلومات حول العمل</a:t>
            </a:r>
            <a:endParaRPr lang="en-US" dirty="0">
              <a:solidFill>
                <a:srgbClr val="FF0000"/>
              </a:solidFill>
            </a:endParaRPr>
          </a:p>
        </p:txBody>
      </p:sp>
      <p:sp>
        <p:nvSpPr>
          <p:cNvPr id="3" name="عنصر نائب للمحتوى 2"/>
          <p:cNvSpPr>
            <a:spLocks noGrp="1"/>
          </p:cNvSpPr>
          <p:nvPr>
            <p:ph idx="1"/>
          </p:nvPr>
        </p:nvSpPr>
        <p:spPr>
          <a:xfrm>
            <a:off x="1295401" y="2556932"/>
            <a:ext cx="9601196" cy="3562514"/>
          </a:xfrm>
        </p:spPr>
        <p:txBody>
          <a:bodyPr>
            <a:normAutofit lnSpcReduction="10000"/>
          </a:bodyPr>
          <a:lstStyle/>
          <a:p>
            <a:pPr marL="0" indent="0" algn="r" rtl="1">
              <a:buNone/>
            </a:pPr>
            <a:r>
              <a:rPr lang="ar-SA" sz="3600" b="1" dirty="0">
                <a:solidFill>
                  <a:schemeClr val="tx1"/>
                </a:solidFill>
              </a:rPr>
              <a:t>1- طريقة الملاحظة</a:t>
            </a:r>
          </a:p>
          <a:p>
            <a:pPr marL="0" indent="0" algn="r" rtl="1">
              <a:buNone/>
            </a:pPr>
            <a:r>
              <a:rPr lang="ar-SA" sz="3600" b="1" dirty="0">
                <a:solidFill>
                  <a:schemeClr val="tx1"/>
                </a:solidFill>
              </a:rPr>
              <a:t>2- طريقة المقابلة</a:t>
            </a:r>
          </a:p>
          <a:p>
            <a:pPr marL="0" indent="0" algn="r" rtl="1">
              <a:buNone/>
            </a:pPr>
            <a:r>
              <a:rPr lang="ar-SA" sz="3600" b="1" dirty="0">
                <a:solidFill>
                  <a:schemeClr val="tx1"/>
                </a:solidFill>
              </a:rPr>
              <a:t>3- طريقة الاستقصاء</a:t>
            </a:r>
          </a:p>
          <a:p>
            <a:pPr marL="0" indent="0" algn="r" rtl="1">
              <a:buNone/>
            </a:pPr>
            <a:r>
              <a:rPr lang="ar-SA" sz="3600" b="1" dirty="0">
                <a:solidFill>
                  <a:schemeClr val="tx1"/>
                </a:solidFill>
              </a:rPr>
              <a:t>4- طريقة المؤتمرات(مجموعات التركيز)</a:t>
            </a:r>
          </a:p>
          <a:p>
            <a:pPr marL="0" indent="0" algn="r" rtl="1">
              <a:buNone/>
            </a:pPr>
            <a:r>
              <a:rPr lang="ar-SA" sz="3600" b="1" dirty="0">
                <a:solidFill>
                  <a:schemeClr val="tx1"/>
                </a:solidFill>
              </a:rPr>
              <a:t>5- طريقة التسجيل</a:t>
            </a:r>
          </a:p>
        </p:txBody>
      </p:sp>
    </p:spTree>
    <p:extLst>
      <p:ext uri="{BB962C8B-B14F-4D97-AF65-F5344CB8AC3E}">
        <p14:creationId xmlns:p14="http://schemas.microsoft.com/office/powerpoint/2010/main" val="2526836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chemeClr val="accent4"/>
                </a:solidFill>
              </a:rPr>
              <a:t>الفصل الثالث</a:t>
            </a:r>
            <a:r>
              <a:rPr lang="ar-SA" dirty="0"/>
              <a:t> </a:t>
            </a:r>
            <a:br>
              <a:rPr lang="ar-SA" dirty="0"/>
            </a:br>
            <a:r>
              <a:rPr lang="ar-SA" dirty="0">
                <a:solidFill>
                  <a:srgbClr val="FF0000"/>
                </a:solidFill>
              </a:rPr>
              <a:t>مداخل تحليل العمل</a:t>
            </a:r>
            <a:endParaRPr lang="en-US" dirty="0">
              <a:solidFill>
                <a:srgbClr val="FF0000"/>
              </a:solidFill>
            </a:endParaRPr>
          </a:p>
        </p:txBody>
      </p:sp>
      <p:sp>
        <p:nvSpPr>
          <p:cNvPr id="3" name="عنصر نائب للمحتوى 2"/>
          <p:cNvSpPr>
            <a:spLocks noGrp="1"/>
          </p:cNvSpPr>
          <p:nvPr>
            <p:ph idx="1"/>
          </p:nvPr>
        </p:nvSpPr>
        <p:spPr>
          <a:xfrm>
            <a:off x="1295401" y="2556932"/>
            <a:ext cx="9601196" cy="3562514"/>
          </a:xfrm>
        </p:spPr>
        <p:txBody>
          <a:bodyPr>
            <a:normAutofit/>
          </a:bodyPr>
          <a:lstStyle/>
          <a:p>
            <a:pPr marL="0" indent="0" algn="r" rtl="1">
              <a:buNone/>
            </a:pPr>
            <a:r>
              <a:rPr lang="ar-SA" sz="3600" b="1" dirty="0">
                <a:solidFill>
                  <a:schemeClr val="tx1"/>
                </a:solidFill>
              </a:rPr>
              <a:t>1- مدخل العمل الوظيفي ويتطلب تحديد </a:t>
            </a:r>
            <a:r>
              <a:rPr lang="ar-SA" sz="3600" b="1" dirty="0">
                <a:solidFill>
                  <a:srgbClr val="FF0000"/>
                </a:solidFill>
              </a:rPr>
              <a:t>(البيانات، الافراد، الأشياء)</a:t>
            </a:r>
          </a:p>
          <a:p>
            <a:pPr marL="0" indent="0" algn="r" rtl="1">
              <a:buNone/>
            </a:pPr>
            <a:r>
              <a:rPr lang="ar-SA" sz="3600" b="1" dirty="0">
                <a:solidFill>
                  <a:schemeClr val="tx1"/>
                </a:solidFill>
              </a:rPr>
              <a:t>2- مدخل تحليل الموقع يتطلب متطلبات</a:t>
            </a:r>
            <a:r>
              <a:rPr lang="ar-SA" sz="3600" b="1" dirty="0">
                <a:solidFill>
                  <a:srgbClr val="FF0000"/>
                </a:solidFill>
              </a:rPr>
              <a:t>(اتخاذ القرار، المهارات الظروف البيئية، تشغيل المكاتب، معالجة المعلومات)</a:t>
            </a:r>
          </a:p>
          <a:p>
            <a:pPr marL="0" indent="0" algn="r" rtl="1">
              <a:buNone/>
            </a:pPr>
            <a:endParaRPr lang="ar-SA" sz="3600" b="1" dirty="0">
              <a:solidFill>
                <a:schemeClr val="tx1"/>
              </a:solidFill>
            </a:endParaRPr>
          </a:p>
        </p:txBody>
      </p:sp>
    </p:spTree>
    <p:extLst>
      <p:ext uri="{BB962C8B-B14F-4D97-AF65-F5344CB8AC3E}">
        <p14:creationId xmlns:p14="http://schemas.microsoft.com/office/powerpoint/2010/main" val="30979658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chemeClr val="accent4"/>
                </a:solidFill>
              </a:rPr>
              <a:t>الفصل الثالث</a:t>
            </a:r>
            <a:r>
              <a:rPr lang="ar-SA" dirty="0"/>
              <a:t> </a:t>
            </a:r>
            <a:br>
              <a:rPr lang="ar-SA" dirty="0"/>
            </a:br>
            <a:r>
              <a:rPr lang="ar-SA" dirty="0">
                <a:solidFill>
                  <a:srgbClr val="FF0000"/>
                </a:solidFill>
              </a:rPr>
              <a:t>توصيف الوظائف او الاعمال</a:t>
            </a:r>
            <a:endParaRPr lang="en-US" dirty="0">
              <a:solidFill>
                <a:srgbClr val="FF0000"/>
              </a:solidFill>
            </a:endParaRPr>
          </a:p>
        </p:txBody>
      </p:sp>
      <p:sp>
        <p:nvSpPr>
          <p:cNvPr id="3" name="عنصر نائب للمحتوى 2"/>
          <p:cNvSpPr>
            <a:spLocks noGrp="1"/>
          </p:cNvSpPr>
          <p:nvPr>
            <p:ph idx="1"/>
          </p:nvPr>
        </p:nvSpPr>
        <p:spPr>
          <a:xfrm>
            <a:off x="1295401" y="2556932"/>
            <a:ext cx="9601196" cy="3562514"/>
          </a:xfrm>
        </p:spPr>
        <p:txBody>
          <a:bodyPr>
            <a:normAutofit fontScale="55000" lnSpcReduction="20000"/>
          </a:bodyPr>
          <a:lstStyle/>
          <a:p>
            <a:pPr marL="0" indent="0" algn="r" rtl="1">
              <a:buNone/>
            </a:pPr>
            <a:r>
              <a:rPr lang="ar-SA" sz="3600" b="1" dirty="0">
                <a:solidFill>
                  <a:schemeClr val="tx1"/>
                </a:solidFill>
              </a:rPr>
              <a:t>التوصيف الجيد يعطي القارئ مفهوما تفصيليا واضحا عن الأمور التالية:</a:t>
            </a:r>
          </a:p>
          <a:p>
            <a:pPr marL="0" indent="0" algn="r" rtl="1">
              <a:buNone/>
            </a:pPr>
            <a:r>
              <a:rPr lang="ar-SA" sz="3600" b="1" dirty="0">
                <a:solidFill>
                  <a:schemeClr val="tx1"/>
                </a:solidFill>
              </a:rPr>
              <a:t>1- (تفصيل الأهداف)</a:t>
            </a:r>
          </a:p>
          <a:p>
            <a:pPr marL="0" indent="0" algn="r" rtl="1">
              <a:buNone/>
            </a:pPr>
            <a:r>
              <a:rPr lang="ar-SA" sz="3600" b="1" dirty="0">
                <a:solidFill>
                  <a:schemeClr val="tx1"/>
                </a:solidFill>
              </a:rPr>
              <a:t>2- المطلوب اداءه</a:t>
            </a:r>
          </a:p>
          <a:p>
            <a:pPr marL="0" indent="0" algn="r" rtl="1">
              <a:buNone/>
            </a:pPr>
            <a:r>
              <a:rPr lang="ar-SA" sz="3600" b="1" dirty="0">
                <a:solidFill>
                  <a:schemeClr val="tx1"/>
                </a:solidFill>
              </a:rPr>
              <a:t>3- مستوى الإنتاج المطلوب</a:t>
            </a:r>
          </a:p>
          <a:p>
            <a:pPr marL="0" indent="0" algn="r" rtl="1">
              <a:buNone/>
            </a:pPr>
            <a:r>
              <a:rPr lang="ar-SA" sz="3600" b="1" dirty="0">
                <a:solidFill>
                  <a:schemeClr val="tx1"/>
                </a:solidFill>
              </a:rPr>
              <a:t>4- ظروف العمل المادية</a:t>
            </a:r>
          </a:p>
          <a:p>
            <a:pPr marL="0" indent="0" algn="r" rtl="1">
              <a:buNone/>
            </a:pPr>
            <a:r>
              <a:rPr lang="ar-SA" sz="3600" b="1" dirty="0">
                <a:solidFill>
                  <a:schemeClr val="tx1"/>
                </a:solidFill>
              </a:rPr>
              <a:t>5- الاخطار المصاحبة</a:t>
            </a:r>
          </a:p>
          <a:p>
            <a:pPr marL="0" indent="0" algn="r" rtl="1">
              <a:buNone/>
            </a:pPr>
            <a:r>
              <a:rPr lang="ar-SA" sz="3600" b="1" dirty="0">
                <a:solidFill>
                  <a:schemeClr val="tx1"/>
                </a:solidFill>
              </a:rPr>
              <a:t>6- الخصائص التي يتسم بها العمل</a:t>
            </a:r>
          </a:p>
          <a:p>
            <a:pPr marL="0" indent="0" algn="r" rtl="1">
              <a:buNone/>
            </a:pPr>
            <a:r>
              <a:rPr lang="ar-SA" sz="3600" b="1" dirty="0">
                <a:solidFill>
                  <a:schemeClr val="tx1"/>
                </a:solidFill>
              </a:rPr>
              <a:t>7-موقع الوظيفة</a:t>
            </a:r>
          </a:p>
          <a:p>
            <a:pPr marL="0" indent="0" algn="r" rtl="1">
              <a:buNone/>
            </a:pPr>
            <a:r>
              <a:rPr lang="ar-SA" sz="3600" b="1" dirty="0">
                <a:solidFill>
                  <a:schemeClr val="tx1"/>
                </a:solidFill>
              </a:rPr>
              <a:t>8- الظروف الاجتماعية المصاحبة للعمل</a:t>
            </a:r>
          </a:p>
        </p:txBody>
      </p:sp>
    </p:spTree>
    <p:extLst>
      <p:ext uri="{BB962C8B-B14F-4D97-AF65-F5344CB8AC3E}">
        <p14:creationId xmlns:p14="http://schemas.microsoft.com/office/powerpoint/2010/main" val="23727829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chemeClr val="accent4"/>
                </a:solidFill>
              </a:rPr>
              <a:t>الفصل الثالث</a:t>
            </a:r>
            <a:r>
              <a:rPr lang="ar-SA" dirty="0"/>
              <a:t> </a:t>
            </a:r>
            <a:br>
              <a:rPr lang="ar-SA" dirty="0"/>
            </a:br>
            <a:r>
              <a:rPr lang="ar-SA" dirty="0"/>
              <a:t>تصميم وتحليل العمل</a:t>
            </a:r>
            <a:endParaRPr lang="en-US" dirty="0">
              <a:solidFill>
                <a:schemeClr val="accent4"/>
              </a:solidFill>
            </a:endParaRPr>
          </a:p>
        </p:txBody>
      </p:sp>
      <p:sp>
        <p:nvSpPr>
          <p:cNvPr id="3" name="عنصر نائب للمحتوى 2"/>
          <p:cNvSpPr>
            <a:spLocks noGrp="1"/>
          </p:cNvSpPr>
          <p:nvPr>
            <p:ph idx="1"/>
          </p:nvPr>
        </p:nvSpPr>
        <p:spPr/>
        <p:txBody>
          <a:bodyPr>
            <a:normAutofit fontScale="92500" lnSpcReduction="20000"/>
          </a:bodyPr>
          <a:lstStyle/>
          <a:p>
            <a:pPr marL="0" indent="0" algn="r" rtl="1">
              <a:buNone/>
            </a:pPr>
            <a:r>
              <a:rPr lang="ar-SA" dirty="0"/>
              <a:t> المخرجات والاهداف التعليمية</a:t>
            </a:r>
          </a:p>
          <a:p>
            <a:pPr marL="0" indent="0" algn="r" rtl="1">
              <a:buNone/>
            </a:pPr>
            <a:r>
              <a:rPr lang="ar-SA" dirty="0"/>
              <a:t>1- التعرف على مفاهيم تصميم العمل وتحليل العمل واهميتها</a:t>
            </a:r>
          </a:p>
          <a:p>
            <a:pPr marL="0" indent="0" algn="r" rtl="1">
              <a:buNone/>
            </a:pPr>
            <a:r>
              <a:rPr lang="ar-SA" dirty="0"/>
              <a:t>2- فهم علاقة تصميم وتحليل العمل مع أنشطة إدارة الموارد البشرية</a:t>
            </a:r>
          </a:p>
          <a:p>
            <a:pPr marL="0" indent="0" algn="r" rtl="1">
              <a:buNone/>
            </a:pPr>
            <a:r>
              <a:rPr lang="ar-SA" dirty="0"/>
              <a:t>3- التعرف على العوامل المؤثرة على نجاح تصميم العمل</a:t>
            </a:r>
          </a:p>
          <a:p>
            <a:pPr marL="0" indent="0" algn="r" rtl="1">
              <a:buNone/>
            </a:pPr>
            <a:r>
              <a:rPr lang="ar-SA" dirty="0"/>
              <a:t>4- فهم المداخل المختلفة لتصميم الاعمال وخصوصية استخدام كل منها</a:t>
            </a:r>
          </a:p>
          <a:p>
            <a:pPr marL="0" indent="0" algn="r" rtl="1">
              <a:buNone/>
            </a:pPr>
            <a:r>
              <a:rPr lang="ar-SA" dirty="0"/>
              <a:t>5- التعرف على طرق جمع المعلومات حول العمل</a:t>
            </a:r>
          </a:p>
          <a:p>
            <a:pPr marL="0" indent="0" algn="r" rtl="1">
              <a:buNone/>
            </a:pPr>
            <a:r>
              <a:rPr lang="ar-SA" dirty="0"/>
              <a:t>6- استيعاب خطوات تحليل العمل</a:t>
            </a:r>
          </a:p>
          <a:p>
            <a:pPr marL="0" indent="0" algn="r" rtl="1">
              <a:buNone/>
            </a:pPr>
            <a:r>
              <a:rPr lang="ar-SA" dirty="0"/>
              <a:t>7- التعرف على مقاييس أداء العمل وانواعها</a:t>
            </a:r>
            <a:endParaRPr lang="en-US" dirty="0"/>
          </a:p>
        </p:txBody>
      </p:sp>
    </p:spTree>
    <p:extLst>
      <p:ext uri="{BB962C8B-B14F-4D97-AF65-F5344CB8AC3E}">
        <p14:creationId xmlns:p14="http://schemas.microsoft.com/office/powerpoint/2010/main" val="20465999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chemeClr val="accent4"/>
                </a:solidFill>
              </a:rPr>
              <a:t>الفصل الثالث</a:t>
            </a:r>
            <a:r>
              <a:rPr lang="ar-SA" dirty="0"/>
              <a:t> </a:t>
            </a:r>
            <a:br>
              <a:rPr lang="ar-SA" dirty="0"/>
            </a:br>
            <a:r>
              <a:rPr lang="ar-SA" dirty="0">
                <a:solidFill>
                  <a:srgbClr val="FF0000"/>
                </a:solidFill>
              </a:rPr>
              <a:t>محددات العمل او الوظيفة</a:t>
            </a:r>
            <a:endParaRPr lang="en-US" dirty="0">
              <a:solidFill>
                <a:srgbClr val="FF0000"/>
              </a:solidFill>
            </a:endParaRPr>
          </a:p>
        </p:txBody>
      </p:sp>
      <p:sp>
        <p:nvSpPr>
          <p:cNvPr id="3" name="عنصر نائب للمحتوى 2"/>
          <p:cNvSpPr>
            <a:spLocks noGrp="1"/>
          </p:cNvSpPr>
          <p:nvPr>
            <p:ph idx="1"/>
          </p:nvPr>
        </p:nvSpPr>
        <p:spPr>
          <a:xfrm>
            <a:off x="1295401" y="2556932"/>
            <a:ext cx="9601196" cy="3562514"/>
          </a:xfrm>
        </p:spPr>
        <p:txBody>
          <a:bodyPr>
            <a:normAutofit lnSpcReduction="10000"/>
          </a:bodyPr>
          <a:lstStyle/>
          <a:p>
            <a:pPr marL="0" indent="0" algn="r" rtl="1">
              <a:buNone/>
            </a:pPr>
            <a:r>
              <a:rPr lang="ar-SA" sz="3600" b="1" dirty="0">
                <a:solidFill>
                  <a:schemeClr val="tx1"/>
                </a:solidFill>
              </a:rPr>
              <a:t>لا يمكن تحديد مواصفات شاغلي الوظائف او الاعمال الا بعد ان ينتهي التوصيف .. اهم المحددات:</a:t>
            </a:r>
          </a:p>
          <a:p>
            <a:pPr algn="r" rtl="1">
              <a:buFontTx/>
              <a:buChar char="-"/>
            </a:pPr>
            <a:r>
              <a:rPr lang="ar-SA" sz="3600" b="1" dirty="0">
                <a:solidFill>
                  <a:schemeClr val="tx1"/>
                </a:solidFill>
              </a:rPr>
              <a:t>المؤهل العلمي، الخبرة، المهارات، القدرات، الحالة الصحية، العمر، الجنس، الحاجات والرغبات.... الخ</a:t>
            </a:r>
          </a:p>
          <a:p>
            <a:pPr algn="r" rtl="1">
              <a:buFontTx/>
              <a:buChar char="-"/>
            </a:pPr>
            <a:r>
              <a:rPr lang="ar-SA" sz="3600" b="1" dirty="0">
                <a:solidFill>
                  <a:schemeClr val="tx1"/>
                </a:solidFill>
              </a:rPr>
              <a:t>التي تعتبر جميعها ضرورية لأداء واجبات العمل او الوظيفة بنجاح</a:t>
            </a:r>
          </a:p>
        </p:txBody>
      </p:sp>
    </p:spTree>
    <p:extLst>
      <p:ext uri="{BB962C8B-B14F-4D97-AF65-F5344CB8AC3E}">
        <p14:creationId xmlns:p14="http://schemas.microsoft.com/office/powerpoint/2010/main" val="16376333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chemeClr val="accent4"/>
                </a:solidFill>
              </a:rPr>
              <a:t>الفصل الثالث</a:t>
            </a:r>
            <a:r>
              <a:rPr lang="ar-SA" dirty="0"/>
              <a:t> </a:t>
            </a:r>
            <a:br>
              <a:rPr lang="ar-SA" dirty="0"/>
            </a:br>
            <a:r>
              <a:rPr lang="ar-SA" dirty="0">
                <a:solidFill>
                  <a:srgbClr val="FF0000"/>
                </a:solidFill>
              </a:rPr>
              <a:t>خطوات تحليل العمل</a:t>
            </a:r>
            <a:endParaRPr lang="en-US" dirty="0">
              <a:solidFill>
                <a:srgbClr val="FF0000"/>
              </a:solidFill>
            </a:endParaRPr>
          </a:p>
        </p:txBody>
      </p:sp>
      <p:sp>
        <p:nvSpPr>
          <p:cNvPr id="3" name="عنصر نائب للمحتوى 2"/>
          <p:cNvSpPr>
            <a:spLocks noGrp="1"/>
          </p:cNvSpPr>
          <p:nvPr>
            <p:ph idx="1"/>
          </p:nvPr>
        </p:nvSpPr>
        <p:spPr>
          <a:xfrm>
            <a:off x="1295401" y="2556932"/>
            <a:ext cx="9601196" cy="3562514"/>
          </a:xfrm>
        </p:spPr>
        <p:txBody>
          <a:bodyPr>
            <a:normAutofit/>
          </a:bodyPr>
          <a:lstStyle/>
          <a:p>
            <a:pPr marL="0" indent="0" algn="r" rtl="1">
              <a:buNone/>
            </a:pPr>
            <a:r>
              <a:rPr lang="ar-SA" sz="3600" b="1" dirty="0">
                <a:solidFill>
                  <a:schemeClr val="tx1"/>
                </a:solidFill>
              </a:rPr>
              <a:t>1- تحديد الاعمال او الوظائف التي سيتم تحليلها</a:t>
            </a:r>
          </a:p>
          <a:p>
            <a:pPr marL="0" indent="0" algn="r" rtl="1">
              <a:buNone/>
            </a:pPr>
            <a:r>
              <a:rPr lang="ar-SA" sz="3600" b="1" dirty="0">
                <a:solidFill>
                  <a:schemeClr val="tx1"/>
                </a:solidFill>
              </a:rPr>
              <a:t>2- تحديد أسلوب الدراسة ( نشرات، الخبرة، تحليل شركات مشابهة، دراسة ميدانية)</a:t>
            </a:r>
          </a:p>
          <a:p>
            <a:pPr marL="0" indent="0" algn="r" rtl="1">
              <a:buNone/>
            </a:pPr>
            <a:r>
              <a:rPr lang="ar-SA" sz="3600" b="1" dirty="0">
                <a:solidFill>
                  <a:schemeClr val="tx1"/>
                </a:solidFill>
              </a:rPr>
              <a:t>- ملء القائمة من قبل </a:t>
            </a:r>
            <a:r>
              <a:rPr lang="ar-SA" sz="3600" b="1" dirty="0">
                <a:solidFill>
                  <a:srgbClr val="FF0000"/>
                </a:solidFill>
              </a:rPr>
              <a:t>(شاغل الوظيفة- الرئيس المباشر- منفذي التحليل)</a:t>
            </a:r>
          </a:p>
        </p:txBody>
      </p:sp>
    </p:spTree>
    <p:extLst>
      <p:ext uri="{BB962C8B-B14F-4D97-AF65-F5344CB8AC3E}">
        <p14:creationId xmlns:p14="http://schemas.microsoft.com/office/powerpoint/2010/main" val="8322674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chemeClr val="accent4"/>
                </a:solidFill>
              </a:rPr>
              <a:t>الفصل الثالث</a:t>
            </a:r>
            <a:r>
              <a:rPr lang="ar-SA" dirty="0"/>
              <a:t> </a:t>
            </a:r>
            <a:br>
              <a:rPr lang="ar-SA" dirty="0"/>
            </a:br>
            <a:r>
              <a:rPr lang="ar-SA" dirty="0">
                <a:solidFill>
                  <a:srgbClr val="FF0000"/>
                </a:solidFill>
              </a:rPr>
              <a:t>خطوات تحليل العمل</a:t>
            </a:r>
            <a:endParaRPr lang="en-US" dirty="0">
              <a:solidFill>
                <a:srgbClr val="FF0000"/>
              </a:solidFill>
            </a:endParaRPr>
          </a:p>
        </p:txBody>
      </p:sp>
      <p:sp>
        <p:nvSpPr>
          <p:cNvPr id="3" name="عنصر نائب للمحتوى 2"/>
          <p:cNvSpPr>
            <a:spLocks noGrp="1"/>
          </p:cNvSpPr>
          <p:nvPr>
            <p:ph idx="1"/>
          </p:nvPr>
        </p:nvSpPr>
        <p:spPr>
          <a:xfrm>
            <a:off x="1295401" y="2556932"/>
            <a:ext cx="9601196" cy="3562514"/>
          </a:xfrm>
        </p:spPr>
        <p:txBody>
          <a:bodyPr>
            <a:normAutofit/>
          </a:bodyPr>
          <a:lstStyle/>
          <a:p>
            <a:pPr marL="0" indent="0" algn="r" rtl="1">
              <a:buNone/>
            </a:pPr>
            <a:r>
              <a:rPr lang="ar-SA" sz="3600" b="1" dirty="0">
                <a:solidFill>
                  <a:schemeClr val="tx1"/>
                </a:solidFill>
              </a:rPr>
              <a:t>3- اختيار منفذي الدراسة</a:t>
            </a:r>
          </a:p>
          <a:p>
            <a:pPr marL="0" indent="0" algn="r" rtl="1">
              <a:buNone/>
            </a:pPr>
            <a:r>
              <a:rPr lang="ar-SA" sz="3600" b="1" dirty="0">
                <a:solidFill>
                  <a:schemeClr val="tx1"/>
                </a:solidFill>
              </a:rPr>
              <a:t>4- مراجعة وتصنيف المعلومات والبيانات</a:t>
            </a:r>
          </a:p>
          <a:p>
            <a:pPr marL="0" indent="0" algn="r" rtl="1">
              <a:buNone/>
            </a:pPr>
            <a:r>
              <a:rPr lang="ar-SA" sz="3600" b="1" dirty="0">
                <a:solidFill>
                  <a:schemeClr val="tx1"/>
                </a:solidFill>
              </a:rPr>
              <a:t>5- تحليل المعلومات والبيانات</a:t>
            </a:r>
          </a:p>
          <a:p>
            <a:pPr marL="0" indent="0" algn="r" rtl="1">
              <a:buNone/>
            </a:pPr>
            <a:r>
              <a:rPr lang="ar-SA" sz="3600" b="1" dirty="0">
                <a:solidFill>
                  <a:schemeClr val="tx1"/>
                </a:solidFill>
              </a:rPr>
              <a:t>6- اعداد كشوف التحليل والتوصيف</a:t>
            </a:r>
            <a:endParaRPr lang="ar-SA" sz="3600" b="1" dirty="0">
              <a:solidFill>
                <a:srgbClr val="FF0000"/>
              </a:solidFill>
            </a:endParaRPr>
          </a:p>
        </p:txBody>
      </p:sp>
    </p:spTree>
    <p:extLst>
      <p:ext uri="{BB962C8B-B14F-4D97-AF65-F5344CB8AC3E}">
        <p14:creationId xmlns:p14="http://schemas.microsoft.com/office/powerpoint/2010/main" val="36417162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chemeClr val="accent4"/>
                </a:solidFill>
              </a:rPr>
              <a:t>الفصل الثالث</a:t>
            </a:r>
            <a:r>
              <a:rPr lang="ar-SA" dirty="0"/>
              <a:t> </a:t>
            </a:r>
            <a:br>
              <a:rPr lang="ar-SA" dirty="0"/>
            </a:br>
            <a:r>
              <a:rPr lang="ar-SA" dirty="0">
                <a:solidFill>
                  <a:srgbClr val="FF0000"/>
                </a:solidFill>
              </a:rPr>
              <a:t>تقويم العمل</a:t>
            </a:r>
            <a:endParaRPr lang="en-US" dirty="0">
              <a:solidFill>
                <a:srgbClr val="FF0000"/>
              </a:solidFill>
            </a:endParaRPr>
          </a:p>
        </p:txBody>
      </p:sp>
      <p:sp>
        <p:nvSpPr>
          <p:cNvPr id="3" name="عنصر نائب للمحتوى 2"/>
          <p:cNvSpPr>
            <a:spLocks noGrp="1"/>
          </p:cNvSpPr>
          <p:nvPr>
            <p:ph idx="1"/>
          </p:nvPr>
        </p:nvSpPr>
        <p:spPr>
          <a:xfrm>
            <a:off x="1295401" y="2556932"/>
            <a:ext cx="9601196" cy="3562514"/>
          </a:xfrm>
        </p:spPr>
        <p:txBody>
          <a:bodyPr>
            <a:normAutofit/>
          </a:bodyPr>
          <a:lstStyle/>
          <a:p>
            <a:pPr marL="0" indent="0" algn="r" rtl="1">
              <a:buNone/>
            </a:pPr>
            <a:r>
              <a:rPr lang="ar-SA" sz="3600" b="1" dirty="0">
                <a:solidFill>
                  <a:schemeClr val="tx1"/>
                </a:solidFill>
              </a:rPr>
              <a:t>تحديد ما يستحقه كل عمل من اجر او راتب</a:t>
            </a:r>
          </a:p>
          <a:p>
            <a:pPr marL="0" indent="0" algn="r" rtl="1">
              <a:buNone/>
            </a:pPr>
            <a:r>
              <a:rPr lang="ar-SA" sz="3600" b="1" dirty="0">
                <a:solidFill>
                  <a:schemeClr val="tx1"/>
                </a:solidFill>
              </a:rPr>
              <a:t>معايير أداء العمل ذات فائدة ( توجه جهود العاملين – مقياس للنجاح)</a:t>
            </a:r>
          </a:p>
          <a:p>
            <a:pPr marL="0" indent="0" algn="r" rtl="1">
              <a:buNone/>
            </a:pPr>
            <a:r>
              <a:rPr lang="ar-SA" sz="3600" b="1" dirty="0">
                <a:solidFill>
                  <a:schemeClr val="tx1"/>
                </a:solidFill>
              </a:rPr>
              <a:t>وهي تساهم مجتمعة في نظام السيطرة على العمل</a:t>
            </a:r>
            <a:endParaRPr lang="ar-SA" sz="3600" b="1" dirty="0">
              <a:solidFill>
                <a:srgbClr val="FF0000"/>
              </a:solidFill>
            </a:endParaRPr>
          </a:p>
        </p:txBody>
      </p:sp>
    </p:spTree>
    <p:extLst>
      <p:ext uri="{BB962C8B-B14F-4D97-AF65-F5344CB8AC3E}">
        <p14:creationId xmlns:p14="http://schemas.microsoft.com/office/powerpoint/2010/main" val="271312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chemeClr val="accent4"/>
                </a:solidFill>
              </a:rPr>
              <a:t>الفصل الثالث</a:t>
            </a:r>
            <a:r>
              <a:rPr lang="ar-SA" dirty="0"/>
              <a:t> </a:t>
            </a:r>
            <a:br>
              <a:rPr lang="ar-SA" dirty="0"/>
            </a:br>
            <a:r>
              <a:rPr lang="ar-SA" dirty="0">
                <a:solidFill>
                  <a:srgbClr val="FF0000"/>
                </a:solidFill>
              </a:rPr>
              <a:t>مقاييس العمل</a:t>
            </a:r>
            <a:endParaRPr lang="en-US" dirty="0">
              <a:solidFill>
                <a:srgbClr val="FF0000"/>
              </a:solidFill>
            </a:endParaRPr>
          </a:p>
        </p:txBody>
      </p:sp>
      <p:sp>
        <p:nvSpPr>
          <p:cNvPr id="3" name="عنصر نائب للمحتوى 2"/>
          <p:cNvSpPr>
            <a:spLocks noGrp="1"/>
          </p:cNvSpPr>
          <p:nvPr>
            <p:ph idx="1"/>
          </p:nvPr>
        </p:nvSpPr>
        <p:spPr>
          <a:xfrm>
            <a:off x="1295401" y="2556932"/>
            <a:ext cx="9601196" cy="3562514"/>
          </a:xfrm>
        </p:spPr>
        <p:txBody>
          <a:bodyPr>
            <a:normAutofit/>
          </a:bodyPr>
          <a:lstStyle/>
          <a:p>
            <a:pPr marL="0" indent="0" algn="just" rtl="1">
              <a:buNone/>
            </a:pPr>
            <a:r>
              <a:rPr lang="ar-SA" sz="3600" dirty="0">
                <a:solidFill>
                  <a:schemeClr val="tx1"/>
                </a:solidFill>
              </a:rPr>
              <a:t>يمكن استخراجها من معلومات تحليل العمل حيث ان معلومات تحليل العمل تعتبر واضحة ووافية للأعمال التي لها صفات</a:t>
            </a:r>
          </a:p>
          <a:p>
            <a:pPr marL="0" indent="0" algn="just" rtl="1">
              <a:buNone/>
            </a:pPr>
            <a:r>
              <a:rPr lang="ar-SA" sz="3600" b="1" dirty="0">
                <a:solidFill>
                  <a:srgbClr val="FF0000"/>
                </a:solidFill>
              </a:rPr>
              <a:t> ( الحساب الكمي، القياس بسهولة، مفهومة للعاملين والمشرفين، الأداء لا يتطلب تفسيرات متعددة ومعقدة)</a:t>
            </a:r>
          </a:p>
        </p:txBody>
      </p:sp>
    </p:spTree>
    <p:extLst>
      <p:ext uri="{BB962C8B-B14F-4D97-AF65-F5344CB8AC3E}">
        <p14:creationId xmlns:p14="http://schemas.microsoft.com/office/powerpoint/2010/main" val="31610360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chemeClr val="accent4"/>
                </a:solidFill>
              </a:rPr>
              <a:t>الفصل الثالث</a:t>
            </a:r>
            <a:r>
              <a:rPr lang="ar-SA" dirty="0"/>
              <a:t> </a:t>
            </a:r>
            <a:br>
              <a:rPr lang="ar-SA" dirty="0"/>
            </a:br>
            <a:r>
              <a:rPr lang="ar-SA" dirty="0">
                <a:solidFill>
                  <a:srgbClr val="FF0000"/>
                </a:solidFill>
              </a:rPr>
              <a:t>مقاييس العمل</a:t>
            </a:r>
            <a:endParaRPr lang="en-US" dirty="0">
              <a:solidFill>
                <a:srgbClr val="FF0000"/>
              </a:solidFill>
            </a:endParaRPr>
          </a:p>
        </p:txBody>
      </p:sp>
      <p:sp>
        <p:nvSpPr>
          <p:cNvPr id="3" name="عنصر نائب للمحتوى 2"/>
          <p:cNvSpPr>
            <a:spLocks noGrp="1"/>
          </p:cNvSpPr>
          <p:nvPr>
            <p:ph idx="1"/>
          </p:nvPr>
        </p:nvSpPr>
        <p:spPr>
          <a:xfrm>
            <a:off x="1295401" y="2556932"/>
            <a:ext cx="9601196" cy="3562514"/>
          </a:xfrm>
        </p:spPr>
        <p:txBody>
          <a:bodyPr>
            <a:normAutofit/>
          </a:bodyPr>
          <a:lstStyle/>
          <a:p>
            <a:pPr marL="0" indent="0" algn="just" rtl="1">
              <a:buNone/>
            </a:pPr>
            <a:r>
              <a:rPr lang="ar-SA" sz="3600" dirty="0">
                <a:solidFill>
                  <a:schemeClr val="tx1"/>
                </a:solidFill>
              </a:rPr>
              <a:t>الاعمال الأخرى فيمكن لعملية تحليل العمل مساعدة الإدارة في وضع مقاييس معقولة </a:t>
            </a:r>
            <a:r>
              <a:rPr lang="ar-SA" sz="3600" dirty="0" err="1">
                <a:solidFill>
                  <a:schemeClr val="tx1"/>
                </a:solidFill>
              </a:rPr>
              <a:t>للاداء</a:t>
            </a:r>
            <a:r>
              <a:rPr lang="ar-SA" sz="3600" dirty="0">
                <a:solidFill>
                  <a:schemeClr val="tx1"/>
                </a:solidFill>
              </a:rPr>
              <a:t> من هذه المقاييس الاتي:-</a:t>
            </a:r>
          </a:p>
          <a:p>
            <a:pPr marL="0" indent="0" algn="just" rtl="1">
              <a:buNone/>
            </a:pPr>
            <a:r>
              <a:rPr lang="ar-SA" sz="3600" b="1" dirty="0">
                <a:solidFill>
                  <a:schemeClr val="tx1"/>
                </a:solidFill>
              </a:rPr>
              <a:t>قياس العمل ( تحدد معدل الأداء الاعتيادي للأفراد العاملين)</a:t>
            </a:r>
          </a:p>
          <a:p>
            <a:pPr marL="0" indent="0" algn="ctr" rtl="1">
              <a:buNone/>
            </a:pPr>
            <a:r>
              <a:rPr lang="ar-SA" sz="3600" b="1" dirty="0">
                <a:solidFill>
                  <a:schemeClr val="tx1"/>
                </a:solidFill>
              </a:rPr>
              <a:t>البيانات التاريخية – دراسة الوقت – عينة العمل</a:t>
            </a:r>
            <a:endParaRPr lang="ar-SA" sz="3600" b="1" dirty="0">
              <a:solidFill>
                <a:srgbClr val="FF0000"/>
              </a:solidFill>
            </a:endParaRPr>
          </a:p>
        </p:txBody>
      </p:sp>
    </p:spTree>
    <p:extLst>
      <p:ext uri="{BB962C8B-B14F-4D97-AF65-F5344CB8AC3E}">
        <p14:creationId xmlns:p14="http://schemas.microsoft.com/office/powerpoint/2010/main" val="303742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chemeClr val="accent4"/>
                </a:solidFill>
              </a:rPr>
              <a:t>الفصل الثالث</a:t>
            </a:r>
            <a:r>
              <a:rPr lang="ar-SA" dirty="0"/>
              <a:t> </a:t>
            </a:r>
            <a:br>
              <a:rPr lang="ar-SA" dirty="0"/>
            </a:br>
            <a:r>
              <a:rPr lang="ar-SA" dirty="0"/>
              <a:t>تصميم وتحليل العمل</a:t>
            </a:r>
            <a:endParaRPr lang="en-US" dirty="0">
              <a:solidFill>
                <a:schemeClr val="accent4"/>
              </a:solidFill>
            </a:endParaRPr>
          </a:p>
        </p:txBody>
      </p:sp>
      <p:sp>
        <p:nvSpPr>
          <p:cNvPr id="3" name="عنصر نائب للمحتوى 2"/>
          <p:cNvSpPr>
            <a:spLocks noGrp="1"/>
          </p:cNvSpPr>
          <p:nvPr>
            <p:ph idx="1"/>
          </p:nvPr>
        </p:nvSpPr>
        <p:spPr/>
        <p:txBody>
          <a:bodyPr>
            <a:normAutofit/>
          </a:bodyPr>
          <a:lstStyle/>
          <a:p>
            <a:pPr marL="0" indent="0" algn="r" rtl="1">
              <a:buNone/>
            </a:pPr>
            <a:r>
              <a:rPr lang="ar-SA" dirty="0"/>
              <a:t> تعد عملية التعرف على الاعمال الموجودة في المنظمة من خلال عملية تصميم وتحليل العمل من اساسيات توظيف الموارد البشرية المناسبة ويتم ذلك من خلال جانبين:</a:t>
            </a:r>
          </a:p>
          <a:p>
            <a:pPr marL="0" indent="0" algn="r" rtl="1">
              <a:buNone/>
            </a:pPr>
            <a:r>
              <a:rPr lang="ar-SA" dirty="0"/>
              <a:t>الأول: يركز على تحديد اهداف وخصائص وواجبات جميع الوظائف التي يشتمل عليها الهيكل التنظيمي للمنظمة</a:t>
            </a:r>
          </a:p>
          <a:p>
            <a:pPr marL="0" indent="0" algn="r" rtl="1">
              <a:buNone/>
            </a:pPr>
            <a:r>
              <a:rPr lang="ar-SA" dirty="0"/>
              <a:t> الثاني: يركز على تحديد محتوى العمل من خلال عملية التحليل المرتبطة بنوعية الافراد المطلوبين لهذه الاعمال</a:t>
            </a:r>
          </a:p>
          <a:p>
            <a:pPr marL="0" indent="0" algn="r" rtl="1">
              <a:buNone/>
            </a:pPr>
            <a:r>
              <a:rPr lang="ar-SA" dirty="0"/>
              <a:t>وهذان الجانبان سيتم بحثهما في هذا الفصل:-</a:t>
            </a:r>
            <a:endParaRPr lang="en-US" dirty="0"/>
          </a:p>
        </p:txBody>
      </p:sp>
    </p:spTree>
    <p:extLst>
      <p:ext uri="{BB962C8B-B14F-4D97-AF65-F5344CB8AC3E}">
        <p14:creationId xmlns:p14="http://schemas.microsoft.com/office/powerpoint/2010/main" val="25114905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chemeClr val="accent4"/>
                </a:solidFill>
              </a:rPr>
              <a:t>الفصل الثالث</a:t>
            </a:r>
            <a:r>
              <a:rPr lang="ar-SA" dirty="0"/>
              <a:t> </a:t>
            </a:r>
            <a:br>
              <a:rPr lang="ar-SA" dirty="0"/>
            </a:br>
            <a:r>
              <a:rPr lang="ar-SA" dirty="0"/>
              <a:t>تصميم وتحليل العمل</a:t>
            </a:r>
            <a:endParaRPr lang="en-US" dirty="0">
              <a:solidFill>
                <a:schemeClr val="accent4"/>
              </a:solidFill>
            </a:endParaRPr>
          </a:p>
        </p:txBody>
      </p:sp>
      <p:sp>
        <p:nvSpPr>
          <p:cNvPr id="3" name="عنصر نائب للمحتوى 2"/>
          <p:cNvSpPr>
            <a:spLocks noGrp="1"/>
          </p:cNvSpPr>
          <p:nvPr>
            <p:ph idx="1"/>
          </p:nvPr>
        </p:nvSpPr>
        <p:spPr/>
        <p:txBody>
          <a:bodyPr>
            <a:normAutofit/>
          </a:bodyPr>
          <a:lstStyle/>
          <a:p>
            <a:pPr marL="0" indent="0" algn="r" rtl="1">
              <a:buNone/>
            </a:pPr>
            <a:r>
              <a:rPr lang="ar-SA" dirty="0"/>
              <a:t> مفهوم تصميم وتحليل العمل</a:t>
            </a:r>
          </a:p>
          <a:p>
            <a:pPr marL="0" indent="0" algn="r" rtl="1">
              <a:buNone/>
            </a:pPr>
            <a:r>
              <a:rPr lang="ar-SA" dirty="0"/>
              <a:t>تعريف تصميم العمل(انه احد الأنشطة او الوظائف التي تقوم بها إدارة الموارد البشرية الفعالة داخل المنظمة وبموجبه يتم تحديد اهداف وخصائص وواجبات جميع الوظائف التي يشتمل عليها الهيكل التنظيمي للمنظمة، بحيث يكون معروفا لدى ادارتها، ماهي اهداف كل وظيفة، وماهي الأعباء الملقة على عاتق كل منا، وكيف تحقق المنظمة أهدافها بشكل عام.</a:t>
            </a:r>
            <a:endParaRPr lang="en-US" dirty="0"/>
          </a:p>
        </p:txBody>
      </p:sp>
    </p:spTree>
    <p:extLst>
      <p:ext uri="{BB962C8B-B14F-4D97-AF65-F5344CB8AC3E}">
        <p14:creationId xmlns:p14="http://schemas.microsoft.com/office/powerpoint/2010/main" val="15419461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chemeClr val="accent4"/>
                </a:solidFill>
              </a:rPr>
              <a:t>الفصل الثالث</a:t>
            </a:r>
            <a:r>
              <a:rPr lang="ar-SA" dirty="0"/>
              <a:t> </a:t>
            </a:r>
            <a:br>
              <a:rPr lang="ar-SA" dirty="0"/>
            </a:br>
            <a:r>
              <a:rPr lang="ar-SA" dirty="0"/>
              <a:t>تصميم وتحليل العمل</a:t>
            </a:r>
            <a:endParaRPr lang="en-US" dirty="0">
              <a:solidFill>
                <a:schemeClr val="accent4"/>
              </a:solidFill>
            </a:endParaRPr>
          </a:p>
        </p:txBody>
      </p:sp>
      <p:sp>
        <p:nvSpPr>
          <p:cNvPr id="3" name="عنصر نائب للمحتوى 2"/>
          <p:cNvSpPr>
            <a:spLocks noGrp="1"/>
          </p:cNvSpPr>
          <p:nvPr>
            <p:ph idx="1"/>
          </p:nvPr>
        </p:nvSpPr>
        <p:spPr/>
        <p:txBody>
          <a:bodyPr>
            <a:normAutofit/>
          </a:bodyPr>
          <a:lstStyle/>
          <a:p>
            <a:pPr marL="0" indent="0" algn="r" rtl="1">
              <a:buNone/>
            </a:pPr>
            <a:r>
              <a:rPr lang="ar-SA" dirty="0"/>
              <a:t> مفهوم تصميم وتحليل العمل</a:t>
            </a:r>
          </a:p>
          <a:p>
            <a:pPr marL="0" indent="0" algn="r" rtl="1">
              <a:buNone/>
            </a:pPr>
            <a:r>
              <a:rPr lang="ar-SA" dirty="0"/>
              <a:t>تحليل العمل:  انه عملية دراسة وجمع المعلومات المرتبطة بالعمليات والمسؤوليات لعمل محدد لغرض توضيح مواصفات العمل ومحدداته او شروطه وكذلك تقويم العمل.</a:t>
            </a:r>
          </a:p>
          <a:p>
            <a:pPr marL="0" indent="0" algn="r" rtl="1">
              <a:buNone/>
            </a:pPr>
            <a:endParaRPr lang="en-US" dirty="0"/>
          </a:p>
        </p:txBody>
      </p:sp>
    </p:spTree>
    <p:extLst>
      <p:ext uri="{BB962C8B-B14F-4D97-AF65-F5344CB8AC3E}">
        <p14:creationId xmlns:p14="http://schemas.microsoft.com/office/powerpoint/2010/main" val="18459513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chemeClr val="accent4"/>
                </a:solidFill>
              </a:rPr>
              <a:t>الفصل الثالث</a:t>
            </a:r>
            <a:r>
              <a:rPr lang="ar-SA" dirty="0"/>
              <a:t> </a:t>
            </a:r>
            <a:br>
              <a:rPr lang="ar-SA" dirty="0"/>
            </a:br>
            <a:r>
              <a:rPr lang="ar-SA" dirty="0"/>
              <a:t>تصميم وتحليل العمل</a:t>
            </a:r>
            <a:endParaRPr lang="en-US" dirty="0">
              <a:solidFill>
                <a:schemeClr val="accent4"/>
              </a:solidFill>
            </a:endParaRPr>
          </a:p>
        </p:txBody>
      </p:sp>
      <p:sp>
        <p:nvSpPr>
          <p:cNvPr id="3" name="عنصر نائب للمحتوى 2"/>
          <p:cNvSpPr>
            <a:spLocks noGrp="1"/>
          </p:cNvSpPr>
          <p:nvPr>
            <p:ph idx="1"/>
          </p:nvPr>
        </p:nvSpPr>
        <p:spPr/>
        <p:txBody>
          <a:bodyPr>
            <a:normAutofit/>
          </a:bodyPr>
          <a:lstStyle/>
          <a:p>
            <a:pPr marL="0" indent="0" algn="r" rtl="1">
              <a:buNone/>
            </a:pPr>
            <a:r>
              <a:rPr lang="ar-SA" dirty="0"/>
              <a:t> </a:t>
            </a:r>
            <a:r>
              <a:rPr lang="ar-SA" dirty="0">
                <a:solidFill>
                  <a:srgbClr val="FF0000"/>
                </a:solidFill>
              </a:rPr>
              <a:t>وصف العمل : </a:t>
            </a:r>
            <a:r>
              <a:rPr lang="ar-SA" dirty="0"/>
              <a:t>وهو عبارة عن قائمة منظمة وواقعية بالأعباء والمسؤوليات لعمل محدد وهذه القائمة توضح ماذا يتم عمله  وكيف ولماذا.</a:t>
            </a:r>
          </a:p>
          <a:p>
            <a:pPr marL="0" indent="0" algn="r" rtl="1">
              <a:buNone/>
            </a:pPr>
            <a:r>
              <a:rPr lang="ar-SA" dirty="0">
                <a:solidFill>
                  <a:srgbClr val="FF0000"/>
                </a:solidFill>
              </a:rPr>
              <a:t>مواصفات العمل</a:t>
            </a:r>
            <a:r>
              <a:rPr lang="ar-SA" dirty="0"/>
              <a:t>: عبارة عن قائمة توضح الحد الأدنى المقبول لمؤهلات الافراد العاملين لغرض أداء العمل وفقا لمتطلبات الأداء. ان هذه القائمة تعتبر مقياسا لنوعية او كفاية الافراد المطلوبين </a:t>
            </a:r>
            <a:r>
              <a:rPr lang="ar-SA" dirty="0" err="1"/>
              <a:t>للاداء</a:t>
            </a:r>
            <a:r>
              <a:rPr lang="ar-SA" dirty="0"/>
              <a:t> المقبول والمرضي.</a:t>
            </a:r>
          </a:p>
          <a:p>
            <a:pPr marL="0" indent="0" algn="r" rtl="1">
              <a:buNone/>
            </a:pPr>
            <a:r>
              <a:rPr lang="ar-SA" dirty="0">
                <a:solidFill>
                  <a:srgbClr val="FF0000"/>
                </a:solidFill>
              </a:rPr>
              <a:t>تقويم العمل: </a:t>
            </a:r>
            <a:r>
              <a:rPr lang="ar-SA" dirty="0">
                <a:solidFill>
                  <a:schemeClr val="tx1"/>
                </a:solidFill>
              </a:rPr>
              <a:t>وهو عملية نظامية لتحديد قيمة كل عمل بالقياس الى الاعمال الأخرى في المنظمة والهدف الأساسي من هذه العملية هو لتحديد النسبة العادلة للدفع.</a:t>
            </a:r>
          </a:p>
          <a:p>
            <a:pPr marL="0" indent="0" algn="r" rtl="1">
              <a:buNone/>
            </a:pPr>
            <a:endParaRPr lang="en-US" dirty="0"/>
          </a:p>
        </p:txBody>
      </p:sp>
    </p:spTree>
    <p:extLst>
      <p:ext uri="{BB962C8B-B14F-4D97-AF65-F5344CB8AC3E}">
        <p14:creationId xmlns:p14="http://schemas.microsoft.com/office/powerpoint/2010/main" val="14999399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chemeClr val="accent4"/>
                </a:solidFill>
              </a:rPr>
              <a:t>الفصل الثالث</a:t>
            </a:r>
            <a:r>
              <a:rPr lang="ar-SA" dirty="0"/>
              <a:t> </a:t>
            </a:r>
            <a:br>
              <a:rPr lang="ar-SA" dirty="0"/>
            </a:br>
            <a:r>
              <a:rPr lang="ar-SA" dirty="0"/>
              <a:t>تصميم وتحليل العمل</a:t>
            </a:r>
            <a:endParaRPr lang="en-US" dirty="0">
              <a:solidFill>
                <a:schemeClr val="accent4"/>
              </a:solidFill>
            </a:endParaRPr>
          </a:p>
        </p:txBody>
      </p:sp>
      <p:sp>
        <p:nvSpPr>
          <p:cNvPr id="3" name="عنصر نائب للمحتوى 2"/>
          <p:cNvSpPr>
            <a:spLocks noGrp="1"/>
          </p:cNvSpPr>
          <p:nvPr>
            <p:ph idx="1"/>
          </p:nvPr>
        </p:nvSpPr>
        <p:spPr/>
        <p:txBody>
          <a:bodyPr>
            <a:normAutofit fontScale="92500" lnSpcReduction="10000"/>
          </a:bodyPr>
          <a:lstStyle/>
          <a:p>
            <a:pPr marL="0" indent="0" algn="r" rtl="1">
              <a:buNone/>
            </a:pPr>
            <a:r>
              <a:rPr lang="ar-SA" dirty="0"/>
              <a:t> المعلومات التي يحتاجها محللو العمل</a:t>
            </a:r>
          </a:p>
          <a:p>
            <a:pPr marL="0" indent="0" algn="r" rtl="1">
              <a:buNone/>
            </a:pPr>
            <a:r>
              <a:rPr lang="ar-SA" dirty="0"/>
              <a:t>1- عنصر العمل</a:t>
            </a:r>
          </a:p>
          <a:p>
            <a:pPr marL="0" indent="0" algn="r" rtl="1">
              <a:buNone/>
            </a:pPr>
            <a:r>
              <a:rPr lang="ar-SA" dirty="0"/>
              <a:t>2- المهمة: وهي عبارة عن النشاط المميز لتحقيق هدف معين0 طبع كتاب رسمي، تفريغ الاحمال او التخزين....الخ</a:t>
            </a:r>
          </a:p>
          <a:p>
            <a:pPr marL="0" indent="0" algn="r" rtl="1">
              <a:buNone/>
            </a:pPr>
            <a:r>
              <a:rPr lang="ar-SA" dirty="0"/>
              <a:t>3- العبء: يمثل عدد من المهام والمسؤوليات مثال: من أعباء عمل كاتب الحسابات اعداد قائمة الرواتب الشهرية للموظفين وتوقيع الصكوك غيرها من المهام المرتبطة بعمله.</a:t>
            </a:r>
          </a:p>
          <a:p>
            <a:pPr marL="0" indent="0" algn="r" rtl="1">
              <a:buNone/>
            </a:pPr>
            <a:r>
              <a:rPr lang="ar-SA" dirty="0"/>
              <a:t>4- الموقع : ويشير الى واحد او اكثر من الأعباء المنجزة من قبل فرد واحد في المنظمة لذلك توجد مواقع كثيرة في اية منظمة وفقا لعدد الافراد والأماكن الوظيفية</a:t>
            </a:r>
            <a:endParaRPr lang="en-US" dirty="0"/>
          </a:p>
        </p:txBody>
      </p:sp>
    </p:spTree>
    <p:extLst>
      <p:ext uri="{BB962C8B-B14F-4D97-AF65-F5344CB8AC3E}">
        <p14:creationId xmlns:p14="http://schemas.microsoft.com/office/powerpoint/2010/main" val="8735876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chemeClr val="accent4"/>
                </a:solidFill>
              </a:rPr>
              <a:t>الفصل الثالث</a:t>
            </a:r>
            <a:r>
              <a:rPr lang="ar-SA" dirty="0"/>
              <a:t> </a:t>
            </a:r>
            <a:br>
              <a:rPr lang="ar-SA" dirty="0"/>
            </a:br>
            <a:r>
              <a:rPr lang="ar-SA" dirty="0"/>
              <a:t>تصميم وتحليل العمل</a:t>
            </a:r>
            <a:endParaRPr lang="en-US" dirty="0">
              <a:solidFill>
                <a:schemeClr val="accent4"/>
              </a:solidFill>
            </a:endParaRPr>
          </a:p>
        </p:txBody>
      </p:sp>
      <p:sp>
        <p:nvSpPr>
          <p:cNvPr id="3" name="عنصر نائب للمحتوى 2"/>
          <p:cNvSpPr>
            <a:spLocks noGrp="1"/>
          </p:cNvSpPr>
          <p:nvPr>
            <p:ph idx="1"/>
          </p:nvPr>
        </p:nvSpPr>
        <p:spPr/>
        <p:txBody>
          <a:bodyPr>
            <a:normAutofit fontScale="92500" lnSpcReduction="10000"/>
          </a:bodyPr>
          <a:lstStyle/>
          <a:p>
            <a:pPr marL="0" indent="0" algn="r" rtl="1">
              <a:buNone/>
            </a:pPr>
            <a:r>
              <a:rPr lang="ar-SA" dirty="0"/>
              <a:t> المعلومات التي يحتاجها محللو العمل</a:t>
            </a:r>
          </a:p>
          <a:p>
            <a:pPr marL="0" indent="0" algn="r" rtl="1">
              <a:buNone/>
            </a:pPr>
            <a:r>
              <a:rPr lang="ar-SA" dirty="0"/>
              <a:t>5- العمل : يمثل نوع الموقع في المنظمة ونمطه مثال على ذلك الشركة التي تستخدم 50 محاسبا معنى هذا ان لديها 50 موقعا ولكن لديها عمل واحد (محاسب)</a:t>
            </a:r>
          </a:p>
          <a:p>
            <a:pPr marL="0" indent="0" algn="r" rtl="1">
              <a:buNone/>
            </a:pPr>
            <a:r>
              <a:rPr lang="ar-SA" dirty="0"/>
              <a:t>6-عائلة العمل: تمثل مجموعة من اثنين او اكثر من الاعمال اما انها تحتوي على صفات مشتركة للأفراد العاملين او انها تتشابه في الخصائص وفقا لما يقرره </a:t>
            </a:r>
            <a:r>
              <a:rPr lang="ar-SA" dirty="0" err="1"/>
              <a:t>محللوا</a:t>
            </a:r>
            <a:r>
              <a:rPr lang="ar-SA" dirty="0"/>
              <a:t> العمل.</a:t>
            </a:r>
          </a:p>
          <a:p>
            <a:pPr marL="0" indent="0" algn="r" rtl="1">
              <a:buNone/>
            </a:pPr>
            <a:r>
              <a:rPr lang="ar-SA" dirty="0"/>
              <a:t>7- المهنة مجموعة من الاعمال المتشابهة الموجودة في المنظمة كمهنة ميكانيكي ومهنة المحاسبة ومهنة مهندس صيانة وخدمات...... الخ</a:t>
            </a:r>
          </a:p>
          <a:p>
            <a:pPr marL="0" indent="0" algn="r" rtl="1">
              <a:buNone/>
            </a:pPr>
            <a:r>
              <a:rPr lang="ar-SA" dirty="0"/>
              <a:t>8- الممارسة المهنية: تمثل سلسلة من المواقع والاعمال او المهن التي تكون ملاصقة للفرد طيلة حياته.</a:t>
            </a:r>
          </a:p>
          <a:p>
            <a:pPr marL="0" indent="0" algn="r" rtl="1">
              <a:buNone/>
            </a:pPr>
            <a:endParaRPr lang="en-US" dirty="0"/>
          </a:p>
        </p:txBody>
      </p:sp>
    </p:spTree>
    <p:extLst>
      <p:ext uri="{BB962C8B-B14F-4D97-AF65-F5344CB8AC3E}">
        <p14:creationId xmlns:p14="http://schemas.microsoft.com/office/powerpoint/2010/main" val="811138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ar-SA" dirty="0">
                <a:solidFill>
                  <a:schemeClr val="accent4"/>
                </a:solidFill>
              </a:rPr>
              <a:t>الفصل الثالث</a:t>
            </a:r>
            <a:r>
              <a:rPr lang="ar-SA" dirty="0"/>
              <a:t> </a:t>
            </a:r>
            <a:br>
              <a:rPr lang="ar-SA" dirty="0"/>
            </a:br>
            <a:r>
              <a:rPr lang="ar-SA" dirty="0"/>
              <a:t>تصميم وتحليل العمل</a:t>
            </a:r>
            <a:endParaRPr lang="en-US" dirty="0">
              <a:solidFill>
                <a:schemeClr val="accent4"/>
              </a:solidFill>
            </a:endParaRPr>
          </a:p>
        </p:txBody>
      </p:sp>
      <p:sp>
        <p:nvSpPr>
          <p:cNvPr id="3" name="عنصر نائب للمحتوى 2"/>
          <p:cNvSpPr>
            <a:spLocks noGrp="1"/>
          </p:cNvSpPr>
          <p:nvPr>
            <p:ph idx="1"/>
          </p:nvPr>
        </p:nvSpPr>
        <p:spPr>
          <a:xfrm>
            <a:off x="1295401" y="2556932"/>
            <a:ext cx="9601196" cy="3562514"/>
          </a:xfrm>
        </p:spPr>
        <p:txBody>
          <a:bodyPr>
            <a:normAutofit fontScale="55000" lnSpcReduction="20000"/>
          </a:bodyPr>
          <a:lstStyle/>
          <a:p>
            <a:pPr marL="0" indent="0" algn="ctr" rtl="1">
              <a:buNone/>
            </a:pPr>
            <a:r>
              <a:rPr lang="ar-SA" sz="3600" b="1" dirty="0">
                <a:solidFill>
                  <a:srgbClr val="FF0000"/>
                </a:solidFill>
              </a:rPr>
              <a:t>علاقة تصميم وتحليل العمل مع أنشطة إدارة الموارد البشرية</a:t>
            </a:r>
          </a:p>
          <a:p>
            <a:pPr marL="0" indent="0" algn="r" rtl="1">
              <a:buNone/>
            </a:pPr>
            <a:r>
              <a:rPr lang="ar-SA" sz="2000" dirty="0"/>
              <a:t>1- </a:t>
            </a:r>
            <a:r>
              <a:rPr lang="ar-SA" sz="3600" b="1" dirty="0"/>
              <a:t>تخطيط القوى العاملة</a:t>
            </a:r>
          </a:p>
          <a:p>
            <a:pPr marL="0" indent="0" algn="r" rtl="1">
              <a:buNone/>
            </a:pPr>
            <a:r>
              <a:rPr lang="ar-SA" sz="3600" b="1" dirty="0"/>
              <a:t>2- الاستقطاب</a:t>
            </a:r>
          </a:p>
          <a:p>
            <a:pPr marL="0" indent="0" algn="r" rtl="1">
              <a:buNone/>
            </a:pPr>
            <a:r>
              <a:rPr lang="ar-SA" sz="3600" b="1" dirty="0"/>
              <a:t>3- الاختيار والتعيين</a:t>
            </a:r>
          </a:p>
          <a:p>
            <a:pPr marL="0" indent="0" algn="r" rtl="1">
              <a:buNone/>
            </a:pPr>
            <a:r>
              <a:rPr lang="ar-SA" sz="3600" b="1" dirty="0"/>
              <a:t>4- برامج الامن والحماية</a:t>
            </a:r>
          </a:p>
          <a:p>
            <a:pPr marL="0" indent="0" algn="r" rtl="1">
              <a:buNone/>
            </a:pPr>
            <a:r>
              <a:rPr lang="ar-SA" sz="3600" b="1" dirty="0"/>
              <a:t>5- التدريب</a:t>
            </a:r>
          </a:p>
          <a:p>
            <a:pPr marL="0" indent="0" algn="r" rtl="1">
              <a:buNone/>
            </a:pPr>
            <a:r>
              <a:rPr lang="ar-SA" sz="3600" b="1" dirty="0"/>
              <a:t>6- الترقية</a:t>
            </a:r>
          </a:p>
          <a:p>
            <a:pPr marL="0" indent="0" algn="r" rtl="1">
              <a:buNone/>
            </a:pPr>
            <a:r>
              <a:rPr lang="ar-SA" sz="3600" b="1" dirty="0"/>
              <a:t>7- معايير قياس الكفاءة</a:t>
            </a:r>
          </a:p>
          <a:p>
            <a:pPr marL="0" indent="0" algn="r" rtl="1">
              <a:buNone/>
            </a:pPr>
            <a:r>
              <a:rPr lang="ar-SA" sz="3600" b="1" dirty="0"/>
              <a:t>8- تحديد الأجور والمكافئات</a:t>
            </a:r>
            <a:endParaRPr lang="en-US" sz="2000" b="1" dirty="0"/>
          </a:p>
        </p:txBody>
      </p:sp>
    </p:spTree>
    <p:extLst>
      <p:ext uri="{BB962C8B-B14F-4D97-AF65-F5344CB8AC3E}">
        <p14:creationId xmlns:p14="http://schemas.microsoft.com/office/powerpoint/2010/main" val="5487967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عضوي">
  <a:themeElements>
    <a:clrScheme name="عضوي">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عضوي">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عضوي">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656</TotalTime>
  <Words>1318</Words>
  <Application>Microsoft Office PowerPoint</Application>
  <PresentationFormat>شاشة عريضة</PresentationFormat>
  <Paragraphs>141</Paragraphs>
  <Slides>25</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25</vt:i4>
      </vt:variant>
    </vt:vector>
  </HeadingPairs>
  <TitlesOfParts>
    <vt:vector size="29" baseType="lpstr">
      <vt:lpstr>Arial</vt:lpstr>
      <vt:lpstr>Calibri</vt:lpstr>
      <vt:lpstr>Garamond</vt:lpstr>
      <vt:lpstr>عضوي</vt:lpstr>
      <vt:lpstr>جامعة الإسراء كلية الادارة</vt:lpstr>
      <vt:lpstr>الفصل الثالث  تصميم وتحليل العمل</vt:lpstr>
      <vt:lpstr>الفصل الثالث  تصميم وتحليل العمل</vt:lpstr>
      <vt:lpstr>الفصل الثالث  تصميم وتحليل العمل</vt:lpstr>
      <vt:lpstr>الفصل الثالث  تصميم وتحليل العمل</vt:lpstr>
      <vt:lpstr>الفصل الثالث  تصميم وتحليل العمل</vt:lpstr>
      <vt:lpstr>الفصل الثالث  تصميم وتحليل العمل</vt:lpstr>
      <vt:lpstr>الفصل الثالث  تصميم وتحليل العمل</vt:lpstr>
      <vt:lpstr>الفصل الثالث  تصميم وتحليل العمل</vt:lpstr>
      <vt:lpstr>الفصل الثالث  تصميم وتحليل العمل</vt:lpstr>
      <vt:lpstr>الفصل الثالث  تصميم وتحليل العمل</vt:lpstr>
      <vt:lpstr>الفصل الثالث  تصميم وتحليل العمل</vt:lpstr>
      <vt:lpstr>الفصل الثالث  تصميم وتحليل العمل</vt:lpstr>
      <vt:lpstr>الفصل الثالث  مداخل تصميم العمل</vt:lpstr>
      <vt:lpstr>الفصل الثالث  معايير اختيار مداخل تصميم العمل</vt:lpstr>
      <vt:lpstr>الفصل الثالث  إعادة تصميم الاعمال</vt:lpstr>
      <vt:lpstr>الفصل الثالث  طرق جمع المعلومات حول العمل</vt:lpstr>
      <vt:lpstr>الفصل الثالث  مداخل تحليل العمل</vt:lpstr>
      <vt:lpstr>الفصل الثالث  توصيف الوظائف او الاعمال</vt:lpstr>
      <vt:lpstr>الفصل الثالث  محددات العمل او الوظيفة</vt:lpstr>
      <vt:lpstr>الفصل الثالث  خطوات تحليل العمل</vt:lpstr>
      <vt:lpstr>الفصل الثالث  خطوات تحليل العمل</vt:lpstr>
      <vt:lpstr>الفصل الثالث  تقويم العمل</vt:lpstr>
      <vt:lpstr>الفصل الثالث  مقاييس العمل</vt:lpstr>
      <vt:lpstr>الفصل الثالث  مقاييس العمل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جامعة الإسراء دائرة القبول والتسجيل</dc:title>
  <dc:creator>mohamed H altorkmani</dc:creator>
  <cp:lastModifiedBy>د.نبيل اللوح</cp:lastModifiedBy>
  <cp:revision>66</cp:revision>
  <dcterms:created xsi:type="dcterms:W3CDTF">2019-09-11T02:56:37Z</dcterms:created>
  <dcterms:modified xsi:type="dcterms:W3CDTF">2020-02-18T07:18:03Z</dcterms:modified>
</cp:coreProperties>
</file>