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34"/>
  </p:notesMasterIdLst>
  <p:handoutMasterIdLst>
    <p:handoutMasterId r:id="rId35"/>
  </p:handoutMasterIdLst>
  <p:sldIdLst>
    <p:sldId id="260" r:id="rId2"/>
    <p:sldId id="261" r:id="rId3"/>
    <p:sldId id="262" r:id="rId4"/>
    <p:sldId id="263" r:id="rId5"/>
    <p:sldId id="264" r:id="rId6"/>
    <p:sldId id="265" r:id="rId7"/>
    <p:sldId id="266" r:id="rId8"/>
    <p:sldId id="267" r:id="rId9"/>
    <p:sldId id="268" r:id="rId10"/>
    <p:sldId id="269" r:id="rId11"/>
    <p:sldId id="271" r:id="rId12"/>
    <p:sldId id="272" r:id="rId13"/>
    <p:sldId id="303" r:id="rId14"/>
    <p:sldId id="273" r:id="rId15"/>
    <p:sldId id="304" r:id="rId16"/>
    <p:sldId id="274" r:id="rId17"/>
    <p:sldId id="305" r:id="rId18"/>
    <p:sldId id="275" r:id="rId19"/>
    <p:sldId id="276" r:id="rId20"/>
    <p:sldId id="277" r:id="rId21"/>
    <p:sldId id="278" r:id="rId22"/>
    <p:sldId id="306" r:id="rId23"/>
    <p:sldId id="280" r:id="rId24"/>
    <p:sldId id="307" r:id="rId25"/>
    <p:sldId id="283" r:id="rId26"/>
    <p:sldId id="284" r:id="rId27"/>
    <p:sldId id="308" r:id="rId28"/>
    <p:sldId id="285" r:id="rId29"/>
    <p:sldId id="287" r:id="rId30"/>
    <p:sldId id="288" r:id="rId31"/>
    <p:sldId id="311" r:id="rId32"/>
    <p:sldId id="312" r:id="rId33"/>
  </p:sldIdLst>
  <p:sldSz cx="9144000" cy="6858000" type="screen4x3"/>
  <p:notesSz cx="6797675" cy="9926638"/>
  <p:defaultTextStyle>
    <a:defPPr>
      <a:defRPr lang="ar-SA"/>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FF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26" autoAdjust="0"/>
    <p:restoredTop sz="94709" autoAdjust="0"/>
  </p:normalViewPr>
  <p:slideViewPr>
    <p:cSldViewPr>
      <p:cViewPr varScale="1">
        <p:scale>
          <a:sx n="86" d="100"/>
          <a:sy n="86" d="100"/>
        </p:scale>
        <p:origin x="-6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eaLnBrk="1" hangingPunct="1">
              <a:defRPr sz="1200"/>
            </a:lvl1pPr>
          </a:lstStyle>
          <a:p>
            <a:pPr>
              <a:defRPr/>
            </a:pPr>
            <a:endParaRPr lang="en-US"/>
          </a:p>
        </p:txBody>
      </p:sp>
      <p:sp>
        <p:nvSpPr>
          <p:cNvPr id="86019" name="Rectangle 3"/>
          <p:cNvSpPr>
            <a:spLocks noGrp="1" noChangeArrowheads="1"/>
          </p:cNvSpPr>
          <p:nvPr>
            <p:ph type="dt" sz="quarter" idx="1"/>
          </p:nvPr>
        </p:nvSpPr>
        <p:spPr bwMode="auto">
          <a:xfrm>
            <a:off x="15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eaLnBrk="1" hangingPunct="1">
              <a:defRPr sz="1200"/>
            </a:lvl1pPr>
          </a:lstStyle>
          <a:p>
            <a:pPr>
              <a:defRPr/>
            </a:pPr>
            <a:endParaRPr lang="en-US"/>
          </a:p>
        </p:txBody>
      </p:sp>
      <p:sp>
        <p:nvSpPr>
          <p:cNvPr id="86020" name="Rectangle 4"/>
          <p:cNvSpPr>
            <a:spLocks noGrp="1" noChangeArrowheads="1"/>
          </p:cNvSpPr>
          <p:nvPr>
            <p:ph type="ftr" sz="quarter" idx="2"/>
          </p:nvPr>
        </p:nvSpPr>
        <p:spPr bwMode="auto">
          <a:xfrm>
            <a:off x="3851275"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eaLnBrk="1" hangingPunct="1">
              <a:defRPr sz="1200"/>
            </a:lvl1pPr>
          </a:lstStyle>
          <a:p>
            <a:pPr>
              <a:defRPr/>
            </a:pPr>
            <a:endParaRPr lang="en-US"/>
          </a:p>
        </p:txBody>
      </p:sp>
      <p:sp>
        <p:nvSpPr>
          <p:cNvPr id="86021" name="Rectangle 5"/>
          <p:cNvSpPr>
            <a:spLocks noGrp="1" noChangeArrowheads="1"/>
          </p:cNvSpPr>
          <p:nvPr>
            <p:ph type="sldNum" sz="quarter" idx="3"/>
          </p:nvPr>
        </p:nvSpPr>
        <p:spPr bwMode="auto">
          <a:xfrm>
            <a:off x="15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eaLnBrk="1" hangingPunct="1">
              <a:defRPr sz="1200"/>
            </a:lvl1pPr>
          </a:lstStyle>
          <a:p>
            <a:fld id="{A02C76B0-81FF-456B-BAF2-14667FE7F7A2}" type="slidenum">
              <a:rPr lang="ar-SA" altLang="ar-SA"/>
              <a:pPr/>
              <a:t>‹#›</a:t>
            </a:fld>
            <a:endParaRPr lang="en-US" altLang="ar-SA"/>
          </a:p>
        </p:txBody>
      </p:sp>
    </p:spTree>
    <p:extLst>
      <p:ext uri="{BB962C8B-B14F-4D97-AF65-F5344CB8AC3E}">
        <p14:creationId xmlns:p14="http://schemas.microsoft.com/office/powerpoint/2010/main" val="3168455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eaLnBrk="1" hangingPunct="1">
              <a:defRPr sz="1200"/>
            </a:lvl1pPr>
          </a:lstStyle>
          <a:p>
            <a:pPr>
              <a:defRPr/>
            </a:pPr>
            <a:endParaRPr lang="en-US"/>
          </a:p>
        </p:txBody>
      </p:sp>
      <p:sp>
        <p:nvSpPr>
          <p:cNvPr id="13315" name="Rectangle 3"/>
          <p:cNvSpPr>
            <a:spLocks noGrp="1" noChangeArrowheads="1"/>
          </p:cNvSpPr>
          <p:nvPr>
            <p:ph type="dt" idx="1"/>
          </p:nvPr>
        </p:nvSpPr>
        <p:spPr bwMode="auto">
          <a:xfrm>
            <a:off x="15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noProof="0" smtClean="0"/>
              <a:t>انقر لتحرير أنماط النص الرئيسي</a:t>
            </a:r>
            <a:endParaRPr lang="en-US" noProof="0" smtClean="0"/>
          </a:p>
          <a:p>
            <a:pPr lvl="1"/>
            <a:r>
              <a:rPr lang="ar-SA" noProof="0" smtClean="0"/>
              <a:t>المستوى الثاني</a:t>
            </a:r>
            <a:endParaRPr lang="en-US" noProof="0" smtClean="0"/>
          </a:p>
          <a:p>
            <a:pPr lvl="2"/>
            <a:r>
              <a:rPr lang="ar-SA" noProof="0" smtClean="0"/>
              <a:t>المستوى الثالث</a:t>
            </a:r>
            <a:endParaRPr lang="en-US" noProof="0" smtClean="0"/>
          </a:p>
          <a:p>
            <a:pPr lvl="3"/>
            <a:r>
              <a:rPr lang="ar-SA" noProof="0" smtClean="0"/>
              <a:t>المستوى الرابع</a:t>
            </a:r>
            <a:endParaRPr lang="en-US" noProof="0" smtClean="0"/>
          </a:p>
          <a:p>
            <a:pPr lvl="4"/>
            <a:r>
              <a:rPr lang="ar-SA" noProof="0" smtClean="0"/>
              <a:t>المستوى الخامس</a:t>
            </a:r>
            <a:endParaRPr lang="en-US" noProof="0" smtClean="0"/>
          </a:p>
        </p:txBody>
      </p:sp>
      <p:sp>
        <p:nvSpPr>
          <p:cNvPr id="13318" name="Rectangle 6"/>
          <p:cNvSpPr>
            <a:spLocks noGrp="1" noChangeArrowheads="1"/>
          </p:cNvSpPr>
          <p:nvPr>
            <p:ph type="ftr" sz="quarter" idx="4"/>
          </p:nvPr>
        </p:nvSpPr>
        <p:spPr bwMode="auto">
          <a:xfrm>
            <a:off x="3851275"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eaLnBrk="1" hangingPunct="1">
              <a:defRPr sz="1200"/>
            </a:lvl1pPr>
          </a:lstStyle>
          <a:p>
            <a:pPr>
              <a:defRPr/>
            </a:pPr>
            <a:endParaRPr lang="en-US"/>
          </a:p>
        </p:txBody>
      </p:sp>
      <p:sp>
        <p:nvSpPr>
          <p:cNvPr id="13319" name="Rectangle 7"/>
          <p:cNvSpPr>
            <a:spLocks noGrp="1" noChangeArrowheads="1"/>
          </p:cNvSpPr>
          <p:nvPr>
            <p:ph type="sldNum" sz="quarter" idx="5"/>
          </p:nvPr>
        </p:nvSpPr>
        <p:spPr bwMode="auto">
          <a:xfrm>
            <a:off x="15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eaLnBrk="1" hangingPunct="1">
              <a:defRPr sz="1200"/>
            </a:lvl1pPr>
          </a:lstStyle>
          <a:p>
            <a:fld id="{D50D870E-31BD-4413-9641-5E45D822717A}" type="slidenum">
              <a:rPr lang="ar-SA" altLang="ar-SA"/>
              <a:pPr/>
              <a:t>‹#›</a:t>
            </a:fld>
            <a:endParaRPr lang="en-US" altLang="ar-SA"/>
          </a:p>
        </p:txBody>
      </p:sp>
    </p:spTree>
    <p:extLst>
      <p:ext uri="{BB962C8B-B14F-4D97-AF65-F5344CB8AC3E}">
        <p14:creationId xmlns:p14="http://schemas.microsoft.com/office/powerpoint/2010/main" val="443090902"/>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EC6D4799-BDAC-4475-8A72-331880D89628}" type="slidenum">
              <a:rPr lang="ar-SA" altLang="ar-SA" sz="1200"/>
              <a:pPr rtl="1" eaLnBrk="1" hangingPunct="1"/>
              <a:t>1</a:t>
            </a:fld>
            <a:endParaRPr lang="en-US" altLang="ar-SA" sz="1200"/>
          </a:p>
        </p:txBody>
      </p:sp>
      <p:sp>
        <p:nvSpPr>
          <p:cNvPr id="5123" name="Rectangle 2"/>
          <p:cNvSpPr>
            <a:spLocks noGrp="1" noRot="1" noChangeAspect="1" noChangeArrowheads="1" noTextEdit="1"/>
          </p:cNvSpPr>
          <p:nvPr>
            <p:ph type="sldImg"/>
          </p:nvPr>
        </p:nvSpPr>
        <p:spPr>
          <a:xfrm>
            <a:off x="917575" y="744538"/>
            <a:ext cx="4962525" cy="3722687"/>
          </a:xfrm>
          <a:ln/>
        </p:spPr>
      </p:sp>
      <p:sp>
        <p:nvSpPr>
          <p:cNvPr id="512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40736D21-EBB9-417E-ACF1-6634E21D6E8D}" type="slidenum">
              <a:rPr lang="ar-SA" altLang="ar-SA" sz="1200"/>
              <a:pPr rtl="1" eaLnBrk="1" hangingPunct="1"/>
              <a:t>10</a:t>
            </a:fld>
            <a:endParaRPr lang="en-US" altLang="ar-SA" sz="1200"/>
          </a:p>
        </p:txBody>
      </p:sp>
      <p:sp>
        <p:nvSpPr>
          <p:cNvPr id="23555" name="Rectangle 2"/>
          <p:cNvSpPr>
            <a:spLocks noGrp="1" noRot="1" noChangeAspect="1" noChangeArrowheads="1" noTextEdit="1"/>
          </p:cNvSpPr>
          <p:nvPr>
            <p:ph type="sldImg"/>
          </p:nvPr>
        </p:nvSpPr>
        <p:spPr>
          <a:xfrm>
            <a:off x="917575" y="744538"/>
            <a:ext cx="4962525" cy="3722687"/>
          </a:xfrm>
          <a:ln/>
        </p:spPr>
      </p:sp>
      <p:sp>
        <p:nvSpPr>
          <p:cNvPr id="2355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D374378A-66F8-437B-ACA5-A7FC9CE326ED}" type="slidenum">
              <a:rPr lang="ar-SA" altLang="ar-SA" sz="1200"/>
              <a:pPr rtl="1" eaLnBrk="1" hangingPunct="1"/>
              <a:t>11</a:t>
            </a:fld>
            <a:endParaRPr lang="en-US" altLang="ar-SA" sz="1200"/>
          </a:p>
        </p:txBody>
      </p:sp>
      <p:sp>
        <p:nvSpPr>
          <p:cNvPr id="25603" name="Rectangle 2"/>
          <p:cNvSpPr>
            <a:spLocks noGrp="1" noRot="1" noChangeAspect="1" noChangeArrowheads="1" noTextEdit="1"/>
          </p:cNvSpPr>
          <p:nvPr>
            <p:ph type="sldImg"/>
          </p:nvPr>
        </p:nvSpPr>
        <p:spPr>
          <a:xfrm>
            <a:off x="917575" y="744538"/>
            <a:ext cx="4962525" cy="3722687"/>
          </a:xfrm>
          <a:ln/>
        </p:spPr>
      </p:sp>
      <p:sp>
        <p:nvSpPr>
          <p:cNvPr id="2560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C1F73B54-6197-4B44-8EF9-5D4A4C2587F7}" type="slidenum">
              <a:rPr lang="ar-SA" altLang="ar-SA" sz="1200"/>
              <a:pPr rtl="1" eaLnBrk="1" hangingPunct="1"/>
              <a:t>12</a:t>
            </a:fld>
            <a:endParaRPr lang="en-US" altLang="ar-SA" sz="1200"/>
          </a:p>
        </p:txBody>
      </p:sp>
      <p:sp>
        <p:nvSpPr>
          <p:cNvPr id="27651" name="Rectangle 2"/>
          <p:cNvSpPr>
            <a:spLocks noGrp="1" noRot="1" noChangeAspect="1" noChangeArrowheads="1" noTextEdit="1"/>
          </p:cNvSpPr>
          <p:nvPr>
            <p:ph type="sldImg"/>
          </p:nvPr>
        </p:nvSpPr>
        <p:spPr>
          <a:xfrm>
            <a:off x="917575" y="744538"/>
            <a:ext cx="4962525" cy="3722687"/>
          </a:xfrm>
          <a:ln/>
        </p:spPr>
      </p:sp>
      <p:sp>
        <p:nvSpPr>
          <p:cNvPr id="27652"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F60057AF-26F0-41A7-A27B-5355728DC503}" type="slidenum">
              <a:rPr lang="ar-SA" altLang="ar-SA" sz="1200"/>
              <a:pPr rtl="1" eaLnBrk="1" hangingPunct="1"/>
              <a:t>14</a:t>
            </a:fld>
            <a:endParaRPr lang="en-US" altLang="ar-SA" sz="1200"/>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1CA527A0-9A84-4927-9D6E-6EE466FB710C}" type="slidenum">
              <a:rPr lang="ar-SA" altLang="ar-SA" sz="1200"/>
              <a:pPr rtl="1" eaLnBrk="1" hangingPunct="1"/>
              <a:t>16</a:t>
            </a:fld>
            <a:endParaRPr lang="en-US" altLang="ar-SA" sz="1200"/>
          </a:p>
        </p:txBody>
      </p:sp>
      <p:sp>
        <p:nvSpPr>
          <p:cNvPr id="33795" name="Rectangle 2"/>
          <p:cNvSpPr>
            <a:spLocks noGrp="1" noRot="1" noChangeAspect="1" noChangeArrowheads="1" noTextEdit="1"/>
          </p:cNvSpPr>
          <p:nvPr>
            <p:ph type="sldImg"/>
          </p:nvPr>
        </p:nvSpPr>
        <p:spPr>
          <a:xfrm>
            <a:off x="917575" y="744538"/>
            <a:ext cx="4962525" cy="3722687"/>
          </a:xfrm>
          <a:ln/>
        </p:spPr>
      </p:sp>
      <p:sp>
        <p:nvSpPr>
          <p:cNvPr id="3379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86F49B4E-C8A3-472E-9BF6-F33285C211D1}" type="slidenum">
              <a:rPr lang="ar-SA" altLang="ar-SA" sz="1200"/>
              <a:pPr rtl="1" eaLnBrk="1" hangingPunct="1"/>
              <a:t>18</a:t>
            </a:fld>
            <a:endParaRPr lang="en-US" altLang="ar-SA" sz="1200"/>
          </a:p>
        </p:txBody>
      </p:sp>
      <p:sp>
        <p:nvSpPr>
          <p:cNvPr id="36867" name="Rectangle 2"/>
          <p:cNvSpPr>
            <a:spLocks noGrp="1" noRot="1" noChangeAspect="1" noChangeArrowheads="1" noTextEdit="1"/>
          </p:cNvSpPr>
          <p:nvPr>
            <p:ph type="sldImg"/>
          </p:nvPr>
        </p:nvSpPr>
        <p:spPr>
          <a:xfrm>
            <a:off x="917575" y="744538"/>
            <a:ext cx="4962525" cy="3722687"/>
          </a:xfrm>
          <a:ln/>
        </p:spPr>
      </p:sp>
      <p:sp>
        <p:nvSpPr>
          <p:cNvPr id="36868"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343D786C-FEA9-4ECF-99B6-286D82A7D52D}" type="slidenum">
              <a:rPr lang="ar-SA" altLang="ar-SA" sz="1200"/>
              <a:pPr rtl="1" eaLnBrk="1" hangingPunct="1"/>
              <a:t>19</a:t>
            </a:fld>
            <a:endParaRPr lang="en-US" altLang="ar-SA" sz="1200"/>
          </a:p>
        </p:txBody>
      </p:sp>
      <p:sp>
        <p:nvSpPr>
          <p:cNvPr id="38915" name="Rectangle 2"/>
          <p:cNvSpPr>
            <a:spLocks noGrp="1" noRot="1" noChangeAspect="1" noChangeArrowheads="1" noTextEdit="1"/>
          </p:cNvSpPr>
          <p:nvPr>
            <p:ph type="sldImg"/>
          </p:nvPr>
        </p:nvSpPr>
        <p:spPr>
          <a:xfrm>
            <a:off x="917575" y="744538"/>
            <a:ext cx="4962525" cy="3722687"/>
          </a:xfrm>
          <a:ln/>
        </p:spPr>
      </p:sp>
      <p:sp>
        <p:nvSpPr>
          <p:cNvPr id="3891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2127D808-CB72-443B-B9C6-5049D8E82BA4}" type="slidenum">
              <a:rPr lang="ar-SA" altLang="ar-SA" sz="1200"/>
              <a:pPr rtl="1" eaLnBrk="1" hangingPunct="1"/>
              <a:t>20</a:t>
            </a:fld>
            <a:endParaRPr lang="en-US" altLang="ar-SA" sz="1200"/>
          </a:p>
        </p:txBody>
      </p:sp>
      <p:sp>
        <p:nvSpPr>
          <p:cNvPr id="40963" name="Rectangle 2"/>
          <p:cNvSpPr>
            <a:spLocks noGrp="1" noRot="1" noChangeAspect="1" noChangeArrowheads="1" noTextEdit="1"/>
          </p:cNvSpPr>
          <p:nvPr>
            <p:ph type="sldImg"/>
          </p:nvPr>
        </p:nvSpPr>
        <p:spPr>
          <a:xfrm>
            <a:off x="917575" y="744538"/>
            <a:ext cx="4962525" cy="3722687"/>
          </a:xfrm>
          <a:ln/>
        </p:spPr>
      </p:sp>
      <p:sp>
        <p:nvSpPr>
          <p:cNvPr id="4096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E0EE6651-BF8E-4764-8B8D-CBBB29D60424}" type="slidenum">
              <a:rPr lang="ar-SA" altLang="ar-SA" sz="1200"/>
              <a:pPr rtl="1" eaLnBrk="1" hangingPunct="1"/>
              <a:t>21</a:t>
            </a:fld>
            <a:endParaRPr lang="en-US" altLang="ar-SA" sz="1200"/>
          </a:p>
        </p:txBody>
      </p:sp>
      <p:sp>
        <p:nvSpPr>
          <p:cNvPr id="43011" name="Rectangle 2"/>
          <p:cNvSpPr>
            <a:spLocks noGrp="1" noRot="1" noChangeAspect="1" noChangeArrowheads="1" noTextEdit="1"/>
          </p:cNvSpPr>
          <p:nvPr>
            <p:ph type="sldImg"/>
          </p:nvPr>
        </p:nvSpPr>
        <p:spPr>
          <a:xfrm>
            <a:off x="917575" y="744538"/>
            <a:ext cx="4962525" cy="3722687"/>
          </a:xfrm>
          <a:ln/>
        </p:spPr>
      </p:sp>
      <p:sp>
        <p:nvSpPr>
          <p:cNvPr id="43012"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7780CDDF-2A02-4539-B8EB-9BE7CCA2E0A2}" type="slidenum">
              <a:rPr lang="ar-SA" altLang="ar-SA" sz="1200"/>
              <a:pPr rtl="1" eaLnBrk="1" hangingPunct="1"/>
              <a:t>23</a:t>
            </a:fld>
            <a:endParaRPr lang="en-US" altLang="ar-SA" sz="1200"/>
          </a:p>
        </p:txBody>
      </p:sp>
      <p:sp>
        <p:nvSpPr>
          <p:cNvPr id="46083" name="Rectangle 2"/>
          <p:cNvSpPr>
            <a:spLocks noGrp="1" noRot="1" noChangeAspect="1" noChangeArrowheads="1" noTextEdit="1"/>
          </p:cNvSpPr>
          <p:nvPr>
            <p:ph type="sldImg"/>
          </p:nvPr>
        </p:nvSpPr>
        <p:spPr>
          <a:xfrm>
            <a:off x="917575" y="744538"/>
            <a:ext cx="4962525" cy="3722687"/>
          </a:xfrm>
          <a:ln/>
        </p:spPr>
      </p:sp>
      <p:sp>
        <p:nvSpPr>
          <p:cNvPr id="4608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12C520D9-172D-4688-81CA-EC3A0EA7E983}" type="slidenum">
              <a:rPr lang="ar-SA" altLang="ar-SA" sz="1200"/>
              <a:pPr rtl="1" eaLnBrk="1" hangingPunct="1"/>
              <a:t>2</a:t>
            </a:fld>
            <a:endParaRPr lang="en-US" altLang="ar-SA" sz="1200"/>
          </a:p>
        </p:txBody>
      </p:sp>
      <p:sp>
        <p:nvSpPr>
          <p:cNvPr id="7171" name="Rectangle 2"/>
          <p:cNvSpPr>
            <a:spLocks noGrp="1" noRot="1" noChangeAspect="1" noChangeArrowheads="1" noTextEdit="1"/>
          </p:cNvSpPr>
          <p:nvPr>
            <p:ph type="sldImg"/>
          </p:nvPr>
        </p:nvSpPr>
        <p:spPr>
          <a:xfrm>
            <a:off x="917575" y="744538"/>
            <a:ext cx="4962525" cy="3722687"/>
          </a:xfrm>
          <a:ln/>
        </p:spPr>
      </p:sp>
      <p:sp>
        <p:nvSpPr>
          <p:cNvPr id="7172"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0A537E2E-3012-442D-993C-E3F858374559}" type="slidenum">
              <a:rPr lang="ar-SA" altLang="ar-SA" sz="1200"/>
              <a:pPr rtl="1" eaLnBrk="1" hangingPunct="1"/>
              <a:t>25</a:t>
            </a:fld>
            <a:endParaRPr lang="en-US" altLang="ar-SA" sz="1200"/>
          </a:p>
        </p:txBody>
      </p:sp>
      <p:sp>
        <p:nvSpPr>
          <p:cNvPr id="49155" name="Rectangle 2"/>
          <p:cNvSpPr>
            <a:spLocks noGrp="1" noRot="1" noChangeAspect="1" noChangeArrowheads="1" noTextEdit="1"/>
          </p:cNvSpPr>
          <p:nvPr>
            <p:ph type="sldImg"/>
          </p:nvPr>
        </p:nvSpPr>
        <p:spPr>
          <a:xfrm>
            <a:off x="917575" y="744538"/>
            <a:ext cx="4962525" cy="3722687"/>
          </a:xfrm>
          <a:ln/>
        </p:spPr>
      </p:sp>
      <p:sp>
        <p:nvSpPr>
          <p:cNvPr id="4915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6B46DEC4-EAA7-4C50-84B6-EBB9D21CF24B}" type="slidenum">
              <a:rPr lang="ar-SA" altLang="ar-SA" sz="1200"/>
              <a:pPr rtl="1" eaLnBrk="1" hangingPunct="1"/>
              <a:t>26</a:t>
            </a:fld>
            <a:endParaRPr lang="en-US" altLang="ar-SA" sz="1200"/>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50BEFD2B-475A-4D7E-B93D-F1765E7D6603}" type="slidenum">
              <a:rPr lang="ar-SA" altLang="ar-SA" sz="1200"/>
              <a:pPr rtl="1" eaLnBrk="1" hangingPunct="1"/>
              <a:t>28</a:t>
            </a:fld>
            <a:endParaRPr lang="en-US" altLang="ar-SA" sz="1200"/>
          </a:p>
        </p:txBody>
      </p:sp>
      <p:sp>
        <p:nvSpPr>
          <p:cNvPr id="54275" name="Rectangle 2"/>
          <p:cNvSpPr>
            <a:spLocks noGrp="1" noRot="1" noChangeAspect="1" noChangeArrowheads="1" noTextEdit="1"/>
          </p:cNvSpPr>
          <p:nvPr>
            <p:ph type="sldImg"/>
          </p:nvPr>
        </p:nvSpPr>
        <p:spPr>
          <a:xfrm>
            <a:off x="917575" y="744538"/>
            <a:ext cx="4962525" cy="3722687"/>
          </a:xfrm>
          <a:ln/>
        </p:spPr>
      </p:sp>
      <p:sp>
        <p:nvSpPr>
          <p:cNvPr id="5427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9B90396D-6F5E-4445-B1FC-21217BDA2062}" type="slidenum">
              <a:rPr lang="ar-SA" altLang="ar-SA" sz="1200"/>
              <a:pPr rtl="1" eaLnBrk="1" hangingPunct="1"/>
              <a:t>29</a:t>
            </a:fld>
            <a:endParaRPr lang="en-US" altLang="ar-SA" sz="1200"/>
          </a:p>
        </p:txBody>
      </p:sp>
      <p:sp>
        <p:nvSpPr>
          <p:cNvPr id="56323" name="Rectangle 2"/>
          <p:cNvSpPr>
            <a:spLocks noGrp="1" noRot="1" noChangeAspect="1" noChangeArrowheads="1" noTextEdit="1"/>
          </p:cNvSpPr>
          <p:nvPr>
            <p:ph type="sldImg"/>
          </p:nvPr>
        </p:nvSpPr>
        <p:spPr>
          <a:xfrm>
            <a:off x="917575" y="744538"/>
            <a:ext cx="4962525" cy="3722687"/>
          </a:xfrm>
          <a:ln/>
        </p:spPr>
      </p:sp>
      <p:sp>
        <p:nvSpPr>
          <p:cNvPr id="5632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6968F769-708B-47EC-94BE-F48F3937B65B}" type="slidenum">
              <a:rPr lang="ar-SA" altLang="ar-SA" sz="1200"/>
              <a:pPr rtl="1" eaLnBrk="1" hangingPunct="1"/>
              <a:t>30</a:t>
            </a:fld>
            <a:endParaRPr lang="en-US" altLang="ar-SA" sz="1200"/>
          </a:p>
        </p:txBody>
      </p:sp>
      <p:sp>
        <p:nvSpPr>
          <p:cNvPr id="58371" name="Rectangle 2"/>
          <p:cNvSpPr>
            <a:spLocks noGrp="1" noRot="1" noChangeAspect="1" noChangeArrowheads="1" noTextEdit="1"/>
          </p:cNvSpPr>
          <p:nvPr>
            <p:ph type="sldImg"/>
          </p:nvPr>
        </p:nvSpPr>
        <p:spPr>
          <a:xfrm>
            <a:off x="917575" y="744538"/>
            <a:ext cx="4962525" cy="3722687"/>
          </a:xfrm>
          <a:ln/>
        </p:spPr>
      </p:sp>
      <p:sp>
        <p:nvSpPr>
          <p:cNvPr id="58372"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43A34A4F-2326-456E-87CB-CFE766EAEB39}" type="slidenum">
              <a:rPr lang="ar-SA" altLang="ar-SA" sz="1200"/>
              <a:pPr rtl="1" eaLnBrk="1" hangingPunct="1"/>
              <a:t>3</a:t>
            </a:fld>
            <a:endParaRPr lang="en-US" altLang="ar-SA" sz="1200"/>
          </a:p>
        </p:txBody>
      </p:sp>
      <p:sp>
        <p:nvSpPr>
          <p:cNvPr id="9219" name="Rectangle 2"/>
          <p:cNvSpPr>
            <a:spLocks noGrp="1" noRot="1" noChangeAspect="1" noChangeArrowheads="1" noTextEdit="1"/>
          </p:cNvSpPr>
          <p:nvPr>
            <p:ph type="sldImg"/>
          </p:nvPr>
        </p:nvSpPr>
        <p:spPr>
          <a:xfrm>
            <a:off x="917575" y="744538"/>
            <a:ext cx="4962525" cy="3722687"/>
          </a:xfrm>
          <a:ln/>
        </p:spPr>
      </p:sp>
      <p:sp>
        <p:nvSpPr>
          <p:cNvPr id="9220"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7B8F9905-8644-4B03-9A02-12ACCD9227DE}" type="slidenum">
              <a:rPr lang="ar-SA" altLang="ar-SA" sz="1200"/>
              <a:pPr rtl="1" eaLnBrk="1" hangingPunct="1"/>
              <a:t>4</a:t>
            </a:fld>
            <a:endParaRPr lang="en-US" altLang="ar-SA" sz="1200"/>
          </a:p>
        </p:txBody>
      </p:sp>
      <p:sp>
        <p:nvSpPr>
          <p:cNvPr id="11267" name="Rectangle 2"/>
          <p:cNvSpPr>
            <a:spLocks noGrp="1" noRot="1" noChangeAspect="1" noChangeArrowheads="1" noTextEdit="1"/>
          </p:cNvSpPr>
          <p:nvPr>
            <p:ph type="sldImg"/>
          </p:nvPr>
        </p:nvSpPr>
        <p:spPr>
          <a:xfrm>
            <a:off x="917575" y="744538"/>
            <a:ext cx="4962525" cy="3722687"/>
          </a:xfrm>
          <a:ln/>
        </p:spPr>
      </p:sp>
      <p:sp>
        <p:nvSpPr>
          <p:cNvPr id="11268"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6EE76778-87B0-4E43-9DB1-65AB898AF8FF}" type="slidenum">
              <a:rPr lang="ar-SA" altLang="ar-SA" sz="1200"/>
              <a:pPr rtl="1" eaLnBrk="1" hangingPunct="1"/>
              <a:t>5</a:t>
            </a:fld>
            <a:endParaRPr lang="en-US" altLang="ar-SA" sz="1200"/>
          </a:p>
        </p:txBody>
      </p:sp>
      <p:sp>
        <p:nvSpPr>
          <p:cNvPr id="13315" name="Rectangle 2"/>
          <p:cNvSpPr>
            <a:spLocks noGrp="1" noRot="1" noChangeAspect="1" noChangeArrowheads="1" noTextEdit="1"/>
          </p:cNvSpPr>
          <p:nvPr>
            <p:ph type="sldImg"/>
          </p:nvPr>
        </p:nvSpPr>
        <p:spPr>
          <a:xfrm>
            <a:off x="917575" y="744538"/>
            <a:ext cx="4962525" cy="3722687"/>
          </a:xfrm>
          <a:ln/>
        </p:spPr>
      </p:sp>
      <p:sp>
        <p:nvSpPr>
          <p:cNvPr id="13316"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AA5FC439-C863-494D-9676-9DF321627DEC}" type="slidenum">
              <a:rPr lang="ar-SA" altLang="ar-SA" sz="1200"/>
              <a:pPr rtl="1" eaLnBrk="1" hangingPunct="1"/>
              <a:t>6</a:t>
            </a:fld>
            <a:endParaRPr lang="en-US" altLang="ar-SA" sz="1200"/>
          </a:p>
        </p:txBody>
      </p:sp>
      <p:sp>
        <p:nvSpPr>
          <p:cNvPr id="15363" name="Rectangle 2"/>
          <p:cNvSpPr>
            <a:spLocks noGrp="1" noRot="1" noChangeAspect="1" noChangeArrowheads="1" noTextEdit="1"/>
          </p:cNvSpPr>
          <p:nvPr>
            <p:ph type="sldImg"/>
          </p:nvPr>
        </p:nvSpPr>
        <p:spPr>
          <a:xfrm>
            <a:off x="917575" y="744538"/>
            <a:ext cx="4962525" cy="3722687"/>
          </a:xfrm>
          <a:ln/>
        </p:spPr>
      </p:sp>
      <p:sp>
        <p:nvSpPr>
          <p:cNvPr id="15364"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A2CCF4DB-A02F-446F-829A-1655E69532F0}" type="slidenum">
              <a:rPr lang="ar-SA" altLang="ar-SA" sz="1200"/>
              <a:pPr rtl="1" eaLnBrk="1" hangingPunct="1"/>
              <a:t>7</a:t>
            </a:fld>
            <a:endParaRPr lang="en-US" altLang="ar-SA" sz="1200"/>
          </a:p>
        </p:txBody>
      </p:sp>
      <p:sp>
        <p:nvSpPr>
          <p:cNvPr id="17411" name="Rectangle 2"/>
          <p:cNvSpPr>
            <a:spLocks noGrp="1" noRot="1" noChangeAspect="1" noChangeArrowheads="1" noTextEdit="1"/>
          </p:cNvSpPr>
          <p:nvPr>
            <p:ph type="sldImg"/>
          </p:nvPr>
        </p:nvSpPr>
        <p:spPr>
          <a:xfrm>
            <a:off x="917575" y="744538"/>
            <a:ext cx="4962525" cy="3722687"/>
          </a:xfrm>
          <a:ln/>
        </p:spPr>
      </p:sp>
      <p:sp>
        <p:nvSpPr>
          <p:cNvPr id="17412"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C6625801-F52F-4E22-9598-4D6D025B5506}" type="slidenum">
              <a:rPr lang="ar-SA" altLang="ar-SA" sz="1200"/>
              <a:pPr rtl="1" eaLnBrk="1" hangingPunct="1"/>
              <a:t>8</a:t>
            </a:fld>
            <a:endParaRPr lang="en-US" altLang="ar-SA" sz="1200"/>
          </a:p>
        </p:txBody>
      </p:sp>
      <p:sp>
        <p:nvSpPr>
          <p:cNvPr id="19459" name="Rectangle 2"/>
          <p:cNvSpPr>
            <a:spLocks noGrp="1" noRot="1" noChangeAspect="1" noChangeArrowheads="1" noTextEdit="1"/>
          </p:cNvSpPr>
          <p:nvPr>
            <p:ph type="sldImg"/>
          </p:nvPr>
        </p:nvSpPr>
        <p:spPr>
          <a:xfrm>
            <a:off x="917575" y="744538"/>
            <a:ext cx="4962525" cy="3722687"/>
          </a:xfrm>
          <a:ln/>
        </p:spPr>
      </p:sp>
      <p:sp>
        <p:nvSpPr>
          <p:cNvPr id="19460"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1588" y="9428163"/>
            <a:ext cx="2946400" cy="496887"/>
          </a:xfrm>
          <a:prstGeom prst="rect">
            <a:avLst/>
          </a:prstGeom>
          <a:noFill/>
          <a:ln w="9525">
            <a:noFill/>
            <a:miter lim="800000"/>
            <a:headEnd/>
            <a:tailEnd/>
          </a:ln>
        </p:spPr>
        <p:txBody>
          <a:bodyPr anchor="b"/>
          <a:lstStyle/>
          <a:p>
            <a:pPr rtl="1" eaLnBrk="1" hangingPunct="1"/>
            <a:fld id="{DA23B7BA-19D8-4AED-AC35-F0B79D404A06}" type="slidenum">
              <a:rPr lang="ar-SA" altLang="ar-SA" sz="1200"/>
              <a:pPr rtl="1" eaLnBrk="1" hangingPunct="1"/>
              <a:t>9</a:t>
            </a:fld>
            <a:endParaRPr lang="en-US" altLang="ar-SA" sz="1200"/>
          </a:p>
        </p:txBody>
      </p:sp>
      <p:sp>
        <p:nvSpPr>
          <p:cNvPr id="21507" name="Rectangle 2"/>
          <p:cNvSpPr>
            <a:spLocks noGrp="1" noRot="1" noChangeAspect="1" noChangeArrowheads="1" noTextEdit="1"/>
          </p:cNvSpPr>
          <p:nvPr>
            <p:ph type="sldImg"/>
          </p:nvPr>
        </p:nvSpPr>
        <p:spPr>
          <a:xfrm>
            <a:off x="917575" y="744538"/>
            <a:ext cx="4962525" cy="3722687"/>
          </a:xfrm>
          <a:ln/>
        </p:spPr>
      </p:sp>
      <p:sp>
        <p:nvSpPr>
          <p:cNvPr id="21508" name="Rectangle 3"/>
          <p:cNvSpPr>
            <a:spLocks noGrp="1" noChangeArrowheads="1"/>
          </p:cNvSpPr>
          <p:nvPr>
            <p:ph type="body" idx="1"/>
          </p:nvPr>
        </p:nvSpPr>
        <p:spPr>
          <a:noFill/>
          <a:ln/>
        </p:spPr>
        <p:txBody>
          <a:bodyPr/>
          <a:lstStyle/>
          <a:p>
            <a:pPr eaLnBrk="1" hangingPunct="1"/>
            <a:endParaRPr lang="en-US" altLang="ar-S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pPr>
              <a:defRPr/>
            </a:pPr>
            <a:endParaRPr lang="en-US"/>
          </a:p>
        </p:txBody>
      </p:sp>
      <p:sp>
        <p:nvSpPr>
          <p:cNvPr id="5" name="عنصر نائب للتذييل 4"/>
          <p:cNvSpPr>
            <a:spLocks noGrp="1"/>
          </p:cNvSpPr>
          <p:nvPr>
            <p:ph type="ftr" sz="quarter" idx="11"/>
          </p:nvPr>
        </p:nvSpPr>
        <p:spPr/>
        <p:txBody>
          <a:bodyPr/>
          <a:lstStyle/>
          <a:p>
            <a:pPr>
              <a:defRPr/>
            </a:pPr>
            <a:endParaRPr lang="en-US"/>
          </a:p>
        </p:txBody>
      </p:sp>
      <p:sp>
        <p:nvSpPr>
          <p:cNvPr id="6" name="عنصر نائب لرقم الشريحة 5"/>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309309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pPr>
              <a:defRPr/>
            </a:pPr>
            <a:endParaRPr lang="en-US"/>
          </a:p>
        </p:txBody>
      </p:sp>
      <p:sp>
        <p:nvSpPr>
          <p:cNvPr id="5" name="عنصر نائب للتذييل 4"/>
          <p:cNvSpPr>
            <a:spLocks noGrp="1"/>
          </p:cNvSpPr>
          <p:nvPr>
            <p:ph type="ftr" sz="quarter" idx="11"/>
          </p:nvPr>
        </p:nvSpPr>
        <p:spPr/>
        <p:txBody>
          <a:bodyPr/>
          <a:lstStyle/>
          <a:p>
            <a:pPr>
              <a:defRPr/>
            </a:pPr>
            <a:endParaRPr lang="en-US"/>
          </a:p>
        </p:txBody>
      </p:sp>
      <p:sp>
        <p:nvSpPr>
          <p:cNvPr id="6" name="عنصر نائب لرقم الشريحة 5"/>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336073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pPr>
              <a:defRPr/>
            </a:pPr>
            <a:endParaRPr lang="en-US"/>
          </a:p>
        </p:txBody>
      </p:sp>
      <p:sp>
        <p:nvSpPr>
          <p:cNvPr id="5" name="عنصر نائب للتذييل 4"/>
          <p:cNvSpPr>
            <a:spLocks noGrp="1"/>
          </p:cNvSpPr>
          <p:nvPr>
            <p:ph type="ftr" sz="quarter" idx="11"/>
          </p:nvPr>
        </p:nvSpPr>
        <p:spPr/>
        <p:txBody>
          <a:bodyPr/>
          <a:lstStyle/>
          <a:p>
            <a:pPr>
              <a:defRPr/>
            </a:pPr>
            <a:endParaRPr lang="en-US"/>
          </a:p>
        </p:txBody>
      </p:sp>
      <p:sp>
        <p:nvSpPr>
          <p:cNvPr id="6" name="عنصر نائب لرقم الشريحة 5"/>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90116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pPr>
              <a:defRPr/>
            </a:pPr>
            <a:endParaRPr lang="en-US"/>
          </a:p>
        </p:txBody>
      </p:sp>
      <p:sp>
        <p:nvSpPr>
          <p:cNvPr id="5" name="عنصر نائب للتذييل 4"/>
          <p:cNvSpPr>
            <a:spLocks noGrp="1"/>
          </p:cNvSpPr>
          <p:nvPr>
            <p:ph type="ftr" sz="quarter" idx="11"/>
          </p:nvPr>
        </p:nvSpPr>
        <p:spPr/>
        <p:txBody>
          <a:bodyPr/>
          <a:lstStyle/>
          <a:p>
            <a:pPr>
              <a:defRPr/>
            </a:pPr>
            <a:endParaRPr lang="en-US"/>
          </a:p>
        </p:txBody>
      </p:sp>
      <p:sp>
        <p:nvSpPr>
          <p:cNvPr id="6" name="عنصر نائب لرقم الشريحة 5"/>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10947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pPr>
              <a:defRPr/>
            </a:pPr>
            <a:endParaRPr lang="en-US"/>
          </a:p>
        </p:txBody>
      </p:sp>
      <p:sp>
        <p:nvSpPr>
          <p:cNvPr id="5" name="عنصر نائب للتذييل 4"/>
          <p:cNvSpPr>
            <a:spLocks noGrp="1"/>
          </p:cNvSpPr>
          <p:nvPr>
            <p:ph type="ftr" sz="quarter" idx="11"/>
          </p:nvPr>
        </p:nvSpPr>
        <p:spPr/>
        <p:txBody>
          <a:bodyPr/>
          <a:lstStyle/>
          <a:p>
            <a:pPr>
              <a:defRPr/>
            </a:pPr>
            <a:endParaRPr lang="en-US"/>
          </a:p>
        </p:txBody>
      </p:sp>
      <p:sp>
        <p:nvSpPr>
          <p:cNvPr id="6" name="عنصر نائب لرقم الشريحة 5"/>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343151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pPr>
              <a:defRPr/>
            </a:pPr>
            <a:endParaRPr lang="en-US"/>
          </a:p>
        </p:txBody>
      </p:sp>
      <p:sp>
        <p:nvSpPr>
          <p:cNvPr id="6" name="عنصر نائب للتذييل 5"/>
          <p:cNvSpPr>
            <a:spLocks noGrp="1"/>
          </p:cNvSpPr>
          <p:nvPr>
            <p:ph type="ftr" sz="quarter" idx="11"/>
          </p:nvPr>
        </p:nvSpPr>
        <p:spPr/>
        <p:txBody>
          <a:bodyPr/>
          <a:lstStyle/>
          <a:p>
            <a:pPr>
              <a:defRPr/>
            </a:pPr>
            <a:endParaRPr lang="en-US"/>
          </a:p>
        </p:txBody>
      </p:sp>
      <p:sp>
        <p:nvSpPr>
          <p:cNvPr id="7" name="عنصر نائب لرقم الشريحة 6"/>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114567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pPr>
              <a:defRPr/>
            </a:pPr>
            <a:endParaRPr lang="en-US"/>
          </a:p>
        </p:txBody>
      </p:sp>
      <p:sp>
        <p:nvSpPr>
          <p:cNvPr id="8" name="عنصر نائب للتذييل 7"/>
          <p:cNvSpPr>
            <a:spLocks noGrp="1"/>
          </p:cNvSpPr>
          <p:nvPr>
            <p:ph type="ftr" sz="quarter" idx="11"/>
          </p:nvPr>
        </p:nvSpPr>
        <p:spPr/>
        <p:txBody>
          <a:bodyPr/>
          <a:lstStyle/>
          <a:p>
            <a:pPr>
              <a:defRPr/>
            </a:pPr>
            <a:endParaRPr lang="en-US"/>
          </a:p>
        </p:txBody>
      </p:sp>
      <p:sp>
        <p:nvSpPr>
          <p:cNvPr id="9" name="عنصر نائب لرقم الشريحة 8"/>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233139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pPr>
              <a:defRPr/>
            </a:pPr>
            <a:endParaRPr lang="en-US"/>
          </a:p>
        </p:txBody>
      </p:sp>
      <p:sp>
        <p:nvSpPr>
          <p:cNvPr id="4" name="عنصر نائب للتذييل 3"/>
          <p:cNvSpPr>
            <a:spLocks noGrp="1"/>
          </p:cNvSpPr>
          <p:nvPr>
            <p:ph type="ftr" sz="quarter" idx="11"/>
          </p:nvPr>
        </p:nvSpPr>
        <p:spPr/>
        <p:txBody>
          <a:bodyPr/>
          <a:lstStyle/>
          <a:p>
            <a:pPr>
              <a:defRPr/>
            </a:pPr>
            <a:endParaRPr lang="en-US"/>
          </a:p>
        </p:txBody>
      </p:sp>
      <p:sp>
        <p:nvSpPr>
          <p:cNvPr id="5" name="عنصر نائب لرقم الشريحة 4"/>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196557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pPr>
              <a:defRPr/>
            </a:pPr>
            <a:endParaRPr lang="en-US"/>
          </a:p>
        </p:txBody>
      </p:sp>
      <p:sp>
        <p:nvSpPr>
          <p:cNvPr id="3" name="عنصر نائب للتذييل 2"/>
          <p:cNvSpPr>
            <a:spLocks noGrp="1"/>
          </p:cNvSpPr>
          <p:nvPr>
            <p:ph type="ftr" sz="quarter" idx="11"/>
          </p:nvPr>
        </p:nvSpPr>
        <p:spPr/>
        <p:txBody>
          <a:bodyPr/>
          <a:lstStyle/>
          <a:p>
            <a:pPr>
              <a:defRPr/>
            </a:pPr>
            <a:endParaRPr lang="en-US"/>
          </a:p>
        </p:txBody>
      </p:sp>
      <p:sp>
        <p:nvSpPr>
          <p:cNvPr id="4" name="عنصر نائب لرقم الشريحة 3"/>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275945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pPr>
              <a:defRPr/>
            </a:pPr>
            <a:endParaRPr lang="en-US"/>
          </a:p>
        </p:txBody>
      </p:sp>
      <p:sp>
        <p:nvSpPr>
          <p:cNvPr id="6" name="عنصر نائب للتذييل 5"/>
          <p:cNvSpPr>
            <a:spLocks noGrp="1"/>
          </p:cNvSpPr>
          <p:nvPr>
            <p:ph type="ftr" sz="quarter" idx="11"/>
          </p:nvPr>
        </p:nvSpPr>
        <p:spPr/>
        <p:txBody>
          <a:bodyPr/>
          <a:lstStyle/>
          <a:p>
            <a:pPr>
              <a:defRPr/>
            </a:pPr>
            <a:endParaRPr lang="en-US"/>
          </a:p>
        </p:txBody>
      </p:sp>
      <p:sp>
        <p:nvSpPr>
          <p:cNvPr id="7" name="عنصر نائب لرقم الشريحة 6"/>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271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pPr>
              <a:defRPr/>
            </a:pPr>
            <a:endParaRPr lang="en-US"/>
          </a:p>
        </p:txBody>
      </p:sp>
      <p:sp>
        <p:nvSpPr>
          <p:cNvPr id="6" name="عنصر نائب للتذييل 5"/>
          <p:cNvSpPr>
            <a:spLocks noGrp="1"/>
          </p:cNvSpPr>
          <p:nvPr>
            <p:ph type="ftr" sz="quarter" idx="11"/>
          </p:nvPr>
        </p:nvSpPr>
        <p:spPr/>
        <p:txBody>
          <a:bodyPr/>
          <a:lstStyle/>
          <a:p>
            <a:pPr>
              <a:defRPr/>
            </a:pPr>
            <a:endParaRPr lang="en-US"/>
          </a:p>
        </p:txBody>
      </p:sp>
      <p:sp>
        <p:nvSpPr>
          <p:cNvPr id="7" name="عنصر نائب لرقم الشريحة 6"/>
          <p:cNvSpPr>
            <a:spLocks noGrp="1"/>
          </p:cNvSpPr>
          <p:nvPr>
            <p:ph type="sldNum" sz="quarter" idx="12"/>
          </p:nvPr>
        </p:nvSpPr>
        <p:spPr/>
        <p:txBody>
          <a:body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1368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a:defRPr/>
            </a:pPr>
            <a:endParaRPr lang="en-US"/>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pPr>
              <a:defRPr/>
            </a:pPr>
            <a:endParaRPr lang="en-US"/>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DA338E0-45B8-4669-A13A-B11FDFF69C68}" type="slidenum">
              <a:rPr lang="ar-SA" altLang="ar-SA" smtClean="0"/>
              <a:pPr/>
              <a:t>‹#›</a:t>
            </a:fld>
            <a:endParaRPr lang="en-US" altLang="ar-SA"/>
          </a:p>
        </p:txBody>
      </p:sp>
    </p:spTree>
    <p:extLst>
      <p:ext uri="{BB962C8B-B14F-4D97-AF65-F5344CB8AC3E}">
        <p14:creationId xmlns:p14="http://schemas.microsoft.com/office/powerpoint/2010/main" val="1299029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ar.wikipedia.org/wiki/%D8%A7%D9%84%D9%83%D8%B3%D8%A7%D8%AF_%D8%A7%D9%84%D9%83%D8%A8%D9%8A%D8%B1" TargetMode="External"/><Relationship Id="rId7" Type="http://schemas.openxmlformats.org/officeDocument/2006/relationships/hyperlink" Target="http://ar.wikipedia.org/wiki/%D8%B6%D8%B1%D9%8A%D8%A8%D8%A9"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ar.wikipedia.org/wiki/%D8%AD%D9%83%D9%88%D9%85%D8%A9" TargetMode="External"/><Relationship Id="rId5" Type="http://schemas.openxmlformats.org/officeDocument/2006/relationships/hyperlink" Target="http://ar.wikipedia.org/wiki/%D8%A7%D9%82%D8%AA%D8%B5%D8%A7%D8%AF" TargetMode="External"/><Relationship Id="rId4" Type="http://schemas.openxmlformats.org/officeDocument/2006/relationships/hyperlink" Target="http://ar.wikipedia.org/wiki/%D8%B3%D9%8A%D8%A7%D8%B3%D8%A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ar.wikipedia.org/wiki/%D8%A3%D9%84%D9%85%D8%A7%D9%86%D9%8A%D8%A7" TargetMode="External"/><Relationship Id="rId2" Type="http://schemas.openxmlformats.org/officeDocument/2006/relationships/hyperlink" Target="http://ar.wikipedia.org/wiki/%D8%B3%D9%88%D9%82" TargetMode="External"/><Relationship Id="rId1" Type="http://schemas.openxmlformats.org/officeDocument/2006/relationships/slideLayout" Target="../slideLayouts/slideLayout7.xml"/><Relationship Id="rId5" Type="http://schemas.openxmlformats.org/officeDocument/2006/relationships/hyperlink" Target="http://ar.wikipedia.org/wiki/%D8%A7%D9%84%D8%AD%D8%B1%D8%A8_%D8%A7%D9%84%D8%B9%D8%A7%D9%84%D9%85%D9%8A%D8%A9_%D8%A7%D9%84%D8%AB%D8%A7%D9%86%D9%8A%D8%A9" TargetMode="External"/><Relationship Id="rId4" Type="http://schemas.openxmlformats.org/officeDocument/2006/relationships/hyperlink" Target="http://ar.wikipedia.org/wiki/%D8%A7%D9%84%D9%85%D8%AC%D8%B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ar.wikipedia.org/wiki/%D9%83%D8%A7%D8%B1%D9%84_%D9%85%D8%A7%D8%B1%D9%83%D8%B3" TargetMode="External"/><Relationship Id="rId3" Type="http://schemas.openxmlformats.org/officeDocument/2006/relationships/hyperlink" Target="http://ar.wikipedia.org/wiki/%D8%A7%D9%84%D8%AD%D8%B1%D8%A8_%D8%A7%D9%84%D8%B9%D8%A7%D9%84%D9%85%D9%8A%D8%A9_%D8%A7%D9%84%D8%AB%D8%A7%D9%86%D9%8A%D8%A9" TargetMode="External"/><Relationship Id="rId7" Type="http://schemas.openxmlformats.org/officeDocument/2006/relationships/hyperlink" Target="http://ar.wikipedia.org/wiki/%D9%85%D8%B4%D9%83%D9%84%D8%A9"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ar.wikipedia.org/wiki/%D8%AA%D8%AC%D8%A7%D8%B1%D8%A9" TargetMode="External"/><Relationship Id="rId5" Type="http://schemas.openxmlformats.org/officeDocument/2006/relationships/hyperlink" Target="http://ar.wikipedia.org/w/index.php?title=%D8%AF%D9%88%D8%B1%D8%A9&amp;action=edit&amp;redlink=1" TargetMode="External"/><Relationship Id="rId4" Type="http://schemas.openxmlformats.org/officeDocument/2006/relationships/hyperlink" Target="http://ar.wikipedia.org/wiki/%D8%A7%D9%82%D8%AA%D8%B5%D8%A7%D8%AF" TargetMode="External"/><Relationship Id="rId9" Type="http://schemas.openxmlformats.org/officeDocument/2006/relationships/hyperlink" Target="http://ar.wikipedia.org/wiki/%D8%A5%D8%AD%D8%B5%D8%A7%D8%A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ar.wikipedia.org/wiki/%D8%B9%D9%84%D9%88%D9%85_%D8%A7%D8%AC%D8%AA%D9%85%D8%A7%D8%B9%D9%8A%D8%A9" TargetMode="External"/><Relationship Id="rId7" Type="http://schemas.openxmlformats.org/officeDocument/2006/relationships/hyperlink" Target="http://ar.wikipedia.org/wiki/%D8%A7%D9%82%D8%AA%D8%B5%D8%A7%D8%A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ar.wikipedia.org/wiki/%D8%AD%D9%8A%D8%A7%D8%A9" TargetMode="External"/><Relationship Id="rId5" Type="http://schemas.openxmlformats.org/officeDocument/2006/relationships/hyperlink" Target="http://ar.wikipedia.org/wiki/%D9%85%D8%AC%D8%AA%D9%85%D8%B9" TargetMode="External"/><Relationship Id="rId4" Type="http://schemas.openxmlformats.org/officeDocument/2006/relationships/hyperlink" Target="http://ar.wikipedia.org/wiki/%D8%A5%D9%86%D8%B3%D8%A7%D9%8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r.wikipedia.org/wiki/%D8%A7%D9%84%D9%83%D8%B3%D8%A7%D8%AF_%D8%A7%D9%84%D9%83%D8%A8%D9%8A%D8%B1"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ar.wikipedia.org/w/index.php?title=%D8%AC%D9%88%D9%86_%D9%83%D9%8A%D9%86%D8%B2&amp;action=edit&amp;redlink=1" TargetMode="External"/><Relationship Id="rId4" Type="http://schemas.openxmlformats.org/officeDocument/2006/relationships/hyperlink" Target="http://ar.wikipedia.org/wiki/%D8%A8%D8%B7%D8%A7%D9%84%D8%A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r.wikipedia.org/wiki/%D8%A7%D9%82%D8%AA%D8%B5%D8%A7%D8%AF"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ar.wikipedia.org/wiki/%D9%86%D8%A7%D8%AA%D8%AC_%D9%85%D8%A7%D8%AF%D9%8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251575"/>
          </a:xfrm>
          <a:prstGeom prst="rect">
            <a:avLst/>
          </a:prstGeom>
          <a:noFill/>
          <a:ln w="9525">
            <a:noFill/>
            <a:miter lim="800000"/>
            <a:headEnd/>
            <a:tailEnd/>
          </a:ln>
        </p:spPr>
        <p:txBody>
          <a:bodyPr>
            <a:spAutoFit/>
          </a:bodyPr>
          <a:lstStyle/>
          <a:p>
            <a:pPr marL="342900" indent="-342900" algn="ctr" rtl="1" eaLnBrk="1" hangingPunct="1"/>
            <a:r>
              <a:rPr lang="ar-SA" altLang="ar-SA" sz="3200" b="1">
                <a:solidFill>
                  <a:srgbClr val="FF3300"/>
                </a:solidFill>
              </a:rPr>
              <a:t>الفصل الأول</a:t>
            </a:r>
          </a:p>
          <a:p>
            <a:pPr marL="342900" indent="-342900" algn="ctr" rtl="1" eaLnBrk="1" hangingPunct="1"/>
            <a:r>
              <a:rPr lang="ar-SA" altLang="ar-SA" sz="3200" b="1">
                <a:solidFill>
                  <a:srgbClr val="FF3300"/>
                </a:solidFill>
              </a:rPr>
              <a:t>مفاهيم عامة في الاقتصاد الكلي</a:t>
            </a:r>
          </a:p>
          <a:p>
            <a:pPr marL="342900" indent="-342900" algn="just" rtl="1" eaLnBrk="1" hangingPunct="1"/>
            <a:r>
              <a:rPr lang="ar-SA" altLang="ar-SA" sz="3200" b="1">
                <a:solidFill>
                  <a:srgbClr val="FF3300"/>
                </a:solidFill>
              </a:rPr>
              <a:t>تعريف علم الاقتصاد:</a:t>
            </a:r>
          </a:p>
          <a:p>
            <a:pPr marL="342900" indent="-342900" algn="just" rtl="1" eaLnBrk="1" hangingPunct="1"/>
            <a:r>
              <a:rPr lang="ar-SA" altLang="ar-SA" sz="2800" b="1"/>
              <a:t>الاقتصاد هو إدارة شئون الأسرة، ويعرف بأنه "تخصيص" الموارد النادرة لإشباع الحاجات المتعددة". وقد تعدى هذا المصطلح اقتصاديات المنزل ليتم إطلاقه على اقتصاديات الدولة بشكل عام تحت مسمى الاقتصاد الكلي </a:t>
            </a:r>
            <a:r>
              <a:rPr lang="en-US" altLang="ar-SA" sz="2800" b="1"/>
              <a:t>(Macroeconomics)</a:t>
            </a:r>
            <a:r>
              <a:rPr lang="ar-SA" altLang="ar-SA" sz="2800" b="1"/>
              <a:t>، أو اقتصاد الأعمال والاقتصاد الخاص تحت مسمى الاقتصاد الجزئي</a:t>
            </a:r>
            <a:r>
              <a:rPr lang="en-US" altLang="ar-SA" sz="2800" b="1"/>
              <a:t>.(Microeconomics)  </a:t>
            </a:r>
            <a:endParaRPr lang="ar-SA" altLang="ar-SA" sz="2800" b="1"/>
          </a:p>
          <a:p>
            <a:pPr marL="342900" indent="-342900" algn="just" rtl="1" eaLnBrk="1" hangingPunct="1"/>
            <a:r>
              <a:rPr lang="ar-SA" altLang="ar-SA" sz="2800" b="1"/>
              <a:t>وهذا المصطلح يشتمل تحليل الإنتاج والتوزيع والتجارة والاستهلاك من السلع والخدمات. ومن الناحية العلمية فإن غالب كتاب الاقتصاد اعتمدوا في التعريف على تعريف </a:t>
            </a:r>
            <a:r>
              <a:rPr lang="en-US" altLang="ar-SA" sz="2800" b="1"/>
              <a:t>"Lionell  Robbins in 1935"</a:t>
            </a:r>
            <a:r>
              <a:rPr lang="ar-SA" altLang="ar-SA" sz="2800" b="1"/>
              <a:t> للاقتصاد بأنه:</a:t>
            </a:r>
          </a:p>
          <a:p>
            <a:pPr marL="342900" indent="-342900" algn="just" rtl="1" eaLnBrk="1" hangingPunct="1"/>
            <a:r>
              <a:rPr lang="ar-SA" altLang="ar-SA" sz="2800" b="1"/>
              <a:t>"العلم الذي يدرس السلوك الإنساني, كعلاقة بين الحاجات النهائية والموارد النادرة التي لها استخدامات عديدة".</a:t>
            </a:r>
            <a:endParaRPr lang="en-US" altLang="ar-SA"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934075"/>
          </a:xfrm>
          <a:prstGeom prst="rect">
            <a:avLst/>
          </a:prstGeom>
          <a:noFill/>
          <a:ln w="9525">
            <a:noFill/>
            <a:miter lim="800000"/>
            <a:headEnd/>
            <a:tailEnd/>
          </a:ln>
        </p:spPr>
        <p:txBody>
          <a:bodyPr>
            <a:spAutoFit/>
          </a:bodyPr>
          <a:lstStyle/>
          <a:p>
            <a:pPr marL="342900" indent="-342900" algn="just" rtl="1" eaLnBrk="1" hangingPunct="1"/>
            <a:r>
              <a:rPr lang="en-US" altLang="ar-SA" sz="2400"/>
              <a:t> </a:t>
            </a:r>
            <a:r>
              <a:rPr lang="ar-SA" altLang="ar-SA" sz="2400" b="1"/>
              <a:t>وإضافة إلى هذين الفرعين الأساسيين, فإن هناك فروعا أخرى كثيرة والتي تنضوي ضمن هذين الفرعين الأساسيين ومن ذلك:</a:t>
            </a:r>
          </a:p>
          <a:p>
            <a:pPr marL="342900" indent="-342900" algn="just" rtl="1" eaLnBrk="1" hangingPunct="1"/>
            <a:r>
              <a:rPr lang="ar-SA" altLang="ar-SA" sz="2400" b="1"/>
              <a:t>1. الاقتصاد الدولي والتجارة الخارجية.</a:t>
            </a:r>
          </a:p>
          <a:p>
            <a:pPr marL="342900" indent="-342900" algn="just" rtl="1" eaLnBrk="1" hangingPunct="1"/>
            <a:r>
              <a:rPr lang="ar-SA" altLang="ar-SA" sz="2400" b="1"/>
              <a:t>2. اقتصاديات العمل واقتصاد الرفاهة.</a:t>
            </a:r>
          </a:p>
          <a:p>
            <a:pPr marL="342900" indent="-342900" algn="just" rtl="1" eaLnBrk="1" hangingPunct="1"/>
            <a:r>
              <a:rPr lang="ar-SA" altLang="ar-SA" sz="2400" b="1"/>
              <a:t>3. اقتصاديات الأعمال.</a:t>
            </a:r>
          </a:p>
          <a:p>
            <a:pPr marL="342900" indent="-342900" algn="just" rtl="1" eaLnBrk="1" hangingPunct="1"/>
            <a:r>
              <a:rPr lang="ar-SA" altLang="ar-SA" sz="2400" b="1"/>
              <a:t>4. الاقتصاد الإداري.</a:t>
            </a:r>
          </a:p>
          <a:p>
            <a:pPr marL="342900" indent="-342900" algn="just" rtl="1" eaLnBrk="1" hangingPunct="1"/>
            <a:r>
              <a:rPr lang="ar-SA" altLang="ar-SA" sz="2400" b="1"/>
              <a:t>5. اقتصاد المعلومات.</a:t>
            </a:r>
          </a:p>
          <a:p>
            <a:pPr marL="342900" indent="-342900" algn="just" rtl="1" eaLnBrk="1" hangingPunct="1"/>
            <a:r>
              <a:rPr lang="ar-SA" altLang="ar-SA" sz="2400" b="1"/>
              <a:t>6. اقتصاديات الموارد.</a:t>
            </a:r>
          </a:p>
          <a:p>
            <a:pPr marL="342900" indent="-342900" algn="just" rtl="1" eaLnBrk="1" hangingPunct="1"/>
            <a:r>
              <a:rPr lang="ar-SA" altLang="ar-SA" sz="2400" b="1"/>
              <a:t>7. اقتصاديات البيئة.</a:t>
            </a:r>
          </a:p>
          <a:p>
            <a:pPr marL="342900" indent="-342900" algn="just" rtl="1" eaLnBrk="1" hangingPunct="1"/>
            <a:r>
              <a:rPr lang="ar-SA" altLang="ar-SA" sz="2400" b="1"/>
              <a:t>8. الاقتصاد المائي.</a:t>
            </a:r>
          </a:p>
          <a:p>
            <a:pPr marL="342900" indent="-342900" algn="just" rtl="1" eaLnBrk="1" hangingPunct="1"/>
            <a:r>
              <a:rPr lang="ar-SA" altLang="ar-SA" sz="2400" b="1"/>
              <a:t>9. الاقتصاد الحضري.</a:t>
            </a:r>
          </a:p>
          <a:p>
            <a:pPr marL="342900" indent="-342900" algn="just" rtl="1" eaLnBrk="1" hangingPunct="1"/>
            <a:r>
              <a:rPr lang="ar-SA" altLang="ar-SA" sz="2400" b="1"/>
              <a:t>10. التنمية الاقتصادية.</a:t>
            </a:r>
          </a:p>
          <a:p>
            <a:pPr marL="342900" indent="-342900" algn="just" rtl="1" eaLnBrk="1" hangingPunct="1"/>
            <a:r>
              <a:rPr lang="ar-SA" altLang="ar-SA" sz="2400" b="1"/>
              <a:t>11. التخطيط الاقتصادي.</a:t>
            </a:r>
          </a:p>
          <a:p>
            <a:pPr marL="342900" indent="-342900" algn="just" rtl="1" eaLnBrk="1" hangingPunct="1"/>
            <a:r>
              <a:rPr lang="ar-SA" altLang="ar-SA" sz="2400" b="1"/>
              <a:t>12. اقتصاديات الصحة. </a:t>
            </a:r>
          </a:p>
          <a:p>
            <a:pPr marL="342900" indent="-342900" algn="just" rtl="1" eaLnBrk="1" hangingPunct="1"/>
            <a:r>
              <a:rPr lang="ar-SA" altLang="ar-SA" sz="2400" b="1"/>
              <a:t>13. الاقتصاد الرياضي والقياسي.         </a:t>
            </a:r>
          </a:p>
          <a:p>
            <a:pPr marL="342900" indent="-342900" algn="just" rtl="1" eaLnBrk="1" hangingPunct="1"/>
            <a:r>
              <a:rPr lang="ar-SA" altLang="ar-SA" sz="2400" b="1"/>
              <a:t>14. الاقتصاد السياسي.</a:t>
            </a:r>
            <a:endParaRPr lang="en-US" altLang="ar-SA"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053">
                                            <p:txEl>
                                              <p:pRg st="6" end="6"/>
                                            </p:txEl>
                                          </p:spTgt>
                                        </p:tgtEl>
                                        <p:attrNameLst>
                                          <p:attrName>style.visibility</p:attrName>
                                        </p:attrNameLst>
                                      </p:cBhvr>
                                      <p:to>
                                        <p:strVal val="visible"/>
                                      </p:to>
                                    </p:set>
                                    <p:anim calcmode="lin" valueType="num">
                                      <p:cBhvr>
                                        <p:cTn id="43" dur="500" fill="hold"/>
                                        <p:tgtEl>
                                          <p:spTgt spid="205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05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053">
                                            <p:txEl>
                                              <p:pRg st="7" end="7"/>
                                            </p:txEl>
                                          </p:spTgt>
                                        </p:tgtEl>
                                        <p:attrNameLst>
                                          <p:attrName>style.visibility</p:attrName>
                                        </p:attrNameLst>
                                      </p:cBhvr>
                                      <p:to>
                                        <p:strVal val="visible"/>
                                      </p:to>
                                    </p:set>
                                    <p:anim calcmode="lin" valueType="num">
                                      <p:cBhvr>
                                        <p:cTn id="49" dur="500" fill="hold"/>
                                        <p:tgtEl>
                                          <p:spTgt spid="205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05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053">
                                            <p:txEl>
                                              <p:pRg st="8" end="8"/>
                                            </p:txEl>
                                          </p:spTgt>
                                        </p:tgtEl>
                                        <p:attrNameLst>
                                          <p:attrName>style.visibility</p:attrName>
                                        </p:attrNameLst>
                                      </p:cBhvr>
                                      <p:to>
                                        <p:strVal val="visible"/>
                                      </p:to>
                                    </p:set>
                                    <p:anim calcmode="lin" valueType="num">
                                      <p:cBhvr>
                                        <p:cTn id="55" dur="500" fill="hold"/>
                                        <p:tgtEl>
                                          <p:spTgt spid="205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205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053">
                                            <p:txEl>
                                              <p:pRg st="9" end="9"/>
                                            </p:txEl>
                                          </p:spTgt>
                                        </p:tgtEl>
                                        <p:attrNameLst>
                                          <p:attrName>style.visibility</p:attrName>
                                        </p:attrNameLst>
                                      </p:cBhvr>
                                      <p:to>
                                        <p:strVal val="visible"/>
                                      </p:to>
                                    </p:set>
                                    <p:anim calcmode="lin" valueType="num">
                                      <p:cBhvr>
                                        <p:cTn id="61" dur="500" fill="hold"/>
                                        <p:tgtEl>
                                          <p:spTgt spid="205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205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053">
                                            <p:txEl>
                                              <p:pRg st="10" end="10"/>
                                            </p:txEl>
                                          </p:spTgt>
                                        </p:tgtEl>
                                        <p:attrNameLst>
                                          <p:attrName>style.visibility</p:attrName>
                                        </p:attrNameLst>
                                      </p:cBhvr>
                                      <p:to>
                                        <p:strVal val="visible"/>
                                      </p:to>
                                    </p:set>
                                    <p:anim calcmode="lin" valueType="num">
                                      <p:cBhvr>
                                        <p:cTn id="67" dur="500" fill="hold"/>
                                        <p:tgtEl>
                                          <p:spTgt spid="2053">
                                            <p:txEl>
                                              <p:pRg st="10" end="10"/>
                                            </p:txEl>
                                          </p:spTgt>
                                        </p:tgtEl>
                                        <p:attrNameLst>
                                          <p:attrName>ppt_w</p:attrName>
                                        </p:attrNameLst>
                                      </p:cBhvr>
                                      <p:tavLst>
                                        <p:tav tm="0">
                                          <p:val>
                                            <p:fltVal val="0"/>
                                          </p:val>
                                        </p:tav>
                                        <p:tav tm="100000">
                                          <p:val>
                                            <p:strVal val="#ppt_w"/>
                                          </p:val>
                                        </p:tav>
                                      </p:tavLst>
                                    </p:anim>
                                    <p:anim calcmode="lin" valueType="num">
                                      <p:cBhvr>
                                        <p:cTn id="68" dur="500" fill="hold"/>
                                        <p:tgtEl>
                                          <p:spTgt spid="2053">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2053">
                                            <p:txEl>
                                              <p:pRg st="11" end="11"/>
                                            </p:txEl>
                                          </p:spTgt>
                                        </p:tgtEl>
                                        <p:attrNameLst>
                                          <p:attrName>style.visibility</p:attrName>
                                        </p:attrNameLst>
                                      </p:cBhvr>
                                      <p:to>
                                        <p:strVal val="visible"/>
                                      </p:to>
                                    </p:set>
                                    <p:anim calcmode="lin" valueType="num">
                                      <p:cBhvr>
                                        <p:cTn id="73" dur="500" fill="hold"/>
                                        <p:tgtEl>
                                          <p:spTgt spid="2053">
                                            <p:txEl>
                                              <p:pRg st="11" end="11"/>
                                            </p:txEl>
                                          </p:spTgt>
                                        </p:tgtEl>
                                        <p:attrNameLst>
                                          <p:attrName>ppt_w</p:attrName>
                                        </p:attrNameLst>
                                      </p:cBhvr>
                                      <p:tavLst>
                                        <p:tav tm="0">
                                          <p:val>
                                            <p:fltVal val="0"/>
                                          </p:val>
                                        </p:tav>
                                        <p:tav tm="100000">
                                          <p:val>
                                            <p:strVal val="#ppt_w"/>
                                          </p:val>
                                        </p:tav>
                                      </p:tavLst>
                                    </p:anim>
                                    <p:anim calcmode="lin" valueType="num">
                                      <p:cBhvr>
                                        <p:cTn id="74" dur="500" fill="hold"/>
                                        <p:tgtEl>
                                          <p:spTgt spid="2053">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2053">
                                            <p:txEl>
                                              <p:pRg st="12" end="12"/>
                                            </p:txEl>
                                          </p:spTgt>
                                        </p:tgtEl>
                                        <p:attrNameLst>
                                          <p:attrName>style.visibility</p:attrName>
                                        </p:attrNameLst>
                                      </p:cBhvr>
                                      <p:to>
                                        <p:strVal val="visible"/>
                                      </p:to>
                                    </p:set>
                                    <p:anim calcmode="lin" valueType="num">
                                      <p:cBhvr>
                                        <p:cTn id="79" dur="500" fill="hold"/>
                                        <p:tgtEl>
                                          <p:spTgt spid="2053">
                                            <p:txEl>
                                              <p:pRg st="12" end="12"/>
                                            </p:txEl>
                                          </p:spTgt>
                                        </p:tgtEl>
                                        <p:attrNameLst>
                                          <p:attrName>ppt_w</p:attrName>
                                        </p:attrNameLst>
                                      </p:cBhvr>
                                      <p:tavLst>
                                        <p:tav tm="0">
                                          <p:val>
                                            <p:fltVal val="0"/>
                                          </p:val>
                                        </p:tav>
                                        <p:tav tm="100000">
                                          <p:val>
                                            <p:strVal val="#ppt_w"/>
                                          </p:val>
                                        </p:tav>
                                      </p:tavLst>
                                    </p:anim>
                                    <p:anim calcmode="lin" valueType="num">
                                      <p:cBhvr>
                                        <p:cTn id="80" dur="500" fill="hold"/>
                                        <p:tgtEl>
                                          <p:spTgt spid="2053">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2053">
                                            <p:txEl>
                                              <p:pRg st="13" end="13"/>
                                            </p:txEl>
                                          </p:spTgt>
                                        </p:tgtEl>
                                        <p:attrNameLst>
                                          <p:attrName>style.visibility</p:attrName>
                                        </p:attrNameLst>
                                      </p:cBhvr>
                                      <p:to>
                                        <p:strVal val="visible"/>
                                      </p:to>
                                    </p:set>
                                    <p:anim calcmode="lin" valueType="num">
                                      <p:cBhvr>
                                        <p:cTn id="85" dur="500" fill="hold"/>
                                        <p:tgtEl>
                                          <p:spTgt spid="2053">
                                            <p:txEl>
                                              <p:pRg st="13" end="13"/>
                                            </p:txEl>
                                          </p:spTgt>
                                        </p:tgtEl>
                                        <p:attrNameLst>
                                          <p:attrName>ppt_w</p:attrName>
                                        </p:attrNameLst>
                                      </p:cBhvr>
                                      <p:tavLst>
                                        <p:tav tm="0">
                                          <p:val>
                                            <p:fltVal val="0"/>
                                          </p:val>
                                        </p:tav>
                                        <p:tav tm="100000">
                                          <p:val>
                                            <p:strVal val="#ppt_w"/>
                                          </p:val>
                                        </p:tav>
                                      </p:tavLst>
                                    </p:anim>
                                    <p:anim calcmode="lin" valueType="num">
                                      <p:cBhvr>
                                        <p:cTn id="86" dur="500" fill="hold"/>
                                        <p:tgtEl>
                                          <p:spTgt spid="2053">
                                            <p:txEl>
                                              <p:pRg st="13" end="13"/>
                                            </p:txEl>
                                          </p:spTgt>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2053">
                                            <p:txEl>
                                              <p:pRg st="14" end="14"/>
                                            </p:txEl>
                                          </p:spTgt>
                                        </p:tgtEl>
                                        <p:attrNameLst>
                                          <p:attrName>style.visibility</p:attrName>
                                        </p:attrNameLst>
                                      </p:cBhvr>
                                      <p:to>
                                        <p:strVal val="visible"/>
                                      </p:to>
                                    </p:set>
                                    <p:anim calcmode="lin" valueType="num">
                                      <p:cBhvr>
                                        <p:cTn id="91" dur="500" fill="hold"/>
                                        <p:tgtEl>
                                          <p:spTgt spid="2053">
                                            <p:txEl>
                                              <p:pRg st="14" end="14"/>
                                            </p:txEl>
                                          </p:spTgt>
                                        </p:tgtEl>
                                        <p:attrNameLst>
                                          <p:attrName>ppt_w</p:attrName>
                                        </p:attrNameLst>
                                      </p:cBhvr>
                                      <p:tavLst>
                                        <p:tav tm="0">
                                          <p:val>
                                            <p:fltVal val="0"/>
                                          </p:val>
                                        </p:tav>
                                        <p:tav tm="100000">
                                          <p:val>
                                            <p:strVal val="#ppt_w"/>
                                          </p:val>
                                        </p:tav>
                                      </p:tavLst>
                                    </p:anim>
                                    <p:anim calcmode="lin" valueType="num">
                                      <p:cBhvr>
                                        <p:cTn id="92" dur="500" fill="hold"/>
                                        <p:tgtEl>
                                          <p:spTgt spid="2053">
                                            <p:txEl>
                                              <p:pRg st="14" end="1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188913"/>
            <a:ext cx="8642350" cy="6664325"/>
          </a:xfrm>
          <a:prstGeom prst="rect">
            <a:avLst/>
          </a:prstGeom>
          <a:noFill/>
          <a:ln w="9525">
            <a:noFill/>
            <a:miter lim="800000"/>
            <a:headEnd/>
            <a:tailEnd/>
          </a:ln>
        </p:spPr>
        <p:txBody>
          <a:bodyPr>
            <a:spAutoFit/>
          </a:bodyPr>
          <a:lstStyle/>
          <a:p>
            <a:pPr marL="800100" lvl="1" indent="-342900" algn="just" rtl="1" eaLnBrk="1" hangingPunct="1"/>
            <a:r>
              <a:rPr lang="ar-SA" altLang="ar-SA" sz="2400" b="1">
                <a:solidFill>
                  <a:srgbClr val="FF3300"/>
                </a:solidFill>
              </a:rPr>
              <a:t>الأهداف الأساسية للاقتصاد الكلي:</a:t>
            </a:r>
          </a:p>
          <a:p>
            <a:pPr marL="800100" lvl="1" indent="-342900" algn="just" rtl="1" eaLnBrk="1" hangingPunct="1"/>
            <a:r>
              <a:rPr lang="ar-SA" altLang="ar-SA" sz="2400" b="1"/>
              <a:t>أهداف المجتمع الاقتصادية </a:t>
            </a:r>
            <a:r>
              <a:rPr lang="en-US" altLang="ar-SA" sz="2400" b="1"/>
              <a:t>Economic Goals of Society </a:t>
            </a:r>
            <a:r>
              <a:rPr lang="ar-SA" altLang="ar-SA" sz="2400" b="1"/>
              <a:t>:</a:t>
            </a:r>
          </a:p>
          <a:p>
            <a:pPr marL="800100" lvl="1" indent="-342900" algn="just" rtl="1" eaLnBrk="1" hangingPunct="1"/>
            <a:r>
              <a:rPr lang="ar-SA" altLang="ar-SA" sz="2400" b="1"/>
              <a:t>جرت العادة على تحديد أربعة أهداف رئيسية تسعى كافة المجتمعات إلى تحقيقها وهي الكفاءة، والنمو، والاستقرار والعدالة.</a:t>
            </a:r>
          </a:p>
          <a:p>
            <a:pPr marL="800100" lvl="1" indent="-342900" algn="just" rtl="1" eaLnBrk="1" hangingPunct="1"/>
            <a:r>
              <a:rPr lang="ar-SA" altLang="ar-SA" sz="2400" b="1"/>
              <a:t>1. </a:t>
            </a:r>
            <a:r>
              <a:rPr lang="ar-SA" altLang="ar-SA" sz="2400" b="1">
                <a:solidFill>
                  <a:srgbClr val="FF3300"/>
                </a:solidFill>
              </a:rPr>
              <a:t>الكفاءة </a:t>
            </a:r>
            <a:r>
              <a:rPr lang="en-US" altLang="ar-SA" sz="2400" b="1">
                <a:solidFill>
                  <a:srgbClr val="FF3300"/>
                </a:solidFill>
              </a:rPr>
              <a:t>Efficiency</a:t>
            </a:r>
            <a:r>
              <a:rPr lang="ar-SA" altLang="ar-SA" sz="2400" b="1"/>
              <a:t> وتعني الاستغلال الأمثل   لموارد الإنتاج وتنقسم إلى قسمين:</a:t>
            </a:r>
          </a:p>
          <a:p>
            <a:pPr marL="800100" lvl="1" indent="-342900" algn="just" rtl="1" eaLnBrk="1" hangingPunct="1"/>
            <a:r>
              <a:rPr lang="ar-SA" altLang="ar-SA" sz="2400" b="1">
                <a:solidFill>
                  <a:srgbClr val="FF3300"/>
                </a:solidFill>
              </a:rPr>
              <a:t>القسم الأول: الكفاءة الفنية </a:t>
            </a:r>
            <a:r>
              <a:rPr lang="en-US" altLang="ar-SA" sz="2400" b="1">
                <a:solidFill>
                  <a:srgbClr val="FF3300"/>
                </a:solidFill>
              </a:rPr>
              <a:t>Technical Efficiency</a:t>
            </a:r>
            <a:r>
              <a:rPr lang="ar-SA" altLang="ar-SA" sz="2400" b="1">
                <a:solidFill>
                  <a:srgbClr val="FF3300"/>
                </a:solidFill>
              </a:rPr>
              <a:t> وتسمى كذلك الكفاءة الإنتاجية:</a:t>
            </a:r>
          </a:p>
          <a:p>
            <a:pPr marL="800100" lvl="1" indent="-342900" algn="just" rtl="1" eaLnBrk="1" hangingPunct="1"/>
            <a:r>
              <a:rPr lang="ar-SA" altLang="ar-SA" sz="2400" b="1"/>
              <a:t>وهي تعني استغلال الموارد الإنتاجية المتاحة مثل العمال والآلات ورأس المال والأرض استغلالاً كاملاً بهدف تحقيق أقصى إنتاج ممكن وبأقل التكاليف، وهذا يعني أن الكفاءة الفنية تبين لنا عدم إمكانية وجود موارد معطلة أو بطالة في المجتمع.</a:t>
            </a:r>
          </a:p>
          <a:p>
            <a:pPr marL="800100" lvl="1" indent="-342900" algn="just" rtl="1" eaLnBrk="1" hangingPunct="1"/>
            <a:r>
              <a:rPr lang="ar-SA" altLang="ar-SA" sz="2400" b="1">
                <a:solidFill>
                  <a:srgbClr val="FF0000"/>
                </a:solidFill>
              </a:rPr>
              <a:t>القسم الثاني</a:t>
            </a:r>
            <a:r>
              <a:rPr lang="en-US" altLang="ar-SA" sz="2400" b="1">
                <a:solidFill>
                  <a:srgbClr val="FF0000"/>
                </a:solidFill>
              </a:rPr>
              <a:t>:</a:t>
            </a:r>
            <a:r>
              <a:rPr lang="ar-SA" altLang="ar-SA" sz="2400" b="1">
                <a:solidFill>
                  <a:srgbClr val="FF0000"/>
                </a:solidFill>
              </a:rPr>
              <a:t> الكفاءة الاقتصادية </a:t>
            </a:r>
            <a:r>
              <a:rPr lang="en-US" altLang="ar-SA" sz="2400" b="1">
                <a:solidFill>
                  <a:srgbClr val="FF0000"/>
                </a:solidFill>
              </a:rPr>
              <a:t>Economic Efficiency </a:t>
            </a:r>
            <a:r>
              <a:rPr lang="ar-SA" altLang="ar-SA" sz="2400" b="1">
                <a:solidFill>
                  <a:srgbClr val="FF0000"/>
                </a:solidFill>
              </a:rPr>
              <a:t> وتسمى كذلك الكفاءة التوزيعية:</a:t>
            </a:r>
          </a:p>
          <a:p>
            <a:pPr marL="800100" lvl="1" indent="-342900" algn="just" rtl="1" eaLnBrk="1" hangingPunct="1"/>
            <a:r>
              <a:rPr lang="ar-SA" altLang="ar-SA" sz="2400" b="1"/>
              <a:t>وهي تعني استغلال الموارد الإنتاجية المتاحة استغلالاً كاملاً لتحقيق أقصى إنتاج ممكن وبأقل التكاليف مع مراعاة احتياجات المجتمع بشكل كامل.</a:t>
            </a:r>
          </a:p>
          <a:p>
            <a:pPr marL="800100" lvl="1" indent="-342900" algn="just" rtl="1" eaLnBrk="1" hangingPunct="1"/>
            <a:r>
              <a:rPr lang="ar-SA" altLang="ar-SA" sz="2400" b="1"/>
              <a:t>(كل كفاءة اقتصادية هي كفاءة فنية والعكس غير صحيح، أي أنه ليس كل كفاءة فنية هي بالضرورة كفاءة اقتصادية).</a:t>
            </a:r>
            <a:endParaRPr lang="en-US" altLang="ar-SA"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053">
                                            <p:txEl>
                                              <p:pRg st="6" end="6"/>
                                            </p:txEl>
                                          </p:spTgt>
                                        </p:tgtEl>
                                        <p:attrNameLst>
                                          <p:attrName>style.visibility</p:attrName>
                                        </p:attrNameLst>
                                      </p:cBhvr>
                                      <p:to>
                                        <p:strVal val="visible"/>
                                      </p:to>
                                    </p:set>
                                    <p:anim calcmode="lin" valueType="num">
                                      <p:cBhvr>
                                        <p:cTn id="43" dur="500" fill="hold"/>
                                        <p:tgtEl>
                                          <p:spTgt spid="205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05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053">
                                            <p:txEl>
                                              <p:pRg st="7" end="7"/>
                                            </p:txEl>
                                          </p:spTgt>
                                        </p:tgtEl>
                                        <p:attrNameLst>
                                          <p:attrName>style.visibility</p:attrName>
                                        </p:attrNameLst>
                                      </p:cBhvr>
                                      <p:to>
                                        <p:strVal val="visible"/>
                                      </p:to>
                                    </p:set>
                                    <p:anim calcmode="lin" valueType="num">
                                      <p:cBhvr>
                                        <p:cTn id="49" dur="500" fill="hold"/>
                                        <p:tgtEl>
                                          <p:spTgt spid="205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05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053">
                                            <p:txEl>
                                              <p:pRg st="8" end="8"/>
                                            </p:txEl>
                                          </p:spTgt>
                                        </p:tgtEl>
                                        <p:attrNameLst>
                                          <p:attrName>style.visibility</p:attrName>
                                        </p:attrNameLst>
                                      </p:cBhvr>
                                      <p:to>
                                        <p:strVal val="visible"/>
                                      </p:to>
                                    </p:set>
                                    <p:anim calcmode="lin" valueType="num">
                                      <p:cBhvr>
                                        <p:cTn id="55" dur="500" fill="hold"/>
                                        <p:tgtEl>
                                          <p:spTgt spid="205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2053">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070600"/>
          </a:xfrm>
          <a:prstGeom prst="rect">
            <a:avLst/>
          </a:prstGeom>
          <a:noFill/>
          <a:ln w="9525">
            <a:noFill/>
            <a:miter lim="800000"/>
            <a:headEnd/>
            <a:tailEnd/>
          </a:ln>
        </p:spPr>
        <p:txBody>
          <a:bodyPr>
            <a:spAutoFit/>
          </a:bodyPr>
          <a:lstStyle/>
          <a:p>
            <a:pPr marL="800100" lvl="1" indent="-342900" algn="just" rtl="1" eaLnBrk="1" hangingPunct="1"/>
            <a:r>
              <a:rPr lang="ar-SA" altLang="ar-SA" sz="2800" b="1">
                <a:solidFill>
                  <a:srgbClr val="FF3300"/>
                </a:solidFill>
              </a:rPr>
              <a:t>2. النمو الاقتصادي </a:t>
            </a:r>
            <a:r>
              <a:rPr lang="en-US" altLang="ar-SA" sz="2800" b="1">
                <a:solidFill>
                  <a:srgbClr val="FF3300"/>
                </a:solidFill>
              </a:rPr>
              <a:t>Economic Growth</a:t>
            </a:r>
            <a:r>
              <a:rPr lang="ar-SA" altLang="ar-SA" sz="2800" b="1">
                <a:solidFill>
                  <a:srgbClr val="FF3300"/>
                </a:solidFill>
              </a:rPr>
              <a:t> :</a:t>
            </a:r>
          </a:p>
          <a:p>
            <a:pPr marL="800100" lvl="1" indent="-342900" algn="just" rtl="1" eaLnBrk="1" hangingPunct="1"/>
            <a:r>
              <a:rPr lang="ar-SA" altLang="ar-SA" sz="2800" b="1"/>
              <a:t>ويعرف النمو الاقتصادي بأنه زيادة الإنتاج من السلع والخدمات مع مرور الزمن، كما يعرف كذلك بأنه </a:t>
            </a:r>
            <a:r>
              <a:rPr lang="ar-SA" altLang="ar-SA" sz="2800" b="1" i="1"/>
              <a:t>الزيادة في كل مخرجات الاقتصاد الوطني.</a:t>
            </a:r>
            <a:endParaRPr lang="ar-SA" altLang="ar-SA" sz="2800" b="1"/>
          </a:p>
          <a:p>
            <a:pPr marL="800100" lvl="1" indent="-342900" algn="just" rtl="1" eaLnBrk="1" hangingPunct="1"/>
            <a:r>
              <a:rPr lang="ar-SA" altLang="ar-SA" sz="2800" b="1"/>
              <a:t>ويحدث النمو الاقتصادي إما بزيادة حجم الموارد المتاحة، كحالة اكتشاف مناجم جديدة للمعادن أو الفحم أو آبار جديدة للبترول, أو حالة زيادة الكفاءة في استخدام وتخصيص الموارد أو في حالة اكتشاف وتطبيق تكنولوجيا جديدة مفيدة لصالح الاقتصاد، أو في الجمع بين أكثر من واحدة من الحالات الثلاث السابق ذكرها.</a:t>
            </a:r>
          </a:p>
          <a:p>
            <a:pPr marL="800100" lvl="1" indent="-342900" algn="just" rtl="1" eaLnBrk="1" hangingPunct="1"/>
            <a:r>
              <a:rPr lang="ar-SA" altLang="ar-SA" sz="2800" b="1"/>
              <a:t> ويوجد فرق بين مفهوم النمو الاقتصادي، ومفهوم الرفاهية الاقتصادية والتي تعني ارتفاع مستويات المعيشة للأفراد ويتمثل ذلك بزيادة متوسط دخل الفرد السنوي في المجتمع، وعلى ذلك فإن أهم مؤشر من مؤشرات الرفاه الاقتصادي لأي دولة هو متوسط دخل الفرد السنوي.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23850" y="549275"/>
            <a:ext cx="8569325" cy="6134100"/>
          </a:xfrm>
          <a:prstGeom prst="rect">
            <a:avLst/>
          </a:prstGeom>
          <a:noFill/>
          <a:ln w="9525">
            <a:noFill/>
            <a:miter lim="800000"/>
            <a:headEnd/>
            <a:tailEnd/>
          </a:ln>
          <a:effectLst/>
        </p:spPr>
        <p:txBody>
          <a:bodyPr>
            <a:spAutoFit/>
          </a:bodyPr>
          <a:lstStyle/>
          <a:p>
            <a:pPr lvl="1" algn="r" rtl="1" eaLnBrk="1" hangingPunct="1"/>
            <a:r>
              <a:rPr lang="ar-SA" altLang="ar-SA" sz="3600" b="1"/>
              <a:t>متوسط دخل الفرد السنوي = إجمالي الدخل أو الإنتاج المحلي ÷ عدد السكان	   </a:t>
            </a:r>
          </a:p>
          <a:p>
            <a:pPr lvl="1" algn="r" rtl="1" eaLnBrk="1" hangingPunct="1"/>
            <a:r>
              <a:rPr lang="ar-SA" altLang="ar-SA" sz="3600" b="1">
                <a:solidFill>
                  <a:srgbClr val="FF0000"/>
                </a:solidFill>
              </a:rPr>
              <a:t>فلو كان مثلاً إجمالي الدخل = 40.000.000.000$</a:t>
            </a:r>
          </a:p>
          <a:p>
            <a:pPr lvl="1" algn="r" rtl="1" eaLnBrk="1" hangingPunct="1"/>
            <a:r>
              <a:rPr lang="ar-SA" altLang="ar-SA" sz="3600" b="1">
                <a:solidFill>
                  <a:srgbClr val="FF0000"/>
                </a:solidFill>
              </a:rPr>
              <a:t>عدد السكان = 5.000.000 نسمة </a:t>
            </a:r>
          </a:p>
          <a:p>
            <a:pPr lvl="1" algn="r" rtl="1" eaLnBrk="1" hangingPunct="1"/>
            <a:r>
              <a:rPr lang="ar-SA" altLang="ar-SA" sz="3600" b="1">
                <a:solidFill>
                  <a:schemeClr val="accent2"/>
                </a:solidFill>
              </a:rPr>
              <a:t>إذن متوسط دخل الفرد السنوي = 40,000.000.000 ÷5.000.000  = 8000$</a:t>
            </a:r>
          </a:p>
          <a:p>
            <a:pPr lvl="1" algn="r" rtl="1" eaLnBrk="1" hangingPunct="1"/>
            <a:r>
              <a:rPr lang="ar-SA" altLang="ar-SA" sz="3600" b="1"/>
              <a:t>تحقيق النمو الاقتصادي لا يعني بالضرورة تحقيق الرفاهية الاقتصادية، لذلك لابد أن نقارن الزيادة في الدخل أو الإنتاج مع الزيادة في عدد السكان، فإذا زاد الإنتاج بمعدل أكبر من الزيادة في عدد السكان فهذا يعني زيادة متوسط الدخل والعكس صحيح.</a:t>
            </a:r>
            <a:endParaRPr lang="en-US" altLang="ar-SA" sz="36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683375"/>
          </a:xfrm>
          <a:prstGeom prst="rect">
            <a:avLst/>
          </a:prstGeom>
          <a:noFill/>
          <a:ln w="9525">
            <a:noFill/>
            <a:miter lim="800000"/>
            <a:headEnd/>
            <a:tailEnd/>
          </a:ln>
        </p:spPr>
        <p:txBody>
          <a:bodyPr>
            <a:spAutoFit/>
          </a:bodyPr>
          <a:lstStyle/>
          <a:p>
            <a:pPr marL="800100" lvl="1" indent="-342900" algn="just" rtl="1" eaLnBrk="1" hangingPunct="1"/>
            <a:r>
              <a:rPr lang="ar-SA" altLang="ar-SA" sz="3600" b="1">
                <a:solidFill>
                  <a:srgbClr val="FF3300"/>
                </a:solidFill>
              </a:rPr>
              <a:t>3. الاستقرار الاقتصادي </a:t>
            </a:r>
            <a:r>
              <a:rPr lang="en-US" altLang="ar-SA" sz="3600" b="1">
                <a:solidFill>
                  <a:srgbClr val="FF3300"/>
                </a:solidFill>
              </a:rPr>
              <a:t>Economic Stability</a:t>
            </a:r>
            <a:r>
              <a:rPr lang="ar-SA" altLang="ar-SA" sz="3600" b="1">
                <a:solidFill>
                  <a:srgbClr val="FF3300"/>
                </a:solidFill>
              </a:rPr>
              <a:t> :</a:t>
            </a:r>
          </a:p>
          <a:p>
            <a:pPr marL="800100" lvl="1" indent="-342900" algn="just" rtl="1" eaLnBrk="1" hangingPunct="1"/>
            <a:r>
              <a:rPr lang="ar-SA" altLang="ar-SA" sz="3600" b="1"/>
              <a:t>وهو يعني استقرار مستويات الأسعار وذلك يكون بعدم حدوث تضخم (ارتفاع كبير ومستمر في الأسعار) وأيضاً عدم حدوث كساد (انخفاض كبير أو تدهور في الأسعار).</a:t>
            </a:r>
          </a:p>
          <a:p>
            <a:pPr marL="800100" lvl="1" indent="-342900" algn="just" rtl="1" eaLnBrk="1" hangingPunct="1"/>
            <a:r>
              <a:rPr lang="ar-SA" altLang="ar-SA" sz="3600" b="1"/>
              <a:t>ليس المهم هو أن نحقق نموا سريعا في الاقتصاد في عام من الأعوام ثم يعود النمو إلى الوراء دون تقدم, بل المهم هو الاستقرار في النمو فقليل دائم خير من كثير منقطع. والمقصود بحالة الاستقرار أن يكون الناتج القومي ثابتا أو متزايدا مع معدلات منخفضة من التضخم والبطالة.</a:t>
            </a:r>
          </a:p>
          <a:p>
            <a:pPr marL="800100" lvl="1" indent="-342900" algn="just" rtl="1" eaLnBrk="1" hangingPunct="1"/>
            <a:endParaRPr lang="en-US" altLang="ar-SA"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323850" y="404813"/>
            <a:ext cx="8496300" cy="6070600"/>
          </a:xfrm>
          <a:prstGeom prst="rect">
            <a:avLst/>
          </a:prstGeom>
          <a:noFill/>
          <a:ln w="9525">
            <a:noFill/>
            <a:miter lim="800000"/>
            <a:headEnd/>
            <a:tailEnd/>
          </a:ln>
          <a:effectLst/>
        </p:spPr>
        <p:txBody>
          <a:bodyPr>
            <a:spAutoFit/>
          </a:bodyPr>
          <a:lstStyle/>
          <a:p>
            <a:pPr lvl="1" algn="r" rtl="1" eaLnBrk="1" hangingPunct="1"/>
            <a:r>
              <a:rPr lang="ar-SA" altLang="ar-SA" sz="2800" b="1">
                <a:solidFill>
                  <a:srgbClr val="FF3300"/>
                </a:solidFill>
              </a:rPr>
              <a:t>4. العدالة الاقتصادية </a:t>
            </a:r>
            <a:r>
              <a:rPr lang="en-US" altLang="ar-SA" sz="2800" b="1">
                <a:solidFill>
                  <a:srgbClr val="FF3300"/>
                </a:solidFill>
              </a:rPr>
              <a:t>Economic Equity</a:t>
            </a:r>
            <a:r>
              <a:rPr lang="ar-SA" altLang="ar-SA" sz="2800" b="1">
                <a:solidFill>
                  <a:srgbClr val="FF3300"/>
                </a:solidFill>
              </a:rPr>
              <a:t> :</a:t>
            </a:r>
          </a:p>
          <a:p>
            <a:pPr lvl="1" algn="r" rtl="1" eaLnBrk="1" hangingPunct="1"/>
            <a:r>
              <a:rPr lang="ar-SA" altLang="ar-SA" sz="2800" b="1"/>
              <a:t>وهي تعني العدالة في توزيع الدخل، وموضوع العدالة مرتبط بالاقتصاد المعياري لأنه يختلف من مذهب لآخر باختلاف العقيدة أو المبادئ التي يؤمن بها كل مذهب، فما يراه الرأسمالي عادلاً يراه المسلم غير عادل وهكذا.</a:t>
            </a:r>
          </a:p>
          <a:p>
            <a:pPr lvl="1" algn="r" rtl="1" eaLnBrk="1" hangingPunct="1"/>
            <a:r>
              <a:rPr lang="ar-SA" altLang="ar-SA" sz="2800" b="1"/>
              <a:t>من المهم في الاقتصاد أن يتم تعظيم الإنتاج والجودة في حدود الموارد المتاحة للمجتمع, ولكن هذا وحده لا يكفي فمن المشهور أن حوالي 80% من موارد العالم يتمتع بها حوالي 20% من سكان هذا العالم، ولعل هذه النسبة صحيحة أيضا على صعيد كل دولة على حده. ولذلك لابد من الانتباه إلى عدالة التوزيع لموارد المجتمع بحيث لا تجد غنى فاحشاً ولا فقراً مدقعاً. والعدالة هنا لا تعني المساواة، ذلك أن المساواة في توزيع الموارد أمر غير مرغوب فيه, وذلك بسبب اختلاف الطاقات والمهارات والإمكانات والقدرات الخاصة، والعدالة تقتضي التغلب على الفقر والبطالة ومحاربتها للوصول إلى مجتمع أكثر تماسكاً.</a:t>
            </a:r>
            <a:r>
              <a:rPr lang="ar-SA" altLang="ar-SA" sz="2800"/>
              <a:t> </a:t>
            </a:r>
            <a:endParaRPr lang="en-US" altLang="ar-SA"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762750"/>
          </a:xfrm>
          <a:prstGeom prst="rect">
            <a:avLst/>
          </a:prstGeom>
          <a:noFill/>
          <a:ln w="9525">
            <a:noFill/>
            <a:miter lim="800000"/>
            <a:headEnd/>
            <a:tailEnd/>
          </a:ln>
        </p:spPr>
        <p:txBody>
          <a:bodyPr>
            <a:spAutoFit/>
          </a:bodyPr>
          <a:lstStyle/>
          <a:p>
            <a:pPr marL="800100" lvl="1" indent="-342900" algn="just" rtl="1" eaLnBrk="1" hangingPunct="1"/>
            <a:r>
              <a:rPr lang="ar-SA" altLang="ar-SA" sz="3200" b="1">
                <a:solidFill>
                  <a:srgbClr val="FF3300"/>
                </a:solidFill>
              </a:rPr>
              <a:t>وقد فصل البعض أهداف الاقتصاد الكلي على النحو التالي:</a:t>
            </a:r>
          </a:p>
          <a:p>
            <a:pPr marL="800100" lvl="1" indent="-342900" algn="just" rtl="1" eaLnBrk="1" hangingPunct="1"/>
            <a:r>
              <a:rPr lang="ar-SA" altLang="ar-SA" sz="2800" b="1"/>
              <a:t>1</a:t>
            </a:r>
            <a:r>
              <a:rPr lang="ar-SA" altLang="ar-SA" sz="2700" b="1"/>
              <a:t>. في مجال الإنتاج: تهدف سياسات الاقتصاد الكلي إلى تحقيق معدل عال من الإنتاج الحقيقي مع ضمان نمو سريع.</a:t>
            </a:r>
          </a:p>
          <a:p>
            <a:pPr marL="800100" lvl="1" indent="-342900" algn="just" rtl="1" eaLnBrk="1" hangingPunct="1"/>
            <a:r>
              <a:rPr lang="ar-SA" altLang="ar-SA" sz="2700" b="1"/>
              <a:t>ويقاس الإنتاج الإجمالي الفلسطيني عادة بالناتج المحلي الإجمالي أو الدخل المحلي الإجمالي </a:t>
            </a:r>
            <a:r>
              <a:rPr lang="en-US" altLang="ar-SA" sz="2700" b="1"/>
              <a:t>(GDP)</a:t>
            </a:r>
            <a:r>
              <a:rPr lang="ar-SA" altLang="ar-SA" sz="2700" b="1"/>
              <a:t> وهو المقياس الأساسي لأداء الاقتصاد الوطني، أي إنه إجمالي القيمة السوقية لجميع المنتجات والخدمات الكاملة الإنتاج داخل حدود دولة فلسطين، سواء بمصادر مملوكة محليا أو أجنبيا، خلال فترة زمنية محددة. </a:t>
            </a:r>
          </a:p>
          <a:p>
            <a:pPr marL="800100" lvl="1" indent="-342900" algn="just" rtl="1" eaLnBrk="1" hangingPunct="1"/>
            <a:r>
              <a:rPr lang="ar-SA" altLang="ar-SA" sz="2700" b="1"/>
              <a:t>والناتج المحلى الإجمالي </a:t>
            </a:r>
            <a:r>
              <a:rPr lang="en-US" altLang="ar-SA" sz="2700" b="1"/>
              <a:t>(GDP)</a:t>
            </a:r>
            <a:r>
              <a:rPr lang="ar-SA" altLang="ar-SA" sz="2700" b="1"/>
              <a:t> في فلسطين يحسب بدون النظر إلى ملكية المصادر الإنتاجية. ولذلك فقيمة المخرجات من الإنتاج الفلسطيني في مصانع خارج فلسطين يتم استبعادها و لكن المنتجات الأجنبية لمصانع داخل فلسطين يتم تضمينها للدخل القومي.</a:t>
            </a:r>
          </a:p>
          <a:p>
            <a:pPr marL="800100" lvl="1" indent="-342900" algn="just" rtl="1" eaLnBrk="1" hangingPunct="1"/>
            <a:r>
              <a:rPr lang="ar-SA" altLang="ar-SA" sz="2700" b="1"/>
              <a:t>ويهدف الاقتصاد إلى الوصول إلى استقرار الناتج القومي بالقيم الحقيقية وليس بالقيم النقدية تجنبا لاحتساب أثر التضخم وارتفاع المستوى العام للأسعار.</a:t>
            </a:r>
          </a:p>
          <a:p>
            <a:pPr marL="800100" lvl="1" indent="-342900" algn="just" rtl="1" eaLnBrk="1" hangingPunct="1"/>
            <a:endParaRPr lang="en-US" altLang="ar-SA" sz="27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0" y="188913"/>
            <a:ext cx="8964613" cy="6035675"/>
          </a:xfrm>
          <a:prstGeom prst="rect">
            <a:avLst/>
          </a:prstGeom>
          <a:noFill/>
          <a:ln w="9525">
            <a:noFill/>
            <a:miter lim="800000"/>
            <a:headEnd/>
            <a:tailEnd/>
          </a:ln>
          <a:effectLst/>
        </p:spPr>
        <p:txBody>
          <a:bodyPr>
            <a:spAutoFit/>
          </a:bodyPr>
          <a:lstStyle/>
          <a:p>
            <a:pPr lvl="1" algn="r" rtl="1" eaLnBrk="1" hangingPunct="1"/>
            <a:r>
              <a:rPr lang="ar-SA" altLang="ar-SA" sz="2800" b="1">
                <a:solidFill>
                  <a:srgbClr val="FF3300"/>
                </a:solidFill>
              </a:rPr>
              <a:t>2</a:t>
            </a:r>
            <a:r>
              <a:rPr lang="ar-SA" altLang="ar-SA" sz="3000" b="1">
                <a:solidFill>
                  <a:srgbClr val="FF3300"/>
                </a:solidFill>
              </a:rPr>
              <a:t>. في مجال العمالة:</a:t>
            </a:r>
            <a:r>
              <a:rPr lang="ar-SA" altLang="ar-SA" sz="3000" b="1"/>
              <a:t> تحقيق معدل مرتفع من العمالة وتقليل البطالة الإجبارية إلى الحد الأدنى. وتسخر الحكومات السياسات الاقتصادية الكلية لتحقيق معدلات منخفضة للبطالة بما يقوي الاقتصاد الوطني ويخفف عن الحكومة المدفوعات التعويضية للعاطلين عن العمل.</a:t>
            </a:r>
          </a:p>
          <a:p>
            <a:pPr lvl="1" algn="r" rtl="1" eaLnBrk="1" hangingPunct="1"/>
            <a:r>
              <a:rPr lang="ar-SA" altLang="ar-SA" sz="3000" b="1">
                <a:solidFill>
                  <a:srgbClr val="FF0000"/>
                </a:solidFill>
              </a:rPr>
              <a:t>3. تحقيق معدلات مستقرة للأسعار</a:t>
            </a:r>
            <a:r>
              <a:rPr lang="ar-SA" altLang="ar-SA" sz="3000" b="1"/>
              <a:t> بعيدا عن أنواع التضخم المختلفة وخاصة التضخم الجامح. ولا نقصد بهذا الهدف من أهداف الاقتصاد الكلي ثبات أو استقرار أسعار جميع السلع والخدمات، بل المقصود هو استقرار المعدل العام للأسعار واستقرار معدلات التضخم بشكل عام.</a:t>
            </a:r>
          </a:p>
          <a:p>
            <a:pPr lvl="1" algn="r" rtl="1" eaLnBrk="1" hangingPunct="1"/>
            <a:r>
              <a:rPr lang="ar-SA" altLang="ar-SA" sz="3000" b="1">
                <a:solidFill>
                  <a:srgbClr val="FF0000"/>
                </a:solidFill>
              </a:rPr>
              <a:t>4. تحقيق التوازن في التجارة الخارجية بين الصادرات والواردات.</a:t>
            </a:r>
          </a:p>
          <a:p>
            <a:pPr lvl="1" algn="r" rtl="1" eaLnBrk="1" hangingPunct="1"/>
            <a:r>
              <a:rPr lang="ar-SA" altLang="ar-SA" sz="3000" b="1"/>
              <a:t>ويعتبر تحقيق هذا الهدف من أهم متطلبات الاقتصاد الكلي، وعدم تحقيق هذا الهدف لا يؤثر فقط على التوازن الدولي بل له تأثير محلي مباشر على الميزان التجاري وميزان المدفوعات.</a:t>
            </a:r>
            <a:endParaRPr lang="en-US" altLang="ar-SA" sz="30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608638"/>
          </a:xfrm>
          <a:prstGeom prst="rect">
            <a:avLst/>
          </a:prstGeom>
          <a:noFill/>
          <a:ln w="9525">
            <a:noFill/>
            <a:miter lim="800000"/>
            <a:headEnd/>
            <a:tailEnd/>
          </a:ln>
        </p:spPr>
        <p:txBody>
          <a:bodyPr>
            <a:spAutoFit/>
          </a:bodyPr>
          <a:lstStyle/>
          <a:p>
            <a:pPr marL="800100" lvl="1" indent="-342900" algn="just" rtl="1" eaLnBrk="1" hangingPunct="1"/>
            <a:r>
              <a:rPr lang="ar-SA" altLang="ar-SA" sz="3200" b="1">
                <a:solidFill>
                  <a:srgbClr val="FF0000"/>
                </a:solidFill>
              </a:rPr>
              <a:t>5</a:t>
            </a:r>
            <a:r>
              <a:rPr lang="ar-SA" altLang="ar-SA" sz="3000" b="1">
                <a:solidFill>
                  <a:srgbClr val="FF0000"/>
                </a:solidFill>
              </a:rPr>
              <a:t>. تحقيق الاستقرار في سعر الصرف الأجنبي</a:t>
            </a:r>
            <a:r>
              <a:rPr lang="ar-SA" altLang="ar-SA" sz="3000" b="1"/>
              <a:t>. إن تحقيق الاستقرار في سعر الصرف الأجنبي يساهم في استقرار التجارة الخارجية على المستوى الدولي.</a:t>
            </a:r>
          </a:p>
          <a:p>
            <a:pPr marL="800100" lvl="1" indent="-342900" algn="just" rtl="1" eaLnBrk="1" hangingPunct="1"/>
            <a:r>
              <a:rPr lang="ar-SA" altLang="ar-SA" sz="3000" b="1">
                <a:solidFill>
                  <a:schemeClr val="accent2"/>
                </a:solidFill>
              </a:rPr>
              <a:t>6. دراسة العلاقة بين الأهداف الاقتصادية المختلفة</a:t>
            </a:r>
            <a:r>
              <a:rPr lang="ar-SA" altLang="ar-SA" sz="3000" b="1"/>
              <a:t> ودرجة الإحلال فيما بينها، ومن ذلك الإحلال بين استقرار المعدل العام للأسعار من ناحية وتحقيق معدل عال من العمالة من ناحية أخرى. </a:t>
            </a:r>
          </a:p>
          <a:p>
            <a:pPr marL="800100" lvl="1" indent="-342900" algn="just" rtl="1" eaLnBrk="1" hangingPunct="1"/>
            <a:r>
              <a:rPr lang="ar-SA" altLang="ar-SA" sz="3000" b="1">
                <a:solidFill>
                  <a:srgbClr val="FF3300"/>
                </a:solidFill>
              </a:rPr>
              <a:t>7. الموازنة</a:t>
            </a:r>
            <a:r>
              <a:rPr lang="ar-SA" altLang="ar-SA" sz="3000" b="1"/>
              <a:t> بين الأهداف طويلة الأجل والأهداف قصيرة الأجل فيما يتعلق بما ذكر سابقا من أهداف.</a:t>
            </a:r>
          </a:p>
          <a:p>
            <a:pPr marL="800100" lvl="1" indent="-342900" algn="just" rtl="1" eaLnBrk="1" hangingPunct="1"/>
            <a:r>
              <a:rPr lang="ar-SA" altLang="ar-SA" sz="3000" b="1">
                <a:solidFill>
                  <a:srgbClr val="FF0000"/>
                </a:solidFill>
              </a:rPr>
              <a:t>8. محاولة التمييز بين تأثير</a:t>
            </a:r>
            <a:r>
              <a:rPr lang="ar-SA" altLang="ar-SA" sz="3000" b="1"/>
              <a:t> متغيرات السياسة الاقتصادية وبين المتغيرات الخارجية في تأثيرها على الأهداف الاقتصادية الكلية المختلفة.</a:t>
            </a:r>
            <a:endParaRPr lang="en-US" altLang="ar-SA"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234113"/>
          </a:xfrm>
          <a:prstGeom prst="rect">
            <a:avLst/>
          </a:prstGeom>
          <a:noFill/>
          <a:ln w="9525">
            <a:noFill/>
            <a:miter lim="800000"/>
            <a:headEnd/>
            <a:tailEnd/>
          </a:ln>
        </p:spPr>
        <p:txBody>
          <a:bodyPr>
            <a:spAutoFit/>
          </a:bodyPr>
          <a:lstStyle/>
          <a:p>
            <a:pPr marL="800100" lvl="1" indent="-342900" algn="just" rtl="1" eaLnBrk="1" hangingPunct="1"/>
            <a:r>
              <a:rPr lang="ar-SA" altLang="ar-SA" sz="2800" b="1">
                <a:solidFill>
                  <a:srgbClr val="FF3300"/>
                </a:solidFill>
              </a:rPr>
              <a:t>سياسات الاقتصاد الكلى</a:t>
            </a:r>
          </a:p>
          <a:p>
            <a:pPr marL="800100" lvl="1" indent="-342900" algn="just" rtl="1" eaLnBrk="1" hangingPunct="1"/>
            <a:r>
              <a:rPr lang="ar-SA" altLang="ar-SA" sz="2500" b="1"/>
              <a:t>في محاولة لتفادي الصدمات الاقتصادية الرئيسية التي تواجه الاقتصاد الكلي المعاصر، مثل </a:t>
            </a:r>
            <a:r>
              <a:rPr lang="ar-SA" altLang="ar-SA" sz="2500" b="1">
                <a:hlinkClick r:id="rId3" tooltip="الكساد الكبير"/>
              </a:rPr>
              <a:t>الكساد الكبير</a:t>
            </a:r>
            <a:r>
              <a:rPr lang="ar-SA" altLang="ar-SA" sz="2500" b="1"/>
              <a:t> والتضخم الجامح، تحاول الحكومات اليوم من خلال إجراء تعديلات في </a:t>
            </a:r>
            <a:r>
              <a:rPr lang="ar-SA" altLang="ar-SA" sz="2500" b="1">
                <a:hlinkClick r:id="rId4" tooltip="سياسة"/>
              </a:rPr>
              <a:t>السياسة</a:t>
            </a:r>
            <a:r>
              <a:rPr lang="ar-SA" altLang="ar-SA" sz="2500" b="1"/>
              <a:t> العامة التي تأمل إن تنجح في تحقيق استقرار </a:t>
            </a:r>
            <a:r>
              <a:rPr lang="ar-SA" altLang="ar-SA" sz="2500" b="1">
                <a:hlinkClick r:id="rId5" tooltip="اقتصاد"/>
              </a:rPr>
              <a:t>الاقتصاد</a:t>
            </a:r>
            <a:r>
              <a:rPr lang="ar-SA" altLang="ar-SA" sz="2500" b="1"/>
              <a:t> ونموه. </a:t>
            </a:r>
            <a:r>
              <a:rPr lang="ar-SA" altLang="ar-SA" sz="2500" b="1">
                <a:hlinkClick r:id="rId6" tooltip="حكومة"/>
              </a:rPr>
              <a:t>فالحكومات</a:t>
            </a:r>
            <a:r>
              <a:rPr lang="ar-SA" altLang="ar-SA" sz="2500" b="1"/>
              <a:t> تعتقد أن نجاح هذه التعديلات ضرورية للمحافظة على ثبات واستقرار </a:t>
            </a:r>
            <a:r>
              <a:rPr lang="ar-SA" altLang="ar-SA" sz="2500" b="1">
                <a:hlinkClick r:id="rId5" tooltip="اقتصاد"/>
              </a:rPr>
              <a:t>الاقتصاديات</a:t>
            </a:r>
            <a:r>
              <a:rPr lang="ar-SA" altLang="ar-SA" sz="2500" b="1"/>
              <a:t>. هذه الإدارة الاقتصادية تتحقق من خلال نوعين من </a:t>
            </a:r>
            <a:r>
              <a:rPr lang="ar-SA" altLang="ar-SA" sz="2500" b="1">
                <a:hlinkClick r:id="rId4" tooltip="سياسة"/>
              </a:rPr>
              <a:t>السياسات</a:t>
            </a:r>
            <a:r>
              <a:rPr lang="ar-SA" altLang="ar-SA" sz="2500" b="1"/>
              <a:t> هما </a:t>
            </a:r>
            <a:r>
              <a:rPr lang="ar-SA" altLang="ar-SA" sz="2500" b="1">
                <a:hlinkClick r:id="rId4" tooltip="سياسة"/>
              </a:rPr>
              <a:t>السياسة</a:t>
            </a:r>
            <a:r>
              <a:rPr lang="ar-SA" altLang="ar-SA" sz="2500" b="1"/>
              <a:t> المالية أو </a:t>
            </a:r>
            <a:r>
              <a:rPr lang="ar-SA" altLang="ar-SA" sz="2500" b="1">
                <a:hlinkClick r:id="rId7" tooltip="ضريبة"/>
              </a:rPr>
              <a:t>الضريبية</a:t>
            </a:r>
            <a:r>
              <a:rPr lang="ar-SA" altLang="ar-SA" sz="2500" b="1"/>
              <a:t> (</a:t>
            </a:r>
            <a:r>
              <a:rPr lang="en-US" altLang="ar-SA" sz="2500" b="1"/>
              <a:t>Fiscal Policy</a:t>
            </a:r>
            <a:r>
              <a:rPr lang="ar-SA" altLang="ar-SA" sz="2500" b="1"/>
              <a:t>) و</a:t>
            </a:r>
            <a:r>
              <a:rPr lang="ar-SA" altLang="ar-SA" sz="2500" b="1">
                <a:hlinkClick r:id="rId4" tooltip="سياسة"/>
              </a:rPr>
              <a:t>السياسة</a:t>
            </a:r>
            <a:r>
              <a:rPr lang="ar-SA" altLang="ar-SA" sz="2500" b="1"/>
              <a:t> النقدية</a:t>
            </a:r>
            <a:r>
              <a:rPr lang="en-US" altLang="ar-SA" sz="2500" b="1"/>
              <a:t>.(Monetary Policy) </a:t>
            </a:r>
            <a:endParaRPr lang="ar-SA" altLang="ar-SA" sz="2500" b="1"/>
          </a:p>
          <a:p>
            <a:pPr marL="800100" lvl="1" indent="-342900" algn="just" rtl="1" eaLnBrk="1" hangingPunct="1"/>
            <a:r>
              <a:rPr lang="ar-SA" altLang="ar-SA" sz="2500" b="1"/>
              <a:t>وفي سبيل تحقيق الأهداف السابق ذكرها في الاقتصاد الكلي، يتم اللجوء إلى السياسات الاقتصادية الكلية التالية سواء منفردة أو عن طريق المزج بين أكثر من سياسة معا في آن واحد:</a:t>
            </a:r>
          </a:p>
          <a:p>
            <a:pPr marL="800100" lvl="1" indent="-342900" algn="just" rtl="1" eaLnBrk="1" hangingPunct="1"/>
            <a:r>
              <a:rPr lang="ar-SA" altLang="ar-SA" sz="2500" b="1">
                <a:solidFill>
                  <a:srgbClr val="FF0000"/>
                </a:solidFill>
              </a:rPr>
              <a:t>1. السياسة المالية </a:t>
            </a:r>
            <a:r>
              <a:rPr lang="en-US" altLang="ar-SA" sz="2500" b="1">
                <a:solidFill>
                  <a:srgbClr val="FF0000"/>
                </a:solidFill>
              </a:rPr>
              <a:t>(Fiscal policy)</a:t>
            </a:r>
            <a:r>
              <a:rPr lang="ar-SA" altLang="ar-SA" sz="2500" b="1">
                <a:solidFill>
                  <a:srgbClr val="FF0000"/>
                </a:solidFill>
              </a:rPr>
              <a:t>:</a:t>
            </a:r>
            <a:r>
              <a:rPr lang="ar-SA" altLang="ar-SA" sz="2500" b="1"/>
              <a:t> وهي التي تعتمد على سياسات الإنفاق الحكومي والسياسات الخاصة بالضرائب.</a:t>
            </a:r>
          </a:p>
          <a:p>
            <a:pPr marL="800100" lvl="1" indent="-342900" algn="just" rtl="1" eaLnBrk="1" hangingPunct="1"/>
            <a:r>
              <a:rPr lang="ar-SA" altLang="ar-SA" sz="2500" b="1">
                <a:solidFill>
                  <a:srgbClr val="FF0000"/>
                </a:solidFill>
              </a:rPr>
              <a:t>2. السياسة النقدية </a:t>
            </a:r>
            <a:r>
              <a:rPr lang="en-US" altLang="ar-SA" sz="2500" b="1">
                <a:solidFill>
                  <a:srgbClr val="FF0000"/>
                </a:solidFill>
              </a:rPr>
              <a:t>(Monetary policy)</a:t>
            </a:r>
            <a:r>
              <a:rPr lang="ar-SA" altLang="ar-SA" sz="2500" b="1">
                <a:solidFill>
                  <a:srgbClr val="FF0000"/>
                </a:solidFill>
              </a:rPr>
              <a:t>:</a:t>
            </a:r>
            <a:r>
              <a:rPr lang="ar-SA" altLang="ar-SA" sz="2500" b="1"/>
              <a:t> وهي التي تعتمد على سياسات سعر الفائدة والإصدار النقدي الجديد والسياسات التي تهدف للتأثير على عرض النقد والطلب عليه.</a:t>
            </a:r>
            <a:r>
              <a:rPr lang="ar-SA" altLang="ar-SA" sz="2500"/>
              <a:t> </a:t>
            </a:r>
            <a:endParaRPr lang="en-US" altLang="ar-SA"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302375"/>
          </a:xfrm>
          <a:prstGeom prst="rect">
            <a:avLst/>
          </a:prstGeom>
          <a:noFill/>
          <a:ln w="9525">
            <a:noFill/>
            <a:miter lim="800000"/>
            <a:headEnd/>
            <a:tailEnd/>
          </a:ln>
        </p:spPr>
        <p:txBody>
          <a:bodyPr>
            <a:spAutoFit/>
          </a:bodyPr>
          <a:lstStyle/>
          <a:p>
            <a:pPr marL="342900" indent="-342900" algn="just" rtl="1" eaLnBrk="1" hangingPunct="1"/>
            <a:r>
              <a:rPr lang="ar-SA" altLang="ar-SA" sz="3400" b="1">
                <a:solidFill>
                  <a:srgbClr val="FF3300"/>
                </a:solidFill>
              </a:rPr>
              <a:t>ويوجد تعريفات كثيرة لعلم الاقتصاد</a:t>
            </a:r>
            <a:r>
              <a:rPr lang="ar-SA" altLang="ar-SA" sz="3400" b="1"/>
              <a:t>، غير أن التعريف التالي يبين المفاهيم الاقتصادية الأساسية ويعتبر تعريفاً شاملاً ينطبق على الحالة الجزئية والكلية.</a:t>
            </a:r>
          </a:p>
          <a:p>
            <a:pPr marL="342900" indent="-342900" algn="just" rtl="1" eaLnBrk="1" hangingPunct="1"/>
            <a:r>
              <a:rPr lang="ar-SA" altLang="ar-SA" sz="3400" b="1"/>
              <a:t>"علم الاقتصاد هو أحد العلوم الإنسانية الاجتماعية، ويهتم بالطريقة التي يوظف بها المجتمع موارده الإنتاجية النادرة لتحقيق أهداف المجتمع الاقتصادية".</a:t>
            </a:r>
          </a:p>
          <a:p>
            <a:pPr marL="342900" indent="-342900" algn="just" rtl="1" eaLnBrk="1" hangingPunct="1"/>
            <a:r>
              <a:rPr lang="ar-SA" altLang="ar-SA" sz="3400" b="1"/>
              <a:t>والتعريف السابق يشتمل العديد من العناصر على النحو التالي:</a:t>
            </a:r>
          </a:p>
          <a:p>
            <a:pPr marL="342900" indent="-342900" algn="just" rtl="1" eaLnBrk="1" hangingPunct="1"/>
            <a:r>
              <a:rPr lang="ar-SA" altLang="ar-SA" sz="3400" b="1"/>
              <a:t>1. الاقتصاد هو علم إنساني اجتماعي.</a:t>
            </a:r>
          </a:p>
          <a:p>
            <a:pPr marL="342900" indent="-342900" algn="just" rtl="1" eaLnBrk="1" hangingPunct="1"/>
            <a:r>
              <a:rPr lang="ar-SA" altLang="ar-SA" sz="3400" b="1"/>
              <a:t>2. يهتم الموارد الإنتاجية (عناصر الإنتاج).</a:t>
            </a:r>
          </a:p>
          <a:p>
            <a:pPr marL="342900" indent="-342900" algn="just" rtl="1" eaLnBrk="1" hangingPunct="1"/>
            <a:r>
              <a:rPr lang="ar-SA" altLang="ar-SA" sz="3400" b="1"/>
              <a:t>3. ويعالج الندرة والاختيار.</a:t>
            </a:r>
          </a:p>
          <a:p>
            <a:pPr marL="342900" indent="-342900" algn="just" rtl="1" eaLnBrk="1" hangingPunct="1"/>
            <a:r>
              <a:rPr lang="ar-SA" altLang="ar-SA" sz="3400" b="1"/>
              <a:t>4. ويحقق أهداف المجتمع الاقتصادية.</a:t>
            </a:r>
            <a:endParaRPr lang="en-US" altLang="ar-SA" sz="3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053">
                                            <p:txEl>
                                              <p:pRg st="6" end="6"/>
                                            </p:txEl>
                                          </p:spTgt>
                                        </p:tgtEl>
                                        <p:attrNameLst>
                                          <p:attrName>style.visibility</p:attrName>
                                        </p:attrNameLst>
                                      </p:cBhvr>
                                      <p:to>
                                        <p:strVal val="visible"/>
                                      </p:to>
                                    </p:set>
                                    <p:anim calcmode="lin" valueType="num">
                                      <p:cBhvr>
                                        <p:cTn id="43" dur="500" fill="hold"/>
                                        <p:tgtEl>
                                          <p:spTgt spid="205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05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188075"/>
          </a:xfrm>
          <a:prstGeom prst="rect">
            <a:avLst/>
          </a:prstGeom>
          <a:noFill/>
          <a:ln w="9525">
            <a:noFill/>
            <a:miter lim="800000"/>
            <a:headEnd/>
            <a:tailEnd/>
          </a:ln>
        </p:spPr>
        <p:txBody>
          <a:bodyPr>
            <a:spAutoFit/>
          </a:bodyPr>
          <a:lstStyle/>
          <a:p>
            <a:pPr marL="800100" lvl="1" indent="-342900" algn="just" rtl="1" eaLnBrk="1" hangingPunct="1"/>
            <a:r>
              <a:rPr lang="ar-SA" altLang="ar-SA" sz="4000" b="1">
                <a:solidFill>
                  <a:srgbClr val="FF0000"/>
                </a:solidFill>
              </a:rPr>
              <a:t>3.سياسات التجارة الخارجية</a:t>
            </a:r>
            <a:r>
              <a:rPr lang="ar-SA" altLang="ar-SA" sz="4000" b="1"/>
              <a:t> </a:t>
            </a:r>
            <a:r>
              <a:rPr lang="en-US" altLang="ar-SA" sz="4000" b="1"/>
              <a:t>(International trade policies)</a:t>
            </a:r>
            <a:r>
              <a:rPr lang="ar-SA" altLang="ar-SA" sz="4000" b="1"/>
              <a:t>: وهي سياسات التدخل الحكومي في التجارة مباشرة أو في معدلات سعر الصرف بما يؤثر في التجارة بطريق غير مباشر.</a:t>
            </a:r>
          </a:p>
          <a:p>
            <a:pPr marL="800100" lvl="1" indent="-342900" algn="just" rtl="1" eaLnBrk="1" hangingPunct="1"/>
            <a:r>
              <a:rPr lang="ar-SA" altLang="ar-SA" sz="4000" b="1">
                <a:solidFill>
                  <a:srgbClr val="FF0000"/>
                </a:solidFill>
              </a:rPr>
              <a:t>4. سياسات  الدخول</a:t>
            </a:r>
            <a:r>
              <a:rPr lang="ar-SA" altLang="ar-SA" sz="4000" b="1"/>
              <a:t> </a:t>
            </a:r>
            <a:r>
              <a:rPr lang="en-US" altLang="ar-SA" sz="4000" b="1"/>
              <a:t>(Income policies)</a:t>
            </a:r>
            <a:r>
              <a:rPr lang="ar-SA" altLang="ar-SA" sz="4000" b="1"/>
              <a:t>: مثل السياسات المتعلقة بالحد الأدنى للأجور إلى الإشراف المباشر فيما يتعلق بالدخول.</a:t>
            </a:r>
          </a:p>
          <a:p>
            <a:pPr marL="800100" lvl="1" indent="-342900" algn="just" rtl="1" eaLnBrk="1" hangingPunct="1"/>
            <a:r>
              <a:rPr lang="ar-SA" altLang="ar-SA" sz="4000" b="1">
                <a:solidFill>
                  <a:srgbClr val="FF0000"/>
                </a:solidFill>
              </a:rPr>
              <a:t>5. المزج بين أكثر من سياسة اقتصادية كلية</a:t>
            </a:r>
            <a:r>
              <a:rPr lang="ar-SA" altLang="ar-SA" sz="4000" b="1"/>
              <a:t> معا في آن واحد.</a:t>
            </a:r>
            <a:endParaRPr lang="en-US" altLang="ar-SA" sz="4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063198"/>
          </a:xfrm>
          <a:prstGeom prst="rect">
            <a:avLst/>
          </a:prstGeom>
          <a:noFill/>
          <a:ln w="9525">
            <a:noFill/>
            <a:miter lim="800000"/>
            <a:headEnd/>
            <a:tailEnd/>
          </a:ln>
        </p:spPr>
        <p:txBody>
          <a:bodyPr>
            <a:spAutoFit/>
          </a:bodyPr>
          <a:lstStyle/>
          <a:p>
            <a:pPr marL="800100" lvl="1" indent="-342900" algn="ctr" rtl="1" eaLnBrk="1" hangingPunct="1"/>
            <a:r>
              <a:rPr lang="ar-SA" altLang="ar-SA" sz="3600" b="1" dirty="0">
                <a:solidFill>
                  <a:srgbClr val="FF3300"/>
                </a:solidFill>
              </a:rPr>
              <a:t>المشاكل الحديثة في الاقتصاد الكلي:</a:t>
            </a:r>
          </a:p>
          <a:p>
            <a:pPr marL="800100" lvl="1" indent="-342900" algn="just" rtl="1" eaLnBrk="1" hangingPunct="1"/>
            <a:r>
              <a:rPr lang="ar-SA" altLang="ar-SA" sz="3200" b="1"/>
              <a:t>إن مشكلة الكساد الكبير سنة 1929م، حيث ارتفعت معدلات البطالة في الولايات المتحدة من 3.2% إلى 25.5% خلال أربع سنوات، دقت ناقوس الخطر إلى العديد من مشاكل الاقتصاد الكلي، ويصبح من الأهمية بمكان دراسة مثل هذه الظواهر للتعرف على أسبابها وآثارها </a:t>
            </a:r>
            <a:r>
              <a:rPr lang="ar-SA" altLang="ar-SA" sz="3200" b="1" smtClean="0"/>
              <a:t>وسبب </a:t>
            </a:r>
            <a:r>
              <a:rPr lang="ar-SA" altLang="ar-SA" sz="3200" b="1"/>
              <a:t>العلاج.</a:t>
            </a:r>
          </a:p>
          <a:p>
            <a:pPr marL="800100" lvl="1" indent="-342900" algn="just" rtl="1" eaLnBrk="1" hangingPunct="1"/>
            <a:r>
              <a:rPr lang="ar-SA" altLang="ar-SA" sz="3200" b="1" dirty="0"/>
              <a:t>كما أن دراسة ارتفاع معدلات التضخم في هنغاريا إلى مستويات غير مسبوقة في العام 1945م بنسبة 20000% شهريا، لهو أمر آخر وقضية شائكة من قضايا الاقتصاد الكلي والتي هي بحاجة إلى إجابات علمية وموضوعية للتعرف على الأسباب وطرق العلاج والتي هي من صميم دراسة الاقتصاد الكلي.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539750" y="188913"/>
            <a:ext cx="7993063" cy="6427787"/>
          </a:xfrm>
          <a:prstGeom prst="rect">
            <a:avLst/>
          </a:prstGeom>
          <a:noFill/>
          <a:ln w="9525">
            <a:noFill/>
            <a:miter lim="800000"/>
            <a:headEnd/>
            <a:tailEnd/>
          </a:ln>
          <a:effectLst/>
        </p:spPr>
        <p:txBody>
          <a:bodyPr>
            <a:spAutoFit/>
          </a:bodyPr>
          <a:lstStyle/>
          <a:p>
            <a:pPr lvl="1" algn="r" rtl="1" eaLnBrk="1" hangingPunct="1"/>
            <a:r>
              <a:rPr lang="ar-SA" altLang="ar-SA" sz="3200" b="1">
                <a:solidFill>
                  <a:srgbClr val="FF3300"/>
                </a:solidFill>
              </a:rPr>
              <a:t>أولا: البطالة:</a:t>
            </a:r>
          </a:p>
          <a:p>
            <a:pPr lvl="1" algn="r" rtl="1" eaLnBrk="1" hangingPunct="1"/>
            <a:r>
              <a:rPr lang="ar-SA" altLang="ar-SA" sz="3200" b="1"/>
              <a:t> تحدث البطالة من الناحية النظرية في حالة انعدام التشغيل الكامل، والتشغيل الكامل يحدث عندما يكون جميع الأفراد الراغبين في العمل بالأجور السائدة في السوق قد وظفوا طبقاً لمهاراتهم. غير أن التشغيل الكامل لا يمكن تصوره من الناحية العملية. فهناك بطالة احتكاكية تحدث عند انتقال العمالة من مجال عمل إلى مجال آخر.</a:t>
            </a:r>
            <a:r>
              <a:rPr lang="ar-SA" altLang="ar-SA" sz="3200"/>
              <a:t> </a:t>
            </a:r>
          </a:p>
          <a:p>
            <a:pPr lvl="1" algn="r" rtl="1" eaLnBrk="1" hangingPunct="1"/>
            <a:r>
              <a:rPr lang="ar-SA" altLang="ar-SA" sz="3200" b="1"/>
              <a:t>وهناك العديد من أنواع البطالة مثل البطالة الاجبارية والبطالة الاحتكاكية والبطالة الهيكلية والبطالة الموسمية والبطالة المقنعة ... الخ. والتي سيتم شرحها بالتفصيل في الفصل السادس إن شاء الله.</a:t>
            </a:r>
          </a:p>
          <a:p>
            <a:pPr lvl="1" algn="r" rtl="1" eaLnBrk="1" hangingPunct="1"/>
            <a:endParaRPr lang="ar-SA" altLang="ar-SA" sz="3200" b="1"/>
          </a:p>
          <a:p>
            <a:pPr lvl="1" algn="r" rtl="1" eaLnBrk="1" hangingPunct="1"/>
            <a:endParaRPr lang="en-US" altLang="ar-SA" sz="32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flipH="1">
            <a:off x="9144000" y="188913"/>
            <a:ext cx="323850" cy="1282700"/>
          </a:xfrm>
          <a:prstGeom prst="rect">
            <a:avLst/>
          </a:prstGeom>
          <a:noFill/>
          <a:ln w="9525">
            <a:noFill/>
            <a:miter lim="800000"/>
            <a:headEnd/>
            <a:tailEnd/>
          </a:ln>
        </p:spPr>
        <p:txBody>
          <a:bodyPr>
            <a:spAutoFit/>
          </a:bodyPr>
          <a:lstStyle/>
          <a:p>
            <a:pPr marL="800100" lvl="1" indent="-342900" algn="just" rtl="1" eaLnBrk="1" hangingPunct="1"/>
            <a:endParaRPr lang="ar-SA" altLang="ar-SA" sz="2600" b="1">
              <a:solidFill>
                <a:srgbClr val="FF3300"/>
              </a:solidFill>
            </a:endParaRPr>
          </a:p>
          <a:p>
            <a:pPr marL="800100" lvl="1" indent="-342900" algn="just" rtl="1" eaLnBrk="1" hangingPunct="1"/>
            <a:endParaRPr lang="ar-SA" altLang="ar-SA" sz="2600" b="1"/>
          </a:p>
          <a:p>
            <a:pPr marL="800100" lvl="1" indent="-342900" algn="just" rtl="1" eaLnBrk="1" hangingPunct="1"/>
            <a:endParaRPr lang="en-US" altLang="ar-SA" sz="2600" b="1"/>
          </a:p>
        </p:txBody>
      </p:sp>
      <p:sp>
        <p:nvSpPr>
          <p:cNvPr id="45059" name="Rectangle 3"/>
          <p:cNvSpPr>
            <a:spLocks noChangeArrowheads="1"/>
          </p:cNvSpPr>
          <p:nvPr/>
        </p:nvSpPr>
        <p:spPr bwMode="auto">
          <a:xfrm>
            <a:off x="323850" y="493713"/>
            <a:ext cx="8135938" cy="5765800"/>
          </a:xfrm>
          <a:prstGeom prst="rect">
            <a:avLst/>
          </a:prstGeom>
          <a:noFill/>
          <a:ln w="9525">
            <a:noFill/>
            <a:miter lim="800000"/>
            <a:headEnd/>
            <a:tailEnd/>
          </a:ln>
          <a:effectLst/>
        </p:spPr>
        <p:txBody>
          <a:bodyPr anchor="ctr">
            <a:spAutoFit/>
          </a:bodyPr>
          <a:lstStyle/>
          <a:p>
            <a:pPr algn="r" rtl="1" eaLnBrk="1" hangingPunct="1"/>
            <a:r>
              <a:rPr lang="ar-SA" altLang="ar-SA" sz="3600" b="1">
                <a:solidFill>
                  <a:srgbClr val="FF0000"/>
                </a:solidFill>
              </a:rPr>
              <a:t>ثانياً - التضخم</a:t>
            </a:r>
          </a:p>
          <a:p>
            <a:pPr algn="ctr" rtl="1" eaLnBrk="1" hangingPunct="1"/>
            <a:r>
              <a:rPr lang="ar-SA" altLang="ar-SA"/>
              <a:t> </a:t>
            </a:r>
            <a:r>
              <a:rPr lang="ar-SA" altLang="ar-SA" sz="2800" b="1"/>
              <a:t>( يعرف التضخم على أنه الارتفاع المستمر والملموس في المستوى العام للأسعار في دولة ما).</a:t>
            </a:r>
            <a:endParaRPr lang="en-US" altLang="ar-SA" sz="2800" b="1"/>
          </a:p>
          <a:p>
            <a:pPr algn="ctr" rtl="1" eaLnBrk="1" hangingPunct="1"/>
            <a:r>
              <a:rPr lang="ar-SA" altLang="ar-SA" sz="2800" b="1"/>
              <a:t>من خلال التعريف السابق نجد أن هناك شرطان لوجود ظاهرة التضخم هما:</a:t>
            </a:r>
            <a:endParaRPr lang="en-US" altLang="ar-SA" sz="2800" b="1"/>
          </a:p>
          <a:p>
            <a:pPr algn="ctr" rtl="1" eaLnBrk="1" hangingPunct="1"/>
            <a:r>
              <a:rPr lang="ar-SA" altLang="ar-SA" sz="2800" b="1">
                <a:solidFill>
                  <a:srgbClr val="FF0000"/>
                </a:solidFill>
              </a:rPr>
              <a:t>الشرط الأول:</a:t>
            </a:r>
            <a:r>
              <a:rPr lang="ar-SA" altLang="ar-SA" sz="2800" b="1"/>
              <a:t> أن يكون الارتفاع في أسعار كافة السلع والخدمات وليس بعضها وهذا هو الذي تعنيه كلمة المستوى العام للأسعار.</a:t>
            </a:r>
            <a:endParaRPr lang="en-US" altLang="ar-SA" sz="2800" b="1"/>
          </a:p>
          <a:p>
            <a:pPr algn="ctr" rtl="1" eaLnBrk="1" hangingPunct="1"/>
            <a:r>
              <a:rPr lang="ar-SA" altLang="ar-SA" sz="2800" b="1">
                <a:solidFill>
                  <a:srgbClr val="FF0000"/>
                </a:solidFill>
              </a:rPr>
              <a:t>الشرط الثاني:</a:t>
            </a:r>
            <a:r>
              <a:rPr lang="ar-SA" altLang="ar-SA" sz="2800" b="1"/>
              <a:t> أن يكون ارتفاع الأسعار ملموس وواضح (في الغالب أكثر من </a:t>
            </a:r>
            <a:r>
              <a:rPr lang="en-US" altLang="ar-SA" sz="2800" b="1"/>
              <a:t>5%</a:t>
            </a:r>
            <a:r>
              <a:rPr lang="ar-SA" altLang="ar-SA" sz="2800" b="1"/>
              <a:t>) وأن يستمر لفترة زمنية طويلة.</a:t>
            </a:r>
            <a:endParaRPr lang="en-US" altLang="ar-SA" sz="2800" b="1"/>
          </a:p>
          <a:p>
            <a:pPr algn="ctr" rtl="1" eaLnBrk="1" hangingPunct="1"/>
            <a:r>
              <a:rPr lang="ar-SA" altLang="ar-SA" sz="2800" b="1"/>
              <a:t>حيث أن معدلات التضخم التي تقل عن </a:t>
            </a:r>
            <a:r>
              <a:rPr lang="en-US" altLang="ar-SA" sz="2800" b="1"/>
              <a:t>5%</a:t>
            </a:r>
            <a:r>
              <a:rPr lang="ar-SA" altLang="ar-SA" sz="2800" b="1"/>
              <a:t> تعتبر ضمن الإطار المقبول لزيادة الأسعار ولا تترك أثراً ملموساً على القوة الشرائية للنقود (</a:t>
            </a:r>
            <a:r>
              <a:rPr lang="en-US" altLang="ar-SA" sz="2800" b="1"/>
              <a:t>purchasing power</a:t>
            </a:r>
            <a:r>
              <a:rPr lang="ar-SA" altLang="ar-SA" sz="2800" b="1"/>
              <a:t>) ولن تشكل عبئاً حقيقياً على دخول الأفراد ولن يشعر بها عامة الناس.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827088" y="773113"/>
            <a:ext cx="7705725" cy="6121400"/>
          </a:xfrm>
          <a:prstGeom prst="rect">
            <a:avLst/>
          </a:prstGeom>
          <a:noFill/>
          <a:ln w="9525">
            <a:noFill/>
            <a:miter lim="800000"/>
            <a:headEnd/>
            <a:tailEnd/>
          </a:ln>
          <a:effectLst/>
        </p:spPr>
        <p:txBody>
          <a:bodyPr>
            <a:spAutoFit/>
          </a:bodyPr>
          <a:lstStyle/>
          <a:p>
            <a:pPr lvl="1" algn="r" rtl="1" eaLnBrk="1" hangingPunct="1"/>
            <a:r>
              <a:rPr lang="ar-SA" altLang="ar-SA" b="1"/>
              <a:t> </a:t>
            </a:r>
            <a:r>
              <a:rPr lang="ar-SA" altLang="ar-SA" sz="2400" b="1"/>
              <a:t> </a:t>
            </a:r>
            <a:r>
              <a:rPr lang="ar-SA" altLang="ar-SA" sz="4400" b="1"/>
              <a:t>وقد أدت بعض أنواع التضخم إلي  ارتفاع الأسعار بمعدلات عالية يترافق معها سرعة في تداول النقد في </a:t>
            </a:r>
            <a:r>
              <a:rPr lang="ar-SA" altLang="ar-SA" sz="4400" b="1">
                <a:hlinkClick r:id="rId2" tooltip="سوق"/>
              </a:rPr>
              <a:t>السوق</a:t>
            </a:r>
            <a:r>
              <a:rPr lang="ar-SA" altLang="ar-SA" sz="4400" b="1"/>
              <a:t>، وقد تؤدي مثل هذه  الانواع من التضخم إلى انهيار العملة الوطنية، كما حصل في كل من </a:t>
            </a:r>
            <a:r>
              <a:rPr lang="ar-SA" altLang="ar-SA" sz="4400" b="1">
                <a:hlinkClick r:id="rId3" tooltip="ألمانيا"/>
              </a:rPr>
              <a:t>ألمانيا</a:t>
            </a:r>
            <a:r>
              <a:rPr lang="ar-SA" altLang="ar-SA" sz="4400" b="1"/>
              <a:t> بين عامي 1921 و1923م، وفي </a:t>
            </a:r>
            <a:r>
              <a:rPr lang="ar-SA" altLang="ar-SA" sz="4400" b="1">
                <a:hlinkClick r:id="rId4" tooltip="المجر"/>
              </a:rPr>
              <a:t>هنغاريا</a:t>
            </a:r>
            <a:r>
              <a:rPr lang="ar-SA" altLang="ar-SA" sz="4400" b="1"/>
              <a:t> عام 1945م، بعد </a:t>
            </a:r>
            <a:r>
              <a:rPr lang="ar-SA" altLang="ar-SA" sz="4400" b="1">
                <a:hlinkClick r:id="rId5" tooltip="الحرب العالمية الثانية"/>
              </a:rPr>
              <a:t>الحرب العالمية الثانية</a:t>
            </a:r>
            <a:r>
              <a:rPr lang="ar-SA" altLang="ar-SA" sz="4400" b="1"/>
              <a:t> .</a:t>
            </a:r>
          </a:p>
          <a:p>
            <a:pPr lvl="1" algn="r" rtl="1" eaLnBrk="1" hangingPunct="1"/>
            <a:endParaRPr lang="en-US" altLang="ar-SA" sz="44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130925"/>
          </a:xfrm>
          <a:prstGeom prst="rect">
            <a:avLst/>
          </a:prstGeom>
          <a:noFill/>
          <a:ln w="9525">
            <a:noFill/>
            <a:miter lim="800000"/>
            <a:headEnd/>
            <a:tailEnd/>
          </a:ln>
        </p:spPr>
        <p:txBody>
          <a:bodyPr>
            <a:spAutoFit/>
          </a:bodyPr>
          <a:lstStyle/>
          <a:p>
            <a:pPr marL="800100" lvl="1" indent="-342900" algn="just" rtl="1" eaLnBrk="1" hangingPunct="1"/>
            <a:r>
              <a:rPr lang="ar-SA" altLang="ar-SA" sz="3200" b="1">
                <a:solidFill>
                  <a:srgbClr val="FF3300"/>
                </a:solidFill>
              </a:rPr>
              <a:t>مؤشرات قياس الاقتصاد الكلي:</a:t>
            </a:r>
          </a:p>
          <a:p>
            <a:pPr marL="800100" lvl="1" indent="-342900" algn="just" rtl="1" eaLnBrk="1" hangingPunct="1"/>
            <a:r>
              <a:rPr lang="ar-SA" altLang="ar-SA" sz="2800" b="1"/>
              <a:t>في الأدبيات الاقتصادية هناك استعمال واسع للمصطلح مؤشر "</a:t>
            </a:r>
            <a:r>
              <a:rPr lang="en-US" altLang="ar-SA" sz="2800" b="1"/>
              <a:t>Indicator</a:t>
            </a:r>
            <a:r>
              <a:rPr lang="ar-SA" altLang="ar-SA" sz="2800" b="1"/>
              <a:t>" ويكون المؤشر مقياسا مباشرا كاملا أو جزئيا لعامل اقتصادي واحد أو أكثر له تأثيره على الاقتصاد الكلي والظواهر الاقتصادية</a:t>
            </a:r>
            <a:r>
              <a:rPr lang="en-US" altLang="ar-SA" sz="2800" b="1"/>
              <a:t>.</a:t>
            </a:r>
            <a:endParaRPr lang="ar-SA" altLang="ar-SA" sz="2800" b="1"/>
          </a:p>
          <a:p>
            <a:pPr marL="800100" lvl="1" indent="-342900" algn="just" rtl="1" eaLnBrk="1" hangingPunct="1"/>
            <a:r>
              <a:rPr lang="ar-SA" altLang="ar-SA" sz="2800" b="1"/>
              <a:t>وعندما يكون المتغير أو العامل الاقتصادي غير قابل للقياس فإن المؤشر الاقتصادي يخدم الإشارة إلى المتغير بأفضل ما يمكن، مثل معدل وفيات الأطفال والذي يستعمل كمؤشر لقياس مستوى الصحة العامة</a:t>
            </a:r>
            <a:r>
              <a:rPr lang="en-US" altLang="ar-SA" sz="2800" b="1"/>
              <a:t>.</a:t>
            </a:r>
            <a:endParaRPr lang="ar-SA" altLang="ar-SA" sz="2800" b="1"/>
          </a:p>
          <a:p>
            <a:pPr marL="800100" lvl="1" indent="-342900" algn="just" rtl="1" eaLnBrk="1" hangingPunct="1"/>
            <a:r>
              <a:rPr lang="ar-SA" altLang="ar-SA" sz="2800" b="1"/>
              <a:t>وعموما تصف المؤشرات الاقتصادية الواقع الاقتصادي وتقدم في شكل معدلات متوسطة من كتلة إجمالية -كالدخل السنوي للفرد، أو في صورة نسب مختلفة من الناتج المحلي الإجمالي، كمعدلات الاستيراد والتصدير والديون، كما يعبر عنها بنسب مقارنة كخدمة الدين بالقياس إلى قيمة الصادرات أو الواردات</a:t>
            </a:r>
            <a:r>
              <a:rPr lang="en-US" altLang="ar-SA" sz="2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784850"/>
          </a:xfrm>
          <a:prstGeom prst="rect">
            <a:avLst/>
          </a:prstGeom>
          <a:noFill/>
          <a:ln w="9525">
            <a:noFill/>
            <a:miter lim="800000"/>
            <a:headEnd/>
            <a:tailEnd/>
          </a:ln>
        </p:spPr>
        <p:txBody>
          <a:bodyPr>
            <a:spAutoFit/>
          </a:bodyPr>
          <a:lstStyle/>
          <a:p>
            <a:pPr marL="800100" lvl="1" indent="-342900" algn="just" rtl="1" eaLnBrk="1" hangingPunct="1"/>
            <a:r>
              <a:rPr lang="ar-SA" altLang="ar-SA" sz="3400" b="1"/>
              <a:t>وهناك الكثير من المؤشرات الاقتصادية والمالية التي تستخدم على مستوى الاقتصاد الكلي، وتشمل العديد من الأرقام والمقاييس الإحصائية التي تدل على سلامة الاقتصاد الكلي، وتساهم في تقويم أدائه وتحليل المتغيرات الكلية المؤثرة فيه، ومن أمثلة هذه المؤشرات الإحصائية الرقم القياسي لأسعار المستهلك</a:t>
            </a:r>
            <a:r>
              <a:rPr lang="en-US" altLang="ar-SA" sz="3400" b="1"/>
              <a:t> "Consumer Price Index"</a:t>
            </a:r>
            <a:r>
              <a:rPr lang="ar-SA" altLang="ar-SA" sz="3400" b="1"/>
              <a:t>، ويقيس هذا المؤشر المستوى العام لأسعار سلة ثابتة من السلع والخدمات التي تستهلكها الأسرة في بلد معين، ويستخدم لقياس التضخم، ويستعان به في تحليل اتجاه ومستويات الأسعار في الاقتصاد القومي</a:t>
            </a:r>
            <a:r>
              <a:rPr lang="en-US" altLang="ar-SA" sz="3400" b="1"/>
              <a:t>.</a:t>
            </a:r>
            <a:endParaRPr lang="ar-SA" altLang="ar-SA" sz="3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323850" y="360363"/>
            <a:ext cx="8424863" cy="6070600"/>
          </a:xfrm>
          <a:prstGeom prst="rect">
            <a:avLst/>
          </a:prstGeom>
          <a:noFill/>
          <a:ln w="9525">
            <a:noFill/>
            <a:miter lim="800000"/>
            <a:headEnd/>
            <a:tailEnd/>
          </a:ln>
          <a:effectLst/>
        </p:spPr>
        <p:txBody>
          <a:bodyPr>
            <a:spAutoFit/>
          </a:bodyPr>
          <a:lstStyle/>
          <a:p>
            <a:pPr lvl="1" algn="r" rtl="1" eaLnBrk="1" hangingPunct="1"/>
            <a:r>
              <a:rPr lang="ar-SA" altLang="ar-SA" sz="2800" b="1"/>
              <a:t>يستخدم الاقتصاديون مجموعة متنوعة من المؤشرات الاقتصادية لتمكنهم من توقع التحولات في دورات الأعمال. المؤشرات الاقتصادية هي متغيرات لها ارتباط كبير بنشاط الاقتصاد الكلى. وأفضل المؤشرات المعروفة هي تلك المؤشرات المركبة والمحسوبة من جانب لجنة المؤتمر، وهو مجموعة خاصة من الباحثين عددهم أكثر من 2700 مؤسسة وأعضاء آخرين من أنحاء مختلفة من العالم. المؤشرات الاقتصادية يمكن أن تقود أو تتخلف أو تتزامن مع النشاط الاقتصادي المؤثر الذي يقود وينبئ للنشاط الاقتصادي، بينما المؤشر الذي يتخلف (يأتي بعد النشاط الاقتصادي) يتغير بعد حدوث النشاط الاقتصادي. ومن مؤشرات قياس الاقتصاد الكلي ما يلي:</a:t>
            </a:r>
          </a:p>
          <a:p>
            <a:pPr lvl="1" algn="r" rtl="1" eaLnBrk="1" hangingPunct="1"/>
            <a:r>
              <a:rPr lang="ar-SA" altLang="ar-SA" sz="2800" b="1"/>
              <a:t>1. الناتج القومي</a:t>
            </a:r>
          </a:p>
          <a:p>
            <a:pPr lvl="1" algn="r" rtl="1" eaLnBrk="1" hangingPunct="1"/>
            <a:r>
              <a:rPr lang="ar-SA" altLang="ar-SA" sz="2800" b="1"/>
              <a:t>2. المستوى العام للأسعار (التضخم)</a:t>
            </a:r>
          </a:p>
          <a:p>
            <a:pPr lvl="1" algn="r" rtl="1" eaLnBrk="1" hangingPunct="1"/>
            <a:r>
              <a:rPr lang="ar-SA" altLang="ar-SA" sz="2800" b="1"/>
              <a:t>3. المستوى العام للعمالة (البطالة)</a:t>
            </a:r>
          </a:p>
          <a:p>
            <a:pPr lvl="1" algn="r" rtl="1" eaLnBrk="1" hangingPunct="1"/>
            <a:r>
              <a:rPr lang="ar-SA" altLang="ar-SA" sz="2800" b="1"/>
              <a:t>4. معدلات النمو</a:t>
            </a:r>
            <a:endParaRPr lang="en-US" altLang="ar-SA" sz="28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299200"/>
          </a:xfrm>
          <a:prstGeom prst="rect">
            <a:avLst/>
          </a:prstGeom>
          <a:noFill/>
          <a:ln w="9525">
            <a:noFill/>
            <a:miter lim="800000"/>
            <a:headEnd/>
            <a:tailEnd/>
          </a:ln>
        </p:spPr>
        <p:txBody>
          <a:bodyPr>
            <a:spAutoFit/>
          </a:bodyPr>
          <a:lstStyle/>
          <a:p>
            <a:pPr marL="800100" lvl="1" indent="-342900" algn="just" rtl="1" eaLnBrk="1" hangingPunct="1"/>
            <a:r>
              <a:rPr lang="ar-SA" altLang="ar-SA" sz="2400" b="1">
                <a:solidFill>
                  <a:srgbClr val="FF3300"/>
                </a:solidFill>
              </a:rPr>
              <a:t>منهجية دراسة الاقتصاد (المفاهيم والأساليب التي تستخدم في التحليل الاقتصادي</a:t>
            </a:r>
          </a:p>
          <a:p>
            <a:pPr marL="800100" lvl="1" indent="-342900" algn="just" rtl="1" eaLnBrk="1" hangingPunct="1"/>
            <a:r>
              <a:rPr lang="ar-SA" altLang="ar-SA" sz="2400" b="1"/>
              <a:t>المعروف أن العالم يواجه الكثير من المشاكل الاقتصادية المعقدة، وأنه من أجل حل هذه المشاكل لابد من التحليل الاقتصادي الواقعي لهذه المشاكل، والمعروف أن هناك عدة مفاهيم وأساليب تستخدم في هذا التحليل الاقتصادي ومنها:</a:t>
            </a:r>
          </a:p>
          <a:p>
            <a:pPr marL="800100" lvl="1" indent="-342900" algn="just" rtl="1" eaLnBrk="1" hangingPunct="1"/>
            <a:r>
              <a:rPr lang="ar-SA" altLang="ar-SA" sz="2400" b="1">
                <a:solidFill>
                  <a:srgbClr val="FF3300"/>
                </a:solidFill>
              </a:rPr>
              <a:t>أولاً: النظرية الاقتصادية: </a:t>
            </a:r>
            <a:r>
              <a:rPr lang="en-US" altLang="ar-SA" sz="2400" b="1">
                <a:solidFill>
                  <a:srgbClr val="FF3300"/>
                </a:solidFill>
              </a:rPr>
              <a:t>Economic Theory</a:t>
            </a:r>
            <a:endParaRPr lang="ar-SA" altLang="ar-SA" sz="2400" b="1">
              <a:solidFill>
                <a:srgbClr val="FF3300"/>
              </a:solidFill>
            </a:endParaRPr>
          </a:p>
          <a:p>
            <a:pPr marL="800100" lvl="1" indent="-342900" algn="just" rtl="1" eaLnBrk="1" hangingPunct="1"/>
            <a:r>
              <a:rPr lang="ar-SA" altLang="ar-SA" sz="2400" b="1"/>
              <a:t>يتكون علم الاقتصاد من العديد من النظريات مثل نظريات الطلب والعرض، نظريات تنمية الإنتاج، نظريات توزيع الإنتاج، نظريات التكاليف، نظريات التسعير، نظريات الاستهلاك والاستثمار، ونظريات التجارة الخارجية... الخ.</a:t>
            </a:r>
          </a:p>
          <a:p>
            <a:pPr marL="800100" lvl="1" indent="-342900" algn="just" rtl="1" eaLnBrk="1" hangingPunct="1"/>
            <a:r>
              <a:rPr lang="ar-SA" altLang="ar-SA" sz="2400" b="1"/>
              <a:t>والإنسان الاقتصادي هو ذلك الشخص الملم بنظريات الاقتصاد والمهتم بتحليلها ودراستها.</a:t>
            </a:r>
          </a:p>
          <a:p>
            <a:pPr marL="800100" lvl="1" indent="-342900" algn="just" rtl="1" eaLnBrk="1" hangingPunct="1"/>
            <a:r>
              <a:rPr lang="ar-SA" altLang="ar-SA" sz="2400" b="1"/>
              <a:t>والنظرية بشكل عام هي: قدر من المعرفة منسجم كوحدة واحدة ويمكن استخدامه في استعمالات معينة حسب ظروف خاصة.</a:t>
            </a:r>
          </a:p>
          <a:p>
            <a:pPr marL="800100" lvl="1" indent="-342900" algn="just" rtl="1" eaLnBrk="1" hangingPunct="1"/>
            <a:r>
              <a:rPr lang="ar-SA" altLang="ar-SA" sz="2400" b="1"/>
              <a:t>وتشمل النظرية على مجموعة افتراضات أو معطيات ضرورية للتحليل ولتوضيح العلاقة السببية لحل المشاكل العملية.</a:t>
            </a:r>
          </a:p>
          <a:p>
            <a:pPr marL="800100" lvl="1" indent="-342900" algn="just" rtl="1" eaLnBrk="1" hangingPunct="1"/>
            <a:r>
              <a:rPr lang="ar-SA" altLang="ar-SA" sz="2400" b="1"/>
              <a:t>وتهدف النظرية الاقتصادية إلى تحليل ما حصل ومحاولة التكهن أو التنبؤ بما سيحصل وفق معطيات معينة، ويتفق الاقتصاديون على العديد من النظريات الاقتصادية ولكنهم يختلفون على نظريات أخرى.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053">
                                            <p:txEl>
                                              <p:pRg st="6" end="6"/>
                                            </p:txEl>
                                          </p:spTgt>
                                        </p:tgtEl>
                                        <p:attrNameLst>
                                          <p:attrName>style.visibility</p:attrName>
                                        </p:attrNameLst>
                                      </p:cBhvr>
                                      <p:to>
                                        <p:strVal val="visible"/>
                                      </p:to>
                                    </p:set>
                                    <p:anim calcmode="lin" valueType="num">
                                      <p:cBhvr>
                                        <p:cTn id="43" dur="500" fill="hold"/>
                                        <p:tgtEl>
                                          <p:spTgt spid="205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05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053">
                                            <p:txEl>
                                              <p:pRg st="7" end="7"/>
                                            </p:txEl>
                                          </p:spTgt>
                                        </p:tgtEl>
                                        <p:attrNameLst>
                                          <p:attrName>style.visibility</p:attrName>
                                        </p:attrNameLst>
                                      </p:cBhvr>
                                      <p:to>
                                        <p:strVal val="visible"/>
                                      </p:to>
                                    </p:set>
                                    <p:anim calcmode="lin" valueType="num">
                                      <p:cBhvr>
                                        <p:cTn id="49" dur="500" fill="hold"/>
                                        <p:tgtEl>
                                          <p:spTgt spid="205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053">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816600"/>
          </a:xfrm>
          <a:prstGeom prst="rect">
            <a:avLst/>
          </a:prstGeom>
          <a:noFill/>
          <a:ln w="9525">
            <a:noFill/>
            <a:miter lim="800000"/>
            <a:headEnd/>
            <a:tailEnd/>
          </a:ln>
        </p:spPr>
        <p:txBody>
          <a:bodyPr>
            <a:spAutoFit/>
          </a:bodyPr>
          <a:lstStyle/>
          <a:p>
            <a:pPr marL="800100" lvl="1" indent="-342900" algn="just" rtl="1" eaLnBrk="1" hangingPunct="1"/>
            <a:r>
              <a:rPr lang="ar-SA" altLang="ar-SA" sz="3600" b="1">
                <a:solidFill>
                  <a:srgbClr val="FF3300"/>
                </a:solidFill>
              </a:rPr>
              <a:t>ثانياً: النموذج الاقتصادي:</a:t>
            </a:r>
          </a:p>
          <a:p>
            <a:pPr marL="800100" lvl="1" indent="-342900" algn="just" rtl="1" eaLnBrk="1" hangingPunct="1"/>
            <a:r>
              <a:rPr lang="ar-SA" altLang="ar-SA" sz="3400" b="1"/>
              <a:t>يستعمل الاقتصاديون في تفسير وتحليل الظواهر الاقتصادية ما يعرف بالنموذج، والنموذج هو عبارة عن تجسيد وتقريب للواقع بمعنى أن يلجأ الباحث إلى تبسيط الظاهرة قيد البحث والدراسة في شكل نموذج يمكن دراسته وتحليل أسسه.</a:t>
            </a:r>
          </a:p>
          <a:p>
            <a:pPr marL="800100" lvl="1" indent="-342900" algn="just" rtl="1" eaLnBrk="1" hangingPunct="1"/>
            <a:r>
              <a:rPr lang="ar-SA" altLang="ar-SA" sz="3400" b="1"/>
              <a:t>ويتكون النموذج من عدة عناصر وصيغ رياضية، وعناصره الأساسية تعرف بالمتغيرات، والمتغيرات نوعان: متغيرات مستقلة ومتغيرات تابعة، والمتغير المستقل هو الذي يؤثر على المتغير التابع والأمثلة على النماذج الاقتصادية كثيرة ومنها: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940425"/>
          </a:xfrm>
          <a:prstGeom prst="rect">
            <a:avLst/>
          </a:prstGeom>
          <a:noFill/>
          <a:ln w="9525">
            <a:noFill/>
            <a:miter lim="800000"/>
            <a:headEnd/>
            <a:tailEnd/>
          </a:ln>
        </p:spPr>
        <p:txBody>
          <a:bodyPr>
            <a:spAutoFit/>
          </a:bodyPr>
          <a:lstStyle/>
          <a:p>
            <a:pPr marL="342900" indent="-342900" algn="just" rtl="1" eaLnBrk="1" hangingPunct="1"/>
            <a:r>
              <a:rPr lang="ar-SA" altLang="ar-SA" sz="3200" b="1">
                <a:solidFill>
                  <a:srgbClr val="FF3300"/>
                </a:solidFill>
              </a:rPr>
              <a:t>وهذا التعريف ينطبق على الاقتصاد الجزئي والكلي معا</a:t>
            </a:r>
            <a:r>
              <a:rPr lang="ar-SA" altLang="ar-SA" sz="3200" b="1"/>
              <a:t>, فمشكلة الندرة في الموارد ومعالجة هذه المشكلة وإشباع الحاجات الإنسانية للفرد والمجتمع وتحقيق أهداف الفرد والمجتمع وتحقيق التنمية الاقتصادية هي في الغالب عوامل مشتركة بين الاقتصاد الكلي والاقتصاد الجزئي.</a:t>
            </a:r>
          </a:p>
          <a:p>
            <a:pPr marL="342900" indent="-342900" algn="just" rtl="1" eaLnBrk="1" hangingPunct="1"/>
            <a:r>
              <a:rPr lang="ar-SA" altLang="ar-SA" sz="3200" b="1">
                <a:solidFill>
                  <a:srgbClr val="FF3300"/>
                </a:solidFill>
              </a:rPr>
              <a:t>والمقصود بالندرة </a:t>
            </a:r>
            <a:r>
              <a:rPr lang="en-US" altLang="ar-SA" sz="3200" b="1">
                <a:solidFill>
                  <a:srgbClr val="FF3300"/>
                </a:solidFill>
              </a:rPr>
              <a:t>Scarcity </a:t>
            </a:r>
            <a:r>
              <a:rPr lang="ar-SA" altLang="ar-SA" sz="3200" b="1">
                <a:solidFill>
                  <a:srgbClr val="FF3300"/>
                </a:solidFill>
              </a:rPr>
              <a:t>هي الندرة النسبية وليست الندرة المطلقة</a:t>
            </a:r>
            <a:r>
              <a:rPr lang="ar-SA" altLang="ar-SA" sz="3200" b="1"/>
              <a:t> بمعنى أن الموارد الإنتاجية أو عناصر الإنتاج متوفرة ولكنها إذا ما قورنت بالاحتياجات الإنسانية المتعددة أو المتجددة فإنها لا تكفي، ومسألة الندرة تدفعنا للإجابة على ثلاثة أسئلة مهمة هي:</a:t>
            </a:r>
          </a:p>
          <a:p>
            <a:pPr marL="342900" indent="-342900" algn="just" rtl="1" eaLnBrk="1" hangingPunct="1"/>
            <a:r>
              <a:rPr lang="ar-SA" altLang="ar-SA" sz="3200" b="1"/>
              <a:t>ماذا ننتج؟ وكيف ننتج؟ ولمن ننتج؟ سواء على صعيد الفرد في الاقتصاد الجزئي أوعلى صعيد الدولة ككل في الاقتصاد الكلي.</a:t>
            </a:r>
            <a:endParaRPr lang="en-US" altLang="ar-SA" sz="3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188913"/>
            <a:ext cx="8642350" cy="6832600"/>
          </a:xfrm>
          <a:prstGeom prst="rect">
            <a:avLst/>
          </a:prstGeom>
          <a:noFill/>
          <a:ln w="9525">
            <a:noFill/>
            <a:miter lim="800000"/>
            <a:headEnd/>
            <a:tailEnd/>
          </a:ln>
        </p:spPr>
        <p:txBody>
          <a:bodyPr>
            <a:spAutoFit/>
          </a:bodyPr>
          <a:lstStyle/>
          <a:p>
            <a:pPr marL="800100" lvl="1" indent="-342900" algn="r" rtl="1" eaLnBrk="1" hangingPunct="1"/>
            <a:r>
              <a:rPr lang="ar-SA" altLang="ar-SA" sz="3000" b="1"/>
              <a:t>- </a:t>
            </a:r>
            <a:r>
              <a:rPr lang="ar-SA" altLang="ar-SA" sz="3000" b="1">
                <a:solidFill>
                  <a:srgbClr val="FF0000"/>
                </a:solidFill>
              </a:rPr>
              <a:t>من النماذج البسيطة دراسة مستويات الاستهلاك كدالة في مستوى الدخل،</a:t>
            </a:r>
            <a:r>
              <a:rPr lang="ar-SA" altLang="ar-SA" sz="3000" b="1"/>
              <a:t> فهذا النموذج يبسط الواقع بصورة تجعل الاستهلاك وهو متغير تابع يتوقف أو يعتمد على متغير مستقل واحد وهو الدخل، والصيغة الرياضية لهذا النموذج تكون كالتالي:  الاستهلاك = دالة (الدخل) ، </a:t>
            </a:r>
            <a:r>
              <a:rPr lang="en-US" altLang="ar-SA" sz="3000" b="1"/>
              <a:t>C= f (y)</a:t>
            </a:r>
            <a:r>
              <a:rPr lang="ar-SA" altLang="ar-SA" sz="3000" b="1"/>
              <a:t> . </a:t>
            </a:r>
          </a:p>
          <a:p>
            <a:pPr marL="800100" lvl="1" indent="-342900" algn="r" rtl="1" eaLnBrk="1" hangingPunct="1"/>
            <a:r>
              <a:rPr lang="ar-SA" altLang="ar-SA" sz="3000" b="1">
                <a:solidFill>
                  <a:srgbClr val="FF0000"/>
                </a:solidFill>
              </a:rPr>
              <a:t>- ومن النماذج المعقدة والأكثر واقعية</a:t>
            </a:r>
            <a:r>
              <a:rPr lang="ar-SA" altLang="ar-SA" sz="3000" b="1"/>
              <a:t> أن نجعل الاستهلاك باعتباره متغيراً تابعاً يعتمد على العديد من المتغيرات المستقلة مثل الدخل، وعدد السكان، ومستويات الأسعار، والأذواق وغيرها.</a:t>
            </a:r>
          </a:p>
          <a:p>
            <a:pPr marL="800100" lvl="1" indent="-342900" algn="r" rtl="1" eaLnBrk="1" hangingPunct="1"/>
            <a:r>
              <a:rPr lang="ar-SA" altLang="ar-SA" sz="3000" b="1"/>
              <a:t>والصيغة الرياضية لهذا النموذج تكون كالتالي:</a:t>
            </a:r>
            <a:endParaRPr lang="en-US" altLang="ar-SA" sz="3000" b="1"/>
          </a:p>
          <a:p>
            <a:pPr marL="800100" lvl="1" indent="-342900" algn="just" rtl="1" eaLnBrk="1" hangingPunct="1"/>
            <a:r>
              <a:rPr lang="ar-SA" altLang="ar-SA" sz="3000" b="1"/>
              <a:t>الاستهلاك = دالة (الدخل، عدد السكان، ومستويات الأسعار والأذواق)</a:t>
            </a:r>
            <a:endParaRPr lang="en-US" altLang="ar-SA" sz="3000" b="1"/>
          </a:p>
          <a:p>
            <a:pPr marL="800100" lvl="1" indent="-342900" algn="just" rtl="1" eaLnBrk="1" hangingPunct="1"/>
            <a:r>
              <a:rPr lang="en-US" altLang="ar-SA" sz="3000" b="1"/>
              <a:t>C= f (Y , N , P , T)</a:t>
            </a:r>
            <a:endParaRPr lang="ar-SA" altLang="ar-SA" sz="3000" b="1"/>
          </a:p>
          <a:p>
            <a:pPr marL="800100" lvl="1" indent="-342900" algn="just" rtl="1" eaLnBrk="1" hangingPunct="1"/>
            <a:r>
              <a:rPr lang="ar-SA" altLang="ar-SA" sz="2400" b="1"/>
              <a:t>وقد تكون العلاقة بين المتغير التابع والمتغير المستقل علاقة خطية أو غير خطية.</a:t>
            </a:r>
          </a:p>
          <a:p>
            <a:pPr marL="800100" lvl="1" indent="-342900" algn="just" rtl="1" eaLnBrk="1" hangingPunct="1"/>
            <a:endParaRPr lang="ar-SA" altLang="ar-SA"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53">
                                            <p:txEl>
                                              <p:pRg st="4" end="4"/>
                                            </p:txEl>
                                          </p:spTgt>
                                        </p:tgtEl>
                                        <p:attrNameLst>
                                          <p:attrName>style.visibility</p:attrName>
                                        </p:attrNameLst>
                                      </p:cBhvr>
                                      <p:to>
                                        <p:strVal val="visible"/>
                                      </p:to>
                                    </p:set>
                                    <p:anim calcmode="lin" valueType="num">
                                      <p:cBhvr>
                                        <p:cTn id="31" dur="500" fill="hold"/>
                                        <p:tgtEl>
                                          <p:spTgt spid="205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5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053">
                                            <p:txEl>
                                              <p:pRg st="5" end="5"/>
                                            </p:txEl>
                                          </p:spTgt>
                                        </p:tgtEl>
                                        <p:attrNameLst>
                                          <p:attrName>style.visibility</p:attrName>
                                        </p:attrNameLst>
                                      </p:cBhvr>
                                      <p:to>
                                        <p:strVal val="visible"/>
                                      </p:to>
                                    </p:set>
                                    <p:anim calcmode="lin" valueType="num">
                                      <p:cBhvr>
                                        <p:cTn id="37" dur="500" fill="hold"/>
                                        <p:tgtEl>
                                          <p:spTgt spid="205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5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50825" y="333375"/>
            <a:ext cx="8497888" cy="5648325"/>
          </a:xfrm>
          <a:prstGeom prst="rect">
            <a:avLst/>
          </a:prstGeom>
          <a:noFill/>
          <a:ln w="9525">
            <a:noFill/>
            <a:miter lim="800000"/>
            <a:headEnd/>
            <a:tailEnd/>
          </a:ln>
          <a:effectLst/>
        </p:spPr>
        <p:txBody>
          <a:bodyPr>
            <a:spAutoFit/>
          </a:bodyPr>
          <a:lstStyle/>
          <a:p>
            <a:pPr lvl="1" algn="r" rtl="1" eaLnBrk="1" hangingPunct="1"/>
            <a:r>
              <a:rPr lang="ar-SA" altLang="ar-SA" sz="2600" b="1">
                <a:solidFill>
                  <a:srgbClr val="FF0000"/>
                </a:solidFill>
              </a:rPr>
              <a:t>الاقتصاد الموضوعي </a:t>
            </a:r>
            <a:r>
              <a:rPr lang="en-US" altLang="ar-SA" sz="2600" b="1">
                <a:solidFill>
                  <a:srgbClr val="FF0000"/>
                </a:solidFill>
              </a:rPr>
              <a:t>Positive Economic</a:t>
            </a:r>
            <a:r>
              <a:rPr lang="ar-SA" altLang="ar-SA" sz="2600" b="1">
                <a:solidFill>
                  <a:srgbClr val="FF0000"/>
                </a:solidFill>
              </a:rPr>
              <a:t>، والاقتصاد المعياري </a:t>
            </a:r>
            <a:r>
              <a:rPr lang="en-US" altLang="ar-SA" sz="2600" b="1">
                <a:solidFill>
                  <a:srgbClr val="FF0000"/>
                </a:solidFill>
              </a:rPr>
              <a:t>Normative Economic </a:t>
            </a:r>
            <a:endParaRPr lang="ar-SA" altLang="ar-SA" sz="2600" b="1">
              <a:solidFill>
                <a:srgbClr val="FF0000"/>
              </a:solidFill>
            </a:endParaRPr>
          </a:p>
          <a:p>
            <a:pPr lvl="1" algn="r" rtl="1" eaLnBrk="1" hangingPunct="1"/>
            <a:r>
              <a:rPr lang="ar-SA" altLang="ar-SA" sz="2600" b="1">
                <a:solidFill>
                  <a:schemeClr val="accent2"/>
                </a:solidFill>
              </a:rPr>
              <a:t>الاقتصاد الموضوعي:</a:t>
            </a:r>
            <a:r>
              <a:rPr lang="ar-SA" altLang="ar-SA" sz="2600" b="1"/>
              <a:t> يهتم بدراسة وتحليل ما هو قائم في الاقتصاد ويكون هذا التحليل عادة خالياً من الآراء الشخصية وليس له علاقة بالعقيدة والمبادئ التي يؤمن بها الإنسان فهو تحليل</a:t>
            </a:r>
          </a:p>
          <a:p>
            <a:pPr lvl="1" algn="r" rtl="1" eaLnBrk="1" hangingPunct="1"/>
            <a:r>
              <a:rPr lang="ar-SA" altLang="ar-SA" sz="2600" b="1"/>
              <a:t>موضوعي ومتوقع، وهو محل اتفاق بين كافة المذاهب الاقتصادية، فمثلاً جميع الاقتصاديون متفقون إنه إذا ارتفع سعر البنزين مع بقاء العوامل على حالها فإن الكمية المطلوبة من البنزين ستقل كذلك لو ارتفعت تكاليف الإنتاج سيؤدي ذلك إلى قلة العرض من الكميات المنتجة.</a:t>
            </a:r>
          </a:p>
          <a:p>
            <a:pPr lvl="1" algn="r" rtl="1" eaLnBrk="1" hangingPunct="1"/>
            <a:r>
              <a:rPr lang="ar-SA" altLang="ar-SA" sz="2600" b="1">
                <a:solidFill>
                  <a:schemeClr val="accent2"/>
                </a:solidFill>
              </a:rPr>
              <a:t>الاقتصاد المعياري:</a:t>
            </a:r>
            <a:r>
              <a:rPr lang="ar-SA" altLang="ar-SA" sz="2600" b="1"/>
              <a:t> يهتم بدراسة ما يجب أن يكون عليها الاقتصاد، وهو تحليل يخضع للرأي الشخصي ويتأثر بالمبادئ والقيم والعقيدة التي يؤمن بها الإنسان، ولذلك فهو محل خلاف بين المذاهب الاقتصادية المختلفة.</a:t>
            </a:r>
          </a:p>
          <a:p>
            <a:pPr lvl="1" algn="r" rtl="1" eaLnBrk="1" hangingPunct="1"/>
            <a:r>
              <a:rPr lang="ar-SA" altLang="ar-SA" sz="2600" b="1"/>
              <a:t>ومن المواضيع المتعلقة بالاقتصاد المعياري نظريات توزيع الثروة، ومواضيع الربا والزكاة والفقر والبطالة...الخ.</a:t>
            </a:r>
            <a:endParaRPr lang="en-US" altLang="ar-SA" sz="26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940425"/>
          </a:xfrm>
          <a:prstGeom prst="rect">
            <a:avLst/>
          </a:prstGeom>
          <a:noFill/>
          <a:ln w="9525">
            <a:noFill/>
            <a:miter lim="800000"/>
            <a:headEnd/>
            <a:tailEnd/>
          </a:ln>
        </p:spPr>
        <p:txBody>
          <a:bodyPr>
            <a:spAutoFit/>
          </a:bodyPr>
          <a:lstStyle/>
          <a:p>
            <a:pPr marL="800100" lvl="1" indent="-342900" algn="just" rtl="1" eaLnBrk="1" hangingPunct="1"/>
            <a:r>
              <a:rPr lang="ar-SA" altLang="ar-SA" sz="3200" b="1">
                <a:solidFill>
                  <a:srgbClr val="FF3300"/>
                </a:solidFill>
              </a:rPr>
              <a:t>التوازن الجزئي والتوازن العام</a:t>
            </a:r>
            <a:r>
              <a:rPr lang="en-US" altLang="ar-SA" sz="3200" b="1">
                <a:solidFill>
                  <a:srgbClr val="FF3300"/>
                </a:solidFill>
              </a:rPr>
              <a:t>Partial and General Equilibrium </a:t>
            </a:r>
            <a:r>
              <a:rPr lang="ar-SA" altLang="ar-SA" sz="3200" b="1">
                <a:solidFill>
                  <a:srgbClr val="FF3300"/>
                </a:solidFill>
              </a:rPr>
              <a:t> </a:t>
            </a:r>
          </a:p>
          <a:p>
            <a:pPr marL="800100" lvl="1" indent="-342900" algn="just" rtl="1" eaLnBrk="1" hangingPunct="1"/>
            <a:r>
              <a:rPr lang="ar-SA" altLang="ar-SA" sz="3200" b="1">
                <a:solidFill>
                  <a:schemeClr val="accent2"/>
                </a:solidFill>
              </a:rPr>
              <a:t>وضع التوازن:</a:t>
            </a:r>
            <a:r>
              <a:rPr lang="ar-SA" altLang="ar-SA" sz="3200" b="1"/>
              <a:t> هو الوضع الذي يتم التوصل عليه ولا يوجد أي حافز يؤثر عليه ما لم يتأثر بمؤثر خارجي.</a:t>
            </a:r>
          </a:p>
          <a:p>
            <a:pPr marL="800100" lvl="1" indent="-342900" algn="just" rtl="1" eaLnBrk="1" hangingPunct="1"/>
            <a:r>
              <a:rPr lang="ar-SA" altLang="ar-SA" sz="3200" b="1">
                <a:solidFill>
                  <a:schemeClr val="accent2"/>
                </a:solidFill>
              </a:rPr>
              <a:t>والتوازن الجزئي:</a:t>
            </a:r>
            <a:r>
              <a:rPr lang="ar-SA" altLang="ar-SA" sz="3200" b="1"/>
              <a:t> يتعلق بدراسة وحدة واحدة من الاقتصاد مثل مستهلك واحد أو منشأة واحدة أو سوق سلعة واحدة بمعزل عن باقي الوحدات، أي أنه يعتمد على فرضية بقاء العوامل الأخرى على حالها، فالتوازن الجزئي يقتصر التحليل فيه على جزئية دون غيرها أي أنه يتجاهل التغذية الراجعة والآثار الجانبية.</a:t>
            </a:r>
          </a:p>
          <a:p>
            <a:pPr marL="800100" lvl="1" indent="-342900" algn="just" rtl="1" eaLnBrk="1" hangingPunct="1"/>
            <a:r>
              <a:rPr lang="ar-SA" altLang="ar-SA" sz="3200" b="1">
                <a:solidFill>
                  <a:schemeClr val="accent2"/>
                </a:solidFill>
              </a:rPr>
              <a:t>أما التوازن العام:</a:t>
            </a:r>
            <a:r>
              <a:rPr lang="ar-SA" altLang="ar-SA" sz="3200" b="1"/>
              <a:t> فيتعلق بدراسة العلاقات المتشابكة بين كل القطاعات أو الوحدات الاقتصادية في آن واحد.</a:t>
            </a:r>
            <a:endParaRPr lang="en-US" altLang="ar-SA" sz="3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934075"/>
          </a:xfrm>
          <a:prstGeom prst="rect">
            <a:avLst/>
          </a:prstGeom>
          <a:noFill/>
          <a:ln w="9525">
            <a:noFill/>
            <a:miter lim="800000"/>
            <a:headEnd/>
            <a:tailEnd/>
          </a:ln>
        </p:spPr>
        <p:txBody>
          <a:bodyPr>
            <a:spAutoFit/>
          </a:bodyPr>
          <a:lstStyle/>
          <a:p>
            <a:pPr marL="342900" indent="-342900" algn="just" rtl="1" eaLnBrk="1" hangingPunct="1"/>
            <a:r>
              <a:rPr lang="ar-SA" altLang="ar-SA" sz="2400" b="1">
                <a:solidFill>
                  <a:srgbClr val="FF3300"/>
                </a:solidFill>
              </a:rPr>
              <a:t>تعريف الاقتصاد الكلي:</a:t>
            </a:r>
          </a:p>
          <a:p>
            <a:pPr marL="342900" indent="-342900" algn="just" rtl="1" eaLnBrk="1" hangingPunct="1"/>
            <a:r>
              <a:rPr lang="ar-SA" altLang="ar-SA" sz="2400" b="1">
                <a:solidFill>
                  <a:schemeClr val="tx2"/>
                </a:solidFill>
              </a:rPr>
              <a:t>كان من الصعب إيجاد مصطلح للاقتصاد الكلي في أي كتاب قبل </a:t>
            </a:r>
            <a:r>
              <a:rPr lang="ar-SA" altLang="ar-SA" sz="2400" b="1">
                <a:solidFill>
                  <a:schemeClr val="tx2"/>
                </a:solidFill>
                <a:hlinkClick r:id="rId3" tooltip="الحرب العالمية الثانية"/>
              </a:rPr>
              <a:t>الحرب العالمية الثانية</a:t>
            </a:r>
            <a:r>
              <a:rPr lang="ar-SA" altLang="ar-SA" sz="2400" b="1">
                <a:solidFill>
                  <a:schemeClr val="tx2"/>
                </a:solidFill>
              </a:rPr>
              <a:t>، وعند انتهاء الحرب تم تطوير النظرية بسرعة من قبل عدّة </a:t>
            </a:r>
            <a:r>
              <a:rPr lang="ar-SA" altLang="ar-SA" sz="2400" b="1">
                <a:solidFill>
                  <a:schemeClr val="tx2"/>
                </a:solidFill>
                <a:hlinkClick r:id="rId4" tooltip="اقتصاد"/>
              </a:rPr>
              <a:t>اقتصاديين</a:t>
            </a:r>
            <a:r>
              <a:rPr lang="ar-SA" altLang="ar-SA" sz="2400" b="1">
                <a:solidFill>
                  <a:schemeClr val="tx2"/>
                </a:solidFill>
              </a:rPr>
              <a:t>، من أهمهم الاقتصادي النرويجي راجنار فريش، حيث كانت أول التسميات التي ظهرت لهذا المفهوم الديناميكيات الواسعة (</a:t>
            </a:r>
            <a:r>
              <a:rPr lang="en-US" altLang="ar-SA" sz="2400" b="1">
                <a:solidFill>
                  <a:schemeClr val="tx2"/>
                </a:solidFill>
              </a:rPr>
              <a:t>macro dynamics</a:t>
            </a:r>
            <a:r>
              <a:rPr lang="ar-SA" altLang="ar-SA" sz="2400" b="1">
                <a:solidFill>
                  <a:schemeClr val="tx2"/>
                </a:solidFill>
              </a:rPr>
              <a:t>)، حيث فسر فيها ظهور </a:t>
            </a:r>
            <a:r>
              <a:rPr lang="ar-SA" altLang="ar-SA" sz="2400" b="1">
                <a:solidFill>
                  <a:schemeClr val="tx2"/>
                </a:solidFill>
                <a:hlinkClick r:id="rId5" tooltip="دورة (الصفحة غير موجودة)"/>
              </a:rPr>
              <a:t>الدورات</a:t>
            </a:r>
            <a:r>
              <a:rPr lang="ar-SA" altLang="ar-SA" sz="2400" b="1">
                <a:solidFill>
                  <a:schemeClr val="tx2"/>
                </a:solidFill>
              </a:rPr>
              <a:t> </a:t>
            </a:r>
            <a:r>
              <a:rPr lang="ar-SA" altLang="ar-SA" sz="2400" b="1">
                <a:solidFill>
                  <a:schemeClr val="tx2"/>
                </a:solidFill>
                <a:hlinkClick r:id="rId6" tooltip="تجارة"/>
              </a:rPr>
              <a:t>التجارية</a:t>
            </a:r>
            <a:r>
              <a:rPr lang="ar-SA" altLang="ar-SA" sz="2400" b="1">
                <a:solidFill>
                  <a:schemeClr val="tx2"/>
                </a:solidFill>
              </a:rPr>
              <a:t> (</a:t>
            </a:r>
            <a:r>
              <a:rPr lang="en-US" altLang="ar-SA" sz="2400" b="1">
                <a:solidFill>
                  <a:schemeClr val="tx2"/>
                </a:solidFill>
              </a:rPr>
              <a:t>business cycles</a:t>
            </a:r>
            <a:r>
              <a:rPr lang="ar-SA" altLang="ar-SA" sz="2400" b="1">
                <a:solidFill>
                  <a:schemeClr val="tx2"/>
                </a:solidFill>
              </a:rPr>
              <a:t>)، التي وفرت تعريف لمجموعة من المفاهيم التي اعتبرت من أول المحاولات للتعريف </a:t>
            </a:r>
            <a:r>
              <a:rPr lang="ar-SA" altLang="ar-SA" sz="2400" b="1">
                <a:solidFill>
                  <a:schemeClr val="tx2"/>
                </a:solidFill>
                <a:hlinkClick r:id="rId4" tooltip="اقتصاد"/>
              </a:rPr>
              <a:t>بالاقتصاديات</a:t>
            </a:r>
            <a:r>
              <a:rPr lang="ar-SA" altLang="ar-SA" sz="2400" b="1">
                <a:solidFill>
                  <a:schemeClr val="tx2"/>
                </a:solidFill>
              </a:rPr>
              <a:t> الكلية.</a:t>
            </a:r>
          </a:p>
          <a:p>
            <a:pPr marL="342900" indent="-342900" algn="just" rtl="1" eaLnBrk="1" hangingPunct="1"/>
            <a:r>
              <a:rPr lang="ar-SA" altLang="ar-SA" sz="2400" b="1">
                <a:solidFill>
                  <a:srgbClr val="FF3300"/>
                </a:solidFill>
              </a:rPr>
              <a:t>ويعرف الاقتصاد الكلي على أنه دراسة الأحداث الاقتصادية بشكل كلي، مثل البطالة والرواج والكساد والتضخم والسياسات الاقتصادية الكلية كالسياسة المالية والنقدية وغير ذلك من المسائل التي تعالج قضايا اقتصادية على مستوى الاقتصاد أو الدولة ككل. </a:t>
            </a:r>
          </a:p>
          <a:p>
            <a:pPr marL="342900" indent="-342900" algn="just" rtl="1" eaLnBrk="1" hangingPunct="1"/>
            <a:r>
              <a:rPr lang="ar-SA" altLang="ar-SA" sz="2400" b="1">
                <a:solidFill>
                  <a:schemeClr val="tx2"/>
                </a:solidFill>
              </a:rPr>
              <a:t>أما من جهة </a:t>
            </a:r>
            <a:r>
              <a:rPr lang="ar-SA" altLang="ar-SA" sz="2400" b="1">
                <a:solidFill>
                  <a:schemeClr val="tx2"/>
                </a:solidFill>
                <a:hlinkClick r:id="rId4" tooltip="اقتصاد"/>
              </a:rPr>
              <a:t>الاقتصاديين</a:t>
            </a:r>
            <a:r>
              <a:rPr lang="ar-SA" altLang="ar-SA" sz="2400" b="1">
                <a:solidFill>
                  <a:schemeClr val="tx2"/>
                </a:solidFill>
              </a:rPr>
              <a:t> فكانت </a:t>
            </a:r>
            <a:r>
              <a:rPr lang="ar-SA" altLang="ar-SA" sz="2400" b="1">
                <a:solidFill>
                  <a:schemeClr val="tx2"/>
                </a:solidFill>
                <a:hlinkClick r:id="rId7" tooltip="مشكلة"/>
              </a:rPr>
              <a:t>المشكلة</a:t>
            </a:r>
            <a:r>
              <a:rPr lang="ar-SA" altLang="ar-SA" sz="2400" b="1">
                <a:solidFill>
                  <a:schemeClr val="tx2"/>
                </a:solidFill>
              </a:rPr>
              <a:t> تتمثل بعدم وجود تعريف واضح ودقيق بين المشتري كفرد والمشترين كمجموعة، وهي أحد الفروقات الأساسية في التفريق بين الاقتصاد الجزئي والكلي، فنجد </a:t>
            </a:r>
            <a:r>
              <a:rPr lang="ar-SA" altLang="ar-SA" sz="2400" b="1">
                <a:solidFill>
                  <a:schemeClr val="tx2"/>
                </a:solidFill>
                <a:hlinkClick r:id="rId8" tooltip="كارل ماركس"/>
              </a:rPr>
              <a:t>كارل ماركس</a:t>
            </a:r>
            <a:r>
              <a:rPr lang="ar-SA" altLang="ar-SA" sz="2400" b="1">
                <a:solidFill>
                  <a:schemeClr val="tx2"/>
                </a:solidFill>
              </a:rPr>
              <a:t> (</a:t>
            </a:r>
            <a:r>
              <a:rPr lang="en-US" altLang="ar-SA" sz="2400" b="1">
                <a:solidFill>
                  <a:schemeClr val="tx2"/>
                </a:solidFill>
              </a:rPr>
              <a:t>Karl Marx</a:t>
            </a:r>
            <a:r>
              <a:rPr lang="ar-SA" altLang="ar-SA" sz="2400" b="1">
                <a:solidFill>
                  <a:schemeClr val="tx2"/>
                </a:solidFill>
              </a:rPr>
              <a:t>) وغيره من </a:t>
            </a:r>
            <a:r>
              <a:rPr lang="ar-SA" altLang="ar-SA" sz="2400" b="1">
                <a:solidFill>
                  <a:schemeClr val="tx2"/>
                </a:solidFill>
                <a:hlinkClick r:id="rId4" tooltip="اقتصاد"/>
              </a:rPr>
              <a:t>الاقتصاديين</a:t>
            </a:r>
            <a:r>
              <a:rPr lang="ar-SA" altLang="ar-SA" sz="2400" b="1">
                <a:solidFill>
                  <a:schemeClr val="tx2"/>
                </a:solidFill>
              </a:rPr>
              <a:t> كانت تنقصهم الأدوات الكافية من معلومات </a:t>
            </a:r>
            <a:r>
              <a:rPr lang="ar-SA" altLang="ar-SA" sz="2400" b="1">
                <a:solidFill>
                  <a:schemeClr val="tx2"/>
                </a:solidFill>
                <a:hlinkClick r:id="rId9" tooltip="إحصاء"/>
              </a:rPr>
              <a:t>إحصائية</a:t>
            </a:r>
            <a:r>
              <a:rPr lang="ar-SA" altLang="ar-SA" sz="2400" b="1">
                <a:solidFill>
                  <a:schemeClr val="tx2"/>
                </a:solidFill>
              </a:rPr>
              <a:t> وإستبانية تحدد ماهيه هذه الفروقات.</a:t>
            </a:r>
            <a:r>
              <a:rPr lang="ar-SA" altLang="ar-SA" sz="2400">
                <a:solidFill>
                  <a:schemeClr val="tx2"/>
                </a:solidFill>
              </a:rPr>
              <a:t> </a:t>
            </a:r>
            <a:endParaRPr lang="en-US" altLang="ar-SA"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299200"/>
          </a:xfrm>
          <a:prstGeom prst="rect">
            <a:avLst/>
          </a:prstGeom>
          <a:noFill/>
          <a:ln w="9525">
            <a:noFill/>
            <a:miter lim="800000"/>
            <a:headEnd/>
            <a:tailEnd/>
          </a:ln>
        </p:spPr>
        <p:txBody>
          <a:bodyPr>
            <a:spAutoFit/>
          </a:bodyPr>
          <a:lstStyle/>
          <a:p>
            <a:pPr marL="342900" indent="-342900" algn="just" rtl="1" eaLnBrk="1" hangingPunct="1"/>
            <a:r>
              <a:rPr lang="ar-SA" altLang="ar-SA" sz="2400" b="1">
                <a:solidFill>
                  <a:srgbClr val="FF3300"/>
                </a:solidFill>
              </a:rPr>
              <a:t>الاقتصاد السياسي والاقتصاد الكلي:</a:t>
            </a:r>
          </a:p>
          <a:p>
            <a:pPr marL="342900" indent="-342900" algn="just" rtl="1" eaLnBrk="1" hangingPunct="1"/>
            <a:r>
              <a:rPr lang="ar-SA" altLang="ar-SA" sz="2400" b="1"/>
              <a:t>الاقتصاد السياسي هو أحد </a:t>
            </a:r>
            <a:r>
              <a:rPr lang="ar-SA" altLang="ar-SA" sz="2400" b="1">
                <a:hlinkClick r:id="rId3" tooltip="علوم اجتماعية"/>
              </a:rPr>
              <a:t>العلوم الاجتماعية</a:t>
            </a:r>
            <a:r>
              <a:rPr lang="ar-SA" altLang="ar-SA" sz="2400" b="1"/>
              <a:t> التي تتناول بالدراسة حالة </a:t>
            </a:r>
            <a:r>
              <a:rPr lang="ar-SA" altLang="ar-SA" sz="2400" b="1">
                <a:hlinkClick r:id="rId4" tooltip="إنسان"/>
              </a:rPr>
              <a:t>الإنسان</a:t>
            </a:r>
            <a:r>
              <a:rPr lang="ar-SA" altLang="ar-SA" sz="2400" b="1"/>
              <a:t> في </a:t>
            </a:r>
            <a:r>
              <a:rPr lang="ar-SA" altLang="ar-SA" sz="2400" b="1">
                <a:hlinkClick r:id="rId5" tooltip="مجتمع"/>
              </a:rPr>
              <a:t>المجتمع</a:t>
            </a:r>
            <a:r>
              <a:rPr lang="ar-SA" altLang="ar-SA" sz="2400" b="1"/>
              <a:t> وتحلل الظروف التي يعيش فيها وتبني القوى الفعالة التي تؤدي دورها في </a:t>
            </a:r>
            <a:r>
              <a:rPr lang="ar-SA" altLang="ar-SA" sz="2400" b="1">
                <a:hlinkClick r:id="rId6" tooltip="حياة"/>
              </a:rPr>
              <a:t>الحياة</a:t>
            </a:r>
            <a:r>
              <a:rPr lang="ar-SA" altLang="ar-SA" sz="2400" b="1"/>
              <a:t> الاجتماعية. وقد عرفه تروشي </a:t>
            </a:r>
            <a:r>
              <a:rPr lang="en-US" altLang="ar-SA" sz="2400" b="1"/>
              <a:t>Truchy</a:t>
            </a:r>
            <a:r>
              <a:rPr lang="ar-SA" altLang="ar-SA" sz="2400" b="1"/>
              <a:t> في كتابه </a:t>
            </a:r>
            <a:r>
              <a:rPr lang="ar-SA" altLang="ar-SA" sz="2400" b="1">
                <a:hlinkClick r:id="rId7" tooltip="اقتصاد"/>
              </a:rPr>
              <a:t>الاقتصاد</a:t>
            </a:r>
            <a:r>
              <a:rPr lang="ar-SA" altLang="ar-SA" sz="2400" b="1"/>
              <a:t> السياسي بأنه "دراسة لنشاط الإنسان في </a:t>
            </a:r>
            <a:r>
              <a:rPr lang="ar-SA" altLang="ar-SA" sz="2400" b="1">
                <a:hlinkClick r:id="rId5" tooltip="مجتمع"/>
              </a:rPr>
              <a:t>المجتمع</a:t>
            </a:r>
            <a:r>
              <a:rPr lang="ar-SA" altLang="ar-SA" sz="2400" b="1"/>
              <a:t> بقدر ما له علاقة بحصوله على الأموال والخدمات". </a:t>
            </a:r>
            <a:r>
              <a:rPr lang="ar-SA" altLang="ar-SA" sz="2400" b="1">
                <a:solidFill>
                  <a:srgbClr val="FF3300"/>
                </a:solidFill>
              </a:rPr>
              <a:t>وأصل عبارة الاقتصاد السياسي في اللغة هو </a:t>
            </a:r>
            <a:r>
              <a:rPr lang="ar-SA" altLang="ar-SA" sz="2400" b="1" i="1">
                <a:solidFill>
                  <a:srgbClr val="FF3300"/>
                </a:solidFill>
              </a:rPr>
              <a:t>فن الحصول على إيرادات للدولة. أو تحصيل الأموال لصالح الحكومة</a:t>
            </a:r>
            <a:r>
              <a:rPr lang="ar-SA" altLang="ar-SA" sz="2400" b="1">
                <a:solidFill>
                  <a:srgbClr val="FF3300"/>
                </a:solidFill>
              </a:rPr>
              <a:t>.</a:t>
            </a:r>
            <a:r>
              <a:rPr lang="ar-SA" altLang="ar-SA" sz="2400" b="1"/>
              <a:t> وهناك من عرفه أنه "علم يدرس تسيير الموارد النادرة وطرق أشكال تحويل هذه الموارد" حيث يربط هذا التعريف علم الاقتصاد بالتناقض القائم بين الموارد النادرة من جهة وجهد الإنسان الهادف إلي مواجهة هذه الندرة. ويعرف كذلك بأنه "علم دراسة علاقات الأفراد بعضهم ببعض وعلاقاتهم بالأشياء في سعيهم إلى تحقيق الرفاهية المادية" وهذا التعريف يمكن تطبيقه فقط على المجتمعات العصرية لأن المجتمعات البدائية لم يكن لها وعي بضرورة تحقيق التقدم المادي ولم تكن تسعي بشكل كبير إلى تحقيق الرفاهية المادية.</a:t>
            </a:r>
          </a:p>
          <a:p>
            <a:pPr marL="342900" indent="-342900" algn="just" rtl="1" eaLnBrk="1" hangingPunct="1"/>
            <a:r>
              <a:rPr lang="ar-SA" altLang="ar-SA" sz="2400" b="1"/>
              <a:t>ويلاحظ أن الاقتصاد السياسي يعالج الكثير من مسائل الاقتصاد الكلي، وقد يتسمى الاقتصاد السياسي بالاقتصاد السياسي الماركسي أو الرأسمالي أو غير ذلك حسب النظم السياسية والاقتصادية المختلفة.</a:t>
            </a:r>
            <a:endParaRPr lang="en-US" altLang="ar-SA"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118225"/>
          </a:xfrm>
          <a:prstGeom prst="rect">
            <a:avLst/>
          </a:prstGeom>
          <a:noFill/>
          <a:ln w="9525">
            <a:noFill/>
            <a:miter lim="800000"/>
            <a:headEnd/>
            <a:tailEnd/>
          </a:ln>
        </p:spPr>
        <p:txBody>
          <a:bodyPr>
            <a:spAutoFit/>
          </a:bodyPr>
          <a:lstStyle/>
          <a:p>
            <a:pPr marL="342900" indent="-342900" algn="just" rtl="1" eaLnBrk="1" hangingPunct="1"/>
            <a:r>
              <a:rPr lang="ar-SA" altLang="ar-SA" sz="3200" b="1">
                <a:solidFill>
                  <a:srgbClr val="FF3300"/>
                </a:solidFill>
              </a:rPr>
              <a:t>كينز وظهور الاقتصاد الكلي:</a:t>
            </a:r>
          </a:p>
          <a:p>
            <a:pPr marL="342900" indent="-342900" algn="just" rtl="1" eaLnBrk="1" hangingPunct="1"/>
            <a:r>
              <a:rPr lang="ar-SA" altLang="ar-SA" sz="2800" b="1">
                <a:solidFill>
                  <a:srgbClr val="FF3300"/>
                </a:solidFill>
              </a:rPr>
              <a:t>الاقتصاد الكينزي:</a:t>
            </a:r>
            <a:r>
              <a:rPr lang="ar-SA" altLang="ar-SA" sz="2400" b="1"/>
              <a:t> كان أحد أسباب تسمية الاقتصاد الكينزي هي أن الفكر الاقتصادي الكلي تأثر في بدايته بطريقة شديدة بالاقتصادي جون مينارد كينز، وفي فترة </a:t>
            </a:r>
            <a:r>
              <a:rPr lang="ar-SA" altLang="ar-SA" sz="2400" b="1">
                <a:hlinkClick r:id="rId3" tooltip="الكساد الكبير"/>
              </a:rPr>
              <a:t>الكساد الكبير</a:t>
            </a:r>
            <a:r>
              <a:rPr lang="ar-SA" altLang="ar-SA" sz="2400" b="1"/>
              <a:t> ركزت النظريات على شرح مستويات ال</a:t>
            </a:r>
            <a:r>
              <a:rPr lang="ar-SA" altLang="ar-SA" sz="2400" b="1">
                <a:hlinkClick r:id="rId4" tooltip="بطالة"/>
              </a:rPr>
              <a:t>بطالة</a:t>
            </a:r>
            <a:r>
              <a:rPr lang="ar-SA" altLang="ar-SA" sz="2400" b="1"/>
              <a:t> والدورات التجارية واستخدام  السياسات المالية الضريبية (</a:t>
            </a:r>
            <a:r>
              <a:rPr lang="en-US" altLang="ar-SA" sz="2400" b="1"/>
              <a:t>(fiscal policy </a:t>
            </a:r>
            <a:r>
              <a:rPr lang="ar-SA" altLang="ar-SA" sz="2400" b="1"/>
              <a:t>لعلاج وتخفيض تقلبات الدورات التجارية وذلك خلال تجميع الأموال وإنفاقها حسب الحالة من قبل الحكومة. هذا بالإضافة إلى استخدام السياسة النقدية كذلك في علاج المشاكل الاقتصادية. والكينزيين الأوائل كانوا ممن يشجعون تطبيق هذه السياسات بشدة وذلك من أجل استقرار سياسة الاقتصاد الرأسمالي. في حين أن بعض الكينزيين دعوا إلى استخدام سياسات الدخل (</a:t>
            </a:r>
            <a:r>
              <a:rPr lang="en-US" altLang="ar-SA" sz="2400" b="1"/>
              <a:t>income polices</a:t>
            </a:r>
            <a:r>
              <a:rPr lang="ar-SA" altLang="ar-SA" sz="2400" b="1"/>
              <a:t>) كجزء من السياسات المالية.</a:t>
            </a:r>
          </a:p>
          <a:p>
            <a:pPr marL="342900" indent="-342900" algn="just" rtl="1" eaLnBrk="1" hangingPunct="1"/>
            <a:r>
              <a:rPr lang="ar-SA" altLang="ar-SA" sz="2400" b="1"/>
              <a:t>وظهر التمييز المنهجي بين الاقتصاديين الجزئي والكلي خلال الثلاثين سنة التي لحقت </a:t>
            </a:r>
            <a:r>
              <a:rPr lang="ar-SA" altLang="ar-SA" sz="2400" b="1">
                <a:hlinkClick r:id="rId3" tooltip="الكساد الكبير"/>
              </a:rPr>
              <a:t>الكساد الكبير</a:t>
            </a:r>
            <a:r>
              <a:rPr lang="ar-SA" altLang="ar-SA" sz="2400" b="1"/>
              <a:t> (</a:t>
            </a:r>
            <a:r>
              <a:rPr lang="en-US" altLang="ar-SA" sz="2400" b="1"/>
              <a:t>great depression</a:t>
            </a:r>
            <a:r>
              <a:rPr lang="ar-SA" altLang="ar-SA" sz="2400" b="1"/>
              <a:t>) وأثناء عمل </a:t>
            </a:r>
            <a:r>
              <a:rPr lang="ar-SA" altLang="ar-SA" sz="2400" b="1">
                <a:hlinkClick r:id="rId5" tooltip="جون كينز (الصفحة غير موجودة)"/>
              </a:rPr>
              <a:t>جون مينارد كينز</a:t>
            </a:r>
            <a:r>
              <a:rPr lang="ar-SA" altLang="ar-SA" sz="2400" b="1"/>
              <a:t> (</a:t>
            </a:r>
            <a:r>
              <a:rPr lang="en-US" altLang="ar-SA" sz="2400" b="1"/>
              <a:t>John Keynes</a:t>
            </a:r>
            <a:r>
              <a:rPr lang="ar-SA" altLang="ar-SA" sz="2400" b="1"/>
              <a:t>)، الذي تركزت أعماله على تحليل آثار تلك النكسة في الاقتصاد، فشرحت النظرية العامة للتوظيف والفائدة ورأس المال، والتي أدت إلى تفرقة واضحة بين النظريتين الجزئية والكلية. واعتبرت أعمال كينز أول ظهور لعمل أكاديمي للتمييز بين الاقتصاد الجزئي والاقتصاد الكلي.</a:t>
            </a:r>
            <a:r>
              <a:rPr lang="ar-SA" altLang="ar-SA" sz="2400"/>
              <a:t> </a:t>
            </a:r>
            <a:endParaRPr lang="en-US" altLang="ar-SA"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5940425"/>
          </a:xfrm>
          <a:prstGeom prst="rect">
            <a:avLst/>
          </a:prstGeom>
          <a:noFill/>
          <a:ln w="9525">
            <a:noFill/>
            <a:miter lim="800000"/>
            <a:headEnd/>
            <a:tailEnd/>
          </a:ln>
        </p:spPr>
        <p:txBody>
          <a:bodyPr>
            <a:spAutoFit/>
          </a:bodyPr>
          <a:lstStyle/>
          <a:p>
            <a:pPr marL="342900" indent="-342900" algn="just" rtl="1" eaLnBrk="1" hangingPunct="1"/>
            <a:r>
              <a:rPr lang="ar-SA" altLang="ar-SA" sz="3200" b="1"/>
              <a:t>وقد كان المنصوص عليه أولاً أن النظرية </a:t>
            </a:r>
            <a:r>
              <a:rPr lang="ar-SA" altLang="ar-SA" sz="3200" b="1">
                <a:hlinkClick r:id="rId3" tooltip="اقتصاد"/>
              </a:rPr>
              <a:t>الاقتصادية</a:t>
            </a:r>
            <a:r>
              <a:rPr lang="ar-SA" altLang="ar-SA" sz="3200" b="1"/>
              <a:t> الجزئية مخصصة لدراسة مشكلة خلق الثروات وتوزيعها بين الأفراد من جهة ودراسة الأسعار النسبية للسلع والخدمات في السوق من جهة أخرى، بينما النظرية الاقتصادية الكلية مخصصة لدراسة إجمالي </a:t>
            </a:r>
            <a:r>
              <a:rPr lang="ar-SA" altLang="ar-SA" sz="3200" b="1">
                <a:hlinkClick r:id="rId4" tooltip="ناتج مادي"/>
              </a:rPr>
              <a:t>الإنتاج</a:t>
            </a:r>
            <a:r>
              <a:rPr lang="ar-SA" altLang="ar-SA" sz="3200" b="1"/>
              <a:t> والمستوى العام للأسعار في أي </a:t>
            </a:r>
            <a:r>
              <a:rPr lang="ar-SA" altLang="ar-SA" sz="3200" b="1">
                <a:hlinkClick r:id="rId3" tooltip="اقتصاد"/>
              </a:rPr>
              <a:t>اقتصاد</a:t>
            </a:r>
            <a:r>
              <a:rPr lang="ar-SA" altLang="ar-SA" sz="3200" b="1"/>
              <a:t> ناشئ. وقد كانت محاسبة الدخل القومي تستعمل لقياس إنتاج وأداء الاقتصاد الوطني (الكلي) بشكل عام. </a:t>
            </a:r>
          </a:p>
          <a:p>
            <a:pPr marL="342900" indent="-342900" algn="just" rtl="1" eaLnBrk="1" hangingPunct="1"/>
            <a:r>
              <a:rPr lang="ar-SA" altLang="ar-SA" sz="3200" b="1"/>
              <a:t>وفي بداية القرن الواحد والعشرين، أصبح </a:t>
            </a:r>
            <a:r>
              <a:rPr lang="ar-SA" altLang="ar-SA" sz="3200" b="1">
                <a:hlinkClick r:id="rId3" tooltip="اقتصاد"/>
              </a:rPr>
              <a:t>الاقتصاديون</a:t>
            </a:r>
            <a:r>
              <a:rPr lang="ar-SA" altLang="ar-SA" sz="3200" b="1"/>
              <a:t> يبحثون عن طرق لتطوير وتوضيح الفارق بين الاقتصاديين الكلي والجزئي. وأغلب النظريات الحالية حول الاقتصاد الكلي تفترض أنها مجرد تبسيط للواقع وليست حقيقة موازية ولا تأخذ في الاعتبار كافة المتغيرات الاقتصادية المؤثرة.</a:t>
            </a:r>
            <a:r>
              <a:rPr lang="ar-SA" altLang="ar-SA" sz="3200"/>
              <a:t> </a:t>
            </a:r>
            <a:endParaRPr lang="en-US" altLang="ar-SA"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188075"/>
          </a:xfrm>
          <a:prstGeom prst="rect">
            <a:avLst/>
          </a:prstGeom>
          <a:noFill/>
          <a:ln w="9525">
            <a:noFill/>
            <a:miter lim="800000"/>
            <a:headEnd/>
            <a:tailEnd/>
          </a:ln>
        </p:spPr>
        <p:txBody>
          <a:bodyPr>
            <a:spAutoFit/>
          </a:bodyPr>
          <a:lstStyle/>
          <a:p>
            <a:pPr marL="342900" indent="-342900" algn="just" rtl="1" eaLnBrk="1" hangingPunct="1"/>
            <a:r>
              <a:rPr lang="ar-SA" altLang="ar-SA" sz="4000" b="1">
                <a:solidFill>
                  <a:srgbClr val="FF3300"/>
                </a:solidFill>
              </a:rPr>
              <a:t>المقارنة بين الاقتصاد الكلي والاقتصاد الجزئي.</a:t>
            </a:r>
            <a:r>
              <a:rPr lang="en-US" altLang="ar-SA" sz="4000" b="1">
                <a:solidFill>
                  <a:srgbClr val="FF3300"/>
                </a:solidFill>
              </a:rPr>
              <a:t> </a:t>
            </a:r>
            <a:endParaRPr lang="ar-SA" altLang="ar-SA" sz="4000" b="1">
              <a:solidFill>
                <a:srgbClr val="FF3300"/>
              </a:solidFill>
            </a:endParaRPr>
          </a:p>
          <a:p>
            <a:pPr marL="342900" indent="-342900" algn="just" rtl="1" eaLnBrk="1" hangingPunct="1"/>
            <a:r>
              <a:rPr lang="ar-SA" altLang="ar-SA" sz="4000" b="1"/>
              <a:t>يشبه بعض الاقتصاديين الاقتصاد الكلي بالغابة التي يمكن دراستها كوحدة واحدة بكل ما تحتويه من أشجار ونباتات مختلفة. أما الاقتصاد الجزئي فيشبهه الاقتصاديون بدراسة كل شجرة أو فصيلة أو نوع على حده، بالإضافة إلى الظروف البيئية والمناخية المؤثرة فيها ومدى التفاعل والتأثير المتبادل بينها. ومن هنا يمكن القول أن الاقتصاد القومي ككل يتأثر بسلوك كل وحدة من وحداته العاملة ويؤثر فيها في آن واحد.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250825" y="260350"/>
            <a:ext cx="8642350" cy="6062663"/>
          </a:xfrm>
          <a:prstGeom prst="rect">
            <a:avLst/>
          </a:prstGeom>
          <a:noFill/>
          <a:ln w="9525">
            <a:noFill/>
            <a:miter lim="800000"/>
            <a:headEnd/>
            <a:tailEnd/>
          </a:ln>
        </p:spPr>
        <p:txBody>
          <a:bodyPr>
            <a:spAutoFit/>
          </a:bodyPr>
          <a:lstStyle/>
          <a:p>
            <a:pPr marL="342900" indent="-342900" algn="just" rtl="1" eaLnBrk="1" hangingPunct="1"/>
            <a:r>
              <a:rPr lang="ar-SA" altLang="ar-SA" sz="4000" b="1">
                <a:solidFill>
                  <a:srgbClr val="FF3300"/>
                </a:solidFill>
              </a:rPr>
              <a:t>مجالات دراسة الاقتصاد الكلي والجزئي:</a:t>
            </a:r>
          </a:p>
          <a:p>
            <a:pPr marL="342900" indent="-342900" algn="just" rtl="1" eaLnBrk="1" hangingPunct="1"/>
            <a:r>
              <a:rPr lang="ar-SA" altLang="ar-SA" sz="3200" b="1"/>
              <a:t>ينقسم علم الاقتصاد عادة إلى فرعين رئيسيين هما الاقتصاد الجزئي والاقتصاد الكلي.</a:t>
            </a:r>
          </a:p>
          <a:p>
            <a:pPr marL="342900" indent="-342900" algn="just" rtl="1" eaLnBrk="1" hangingPunct="1"/>
            <a:r>
              <a:rPr lang="ar-SA" altLang="ar-SA" sz="3200" b="1">
                <a:solidFill>
                  <a:srgbClr val="FF3300"/>
                </a:solidFill>
              </a:rPr>
              <a:t>الاقتصاد الجزئي:</a:t>
            </a:r>
            <a:r>
              <a:rPr lang="ar-SA" altLang="ar-SA" sz="3200" b="1"/>
              <a:t> يدرس سلوك الوحدات الاقتصادية الجزئية على صعيد الفرد والمؤسسة الخاصة، مثل دراسة سلوك مستهلك معين، أو منتج معين، أو دراسة الطلب على سلعة ما، أو سوق سلعة ما، أو دراسة سلوك شركة خاصة من حيث الإنتاج والتكاليف والأرباح والخسائر... الخ.</a:t>
            </a:r>
          </a:p>
          <a:p>
            <a:pPr marL="342900" indent="-342900" algn="just" rtl="1" eaLnBrk="1" hangingPunct="1"/>
            <a:r>
              <a:rPr lang="ar-SA" altLang="ar-SA" sz="3200" b="1">
                <a:solidFill>
                  <a:srgbClr val="FF3300"/>
                </a:solidFill>
              </a:rPr>
              <a:t>الاقتصاد الكلي:</a:t>
            </a:r>
            <a:r>
              <a:rPr lang="ar-SA" altLang="ar-SA" sz="3200" b="1"/>
              <a:t> يدرس سلوك الوحدات الاقتصادية الكلية على صعيد الدولة والمجتمع ككل مثل دراسة الدخل والناتج القومي، التضخم والبطالة، الميزانية العامة للدولة، التجارة الدولية، الضرائب والزكاة، النقود والبنوك والأسواق المالية... الخ.</a:t>
            </a:r>
            <a:endParaRPr lang="en-US" altLang="ar-SA" sz="3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p:cTn id="7" dur="500" fill="hold"/>
                                        <p:tgtEl>
                                          <p:spTgt spid="2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p:cTn id="13" dur="500" fill="hold"/>
                                        <p:tgtEl>
                                          <p:spTgt spid="205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5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p:cTn id="19" dur="500" fill="hold"/>
                                        <p:tgtEl>
                                          <p:spTgt spid="205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5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053">
                                            <p:txEl>
                                              <p:pRg st="3" end="3"/>
                                            </p:txEl>
                                          </p:spTgt>
                                        </p:tgtEl>
                                        <p:attrNameLst>
                                          <p:attrName>style.visibility</p:attrName>
                                        </p:attrNameLst>
                                      </p:cBhvr>
                                      <p:to>
                                        <p:strVal val="visible"/>
                                      </p:to>
                                    </p:set>
                                    <p:anim calcmode="lin" valueType="num">
                                      <p:cBhvr>
                                        <p:cTn id="25" dur="500" fill="hold"/>
                                        <p:tgtEl>
                                          <p:spTgt spid="205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5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TotalTime>
  <Words>3667</Words>
  <Application>Microsoft Office PowerPoint</Application>
  <PresentationFormat>عرض على الشاشة (3:4)‏</PresentationFormat>
  <Paragraphs>168</Paragraphs>
  <Slides>32</Slides>
  <Notes>24</Notes>
  <HiddenSlides>0</HiddenSlides>
  <MMClips>0</MMClips>
  <ScaleCrop>false</ScaleCrop>
  <HeadingPairs>
    <vt:vector size="4" baseType="variant">
      <vt:variant>
        <vt:lpstr>نسق</vt:lpstr>
      </vt:variant>
      <vt:variant>
        <vt:i4>1</vt:i4>
      </vt:variant>
      <vt:variant>
        <vt:lpstr>عناوين الشرائح</vt:lpstr>
      </vt:variant>
      <vt:variant>
        <vt:i4>32</vt:i4>
      </vt:variant>
    </vt:vector>
  </HeadingPairs>
  <TitlesOfParts>
    <vt:vector size="33" baseType="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الاسلام</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محمد</dc:creator>
  <cp:lastModifiedBy>Windows User</cp:lastModifiedBy>
  <cp:revision>257</cp:revision>
  <dcterms:created xsi:type="dcterms:W3CDTF">2008-10-02T09:51:26Z</dcterms:created>
  <dcterms:modified xsi:type="dcterms:W3CDTF">2020-02-18T10:17:55Z</dcterms:modified>
</cp:coreProperties>
</file>