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6" r:id="rId2"/>
    <p:sldId id="287" r:id="rId3"/>
    <p:sldId id="288" r:id="rId4"/>
    <p:sldId id="289" r:id="rId5"/>
    <p:sldId id="290" r:id="rId6"/>
    <p:sldId id="292" r:id="rId7"/>
    <p:sldId id="293" r:id="rId8"/>
    <p:sldId id="294" r:id="rId9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709" autoAdjust="0"/>
  </p:normalViewPr>
  <p:slideViewPr>
    <p:cSldViewPr>
      <p:cViewPr varScale="1">
        <p:scale>
          <a:sx n="60" d="100"/>
          <a:sy n="60" d="100"/>
        </p:scale>
        <p:origin x="1190" y="4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830" y="-6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62326-EEF2-439D-9462-8CFA2D45DFFF}" type="datetimeFigureOut">
              <a:rPr lang="tr-TR" smtClean="0"/>
              <a:pPr/>
              <a:t>24.09.2020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B5351-AE47-4CD4-854A-4165D7CFB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67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CA9C6-EA46-4C87-9EFB-C8FDEFAAFE57}" type="datetimeFigureOut">
              <a:rPr lang="tr-TR" smtClean="0"/>
              <a:pPr/>
              <a:t>24.09.2020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5FA5D-52FD-41A8-BF06-5444C9D3FB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5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xfrm>
            <a:off x="5696663" y="9843117"/>
            <a:ext cx="4359626" cy="518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9E58117-5DEC-4410-B271-D8E346BA2971}" type="slidenum">
              <a:rPr lang="de-AT">
                <a:solidFill>
                  <a:prstClr val="black"/>
                </a:solidFill>
              </a:rPr>
              <a:pPr/>
              <a:t>1</a:t>
            </a:fld>
            <a:endParaRPr lang="de-AT">
              <a:solidFill>
                <a:prstClr val="black"/>
              </a:solidFill>
            </a:endParaRPr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2436813" y="787400"/>
            <a:ext cx="5180012" cy="3886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005419" y="4922328"/>
            <a:ext cx="8047565" cy="4663824"/>
          </a:xfrm>
          <a:prstGeom prst="rect">
            <a:avLst/>
          </a:prstGeo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ar-SA" dirty="0"/>
              <a:t>وصف الدورة التدريبية</a:t>
            </a:r>
            <a:endParaRPr lang="ar-EG" dirty="0"/>
          </a:p>
          <a:p>
            <a:pPr algn="r"/>
            <a:r>
              <a:rPr lang="ar-SA" dirty="0"/>
              <a:t>المفاهيم الأساسية لتصميم واستخدام نظم قواعد البيانات</a:t>
            </a:r>
          </a:p>
          <a:p>
            <a:pPr algn="r"/>
            <a:r>
              <a:rPr lang="ar-SA" dirty="0"/>
              <a:t>نموذج علاقة الكيان</a:t>
            </a:r>
          </a:p>
          <a:p>
            <a:pPr algn="r"/>
            <a:r>
              <a:rPr lang="ar-SA" dirty="0"/>
              <a:t>نموذج البيانات العلائقية ولغة استعلام </a:t>
            </a:r>
            <a:r>
              <a:rPr lang="en-US" dirty="0"/>
              <a:t>SQL</a:t>
            </a:r>
          </a:p>
          <a:p>
            <a:pPr algn="r"/>
            <a:r>
              <a:rPr lang="ar-SA" dirty="0"/>
              <a:t>تطبيق أنظمة قواعد البيانات ، بما في ذلك موضوعات مثل إدارة التخزين ومعالجة المعاملات.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FA5D-52FD-41A8-BF06-5444C9D3FB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5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ar-SA" dirty="0"/>
              <a:t>تمكنك من فهم واستخدام تكنولوجيا قواعد البيانات.</a:t>
            </a:r>
          </a:p>
          <a:p>
            <a:pPr algn="r"/>
            <a:endParaRPr lang="ar-SA" dirty="0"/>
          </a:p>
          <a:p>
            <a:pPr algn="r"/>
            <a:r>
              <a:rPr lang="ar-SA" dirty="0"/>
              <a:t>نظرية:</a:t>
            </a:r>
          </a:p>
          <a:p>
            <a:pPr algn="r"/>
            <a:r>
              <a:rPr lang="ar-SA" dirty="0" err="1"/>
              <a:t>نمذجة</a:t>
            </a:r>
            <a:r>
              <a:rPr lang="ar-SA" dirty="0"/>
              <a:t> البيانات / المجال </a:t>
            </a:r>
            <a:r>
              <a:rPr lang="ar-SA" dirty="0" err="1"/>
              <a:t>المفاهيمي</a:t>
            </a:r>
            <a:r>
              <a:rPr lang="ar-SA" dirty="0"/>
              <a:t> (</a:t>
            </a:r>
            <a:r>
              <a:rPr lang="en-US" dirty="0"/>
              <a:t>ER ، </a:t>
            </a:r>
            <a:r>
              <a:rPr lang="ar-SA" dirty="0"/>
              <a:t>النموذج العلائقي)</a:t>
            </a:r>
          </a:p>
          <a:p>
            <a:pPr algn="r"/>
            <a:r>
              <a:rPr lang="ar-SA" dirty="0"/>
              <a:t>نظرية الاستعلام (الجبر العلائقي)</a:t>
            </a:r>
          </a:p>
          <a:p>
            <a:pPr algn="r"/>
            <a:r>
              <a:rPr lang="ar-SA" dirty="0"/>
              <a:t>ممارسة:</a:t>
            </a:r>
          </a:p>
          <a:p>
            <a:pPr algn="r"/>
            <a:r>
              <a:rPr lang="ar-SA" dirty="0"/>
              <a:t>الخلية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FA5D-52FD-41A8-BF06-5444C9D3FB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9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69975" y="4849285"/>
            <a:ext cx="8553450" cy="396663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70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ar-SA" dirty="0"/>
              <a:t>مشروع العمل لاختبار مهارات تطبيق المعرفة ومهارات الاتصال ، التي تتم في مجموعات صغيرة الذين يقدمون أعمالهم شفويا.</a:t>
            </a:r>
          </a:p>
          <a:p>
            <a:pPr algn="r"/>
            <a:r>
              <a:rPr lang="ar-SA" dirty="0"/>
              <a:t> الواجبات والمسابقات.</a:t>
            </a:r>
          </a:p>
          <a:p>
            <a:pPr algn="r"/>
            <a:r>
              <a:rPr lang="ar-SA" dirty="0"/>
              <a:t>اختبار كتابي مع أسئلة التحقق والأسئلة لاختبار مهارات تطبيق المعرفة.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FA5D-52FD-41A8-BF06-5444C9D3FB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069975" y="4849285"/>
            <a:ext cx="8553450" cy="396663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09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95" dirty="0"/>
              <a:t>IYAD </a:t>
            </a:r>
            <a:r>
              <a:rPr spc="-90" dirty="0"/>
              <a:t>H </a:t>
            </a:r>
            <a:r>
              <a:rPr spc="15" dirty="0"/>
              <a:t>M </a:t>
            </a:r>
            <a:r>
              <a:rPr spc="-85" dirty="0"/>
              <a:t>ALSHAMI </a:t>
            </a:r>
            <a:r>
              <a:rPr spc="-55" dirty="0"/>
              <a:t>– </a:t>
            </a:r>
            <a:r>
              <a:rPr spc="-30" dirty="0"/>
              <a:t>WDMM </a:t>
            </a:r>
            <a:r>
              <a:rPr spc="-45" dirty="0"/>
              <a:t>2406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1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1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95" dirty="0"/>
              <a:t>IYAD </a:t>
            </a:r>
            <a:r>
              <a:rPr spc="-90" dirty="0"/>
              <a:t>H </a:t>
            </a:r>
            <a:r>
              <a:rPr spc="15" dirty="0"/>
              <a:t>M </a:t>
            </a:r>
            <a:r>
              <a:rPr spc="-85" dirty="0"/>
              <a:t>ALSHAMI </a:t>
            </a:r>
            <a:r>
              <a:rPr spc="-55" dirty="0"/>
              <a:t>– </a:t>
            </a:r>
            <a:r>
              <a:rPr spc="-30" dirty="0"/>
              <a:t>WDMM </a:t>
            </a:r>
            <a:r>
              <a:rPr spc="-45" dirty="0"/>
              <a:t>2406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90716"/>
            <a:ext cx="9144000" cy="360045"/>
          </a:xfrm>
          <a:custGeom>
            <a:avLst/>
            <a:gdLst/>
            <a:ahLst/>
            <a:cxnLst/>
            <a:rect l="l" t="t" r="r" b="b"/>
            <a:pathLst>
              <a:path w="9144000" h="360045">
                <a:moveTo>
                  <a:pt x="0" y="359663"/>
                </a:moveTo>
                <a:lnTo>
                  <a:pt x="9144000" y="359663"/>
                </a:lnTo>
                <a:lnTo>
                  <a:pt x="91440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90716"/>
            <a:ext cx="9144000" cy="360045"/>
          </a:xfrm>
          <a:custGeom>
            <a:avLst/>
            <a:gdLst/>
            <a:ahLst/>
            <a:cxnLst/>
            <a:rect l="l" t="t" r="r" b="b"/>
            <a:pathLst>
              <a:path w="9144000" h="360045">
                <a:moveTo>
                  <a:pt x="0" y="359663"/>
                </a:moveTo>
                <a:lnTo>
                  <a:pt x="9144000" y="359663"/>
                </a:lnTo>
                <a:lnTo>
                  <a:pt x="91440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12191">
            <a:solidFill>
              <a:srgbClr val="A9D1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19" y="48769"/>
            <a:ext cx="1115568" cy="1115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08508" y="400606"/>
            <a:ext cx="4589858" cy="5950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95" dirty="0"/>
              <a:t>IYAD </a:t>
            </a:r>
            <a:r>
              <a:rPr spc="-90" dirty="0"/>
              <a:t>H </a:t>
            </a:r>
            <a:r>
              <a:rPr spc="15" dirty="0"/>
              <a:t>M </a:t>
            </a:r>
            <a:r>
              <a:rPr spc="-85" dirty="0"/>
              <a:t>ALSHAMI </a:t>
            </a:r>
            <a:r>
              <a:rPr spc="-55" dirty="0"/>
              <a:t>– </a:t>
            </a:r>
            <a:r>
              <a:rPr spc="-30" dirty="0"/>
              <a:t>WDMM </a:t>
            </a:r>
            <a:r>
              <a:rPr spc="-45" dirty="0"/>
              <a:t>2406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90716"/>
            <a:ext cx="9144000" cy="360045"/>
          </a:xfrm>
          <a:custGeom>
            <a:avLst/>
            <a:gdLst/>
            <a:ahLst/>
            <a:cxnLst/>
            <a:rect l="l" t="t" r="r" b="b"/>
            <a:pathLst>
              <a:path w="9144000" h="360045">
                <a:moveTo>
                  <a:pt x="0" y="359663"/>
                </a:moveTo>
                <a:lnTo>
                  <a:pt x="9144000" y="359663"/>
                </a:lnTo>
                <a:lnTo>
                  <a:pt x="91440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90716"/>
            <a:ext cx="9144000" cy="360045"/>
          </a:xfrm>
          <a:custGeom>
            <a:avLst/>
            <a:gdLst/>
            <a:ahLst/>
            <a:cxnLst/>
            <a:rect l="l" t="t" r="r" b="b"/>
            <a:pathLst>
              <a:path w="9144000" h="360045">
                <a:moveTo>
                  <a:pt x="0" y="359663"/>
                </a:moveTo>
                <a:lnTo>
                  <a:pt x="9144000" y="359663"/>
                </a:lnTo>
                <a:lnTo>
                  <a:pt x="914400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12191">
            <a:solidFill>
              <a:srgbClr val="A9D1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5863" y="2112086"/>
            <a:ext cx="5272277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866" y="1430223"/>
            <a:ext cx="409511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380" y="6611137"/>
            <a:ext cx="168275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95" dirty="0"/>
              <a:t>IYAD </a:t>
            </a:r>
            <a:r>
              <a:rPr spc="-90" dirty="0"/>
              <a:t>H </a:t>
            </a:r>
            <a:r>
              <a:rPr spc="15" dirty="0"/>
              <a:t>M </a:t>
            </a:r>
            <a:r>
              <a:rPr spc="-85" dirty="0"/>
              <a:t>ALSHAMI </a:t>
            </a:r>
            <a:r>
              <a:rPr spc="-55" dirty="0"/>
              <a:t>– </a:t>
            </a:r>
            <a:r>
              <a:rPr spc="-30" dirty="0"/>
              <a:t>WDMM </a:t>
            </a:r>
            <a:r>
              <a:rPr spc="-45" dirty="0"/>
              <a:t>2406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11335" y="6598972"/>
            <a:ext cx="167004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899397" y="2769526"/>
            <a:ext cx="5790146" cy="3385542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479060" algn="l"/>
                <a:tab pos="958120" algn="l"/>
                <a:tab pos="1437180" algn="l"/>
                <a:tab pos="1916240" algn="l"/>
                <a:tab pos="2395300" algn="l"/>
                <a:tab pos="2874360" algn="l"/>
                <a:tab pos="3353420" algn="l"/>
              </a:tabLst>
            </a:pPr>
            <a:r>
              <a:rPr lang="en-US" sz="4400" dirty="0"/>
              <a:t>Fall 2020</a:t>
            </a:r>
            <a:br>
              <a:rPr lang="en-US" sz="4400" dirty="0"/>
            </a:br>
            <a:r>
              <a:rPr lang="en-US" sz="4400" dirty="0"/>
              <a:t>Database Systems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573034" y="4292505"/>
            <a:ext cx="4136335" cy="55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algn="r" defTabSz="297158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1986" dirty="0" err="1">
                <a:latin typeface="Tahoma" charset="0"/>
                <a:cs typeface="Microsoft YaHei" charset="0"/>
              </a:rPr>
              <a:t>Riham</a:t>
            </a:r>
            <a:r>
              <a:rPr lang="en-US" sz="1986" dirty="0">
                <a:latin typeface="Tahoma" charset="0"/>
                <a:cs typeface="Microsoft YaHei" charset="0"/>
              </a:rPr>
              <a:t> Z. </a:t>
            </a:r>
            <a:r>
              <a:rPr lang="en-US" sz="1986" dirty="0" err="1">
                <a:latin typeface="Tahoma" charset="0"/>
                <a:cs typeface="Microsoft YaHei" charset="0"/>
              </a:rPr>
              <a:t>Muqat</a:t>
            </a:r>
            <a:endParaRPr lang="en-US" sz="1986" dirty="0">
              <a:latin typeface="Tahoma" charset="0"/>
              <a:cs typeface="Microsoft YaHei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573044" y="4033291"/>
            <a:ext cx="4397347" cy="604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0480" tIns="30240" rIns="60480" bIns="30240" anchor="ctr"/>
          <a:lstStyle/>
          <a:p>
            <a:pPr defTabSz="29715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1191">
              <a:solidFill>
                <a:srgbClr val="000000"/>
              </a:solidFill>
              <a:latin typeface="Arial" pitchFamily="34" charset="0"/>
              <a:cs typeface="Arial Unicode MS" charset="0"/>
            </a:endParaRPr>
          </a:p>
        </p:txBody>
      </p:sp>
      <p:pic>
        <p:nvPicPr>
          <p:cNvPr id="6" name="Picture 5" descr="IN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1173" y="126235"/>
            <a:ext cx="4740644" cy="2092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00380" y="6611137"/>
            <a:ext cx="1682750" cy="138499"/>
          </a:xfrm>
        </p:spPr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99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00380" y="6611137"/>
            <a:ext cx="1682750" cy="138499"/>
          </a:xfrm>
        </p:spPr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354312"/>
            <a:ext cx="723899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216" indent="-311216" algn="just">
              <a:spcAft>
                <a:spcPts val="817"/>
              </a:spcAft>
              <a:buFontTx/>
              <a:buChar char="-"/>
            </a:pPr>
            <a:r>
              <a:rPr lang="en-GB" sz="2800" dirty="0">
                <a:solidFill>
                  <a:srgbClr val="333333"/>
                </a:solidFill>
                <a:latin typeface="Helvetica" panose="020B06040202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Fundamental concepts of the design and use of database systems</a:t>
            </a:r>
          </a:p>
          <a:p>
            <a:pPr marL="311216" indent="-311216" algn="just">
              <a:spcAft>
                <a:spcPts val="817"/>
              </a:spcAft>
              <a:buFontTx/>
              <a:buChar char="-"/>
            </a:pPr>
            <a:r>
              <a:rPr lang="en-GB" sz="2800" dirty="0">
                <a:solidFill>
                  <a:srgbClr val="333333"/>
                </a:solidFill>
                <a:latin typeface="Helvetica" panose="020B06040202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Entity-relationship model</a:t>
            </a:r>
          </a:p>
          <a:p>
            <a:pPr marL="311216" indent="-311216" algn="just">
              <a:spcAft>
                <a:spcPts val="817"/>
              </a:spcAft>
              <a:buFontTx/>
              <a:buChar char="-"/>
            </a:pPr>
            <a:r>
              <a:rPr lang="en-GB" sz="2800" dirty="0">
                <a:solidFill>
                  <a:srgbClr val="333333"/>
                </a:solidFill>
                <a:latin typeface="Helvetica" panose="020B06040202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Relational data model and the SQL query language </a:t>
            </a:r>
          </a:p>
          <a:p>
            <a:pPr marL="311216" indent="-311216" algn="just">
              <a:spcAft>
                <a:spcPts val="817"/>
              </a:spcAft>
              <a:buFontTx/>
              <a:buChar char="-"/>
            </a:pPr>
            <a:r>
              <a:rPr lang="en-GB" sz="2800" dirty="0">
                <a:solidFill>
                  <a:srgbClr val="333333"/>
                </a:solidFill>
                <a:latin typeface="Helvetica" panose="020B060402020202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Database systems implementation, including topics such as storage management and transaction processing.</a:t>
            </a:r>
            <a:endParaRPr lang="en-GB" sz="2800" dirty="0">
              <a:solidFill>
                <a:prstClr val="black"/>
              </a:solidFill>
              <a:latin typeface="Tahoma" panose="020B0604030504040204" pitchFamily="34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533400"/>
            <a:ext cx="4724400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17"/>
              </a:spcBef>
              <a:spcAft>
                <a:spcPts val="817"/>
              </a:spcAft>
            </a:pPr>
            <a:r>
              <a:rPr lang="en-GB" sz="2451" b="1" dirty="0">
                <a:solidFill>
                  <a:srgbClr val="FF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Description</a:t>
            </a:r>
            <a:endParaRPr lang="en-GB" sz="1361" dirty="0">
              <a:solidFill>
                <a:srgbClr val="FF0000"/>
              </a:solidFill>
              <a:latin typeface="Tahoma" panose="020B0604030504040204" pitchFamily="34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4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00380" y="6611137"/>
            <a:ext cx="1682750" cy="138499"/>
          </a:xfrm>
        </p:spPr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609600" y="685800"/>
            <a:ext cx="34245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Lear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ning</a:t>
            </a:r>
            <a:r>
              <a:rPr sz="28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bj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ves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886144" y="1822812"/>
            <a:ext cx="7419656" cy="2282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262626"/>
                </a:solidFill>
                <a:latin typeface="Arial"/>
                <a:cs typeface="Arial"/>
              </a:rPr>
              <a:t>Enable</a:t>
            </a:r>
            <a:r>
              <a:rPr sz="2000" b="1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62626"/>
                </a:solidFill>
                <a:latin typeface="Arial"/>
                <a:cs typeface="Arial"/>
              </a:rPr>
              <a:t>you</a:t>
            </a:r>
            <a:r>
              <a:rPr sz="2000" b="1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62626"/>
                </a:solidFill>
                <a:latin typeface="Arial"/>
                <a:cs typeface="Arial"/>
              </a:rPr>
              <a:t>to</a:t>
            </a:r>
            <a:r>
              <a:rPr sz="2000" b="1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b="1" u="heavy" spc="-10" dirty="0">
                <a:solidFill>
                  <a:srgbClr val="262626"/>
                </a:solidFill>
                <a:latin typeface="Arial"/>
                <a:cs typeface="Arial"/>
              </a:rPr>
              <a:t>understand</a:t>
            </a:r>
            <a:r>
              <a:rPr sz="2000" b="1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62626"/>
                </a:solidFill>
                <a:latin typeface="Arial"/>
                <a:cs typeface="Arial"/>
              </a:rPr>
              <a:t>an</a:t>
            </a:r>
            <a:r>
              <a:rPr sz="2000" b="1" spc="-10" dirty="0">
                <a:solidFill>
                  <a:srgbClr val="262626"/>
                </a:solidFill>
                <a:latin typeface="Arial"/>
                <a:cs typeface="Arial"/>
              </a:rPr>
              <a:t>d</a:t>
            </a:r>
            <a:r>
              <a:rPr sz="2000" b="1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b="1" u="heavy" spc="-10" dirty="0">
                <a:solidFill>
                  <a:srgbClr val="262626"/>
                </a:solidFill>
                <a:latin typeface="Arial"/>
                <a:cs typeface="Arial"/>
              </a:rPr>
              <a:t>use</a:t>
            </a:r>
            <a:r>
              <a:rPr sz="2000" b="1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62626"/>
                </a:solidFill>
                <a:latin typeface="Arial"/>
                <a:cs typeface="Arial"/>
              </a:rPr>
              <a:t>database</a:t>
            </a:r>
            <a:r>
              <a:rPr sz="2000" b="1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62626"/>
                </a:solidFill>
                <a:latin typeface="Arial"/>
                <a:cs typeface="Arial"/>
              </a:rPr>
              <a:t>technolog</a:t>
            </a:r>
            <a:r>
              <a:rPr sz="2000" b="1" spc="-125" dirty="0">
                <a:solidFill>
                  <a:srgbClr val="262626"/>
                </a:solidFill>
                <a:latin typeface="Arial"/>
                <a:cs typeface="Arial"/>
              </a:rPr>
              <a:t>y</a:t>
            </a:r>
            <a:r>
              <a:rPr sz="2000" b="1" spc="-5" dirty="0">
                <a:solidFill>
                  <a:srgbClr val="262626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262626"/>
                </a:solidFill>
                <a:latin typeface="Arial"/>
                <a:cs typeface="Arial"/>
              </a:rPr>
              <a:t>Theory:</a:t>
            </a:r>
            <a:endParaRPr sz="2000" dirty="0">
              <a:latin typeface="Arial"/>
              <a:cs typeface="Arial"/>
            </a:endParaRPr>
          </a:p>
          <a:p>
            <a:pPr marL="187325" indent="-120014">
              <a:lnSpc>
                <a:spcPct val="100000"/>
              </a:lnSpc>
              <a:spcBef>
                <a:spcPts val="240"/>
              </a:spcBef>
              <a:buClr>
                <a:srgbClr val="262626"/>
              </a:buClr>
              <a:buFont typeface="Arial"/>
              <a:buChar char="-"/>
              <a:tabLst>
                <a:tab pos="187960" algn="l"/>
              </a:tabLst>
            </a:pPr>
            <a:r>
              <a:rPr sz="2000" spc="-10" dirty="0">
                <a:solidFill>
                  <a:srgbClr val="262626"/>
                </a:solidFill>
                <a:latin typeface="Arial"/>
                <a:cs typeface="Arial"/>
              </a:rPr>
              <a:t>Conceptual</a:t>
            </a:r>
            <a:r>
              <a:rPr sz="2000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Arial"/>
                <a:cs typeface="Arial"/>
              </a:rPr>
              <a:t>data</a:t>
            </a:r>
            <a:r>
              <a:rPr sz="2000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Arial"/>
                <a:cs typeface="Arial"/>
              </a:rPr>
              <a:t>/</a:t>
            </a:r>
            <a:r>
              <a:rPr sz="2000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Arial"/>
                <a:cs typeface="Arial"/>
              </a:rPr>
              <a:t>domain</a:t>
            </a:r>
            <a:r>
              <a:rPr sz="2000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Arial"/>
                <a:cs typeface="Arial"/>
              </a:rPr>
              <a:t>modelling</a:t>
            </a:r>
            <a:r>
              <a:rPr sz="2000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Arial"/>
                <a:cs typeface="Arial"/>
              </a:rPr>
              <a:t>(ER,</a:t>
            </a:r>
            <a:r>
              <a:rPr sz="2000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Arial"/>
                <a:cs typeface="Arial"/>
              </a:rPr>
              <a:t>relational</a:t>
            </a:r>
            <a:r>
              <a:rPr sz="2000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Arial"/>
                <a:cs typeface="Arial"/>
              </a:rPr>
              <a:t>model)</a:t>
            </a:r>
            <a:endParaRPr sz="2000" dirty="0">
              <a:latin typeface="Arial"/>
              <a:cs typeface="Arial"/>
            </a:endParaRPr>
          </a:p>
          <a:p>
            <a:pPr marL="187325" indent="-120014">
              <a:lnSpc>
                <a:spcPct val="100000"/>
              </a:lnSpc>
              <a:spcBef>
                <a:spcPts val="340"/>
              </a:spcBef>
              <a:buClr>
                <a:srgbClr val="262626"/>
              </a:buClr>
              <a:buFont typeface="Arial"/>
              <a:buChar char="-"/>
              <a:tabLst>
                <a:tab pos="187960" algn="l"/>
              </a:tabLst>
            </a:pPr>
            <a:r>
              <a:rPr sz="2000" spc="-10" dirty="0">
                <a:solidFill>
                  <a:srgbClr val="262626"/>
                </a:solidFill>
                <a:latin typeface="Arial"/>
                <a:cs typeface="Arial"/>
              </a:rPr>
              <a:t>Query</a:t>
            </a:r>
            <a:r>
              <a:rPr sz="2000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Arial"/>
                <a:cs typeface="Arial"/>
              </a:rPr>
              <a:t>theory</a:t>
            </a:r>
            <a:r>
              <a:rPr sz="2000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Arial"/>
                <a:cs typeface="Arial"/>
              </a:rPr>
              <a:t>(relational</a:t>
            </a:r>
            <a:r>
              <a:rPr sz="2000" spc="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Arial"/>
                <a:cs typeface="Arial"/>
              </a:rPr>
              <a:t>algebra)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10" dirty="0">
                <a:solidFill>
                  <a:srgbClr val="262626"/>
                </a:solidFill>
                <a:latin typeface="Arial"/>
                <a:cs typeface="Arial"/>
              </a:rPr>
              <a:t>Practice:</a:t>
            </a:r>
            <a:endParaRPr sz="2000" dirty="0">
              <a:latin typeface="Arial"/>
              <a:cs typeface="Arial"/>
            </a:endParaRPr>
          </a:p>
          <a:p>
            <a:pPr marL="187325" indent="-120014">
              <a:lnSpc>
                <a:spcPct val="100000"/>
              </a:lnSpc>
              <a:spcBef>
                <a:spcPts val="240"/>
              </a:spcBef>
              <a:buClr>
                <a:srgbClr val="262626"/>
              </a:buClr>
              <a:buFont typeface="Arial"/>
              <a:buChar char="-"/>
              <a:tabLst>
                <a:tab pos="187960" algn="l"/>
              </a:tabLst>
            </a:pPr>
            <a:r>
              <a:rPr lang="en-US" sz="2000" spc="-15" dirty="0">
                <a:solidFill>
                  <a:srgbClr val="262626"/>
                </a:solidFill>
                <a:latin typeface="Arial"/>
                <a:cs typeface="Arial"/>
              </a:rPr>
              <a:t>My</a:t>
            </a:r>
            <a:r>
              <a:rPr sz="2000" spc="-15" dirty="0">
                <a:solidFill>
                  <a:srgbClr val="262626"/>
                </a:solidFill>
                <a:latin typeface="Arial"/>
                <a:cs typeface="Arial"/>
              </a:rPr>
              <a:t>SQL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13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6041"/>
            <a:ext cx="563434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>
              <a:lnSpc>
                <a:spcPts val="3677"/>
              </a:lnSpc>
            </a:pPr>
            <a:r>
              <a:rPr sz="3600" spc="-67" dirty="0">
                <a:solidFill>
                  <a:srgbClr val="FF0000"/>
                </a:solidFill>
              </a:rPr>
              <a:t>Course</a:t>
            </a:r>
            <a:r>
              <a:rPr sz="3600" spc="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32" dirty="0">
                <a:solidFill>
                  <a:srgbClr val="FF0000"/>
                </a:solidFill>
              </a:rPr>
              <a:t>T</a:t>
            </a:r>
            <a:r>
              <a:rPr sz="3600" spc="-71" dirty="0">
                <a:solidFill>
                  <a:srgbClr val="FF0000"/>
                </a:solidFill>
              </a:rPr>
              <a:t>extbook(s)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5869" y="1787320"/>
            <a:ext cx="67278" cy="184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/>
            <a:r>
              <a:rPr sz="1202" spc="3" dirty="0">
                <a:solidFill>
                  <a:srgbClr val="5C5C5C"/>
                </a:solidFill>
                <a:latin typeface="Arial"/>
                <a:cs typeface="Arial"/>
              </a:rPr>
              <a:t>•</a:t>
            </a:r>
            <a:endParaRPr sz="120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400" y="3124200"/>
            <a:ext cx="3469203" cy="516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 marR="2600">
              <a:lnSpc>
                <a:spcPct val="103200"/>
              </a:lnSpc>
            </a:pPr>
            <a:r>
              <a:rPr sz="1612" spc="-35" dirty="0">
                <a:solidFill>
                  <a:srgbClr val="5C5C5C"/>
                </a:solidFill>
                <a:latin typeface="Arial"/>
                <a:cs typeface="Arial"/>
              </a:rPr>
              <a:t>Fundamentals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15" dirty="0">
                <a:solidFill>
                  <a:srgbClr val="5C5C5C"/>
                </a:solidFill>
                <a:latin typeface="Arial"/>
                <a:cs typeface="Arial"/>
              </a:rPr>
              <a:t>of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35" dirty="0">
                <a:solidFill>
                  <a:srgbClr val="5C5C5C"/>
                </a:solidFill>
                <a:latin typeface="Arial"/>
                <a:cs typeface="Arial"/>
              </a:rPr>
              <a:t>Database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29" dirty="0">
                <a:solidFill>
                  <a:srgbClr val="5C5C5C"/>
                </a:solidFill>
                <a:latin typeface="Arial"/>
                <a:cs typeface="Arial"/>
              </a:rPr>
              <a:t>System</a:t>
            </a:r>
            <a:endParaRPr lang="en-GB" sz="1612" dirty="0">
              <a:solidFill>
                <a:prstClr val="black"/>
              </a:solidFill>
              <a:latin typeface="Arial"/>
              <a:cs typeface="Arial"/>
            </a:endParaRPr>
          </a:p>
          <a:p>
            <a:pPr marL="6500">
              <a:spcBef>
                <a:spcPts val="61"/>
              </a:spcBef>
            </a:pPr>
            <a:r>
              <a:rPr sz="1612" spc="-51" dirty="0" err="1">
                <a:solidFill>
                  <a:srgbClr val="5C5C5C"/>
                </a:solidFill>
                <a:latin typeface="Arial"/>
                <a:cs typeface="Arial"/>
              </a:rPr>
              <a:t>Ramez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54" dirty="0" err="1">
                <a:solidFill>
                  <a:srgbClr val="5C5C5C"/>
                </a:solidFill>
                <a:latin typeface="Arial"/>
                <a:cs typeface="Arial"/>
              </a:rPr>
              <a:t>Elmasri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18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29" dirty="0" err="1">
                <a:solidFill>
                  <a:srgbClr val="5C5C5C"/>
                </a:solidFill>
                <a:latin typeface="Arial"/>
                <a:cs typeface="Arial"/>
              </a:rPr>
              <a:t>Shamkant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35" dirty="0" err="1">
                <a:solidFill>
                  <a:srgbClr val="5C5C5C"/>
                </a:solidFill>
                <a:latin typeface="Arial"/>
                <a:cs typeface="Arial"/>
              </a:rPr>
              <a:t>Navathe</a:t>
            </a:r>
            <a:endParaRPr sz="1612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5869" y="3122046"/>
            <a:ext cx="67278" cy="184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/>
            <a:r>
              <a:rPr sz="1202" spc="3" dirty="0">
                <a:solidFill>
                  <a:srgbClr val="5C5C5C"/>
                </a:solidFill>
                <a:latin typeface="Arial"/>
                <a:cs typeface="Arial"/>
              </a:rPr>
              <a:t>•</a:t>
            </a:r>
            <a:endParaRPr sz="120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9108" y="1752600"/>
            <a:ext cx="3190666" cy="126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 marR="693234">
              <a:lnSpc>
                <a:spcPct val="103200"/>
              </a:lnSpc>
            </a:pPr>
            <a:r>
              <a:rPr lang="en-US" sz="1612" dirty="0">
                <a:solidFill>
                  <a:prstClr val="black"/>
                </a:solidFill>
                <a:latin typeface="Arial"/>
                <a:cs typeface="Arial"/>
              </a:rPr>
              <a:t>Database system concepts, seventh edition 2020 by Abraham </a:t>
            </a:r>
            <a:r>
              <a:rPr lang="en-US" sz="1612" dirty="0" err="1">
                <a:solidFill>
                  <a:prstClr val="black"/>
                </a:solidFill>
                <a:latin typeface="Arial"/>
                <a:cs typeface="Arial"/>
              </a:rPr>
              <a:t>Silberscharz</a:t>
            </a:r>
            <a:r>
              <a:rPr lang="en-US" sz="1612" dirty="0">
                <a:solidFill>
                  <a:prstClr val="black"/>
                </a:solidFill>
                <a:latin typeface="Arial"/>
                <a:cs typeface="Arial"/>
              </a:rPr>
              <a:t>, henry </a:t>
            </a:r>
            <a:r>
              <a:rPr lang="en-US" sz="1612" dirty="0" err="1">
                <a:solidFill>
                  <a:prstClr val="black"/>
                </a:solidFill>
                <a:latin typeface="Arial"/>
                <a:cs typeface="Arial"/>
              </a:rPr>
              <a:t>Korth</a:t>
            </a:r>
            <a:r>
              <a:rPr lang="en-US" sz="1612" dirty="0">
                <a:solidFill>
                  <a:prstClr val="black"/>
                </a:solidFill>
                <a:latin typeface="Arial"/>
                <a:cs typeface="Arial"/>
              </a:rPr>
              <a:t> and S. </a:t>
            </a:r>
            <a:r>
              <a:rPr lang="en-US" sz="1612" dirty="0" err="1">
                <a:solidFill>
                  <a:prstClr val="black"/>
                </a:solidFill>
                <a:latin typeface="Arial"/>
                <a:cs typeface="Arial"/>
              </a:rPr>
              <a:t>Sundarshan</a:t>
            </a:r>
            <a:endParaRPr sz="1612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4343400"/>
            <a:ext cx="120531" cy="184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/>
            <a:r>
              <a:rPr sz="1202" spc="3" dirty="0">
                <a:solidFill>
                  <a:srgbClr val="5C5C5C"/>
                </a:solidFill>
                <a:latin typeface="Arial"/>
                <a:cs typeface="Arial"/>
              </a:rPr>
              <a:t>•</a:t>
            </a:r>
            <a:endParaRPr sz="120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5000" y="4343400"/>
            <a:ext cx="3045384" cy="102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 marR="2600">
              <a:lnSpc>
                <a:spcPct val="103200"/>
              </a:lnSpc>
            </a:pPr>
            <a:r>
              <a:rPr sz="1612" spc="-35" dirty="0">
                <a:solidFill>
                  <a:srgbClr val="5C5C5C"/>
                </a:solidFill>
                <a:latin typeface="Arial"/>
                <a:cs typeface="Arial"/>
              </a:rPr>
              <a:t>Database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26" dirty="0">
                <a:solidFill>
                  <a:srgbClr val="5C5C5C"/>
                </a:solidFill>
                <a:latin typeface="Arial"/>
                <a:cs typeface="Arial"/>
              </a:rPr>
              <a:t>Systems: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56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18" dirty="0">
                <a:solidFill>
                  <a:srgbClr val="5C5C5C"/>
                </a:solidFill>
                <a:latin typeface="Arial"/>
                <a:cs typeface="Arial"/>
              </a:rPr>
              <a:t>Complete</a:t>
            </a:r>
            <a:r>
              <a:rPr sz="1612" spc="-10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dirty="0">
                <a:solidFill>
                  <a:srgbClr val="5C5C5C"/>
                </a:solidFill>
                <a:latin typeface="Arial"/>
                <a:cs typeface="Arial"/>
              </a:rPr>
              <a:t>Book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48" dirty="0">
                <a:solidFill>
                  <a:srgbClr val="5C5C5C"/>
                </a:solidFill>
                <a:latin typeface="Arial"/>
                <a:cs typeface="Arial"/>
              </a:rPr>
              <a:t>(Supplemental)</a:t>
            </a:r>
            <a:endParaRPr sz="1612" dirty="0">
              <a:solidFill>
                <a:prstClr val="black"/>
              </a:solidFill>
              <a:latin typeface="Arial"/>
              <a:cs typeface="Arial"/>
            </a:endParaRPr>
          </a:p>
          <a:p>
            <a:pPr marL="6500" marR="206377">
              <a:lnSpc>
                <a:spcPct val="103200"/>
              </a:lnSpc>
            </a:pPr>
            <a:r>
              <a:rPr sz="1612" spc="-10" dirty="0">
                <a:solidFill>
                  <a:srgbClr val="5C5C5C"/>
                </a:solidFill>
                <a:latin typeface="Arial"/>
                <a:cs typeface="Arial"/>
              </a:rPr>
              <a:t>Hector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54" dirty="0">
                <a:solidFill>
                  <a:srgbClr val="5C5C5C"/>
                </a:solidFill>
                <a:latin typeface="Arial"/>
                <a:cs typeface="Arial"/>
              </a:rPr>
              <a:t>Ga</a:t>
            </a:r>
            <a:r>
              <a:rPr sz="1612" spc="-59" dirty="0">
                <a:solidFill>
                  <a:srgbClr val="5C5C5C"/>
                </a:solidFill>
                <a:latin typeface="Arial"/>
                <a:cs typeface="Arial"/>
              </a:rPr>
              <a:t>r</a:t>
            </a:r>
            <a:r>
              <a:rPr sz="1612" spc="-23" dirty="0">
                <a:solidFill>
                  <a:srgbClr val="5C5C5C"/>
                </a:solidFill>
                <a:latin typeface="Arial"/>
                <a:cs typeface="Arial"/>
              </a:rPr>
              <a:t>cia-Molina,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35" dirty="0">
                <a:solidFill>
                  <a:srgbClr val="5C5C5C"/>
                </a:solidFill>
                <a:latin typeface="Arial"/>
                <a:cs typeface="Arial"/>
              </a:rPr>
              <a:t>Je</a:t>
            </a:r>
            <a:r>
              <a:rPr sz="1612" spc="-48" dirty="0">
                <a:solidFill>
                  <a:srgbClr val="5C5C5C"/>
                </a:solidFill>
                <a:latin typeface="Arial"/>
                <a:cs typeface="Arial"/>
              </a:rPr>
              <a:t>f</a:t>
            </a:r>
            <a:r>
              <a:rPr sz="1612" spc="-29" dirty="0">
                <a:solidFill>
                  <a:srgbClr val="5C5C5C"/>
                </a:solidFill>
                <a:latin typeface="Arial"/>
                <a:cs typeface="Arial"/>
              </a:rPr>
              <a:t>f</a:t>
            </a:r>
            <a:r>
              <a:rPr sz="1612" spc="-64" dirty="0">
                <a:solidFill>
                  <a:srgbClr val="5C5C5C"/>
                </a:solidFill>
                <a:latin typeface="Arial"/>
                <a:cs typeface="Arial"/>
              </a:rPr>
              <a:t>r</a:t>
            </a:r>
            <a:r>
              <a:rPr sz="1612" spc="-61" dirty="0">
                <a:solidFill>
                  <a:srgbClr val="5C5C5C"/>
                </a:solidFill>
                <a:latin typeface="Arial"/>
                <a:cs typeface="Arial"/>
              </a:rPr>
              <a:t>ey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33" dirty="0">
                <a:solidFill>
                  <a:srgbClr val="5C5C5C"/>
                </a:solidFill>
                <a:latin typeface="Arial"/>
                <a:cs typeface="Arial"/>
              </a:rPr>
              <a:t>D.</a:t>
            </a:r>
            <a:r>
              <a:rPr sz="1612" spc="-18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41" dirty="0">
                <a:solidFill>
                  <a:srgbClr val="5C5C5C"/>
                </a:solidFill>
                <a:latin typeface="Arial"/>
                <a:cs typeface="Arial"/>
              </a:rPr>
              <a:t>Ullman,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18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35" dirty="0">
                <a:solidFill>
                  <a:srgbClr val="5C5C5C"/>
                </a:solidFill>
                <a:latin typeface="Arial"/>
                <a:cs typeface="Arial"/>
              </a:rPr>
              <a:t>Jennifer</a:t>
            </a:r>
            <a:r>
              <a:rPr sz="1612" spc="46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612" spc="-23" dirty="0">
                <a:solidFill>
                  <a:srgbClr val="5C5C5C"/>
                </a:solidFill>
                <a:latin typeface="Arial"/>
                <a:cs typeface="Arial"/>
              </a:rPr>
              <a:t>W</a:t>
            </a:r>
            <a:r>
              <a:rPr sz="1612" spc="-10" dirty="0">
                <a:solidFill>
                  <a:srgbClr val="5C5C5C"/>
                </a:solidFill>
                <a:latin typeface="Arial"/>
                <a:cs typeface="Arial"/>
              </a:rPr>
              <a:t>idom</a:t>
            </a:r>
            <a:endParaRPr sz="1612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8052" y="4113698"/>
            <a:ext cx="1092048" cy="2036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21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88207" y="2869531"/>
            <a:ext cx="1228554" cy="20367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21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14515" y="1948423"/>
            <a:ext cx="988043" cy="16727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2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7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8183"/>
            <a:ext cx="5710110" cy="1153393"/>
          </a:xfrm>
        </p:spPr>
        <p:txBody>
          <a:bodyPr/>
          <a:lstStyle/>
          <a:p>
            <a:r>
              <a:rPr lang="en-GB" sz="2995" b="1" dirty="0">
                <a:solidFill>
                  <a:srgbClr val="FF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br>
              <a:rPr lang="en-GB" sz="1906" dirty="0">
                <a:solidFill>
                  <a:srgbClr val="FF0000"/>
                </a:solidFill>
                <a:latin typeface="Tahoma" panose="020B0604030504040204" pitchFamily="34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924800" cy="3529171"/>
          </a:xfrm>
        </p:spPr>
        <p:txBody>
          <a:bodyPr/>
          <a:lstStyle/>
          <a:p>
            <a:pPr marL="233412" indent="-233412">
              <a:spcBef>
                <a:spcPts val="817"/>
              </a:spcBef>
              <a:spcAft>
                <a:spcPts val="817"/>
              </a:spcAft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work to test knowledge application skills and communication skills, done in small groups who present their work orally.</a:t>
            </a:r>
          </a:p>
          <a:p>
            <a:pPr marL="233412" indent="-233412">
              <a:spcBef>
                <a:spcPts val="817"/>
              </a:spcBef>
              <a:spcAft>
                <a:spcPts val="817"/>
              </a:spcAft>
              <a:buFont typeface="Symbol" panose="05050102010706020507" pitchFamily="18" charset="2"/>
              <a:buChar char=""/>
            </a:pPr>
            <a:r>
              <a:rPr lang="en-GB" dirty="0"/>
              <a:t> </a:t>
            </a:r>
            <a:r>
              <a:rPr lang="en-GB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 and Quizzes.</a:t>
            </a:r>
            <a:endParaRPr lang="en-GB" dirty="0">
              <a:latin typeface="Tahoma" panose="020B0604030504040204" pitchFamily="34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33412" indent="-233412">
              <a:spcBef>
                <a:spcPts val="817"/>
              </a:spcBef>
              <a:spcAft>
                <a:spcPts val="817"/>
              </a:spcAft>
              <a:buFont typeface="Symbol" panose="05050102010706020507" pitchFamily="18" charset="2"/>
              <a:buChar char=""/>
            </a:pPr>
            <a:r>
              <a:rPr lang="en-GB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Written  exam  with  verification  questions  and  questions  to  test knowledge application skills.</a:t>
            </a:r>
            <a:endParaRPr lang="en-GB" dirty="0">
              <a:latin typeface="Tahoma" panose="020B0604030504040204" pitchFamily="34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75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3103" y="1008530"/>
            <a:ext cx="7091346" cy="34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8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6041"/>
            <a:ext cx="5634340" cy="488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 algn="l">
              <a:lnSpc>
                <a:spcPts val="3677"/>
              </a:lnSpc>
            </a:pPr>
            <a:r>
              <a:rPr spc="-31" dirty="0">
                <a:solidFill>
                  <a:srgbClr val="FF0000"/>
                </a:solidFill>
              </a:rPr>
              <a:t>Lectu</a:t>
            </a:r>
            <a:r>
              <a:rPr spc="-117" dirty="0">
                <a:solidFill>
                  <a:srgbClr val="FF0000"/>
                </a:solidFill>
              </a:rPr>
              <a:t>r</a:t>
            </a:r>
            <a:r>
              <a:rPr spc="-97" dirty="0">
                <a:solidFill>
                  <a:srgbClr val="FF0000"/>
                </a:solidFill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1905000"/>
            <a:ext cx="74428" cy="212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/>
            <a:r>
              <a:rPr sz="1382" dirty="0">
                <a:solidFill>
                  <a:srgbClr val="5C5C5C"/>
                </a:solidFill>
                <a:latin typeface="Arial"/>
                <a:cs typeface="Arial"/>
              </a:rPr>
              <a:t>•</a:t>
            </a:r>
            <a:endParaRPr sz="13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9881" y="1873246"/>
            <a:ext cx="3810143" cy="28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/>
            <a:r>
              <a:rPr sz="1843" spc="-29" dirty="0">
                <a:solidFill>
                  <a:srgbClr val="5C5C5C"/>
                </a:solidFill>
                <a:latin typeface="Arial"/>
                <a:cs typeface="Arial"/>
              </a:rPr>
              <a:t>Lectu</a:t>
            </a:r>
            <a:r>
              <a:rPr sz="1843" spc="-54" dirty="0">
                <a:solidFill>
                  <a:srgbClr val="5C5C5C"/>
                </a:solidFill>
                <a:latin typeface="Arial"/>
                <a:cs typeface="Arial"/>
              </a:rPr>
              <a:t>r</a:t>
            </a:r>
            <a:r>
              <a:rPr sz="1843" spc="-74" dirty="0">
                <a:solidFill>
                  <a:srgbClr val="5C5C5C"/>
                </a:solidFill>
                <a:latin typeface="Arial"/>
                <a:cs typeface="Arial"/>
              </a:rPr>
              <a:t>e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48" dirty="0">
                <a:solidFill>
                  <a:srgbClr val="5C5C5C"/>
                </a:solidFill>
                <a:latin typeface="Arial"/>
                <a:cs typeface="Arial"/>
              </a:rPr>
              <a:t>slides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29" dirty="0">
                <a:solidFill>
                  <a:srgbClr val="5C5C5C"/>
                </a:solidFill>
                <a:latin typeface="Arial"/>
                <a:cs typeface="Arial"/>
              </a:rPr>
              <a:t>cover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48" dirty="0">
                <a:solidFill>
                  <a:srgbClr val="5C5C5C"/>
                </a:solidFill>
                <a:latin typeface="Arial"/>
                <a:cs typeface="Arial"/>
              </a:rPr>
              <a:t>essential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51" dirty="0">
                <a:solidFill>
                  <a:srgbClr val="5C5C5C"/>
                </a:solidFill>
                <a:latin typeface="Arial"/>
                <a:cs typeface="Arial"/>
              </a:rPr>
              <a:t>material</a:t>
            </a:r>
            <a:endParaRPr sz="1843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6400" y="2590800"/>
            <a:ext cx="264108" cy="212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/>
            <a:r>
              <a:rPr sz="1382" dirty="0">
                <a:solidFill>
                  <a:srgbClr val="5C5C5C"/>
                </a:solidFill>
                <a:latin typeface="Arial"/>
                <a:cs typeface="Arial"/>
              </a:rPr>
              <a:t>•</a:t>
            </a:r>
            <a:endParaRPr sz="13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2590800"/>
            <a:ext cx="2930980" cy="28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/>
            <a:r>
              <a:rPr sz="1843" spc="-20" dirty="0">
                <a:solidFill>
                  <a:srgbClr val="5C5C5C"/>
                </a:solidFill>
                <a:latin typeface="Arial"/>
                <a:cs typeface="Arial"/>
              </a:rPr>
              <a:t>Best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71" dirty="0">
                <a:solidFill>
                  <a:srgbClr val="5C5C5C"/>
                </a:solidFill>
                <a:latin typeface="Arial"/>
                <a:cs typeface="Arial"/>
              </a:rPr>
              <a:t>r</a:t>
            </a:r>
            <a:r>
              <a:rPr sz="1843" spc="-61" dirty="0">
                <a:solidFill>
                  <a:srgbClr val="5C5C5C"/>
                </a:solidFill>
                <a:latin typeface="Arial"/>
                <a:cs typeface="Arial"/>
              </a:rPr>
              <a:t>efe</a:t>
            </a:r>
            <a:r>
              <a:rPr sz="1843" spc="-77" dirty="0">
                <a:solidFill>
                  <a:srgbClr val="5C5C5C"/>
                </a:solidFill>
                <a:latin typeface="Arial"/>
                <a:cs typeface="Arial"/>
              </a:rPr>
              <a:t>r</a:t>
            </a:r>
            <a:r>
              <a:rPr sz="1843" spc="-41" dirty="0">
                <a:solidFill>
                  <a:srgbClr val="5C5C5C"/>
                </a:solidFill>
                <a:latin typeface="Arial"/>
                <a:cs typeface="Arial"/>
              </a:rPr>
              <a:t>ence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31" dirty="0">
                <a:solidFill>
                  <a:srgbClr val="5C5C5C"/>
                </a:solidFill>
                <a:latin typeface="Arial"/>
                <a:cs typeface="Arial"/>
              </a:rPr>
              <a:t>for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26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29" dirty="0">
                <a:solidFill>
                  <a:srgbClr val="5C5C5C"/>
                </a:solidFill>
                <a:latin typeface="Arial"/>
                <a:cs typeface="Arial"/>
              </a:rPr>
              <a:t>course</a:t>
            </a:r>
            <a:endParaRPr sz="1843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3200" y="3402447"/>
            <a:ext cx="201108" cy="212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/>
            <a:r>
              <a:rPr sz="1382" dirty="0">
                <a:solidFill>
                  <a:srgbClr val="5C5C5C"/>
                </a:solidFill>
                <a:latin typeface="Arial"/>
                <a:cs typeface="Arial"/>
              </a:rPr>
              <a:t>•</a:t>
            </a:r>
            <a:endParaRPr sz="13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800" y="3352800"/>
            <a:ext cx="5180729" cy="57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 marR="2600">
              <a:lnSpc>
                <a:spcPct val="101899"/>
              </a:lnSpc>
            </a:pPr>
            <a:r>
              <a:rPr sz="1843" dirty="0">
                <a:solidFill>
                  <a:srgbClr val="5C5C5C"/>
                </a:solidFill>
                <a:latin typeface="Arial"/>
                <a:cs typeface="Arial"/>
              </a:rPr>
              <a:t>Book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dirty="0">
                <a:solidFill>
                  <a:srgbClr val="5C5C5C"/>
                </a:solidFill>
                <a:latin typeface="Arial"/>
                <a:cs typeface="Arial"/>
              </a:rPr>
              <a:t>p</a:t>
            </a:r>
            <a:r>
              <a:rPr sz="1843" spc="-33" dirty="0">
                <a:solidFill>
                  <a:srgbClr val="5C5C5C"/>
                </a:solidFill>
                <a:latin typeface="Arial"/>
                <a:cs typeface="Arial"/>
              </a:rPr>
              <a:t>r</a:t>
            </a:r>
            <a:r>
              <a:rPr sz="1843" spc="-35" dirty="0">
                <a:solidFill>
                  <a:srgbClr val="5C5C5C"/>
                </a:solidFill>
                <a:latin typeface="Arial"/>
                <a:cs typeface="Arial"/>
              </a:rPr>
              <a:t>ovide</a:t>
            </a:r>
            <a:r>
              <a:rPr lang="en-GB" sz="1843" spc="-35" dirty="0">
                <a:solidFill>
                  <a:srgbClr val="5C5C5C"/>
                </a:solidFill>
                <a:latin typeface="Arial"/>
                <a:cs typeface="Arial"/>
              </a:rPr>
              <a:t>s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26" dirty="0">
                <a:solidFill>
                  <a:srgbClr val="5C5C5C"/>
                </a:solidFill>
                <a:latin typeface="Arial"/>
                <a:cs typeface="Arial"/>
              </a:rPr>
              <a:t>mo</a:t>
            </a:r>
            <a:r>
              <a:rPr sz="1843" spc="-46" dirty="0">
                <a:solidFill>
                  <a:srgbClr val="5C5C5C"/>
                </a:solidFill>
                <a:latin typeface="Arial"/>
                <a:cs typeface="Arial"/>
              </a:rPr>
              <a:t>r</a:t>
            </a:r>
            <a:r>
              <a:rPr sz="1843" spc="-74" dirty="0">
                <a:solidFill>
                  <a:srgbClr val="5C5C5C"/>
                </a:solidFill>
                <a:latin typeface="Arial"/>
                <a:cs typeface="Arial"/>
              </a:rPr>
              <a:t>e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38" dirty="0">
                <a:solidFill>
                  <a:srgbClr val="5C5C5C"/>
                </a:solidFill>
                <a:latin typeface="Arial"/>
                <a:cs typeface="Arial"/>
              </a:rPr>
              <a:t>details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31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26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10" dirty="0">
                <a:solidFill>
                  <a:srgbClr val="5C5C5C"/>
                </a:solidFill>
                <a:latin typeface="Arial"/>
                <a:cs typeface="Arial"/>
              </a:rPr>
              <a:t>app</a:t>
            </a:r>
            <a:r>
              <a:rPr sz="1843" spc="-41" dirty="0">
                <a:solidFill>
                  <a:srgbClr val="5C5C5C"/>
                </a:solidFill>
                <a:latin typeface="Arial"/>
                <a:cs typeface="Arial"/>
              </a:rPr>
              <a:t>r</a:t>
            </a:r>
            <a:r>
              <a:rPr sz="1843" spc="-33" dirty="0">
                <a:solidFill>
                  <a:srgbClr val="5C5C5C"/>
                </a:solidFill>
                <a:latin typeface="Arial"/>
                <a:cs typeface="Arial"/>
              </a:rPr>
              <a:t>opriate</a:t>
            </a:r>
            <a:r>
              <a:rPr sz="1843" spc="-20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18" dirty="0">
                <a:solidFill>
                  <a:srgbClr val="5C5C5C"/>
                </a:solidFill>
                <a:latin typeface="Arial"/>
                <a:cs typeface="Arial"/>
              </a:rPr>
              <a:t>chapters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74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843" spc="-77" dirty="0">
                <a:solidFill>
                  <a:srgbClr val="5C5C5C"/>
                </a:solidFill>
                <a:latin typeface="Arial"/>
                <a:cs typeface="Arial"/>
              </a:rPr>
              <a:t>r</a:t>
            </a:r>
            <a:r>
              <a:rPr sz="1843" spc="-74" dirty="0">
                <a:solidFill>
                  <a:srgbClr val="5C5C5C"/>
                </a:solidFill>
                <a:latin typeface="Arial"/>
                <a:cs typeface="Arial"/>
              </a:rPr>
              <a:t>e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10" dirty="0">
                <a:solidFill>
                  <a:srgbClr val="5C5C5C"/>
                </a:solidFill>
                <a:latin typeface="Arial"/>
                <a:cs typeface="Arial"/>
              </a:rPr>
              <a:t>noted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59" dirty="0">
                <a:solidFill>
                  <a:srgbClr val="5C5C5C"/>
                </a:solidFill>
                <a:latin typeface="Arial"/>
                <a:cs typeface="Arial"/>
              </a:rPr>
              <a:t>in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26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dirty="0">
                <a:solidFill>
                  <a:srgbClr val="5C5C5C"/>
                </a:solidFill>
                <a:latin typeface="Arial"/>
                <a:cs typeface="Arial"/>
              </a:rPr>
              <a:t>book</a:t>
            </a:r>
            <a:endParaRPr sz="1843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0200" y="4495800"/>
            <a:ext cx="196731" cy="212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/>
            <a:r>
              <a:rPr sz="1382" dirty="0">
                <a:solidFill>
                  <a:srgbClr val="5C5C5C"/>
                </a:solidFill>
                <a:latin typeface="Arial"/>
                <a:cs typeface="Arial"/>
              </a:rPr>
              <a:t>•</a:t>
            </a:r>
            <a:endParaRPr sz="13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9880" y="4490703"/>
            <a:ext cx="5041622" cy="28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0"/>
            <a:r>
              <a:rPr sz="1843" spc="-56" dirty="0">
                <a:solidFill>
                  <a:srgbClr val="5C5C5C"/>
                </a:solidFill>
                <a:latin typeface="Arial"/>
                <a:cs typeface="Arial"/>
              </a:rPr>
              <a:t>Regular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44" dirty="0">
                <a:solidFill>
                  <a:srgbClr val="5C5C5C"/>
                </a:solidFill>
                <a:latin typeface="Arial"/>
                <a:cs typeface="Arial"/>
              </a:rPr>
              <a:t>class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29" dirty="0">
                <a:solidFill>
                  <a:srgbClr val="5C5C5C"/>
                </a:solidFill>
                <a:latin typeface="Arial"/>
                <a:cs typeface="Arial"/>
              </a:rPr>
              <a:t>attendance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46" dirty="0">
                <a:solidFill>
                  <a:srgbClr val="5C5C5C"/>
                </a:solidFill>
                <a:latin typeface="Arial"/>
                <a:cs typeface="Arial"/>
              </a:rPr>
              <a:t>will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46" dirty="0">
                <a:solidFill>
                  <a:srgbClr val="5C5C5C"/>
                </a:solidFill>
                <a:latin typeface="Arial"/>
                <a:cs typeface="Arial"/>
              </a:rPr>
              <a:t>make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35" dirty="0">
                <a:solidFill>
                  <a:srgbClr val="5C5C5C"/>
                </a:solidFill>
                <a:latin typeface="Arial"/>
                <a:cs typeface="Arial"/>
              </a:rPr>
              <a:t>your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67" dirty="0">
                <a:solidFill>
                  <a:srgbClr val="5C5C5C"/>
                </a:solidFill>
                <a:latin typeface="Arial"/>
                <a:cs typeface="Arial"/>
              </a:rPr>
              <a:t>life</a:t>
            </a:r>
            <a:r>
              <a:rPr sz="1843" spc="51" dirty="0">
                <a:solidFill>
                  <a:srgbClr val="5C5C5C"/>
                </a:solidFill>
                <a:latin typeface="Times New Roman"/>
                <a:cs typeface="Times New Roman"/>
              </a:rPr>
              <a:t> </a:t>
            </a:r>
            <a:r>
              <a:rPr sz="1843" spc="-59" dirty="0">
                <a:solidFill>
                  <a:srgbClr val="5C5C5C"/>
                </a:solidFill>
                <a:latin typeface="Arial"/>
                <a:cs typeface="Arial"/>
              </a:rPr>
              <a:t>easier</a:t>
            </a:r>
            <a:endParaRPr sz="1843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34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598421" y="2819400"/>
            <a:ext cx="357378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Q</a:t>
            </a:r>
            <a:r>
              <a:rPr spc="-20" dirty="0"/>
              <a:t>u</a:t>
            </a:r>
            <a:r>
              <a:rPr dirty="0"/>
              <a:t>es</a:t>
            </a:r>
            <a:r>
              <a:rPr spc="-15" dirty="0"/>
              <a:t>tion</a:t>
            </a:r>
            <a:r>
              <a:rPr dirty="0"/>
              <a:t>s</a:t>
            </a:r>
            <a:r>
              <a:rPr spc="-2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790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318</Words>
  <Application>Microsoft Office PowerPoint</Application>
  <PresentationFormat>On-screen Show (4:3)</PresentationFormat>
  <Paragraphs>57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Helvetica</vt:lpstr>
      <vt:lpstr>Symbol</vt:lpstr>
      <vt:lpstr>Tahoma</vt:lpstr>
      <vt:lpstr>Times New Roman</vt:lpstr>
      <vt:lpstr>Trebuchet MS</vt:lpstr>
      <vt:lpstr>Office Theme</vt:lpstr>
      <vt:lpstr>Fall 2020 Database Systems   </vt:lpstr>
      <vt:lpstr>PowerPoint Presentation</vt:lpstr>
      <vt:lpstr>PowerPoint Presentation</vt:lpstr>
      <vt:lpstr>Course Textbook(s)</vt:lpstr>
      <vt:lpstr>ASSESSMENT </vt:lpstr>
      <vt:lpstr>PowerPoint Presentation</vt:lpstr>
      <vt:lpstr>Lectures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Iyad H. Alshami</dc:creator>
  <cp:lastModifiedBy>riham2020.2018@outlook.com</cp:lastModifiedBy>
  <cp:revision>14</cp:revision>
  <dcterms:created xsi:type="dcterms:W3CDTF">2019-09-21T18:22:41Z</dcterms:created>
  <dcterms:modified xsi:type="dcterms:W3CDTF">2020-09-24T10:46:37Z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2019-09-21T00:00:00Z</vt:filetime>
  </property>
</Properties>
</file>