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60"/>
  </p:normalViewPr>
  <p:slideViewPr>
    <p:cSldViewPr snapToGrid="0">
      <p:cViewPr varScale="1">
        <p:scale>
          <a:sx n="60" d="100"/>
          <a:sy n="60" d="100"/>
        </p:scale>
        <p:origin x="641"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549CFC-CBCF-4B37-BB5D-86B83DAC9670}"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349798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49CFC-CBCF-4B37-BB5D-86B83DAC9670}"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400238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49CFC-CBCF-4B37-BB5D-86B83DAC9670}"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7365-E695-4169-B9A5-F939A39E235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6531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49CFC-CBCF-4B37-BB5D-86B83DAC9670}"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1078836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49CFC-CBCF-4B37-BB5D-86B83DAC9670}"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7365-E695-4169-B9A5-F939A39E235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4665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49CFC-CBCF-4B37-BB5D-86B83DAC9670}"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16605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49CFC-CBCF-4B37-BB5D-86B83DAC9670}"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1256322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49CFC-CBCF-4B37-BB5D-86B83DAC9670}"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94335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49CFC-CBCF-4B37-BB5D-86B83DAC9670}"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18657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49CFC-CBCF-4B37-BB5D-86B83DAC9670}"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194176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49CFC-CBCF-4B37-BB5D-86B83DAC9670}"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40458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549CFC-CBCF-4B37-BB5D-86B83DAC9670}"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152237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549CFC-CBCF-4B37-BB5D-86B83DAC9670}" type="datetimeFigureOut">
              <a:rPr lang="en-US" smtClean="0"/>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290115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49CFC-CBCF-4B37-BB5D-86B83DAC9670}" type="datetimeFigureOut">
              <a:rPr lang="en-US" smtClean="0"/>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265207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549CFC-CBCF-4B37-BB5D-86B83DAC9670}"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231339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49CFC-CBCF-4B37-BB5D-86B83DAC9670}"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77365-E695-4169-B9A5-F939A39E2355}" type="slidenum">
              <a:rPr lang="en-US" smtClean="0"/>
              <a:t>‹#›</a:t>
            </a:fld>
            <a:endParaRPr lang="en-US"/>
          </a:p>
        </p:txBody>
      </p:sp>
    </p:spTree>
    <p:extLst>
      <p:ext uri="{BB962C8B-B14F-4D97-AF65-F5344CB8AC3E}">
        <p14:creationId xmlns:p14="http://schemas.microsoft.com/office/powerpoint/2010/main" val="240470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549CFC-CBCF-4B37-BB5D-86B83DAC9670}" type="datetimeFigureOut">
              <a:rPr lang="en-US" smtClean="0"/>
              <a:t>9/25/2020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77365-E695-4169-B9A5-F939A39E2355}" type="slidenum">
              <a:rPr lang="en-US" smtClean="0"/>
              <a:t>‹#›</a:t>
            </a:fld>
            <a:endParaRPr lang="en-US"/>
          </a:p>
        </p:txBody>
      </p:sp>
    </p:spTree>
    <p:extLst>
      <p:ext uri="{BB962C8B-B14F-4D97-AF65-F5344CB8AC3E}">
        <p14:creationId xmlns:p14="http://schemas.microsoft.com/office/powerpoint/2010/main" val="2385205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1136-31E3-4CDC-8497-C0AF89D25B63}"/>
              </a:ext>
            </a:extLst>
          </p:cNvPr>
          <p:cNvSpPr>
            <a:spLocks noGrp="1"/>
          </p:cNvSpPr>
          <p:nvPr>
            <p:ph type="ctrTitle"/>
          </p:nvPr>
        </p:nvSpPr>
        <p:spPr>
          <a:xfrm>
            <a:off x="1241891" y="2606040"/>
            <a:ext cx="7766936" cy="2843828"/>
          </a:xfrm>
        </p:spPr>
        <p:txBody>
          <a:bodyPr/>
          <a:lstStyle/>
          <a:p>
            <a:pPr marL="0" indent="0" algn="ctr"/>
            <a:br>
              <a:rPr lang="en-US" sz="5400" dirty="0">
                <a:latin typeface="Simplified Arabic" panose="02020603050405020304" pitchFamily="18" charset="-78"/>
                <a:cs typeface="Simplified Arabic" panose="02020603050405020304" pitchFamily="18" charset="-78"/>
              </a:rPr>
            </a:br>
            <a:br>
              <a:rPr lang="en-US" sz="5400" dirty="0">
                <a:latin typeface="Simplified Arabic" panose="02020603050405020304" pitchFamily="18" charset="-78"/>
                <a:cs typeface="Simplified Arabic" panose="02020603050405020304" pitchFamily="18" charset="-78"/>
              </a:rPr>
            </a:br>
            <a:r>
              <a:rPr lang="ar-SA" sz="4000" dirty="0">
                <a:latin typeface="Simplified Arabic" panose="02020603050405020304" pitchFamily="18" charset="-78"/>
                <a:cs typeface="Simplified Arabic" panose="02020603050405020304" pitchFamily="18" charset="-78"/>
              </a:rPr>
              <a:t>توصيف مساق برمجة الحاسوب 2</a:t>
            </a:r>
            <a:br>
              <a:rPr lang="ar-SA" sz="4000" dirty="0">
                <a:latin typeface="Simplified Arabic" panose="02020603050405020304" pitchFamily="18" charset="-78"/>
                <a:cs typeface="Simplified Arabic" panose="02020603050405020304" pitchFamily="18" charset="-78"/>
              </a:rPr>
            </a:br>
            <a:r>
              <a:rPr lang="ar-SA" sz="4000" dirty="0">
                <a:effectLst/>
                <a:latin typeface="Simplified Arabic" panose="02020603050405020304" pitchFamily="18" charset="-78"/>
                <a:ea typeface="Calibri" panose="020F0502020204030204" pitchFamily="34" charset="0"/>
                <a:cs typeface="Simplified Arabic" panose="02020603050405020304" pitchFamily="18" charset="-78"/>
              </a:rPr>
              <a:t>كلية الهندسة وتكنولوجيا المعلومات</a:t>
            </a:r>
            <a:br>
              <a:rPr lang="ar-SA" sz="4000" dirty="0">
                <a:effectLst/>
                <a:latin typeface="Simplified Arabic" panose="02020603050405020304" pitchFamily="18" charset="-78"/>
                <a:ea typeface="Calibri" panose="020F0502020204030204" pitchFamily="34" charset="0"/>
                <a:cs typeface="Simplified Arabic" panose="02020603050405020304" pitchFamily="18" charset="-78"/>
              </a:rPr>
            </a:br>
            <a:r>
              <a:rPr lang="ar-SA" sz="4000" dirty="0">
                <a:effectLst/>
                <a:latin typeface="Simplified Arabic" panose="02020603050405020304" pitchFamily="18" charset="-78"/>
                <a:ea typeface="Calibri" panose="020F0502020204030204" pitchFamily="34" charset="0"/>
                <a:cs typeface="Simplified Arabic" panose="02020603050405020304" pitchFamily="18" charset="-78"/>
              </a:rPr>
              <a:t>دبلوم تطوير صفحات الانترنت</a:t>
            </a:r>
            <a:br>
              <a:rPr lang="en-US" sz="5400" dirty="0">
                <a:effectLst/>
                <a:latin typeface="Simplified Arabic" panose="02020603050405020304" pitchFamily="18" charset="-78"/>
                <a:ea typeface="Calibri" panose="020F0502020204030204" pitchFamily="34" charset="0"/>
                <a:cs typeface="Simplified Arabic" panose="02020603050405020304" pitchFamily="18" charset="-78"/>
              </a:rPr>
            </a:br>
            <a:endParaRPr lang="en-US" dirty="0"/>
          </a:p>
        </p:txBody>
      </p:sp>
    </p:spTree>
    <p:extLst>
      <p:ext uri="{BB962C8B-B14F-4D97-AF65-F5344CB8AC3E}">
        <p14:creationId xmlns:p14="http://schemas.microsoft.com/office/powerpoint/2010/main" val="90660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3D7F-A5A5-4017-B6D3-524E7547FA39}"/>
              </a:ext>
            </a:extLst>
          </p:cNvPr>
          <p:cNvSpPr>
            <a:spLocks noGrp="1"/>
          </p:cNvSpPr>
          <p:nvPr>
            <p:ph type="title"/>
          </p:nvPr>
        </p:nvSpPr>
        <p:spPr/>
        <p:txBody>
          <a:bodyPr/>
          <a:lstStyle/>
          <a:p>
            <a:pPr algn="ctr"/>
            <a:r>
              <a:rPr lang="ar-SA" dirty="0"/>
              <a:t>توصيف المساق</a:t>
            </a:r>
            <a:endParaRPr lang="en-US" dirty="0"/>
          </a:p>
        </p:txBody>
      </p:sp>
      <p:sp>
        <p:nvSpPr>
          <p:cNvPr id="3" name="Content Placeholder 2">
            <a:extLst>
              <a:ext uri="{FF2B5EF4-FFF2-40B4-BE49-F238E27FC236}">
                <a16:creationId xmlns:a16="http://schemas.microsoft.com/office/drawing/2014/main" id="{2481B4B2-B210-464B-9E8F-52C160B56CF8}"/>
              </a:ext>
            </a:extLst>
          </p:cNvPr>
          <p:cNvSpPr>
            <a:spLocks noGrp="1"/>
          </p:cNvSpPr>
          <p:nvPr>
            <p:ph idx="1"/>
          </p:nvPr>
        </p:nvSpPr>
        <p:spPr/>
        <p:txBody>
          <a:bodyPr/>
          <a:lstStyle/>
          <a:p>
            <a:pPr marL="0" indent="0" algn="ctr">
              <a:buNone/>
            </a:pPr>
            <a:r>
              <a:rPr lang="ar-SA" sz="2400" dirty="0">
                <a:latin typeface="Simplified Arabic" panose="02020603050405020304" pitchFamily="18" charset="-78"/>
                <a:cs typeface="Simplified Arabic" panose="02020603050405020304" pitchFamily="18" charset="-78"/>
              </a:rPr>
              <a:t>اسم المساق:</a:t>
            </a:r>
            <a:endParaRPr lang="en-US" sz="2400" dirty="0">
              <a:latin typeface="Simplified Arabic" panose="02020603050405020304" pitchFamily="18" charset="-78"/>
              <a:cs typeface="Simplified Arabic" panose="02020603050405020304" pitchFamily="18" charset="-78"/>
            </a:endParaRPr>
          </a:p>
          <a:p>
            <a:pPr marL="0" indent="0" algn="ctr">
              <a:buNone/>
            </a:pPr>
            <a:r>
              <a:rPr lang="ar-SA" sz="2400" dirty="0">
                <a:latin typeface="Simplified Arabic" panose="02020603050405020304" pitchFamily="18" charset="-78"/>
                <a:cs typeface="Simplified Arabic" panose="02020603050405020304" pitchFamily="18" charset="-78"/>
              </a:rPr>
              <a:t> برمجة الحاسوب 2</a:t>
            </a:r>
          </a:p>
          <a:p>
            <a:pPr marL="0" indent="0" algn="ctr">
              <a:buNone/>
            </a:pPr>
            <a:r>
              <a:rPr lang="ar-SA" sz="2400" dirty="0">
                <a:effectLst/>
                <a:latin typeface="Simplified Arabic" panose="02020603050405020304" pitchFamily="18" charset="-78"/>
                <a:ea typeface="Calibri" panose="020F0502020204030204" pitchFamily="34" charset="0"/>
                <a:cs typeface="Simplified Arabic" panose="02020603050405020304" pitchFamily="18" charset="-78"/>
              </a:rPr>
              <a:t>كلية الهندسة وتكنولوجيا المعلومات</a:t>
            </a:r>
          </a:p>
          <a:p>
            <a:pPr marL="0" indent="0" algn="ctr">
              <a:buNone/>
            </a:pPr>
            <a:r>
              <a:rPr lang="ar-SA" sz="2400" dirty="0">
                <a:effectLst/>
                <a:latin typeface="Simplified Arabic" panose="02020603050405020304" pitchFamily="18" charset="-78"/>
                <a:ea typeface="Calibri" panose="020F0502020204030204" pitchFamily="34" charset="0"/>
                <a:cs typeface="Simplified Arabic" panose="02020603050405020304" pitchFamily="18" charset="-78"/>
              </a:rPr>
              <a:t>دبلوم تطوير صفحات الانترنت</a:t>
            </a:r>
            <a:endParaRPr lang="en-US" sz="2400" dirty="0">
              <a:effectLst/>
              <a:latin typeface="Simplified Arabic" panose="02020603050405020304" pitchFamily="18" charset="-78"/>
              <a:ea typeface="Calibri" panose="020F0502020204030204" pitchFamily="34" charset="0"/>
              <a:cs typeface="Simplified Arabic" panose="02020603050405020304" pitchFamily="18" charset="-78"/>
            </a:endParaRPr>
          </a:p>
          <a:p>
            <a:pPr marL="0" indent="0" algn="ctr">
              <a:buNone/>
            </a:pPr>
            <a:endParaRPr lang="ar-SA" sz="2400" dirty="0">
              <a:latin typeface="Simplified Arabic" panose="02020603050405020304" pitchFamily="18" charset="-78"/>
              <a:ea typeface="Calibri" panose="020F0502020204030204" pitchFamily="34" charset="0"/>
              <a:cs typeface="Simplified Arabic" panose="02020603050405020304" pitchFamily="18" charset="-78"/>
            </a:endParaRPr>
          </a:p>
          <a:p>
            <a:pPr marL="0" indent="0" algn="ctr">
              <a:buNone/>
            </a:pPr>
            <a:r>
              <a:rPr lang="ar-SA" sz="2400" dirty="0">
                <a:effectLst/>
                <a:latin typeface="Simplified Arabic" panose="02020603050405020304" pitchFamily="18" charset="-78"/>
                <a:ea typeface="Calibri" panose="020F0502020204030204" pitchFamily="34" charset="0"/>
                <a:cs typeface="Simplified Arabic" panose="02020603050405020304" pitchFamily="18" charset="-78"/>
              </a:rPr>
              <a:t>مدرس المساق: </a:t>
            </a:r>
          </a:p>
          <a:p>
            <a:pPr marL="0" indent="0" algn="ctr">
              <a:buNone/>
            </a:pPr>
            <a:r>
              <a:rPr lang="ar-SA" sz="2400" dirty="0">
                <a:effectLst/>
                <a:latin typeface="Simplified Arabic" panose="02020603050405020304" pitchFamily="18" charset="-78"/>
                <a:ea typeface="Calibri" panose="020F0502020204030204" pitchFamily="34" charset="0"/>
                <a:cs typeface="Simplified Arabic" panose="02020603050405020304" pitchFamily="18" charset="-78"/>
              </a:rPr>
              <a:t>م. ريهام مقاط</a:t>
            </a:r>
            <a:endParaRPr lang="ar-SA" sz="2400" dirty="0">
              <a:latin typeface="Simplified Arabic" panose="02020603050405020304" pitchFamily="18" charset="-78"/>
              <a:ea typeface="Calibri" panose="020F0502020204030204" pitchFamily="34" charset="0"/>
              <a:cs typeface="Simplified Arabic" panose="02020603050405020304" pitchFamily="18" charset="-78"/>
            </a:endParaRPr>
          </a:p>
          <a:p>
            <a:pPr marL="0" indent="0" algn="r">
              <a:buNone/>
            </a:pPr>
            <a:endParaRPr lang="ar-SA" sz="2400" dirty="0">
              <a:effectLst/>
              <a:ea typeface="Calibri" panose="020F0502020204030204" pitchFamily="34" charset="0"/>
              <a:cs typeface="Simplified Arabic" panose="02020603050405020304" pitchFamily="18" charset="-78"/>
            </a:endParaRPr>
          </a:p>
          <a:p>
            <a:pPr marL="0" indent="0" algn="r">
              <a:buNone/>
            </a:pPr>
            <a:endParaRPr lang="ar-SA" sz="1800" dirty="0">
              <a:effectLst/>
              <a:ea typeface="Calibri" panose="020F0502020204030204" pitchFamily="34" charset="0"/>
              <a:cs typeface="Simplified Arabic" panose="02020603050405020304" pitchFamily="18" charset="-78"/>
            </a:endParaRPr>
          </a:p>
        </p:txBody>
      </p:sp>
    </p:spTree>
    <p:extLst>
      <p:ext uri="{BB962C8B-B14F-4D97-AF65-F5344CB8AC3E}">
        <p14:creationId xmlns:p14="http://schemas.microsoft.com/office/powerpoint/2010/main" val="1152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6EA3-B181-4D4B-936B-85A67553D99C}"/>
              </a:ext>
            </a:extLst>
          </p:cNvPr>
          <p:cNvSpPr>
            <a:spLocks noGrp="1"/>
          </p:cNvSpPr>
          <p:nvPr>
            <p:ph type="title"/>
          </p:nvPr>
        </p:nvSpPr>
        <p:spPr/>
        <p:txBody>
          <a:bodyPr/>
          <a:lstStyle/>
          <a:p>
            <a:pPr algn="ctr"/>
            <a:r>
              <a:rPr lang="ar-SA" dirty="0"/>
              <a:t>وصف المساق</a:t>
            </a:r>
            <a:endParaRPr lang="en-US" dirty="0"/>
          </a:p>
        </p:txBody>
      </p:sp>
      <p:sp>
        <p:nvSpPr>
          <p:cNvPr id="3" name="Content Placeholder 2">
            <a:extLst>
              <a:ext uri="{FF2B5EF4-FFF2-40B4-BE49-F238E27FC236}">
                <a16:creationId xmlns:a16="http://schemas.microsoft.com/office/drawing/2014/main" id="{611FD23B-D143-473C-931A-C84BF2666F26}"/>
              </a:ext>
            </a:extLst>
          </p:cNvPr>
          <p:cNvSpPr>
            <a:spLocks noGrp="1"/>
          </p:cNvSpPr>
          <p:nvPr>
            <p:ph idx="1"/>
          </p:nvPr>
        </p:nvSpPr>
        <p:spPr/>
        <p:txBody>
          <a:bodyPr>
            <a:normAutofit/>
          </a:bodyPr>
          <a:lstStyle/>
          <a:p>
            <a:pPr marL="0" indent="0" algn="just" rtl="1">
              <a:lnSpc>
                <a:spcPct val="200000"/>
              </a:lnSpc>
              <a:buNone/>
            </a:pPr>
            <a:r>
              <a:rPr lang="ar-SA" sz="2400" dirty="0">
                <a:effectLst/>
                <a:ea typeface="Calibri" panose="020F0502020204030204" pitchFamily="34" charset="0"/>
                <a:cs typeface="Simplified Arabic" panose="02020603050405020304" pitchFamily="18" charset="-78"/>
              </a:rPr>
              <a:t>يتناول هذا المساق مقدمة في البرمجة الموجهة نحو الكائن باستخدام لغة برمجة جافا. وتشمل الموضوعات الأصناف الكائنات، تعدد الأشكال، والوراثة. وسيتنال المساق أيضا ميزات لغة جافا في التعامل مع الواجهات الرسومية للمستخدم وكيفية معالجة الأحداث المرتبطة بالعناصر الموجودة في الواجهات.</a:t>
            </a:r>
            <a:endParaRPr lang="en-US" sz="2400" dirty="0"/>
          </a:p>
        </p:txBody>
      </p:sp>
    </p:spTree>
    <p:extLst>
      <p:ext uri="{BB962C8B-B14F-4D97-AF65-F5344CB8AC3E}">
        <p14:creationId xmlns:p14="http://schemas.microsoft.com/office/powerpoint/2010/main" val="3451652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6E11-D5AF-4BB8-AA47-0F599F33E834}"/>
              </a:ext>
            </a:extLst>
          </p:cNvPr>
          <p:cNvSpPr>
            <a:spLocks noGrp="1"/>
          </p:cNvSpPr>
          <p:nvPr>
            <p:ph type="title"/>
          </p:nvPr>
        </p:nvSpPr>
        <p:spPr/>
        <p:txBody>
          <a:bodyPr/>
          <a:lstStyle/>
          <a:p>
            <a:pPr algn="ctr"/>
            <a:r>
              <a:rPr lang="ar-SA" dirty="0"/>
              <a:t>مخرجات المساق</a:t>
            </a:r>
            <a:endParaRPr lang="en-US" dirty="0"/>
          </a:p>
        </p:txBody>
      </p:sp>
      <p:sp>
        <p:nvSpPr>
          <p:cNvPr id="3" name="Content Placeholder 2">
            <a:extLst>
              <a:ext uri="{FF2B5EF4-FFF2-40B4-BE49-F238E27FC236}">
                <a16:creationId xmlns:a16="http://schemas.microsoft.com/office/drawing/2014/main" id="{46E6EB43-1D96-4718-9ECE-7AC16D398D3E}"/>
              </a:ext>
            </a:extLst>
          </p:cNvPr>
          <p:cNvSpPr>
            <a:spLocks noGrp="1"/>
          </p:cNvSpPr>
          <p:nvPr>
            <p:ph idx="1"/>
          </p:nvPr>
        </p:nvSpPr>
        <p:spPr/>
        <p:txBody>
          <a:bodyPr>
            <a:normAutofit/>
          </a:bodyPr>
          <a:lstStyle/>
          <a:p>
            <a:pPr algn="r" rtl="1">
              <a:lnSpc>
                <a:spcPct val="200000"/>
              </a:lnSpc>
              <a:buFont typeface="Arial" panose="020B0604020202020204" pitchFamily="34" charset="0"/>
              <a:buChar char="•"/>
            </a:pPr>
            <a:r>
              <a:rPr lang="ar-SA" sz="2800" dirty="0">
                <a:effectLst/>
                <a:ea typeface="Calibri" panose="020F0502020204030204" pitchFamily="34" charset="0"/>
                <a:cs typeface="Simplified Arabic" panose="02020603050405020304" pitchFamily="18" charset="-78"/>
              </a:rPr>
              <a:t>معرفة كيفية تعريف دالة في لغة الجافا للقيام بمهمة معينة</a:t>
            </a:r>
          </a:p>
          <a:p>
            <a:pPr algn="r" rtl="1">
              <a:lnSpc>
                <a:spcPct val="200000"/>
              </a:lnSpc>
              <a:buFont typeface="Arial" panose="020B0604020202020204" pitchFamily="34" charset="0"/>
              <a:buChar char="•"/>
            </a:pPr>
            <a:r>
              <a:rPr lang="ar-SA" sz="2800" dirty="0">
                <a:effectLst/>
                <a:ea typeface="Calibri" panose="020F0502020204030204" pitchFamily="34" charset="0"/>
                <a:cs typeface="Simplified Arabic" panose="02020603050405020304" pitchFamily="18" charset="-78"/>
              </a:rPr>
              <a:t>معرفة أساسيات البرمجة الشيئية</a:t>
            </a:r>
            <a:endParaRPr lang="ar-SA" sz="2800" dirty="0">
              <a:ea typeface="Calibri" panose="020F0502020204030204" pitchFamily="34" charset="0"/>
              <a:cs typeface="Simplified Arabic" panose="02020603050405020304" pitchFamily="18" charset="-78"/>
            </a:endParaRPr>
          </a:p>
          <a:p>
            <a:pPr algn="r" rtl="1">
              <a:lnSpc>
                <a:spcPct val="200000"/>
              </a:lnSpc>
              <a:buFont typeface="Arial" panose="020B0604020202020204" pitchFamily="34" charset="0"/>
              <a:buChar char="•"/>
            </a:pPr>
            <a:r>
              <a:rPr lang="ar-SA" sz="2800" dirty="0">
                <a:effectLst/>
                <a:ea typeface="Calibri" panose="020F0502020204030204" pitchFamily="34" charset="0"/>
                <a:cs typeface="Simplified Arabic" panose="02020603050405020304" pitchFamily="18" charset="-78"/>
              </a:rPr>
              <a:t>الوصول لمستوى متقدم في إنشاء واجهات رسومية للمستخدمين</a:t>
            </a:r>
          </a:p>
          <a:p>
            <a:pPr algn="r" rtl="1">
              <a:lnSpc>
                <a:spcPct val="200000"/>
              </a:lnSpc>
              <a:buFont typeface="Arial" panose="020B0604020202020204" pitchFamily="34" charset="0"/>
              <a:buChar char="•"/>
            </a:pPr>
            <a:r>
              <a:rPr lang="ar-SA" sz="2800" dirty="0">
                <a:effectLst/>
                <a:ea typeface="Calibri" panose="020F0502020204030204" pitchFamily="34" charset="0"/>
                <a:cs typeface="Simplified Arabic" panose="02020603050405020304" pitchFamily="18" charset="-78"/>
              </a:rPr>
              <a:t>القدرة على التعامل مع الأحداث </a:t>
            </a:r>
            <a:endParaRPr lang="en-US" sz="2800" dirty="0"/>
          </a:p>
        </p:txBody>
      </p:sp>
    </p:spTree>
    <p:extLst>
      <p:ext uri="{BB962C8B-B14F-4D97-AF65-F5344CB8AC3E}">
        <p14:creationId xmlns:p14="http://schemas.microsoft.com/office/powerpoint/2010/main" val="321873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E65E-5339-43F1-B5CD-D24405D4BD95}"/>
              </a:ext>
            </a:extLst>
          </p:cNvPr>
          <p:cNvSpPr>
            <a:spLocks noGrp="1"/>
          </p:cNvSpPr>
          <p:nvPr>
            <p:ph type="title"/>
          </p:nvPr>
        </p:nvSpPr>
        <p:spPr/>
        <p:txBody>
          <a:bodyPr/>
          <a:lstStyle/>
          <a:p>
            <a:pPr algn="ctr"/>
            <a:r>
              <a:rPr lang="ar-SA" dirty="0"/>
              <a:t>توزيع الدرجات</a:t>
            </a:r>
            <a:endParaRPr lang="en-US" dirty="0"/>
          </a:p>
        </p:txBody>
      </p:sp>
      <p:graphicFrame>
        <p:nvGraphicFramePr>
          <p:cNvPr id="4" name="Table 4">
            <a:extLst>
              <a:ext uri="{FF2B5EF4-FFF2-40B4-BE49-F238E27FC236}">
                <a16:creationId xmlns:a16="http://schemas.microsoft.com/office/drawing/2014/main" id="{0AE84308-7931-4782-AA2B-AB463FE963BB}"/>
              </a:ext>
            </a:extLst>
          </p:cNvPr>
          <p:cNvGraphicFramePr>
            <a:graphicFrameLocks noGrp="1"/>
          </p:cNvGraphicFramePr>
          <p:nvPr>
            <p:ph idx="1"/>
          </p:nvPr>
        </p:nvGraphicFramePr>
        <p:xfrm>
          <a:off x="677863" y="2160588"/>
          <a:ext cx="8596312" cy="222504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049029108"/>
                    </a:ext>
                  </a:extLst>
                </a:gridCol>
                <a:gridCol w="4298156">
                  <a:extLst>
                    <a:ext uri="{9D8B030D-6E8A-4147-A177-3AD203B41FA5}">
                      <a16:colId xmlns:a16="http://schemas.microsoft.com/office/drawing/2014/main" val="1895481781"/>
                    </a:ext>
                  </a:extLst>
                </a:gridCol>
              </a:tblGrid>
              <a:tr h="370840">
                <a:tc>
                  <a:txBody>
                    <a:bodyPr/>
                    <a:lstStyle/>
                    <a:p>
                      <a:pPr algn="ctr"/>
                      <a:endParaRPr lang="en-US">
                        <a:latin typeface="Simplified Arabic" panose="02020603050405020304" pitchFamily="18" charset="-78"/>
                        <a:cs typeface="Simplified Arabic" panose="02020603050405020304" pitchFamily="18" charset="-78"/>
                      </a:endParaRPr>
                    </a:p>
                  </a:txBody>
                  <a:tcPr/>
                </a:tc>
                <a:tc>
                  <a:txBody>
                    <a:bodyPr/>
                    <a:lstStyle/>
                    <a:p>
                      <a:pPr algn="ctr"/>
                      <a:endParaRPr lang="en-US" dirty="0">
                        <a:latin typeface="Simplified Arabic" panose="02020603050405020304" pitchFamily="18" charset="-78"/>
                        <a:cs typeface="Simplified Arabic" panose="02020603050405020304" pitchFamily="18" charset="-78"/>
                      </a:endParaRPr>
                    </a:p>
                  </a:txBody>
                  <a:tcPr/>
                </a:tc>
                <a:extLst>
                  <a:ext uri="{0D108BD9-81ED-4DB2-BD59-A6C34878D82A}">
                    <a16:rowId xmlns:a16="http://schemas.microsoft.com/office/drawing/2014/main" val="1082439617"/>
                  </a:ext>
                </a:extLst>
              </a:tr>
              <a:tr h="370840">
                <a:tc>
                  <a:txBody>
                    <a:bodyPr/>
                    <a:lstStyle/>
                    <a:p>
                      <a:pPr algn="ctr"/>
                      <a:r>
                        <a:rPr lang="ar-SA" dirty="0">
                          <a:latin typeface="Simplified Arabic" panose="02020603050405020304" pitchFamily="18" charset="-78"/>
                          <a:cs typeface="Simplified Arabic" panose="02020603050405020304" pitchFamily="18" charset="-78"/>
                        </a:rPr>
                        <a:t>10</a:t>
                      </a:r>
                      <a:endParaRPr lang="en-US" dirty="0">
                        <a:latin typeface="Simplified Arabic" panose="02020603050405020304" pitchFamily="18" charset="-78"/>
                        <a:cs typeface="Simplified Arabic" panose="02020603050405020304" pitchFamily="18" charset="-78"/>
                      </a:endParaRPr>
                    </a:p>
                  </a:txBody>
                  <a:tcPr/>
                </a:tc>
                <a:tc>
                  <a:txBody>
                    <a:bodyPr/>
                    <a:lstStyle/>
                    <a:p>
                      <a:pPr algn="ctr"/>
                      <a:r>
                        <a:rPr lang="ar-SA" sz="1800" b="1" kern="1200" dirty="0">
                          <a:solidFill>
                            <a:schemeClr val="dk1"/>
                          </a:solidFill>
                          <a:effectLst/>
                          <a:latin typeface="Simplified Arabic" panose="02020603050405020304" pitchFamily="18" charset="-78"/>
                          <a:ea typeface="+mn-ea"/>
                          <a:cs typeface="Simplified Arabic" panose="02020603050405020304" pitchFamily="18" charset="-78"/>
                        </a:rPr>
                        <a:t>حضور ومشاركة</a:t>
                      </a:r>
                      <a:endParaRPr lang="en-US" dirty="0">
                        <a:latin typeface="Simplified Arabic" panose="02020603050405020304" pitchFamily="18" charset="-78"/>
                        <a:cs typeface="Simplified Arabic" panose="02020603050405020304" pitchFamily="18" charset="-78"/>
                      </a:endParaRPr>
                    </a:p>
                  </a:txBody>
                  <a:tcPr/>
                </a:tc>
                <a:extLst>
                  <a:ext uri="{0D108BD9-81ED-4DB2-BD59-A6C34878D82A}">
                    <a16:rowId xmlns:a16="http://schemas.microsoft.com/office/drawing/2014/main" val="3636974010"/>
                  </a:ext>
                </a:extLst>
              </a:tr>
              <a:tr h="370840">
                <a:tc>
                  <a:txBody>
                    <a:bodyPr/>
                    <a:lstStyle/>
                    <a:p>
                      <a:pPr algn="ctr"/>
                      <a:r>
                        <a:rPr lang="ar-SA" dirty="0">
                          <a:latin typeface="Simplified Arabic" panose="02020603050405020304" pitchFamily="18" charset="-78"/>
                          <a:cs typeface="Simplified Arabic" panose="02020603050405020304" pitchFamily="18" charset="-78"/>
                        </a:rPr>
                        <a:t>20</a:t>
                      </a:r>
                      <a:endParaRPr lang="en-US" dirty="0">
                        <a:latin typeface="Simplified Arabic" panose="02020603050405020304" pitchFamily="18" charset="-78"/>
                        <a:cs typeface="Simplified Arabic" panose="02020603050405020304" pitchFamily="18" charset="-78"/>
                      </a:endParaRPr>
                    </a:p>
                  </a:txBody>
                  <a:tcPr/>
                </a:tc>
                <a:tc>
                  <a:txBody>
                    <a:bodyPr/>
                    <a:lstStyle/>
                    <a:p>
                      <a:pPr algn="ctr"/>
                      <a:r>
                        <a:rPr lang="ar-SA" sz="1800" b="1" kern="1200" dirty="0">
                          <a:solidFill>
                            <a:schemeClr val="dk1"/>
                          </a:solidFill>
                          <a:effectLst/>
                          <a:latin typeface="Simplified Arabic" panose="02020603050405020304" pitchFamily="18" charset="-78"/>
                          <a:ea typeface="+mn-ea"/>
                          <a:cs typeface="Simplified Arabic" panose="02020603050405020304" pitchFamily="18" charset="-78"/>
                        </a:rPr>
                        <a:t>اختبارات قصيرة </a:t>
                      </a:r>
                      <a:endParaRPr lang="en-US" dirty="0">
                        <a:latin typeface="Simplified Arabic" panose="02020603050405020304" pitchFamily="18" charset="-78"/>
                        <a:cs typeface="Simplified Arabic" panose="02020603050405020304" pitchFamily="18" charset="-78"/>
                      </a:endParaRPr>
                    </a:p>
                  </a:txBody>
                  <a:tcPr/>
                </a:tc>
                <a:extLst>
                  <a:ext uri="{0D108BD9-81ED-4DB2-BD59-A6C34878D82A}">
                    <a16:rowId xmlns:a16="http://schemas.microsoft.com/office/drawing/2014/main" val="2814753121"/>
                  </a:ext>
                </a:extLst>
              </a:tr>
              <a:tr h="370840">
                <a:tc>
                  <a:txBody>
                    <a:bodyPr/>
                    <a:lstStyle/>
                    <a:p>
                      <a:pPr algn="ctr"/>
                      <a:r>
                        <a:rPr lang="ar-SA" dirty="0">
                          <a:latin typeface="Simplified Arabic" panose="02020603050405020304" pitchFamily="18" charset="-78"/>
                          <a:cs typeface="Simplified Arabic" panose="02020603050405020304" pitchFamily="18" charset="-78"/>
                        </a:rPr>
                        <a:t>10</a:t>
                      </a:r>
                      <a:endParaRPr lang="en-US" dirty="0">
                        <a:latin typeface="Simplified Arabic" panose="02020603050405020304" pitchFamily="18" charset="-78"/>
                        <a:cs typeface="Simplified Arabic" panose="02020603050405020304" pitchFamily="18" charset="-78"/>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ar-SA" sz="1800" b="1" kern="1200" dirty="0">
                          <a:solidFill>
                            <a:schemeClr val="dk1"/>
                          </a:solidFill>
                          <a:effectLst/>
                          <a:latin typeface="Simplified Arabic" panose="02020603050405020304" pitchFamily="18" charset="-78"/>
                          <a:ea typeface="+mn-ea"/>
                          <a:cs typeface="Simplified Arabic" panose="02020603050405020304" pitchFamily="18" charset="-78"/>
                        </a:rPr>
                        <a:t>تكليفات وواجبات</a:t>
                      </a:r>
                      <a:endParaRPr lang="en-US" sz="1800" kern="1200" dirty="0">
                        <a:solidFill>
                          <a:schemeClr val="dk1"/>
                        </a:solidFill>
                        <a:effectLst/>
                        <a:latin typeface="Simplified Arabic" panose="02020603050405020304" pitchFamily="18" charset="-78"/>
                        <a:ea typeface="+mn-ea"/>
                        <a:cs typeface="Simplified Arabic" panose="02020603050405020304" pitchFamily="18" charset="-78"/>
                      </a:endParaRPr>
                    </a:p>
                  </a:txBody>
                  <a:tcPr/>
                </a:tc>
                <a:extLst>
                  <a:ext uri="{0D108BD9-81ED-4DB2-BD59-A6C34878D82A}">
                    <a16:rowId xmlns:a16="http://schemas.microsoft.com/office/drawing/2014/main" val="812744464"/>
                  </a:ext>
                </a:extLst>
              </a:tr>
              <a:tr h="370840">
                <a:tc>
                  <a:txBody>
                    <a:bodyPr/>
                    <a:lstStyle/>
                    <a:p>
                      <a:pPr algn="ctr"/>
                      <a:r>
                        <a:rPr lang="ar-SA" dirty="0">
                          <a:latin typeface="Simplified Arabic" panose="02020603050405020304" pitchFamily="18" charset="-78"/>
                          <a:cs typeface="Simplified Arabic" panose="02020603050405020304" pitchFamily="18" charset="-78"/>
                        </a:rPr>
                        <a:t>10</a:t>
                      </a:r>
                      <a:endParaRPr lang="en-US" dirty="0">
                        <a:latin typeface="Simplified Arabic" panose="02020603050405020304" pitchFamily="18" charset="-78"/>
                        <a:cs typeface="Simplified Arabic" panose="02020603050405020304" pitchFamily="18" charset="-78"/>
                      </a:endParaRPr>
                    </a:p>
                  </a:txBody>
                  <a:tcPr/>
                </a:tc>
                <a:tc>
                  <a:txBody>
                    <a:bodyPr/>
                    <a:lstStyle/>
                    <a:p>
                      <a:pPr algn="ctr"/>
                      <a:r>
                        <a:rPr lang="ar-SA" sz="1800" b="1" kern="1200" dirty="0">
                          <a:solidFill>
                            <a:schemeClr val="dk1"/>
                          </a:solidFill>
                          <a:effectLst/>
                          <a:latin typeface="Simplified Arabic" panose="02020603050405020304" pitchFamily="18" charset="-78"/>
                          <a:ea typeface="+mn-ea"/>
                          <a:cs typeface="Simplified Arabic" panose="02020603050405020304" pitchFamily="18" charset="-78"/>
                        </a:rPr>
                        <a:t>مشروع المادة </a:t>
                      </a:r>
                      <a:endParaRPr lang="en-US" dirty="0">
                        <a:latin typeface="Simplified Arabic" panose="02020603050405020304" pitchFamily="18" charset="-78"/>
                        <a:cs typeface="Simplified Arabic" panose="02020603050405020304" pitchFamily="18" charset="-78"/>
                      </a:endParaRPr>
                    </a:p>
                  </a:txBody>
                  <a:tcPr/>
                </a:tc>
                <a:extLst>
                  <a:ext uri="{0D108BD9-81ED-4DB2-BD59-A6C34878D82A}">
                    <a16:rowId xmlns:a16="http://schemas.microsoft.com/office/drawing/2014/main" val="1039653441"/>
                  </a:ext>
                </a:extLst>
              </a:tr>
              <a:tr h="370840">
                <a:tc>
                  <a:txBody>
                    <a:bodyPr/>
                    <a:lstStyle/>
                    <a:p>
                      <a:pPr algn="ctr"/>
                      <a:r>
                        <a:rPr lang="ar-SA" dirty="0">
                          <a:latin typeface="Simplified Arabic" panose="02020603050405020304" pitchFamily="18" charset="-78"/>
                          <a:cs typeface="Simplified Arabic" panose="02020603050405020304" pitchFamily="18" charset="-78"/>
                        </a:rPr>
                        <a:t>50</a:t>
                      </a:r>
                      <a:endParaRPr lang="en-US" dirty="0">
                        <a:latin typeface="Simplified Arabic" panose="02020603050405020304" pitchFamily="18" charset="-78"/>
                        <a:cs typeface="Simplified Arabic" panose="02020603050405020304" pitchFamily="18" charset="-78"/>
                      </a:endParaRPr>
                    </a:p>
                  </a:txBody>
                  <a:tcPr/>
                </a:tc>
                <a:tc>
                  <a:txBody>
                    <a:bodyPr/>
                    <a:lstStyle/>
                    <a:p>
                      <a:pPr algn="ctr"/>
                      <a:r>
                        <a:rPr lang="ar-SA" sz="1800" b="1" kern="1200" dirty="0">
                          <a:solidFill>
                            <a:schemeClr val="dk1"/>
                          </a:solidFill>
                          <a:effectLst/>
                          <a:latin typeface="Simplified Arabic" panose="02020603050405020304" pitchFamily="18" charset="-78"/>
                          <a:ea typeface="+mn-ea"/>
                          <a:cs typeface="Simplified Arabic" panose="02020603050405020304" pitchFamily="18" charset="-78"/>
                        </a:rPr>
                        <a:t>اختبار نهائي</a:t>
                      </a:r>
                      <a:endParaRPr lang="en-US" dirty="0">
                        <a:latin typeface="Simplified Arabic" panose="02020603050405020304" pitchFamily="18" charset="-78"/>
                        <a:cs typeface="Simplified Arabic" panose="02020603050405020304" pitchFamily="18" charset="-78"/>
                      </a:endParaRPr>
                    </a:p>
                  </a:txBody>
                  <a:tcPr/>
                </a:tc>
                <a:extLst>
                  <a:ext uri="{0D108BD9-81ED-4DB2-BD59-A6C34878D82A}">
                    <a16:rowId xmlns:a16="http://schemas.microsoft.com/office/drawing/2014/main" val="1263353948"/>
                  </a:ext>
                </a:extLst>
              </a:tr>
            </a:tbl>
          </a:graphicData>
        </a:graphic>
      </p:graphicFrame>
      <p:sp>
        <p:nvSpPr>
          <p:cNvPr id="6" name="TextBox 5">
            <a:extLst>
              <a:ext uri="{FF2B5EF4-FFF2-40B4-BE49-F238E27FC236}">
                <a16:creationId xmlns:a16="http://schemas.microsoft.com/office/drawing/2014/main" id="{1D84FEEE-B971-4EA6-9FD9-7A9E44A92165}"/>
              </a:ext>
            </a:extLst>
          </p:cNvPr>
          <p:cNvSpPr txBox="1"/>
          <p:nvPr/>
        </p:nvSpPr>
        <p:spPr>
          <a:xfrm>
            <a:off x="859536" y="5029200"/>
            <a:ext cx="8414466" cy="646331"/>
          </a:xfrm>
          <a:prstGeom prst="rect">
            <a:avLst/>
          </a:prstGeom>
          <a:noFill/>
        </p:spPr>
        <p:txBody>
          <a:bodyPr wrap="square">
            <a:spAutoFit/>
          </a:bodyPr>
          <a:lstStyle/>
          <a:p>
            <a:pPr algn="r"/>
            <a:r>
              <a:rPr lang="ar-SA" sz="1800" dirty="0">
                <a:effectLst/>
                <a:latin typeface="Calibri" panose="020F0502020204030204" pitchFamily="34" charset="0"/>
                <a:ea typeface="Calibri" panose="020F0502020204030204" pitchFamily="34" charset="0"/>
                <a:cs typeface="Arial" panose="020B0604020202020204" pitchFamily="34" charset="0"/>
              </a:rPr>
              <a:t>الكتاب المقرر: برمجة الحاسب، المؤسسة العامة للتدريب المهني والفني، الإدارة العامة لتصميم وتطوير المناهج، المملكة العربية السعودية</a:t>
            </a:r>
            <a:r>
              <a:rPr lang="ar-SA" sz="1800" b="1" dirty="0">
                <a:effectLst/>
                <a:latin typeface="Calibri" panose="020F0502020204030204" pitchFamily="34" charset="0"/>
                <a:ea typeface="Calibri" panose="020F050202020403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17195778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TotalTime>
  <Words>157</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Simplified Arabic</vt:lpstr>
      <vt:lpstr>Trebuchet MS</vt:lpstr>
      <vt:lpstr>Wingdings 3</vt:lpstr>
      <vt:lpstr>Facet</vt:lpstr>
      <vt:lpstr>  توصيف مساق برمجة الحاسوب 2 كلية الهندسة وتكنولوجيا المعلومات دبلوم تطوير صفحات الانترنت </vt:lpstr>
      <vt:lpstr>توصيف المساق</vt:lpstr>
      <vt:lpstr>وصف المساق</vt:lpstr>
      <vt:lpstr>مخرجات المساق</vt:lpstr>
      <vt:lpstr>توزيع الدرجات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توصيف مساق برمجة الحاسوب 2 كلية الهندسة وتكنولوجيا المعلومات دبلوم تطوير صفحات الانترنت </dc:title>
  <dc:creator>riham2020.2018@outlook.com</dc:creator>
  <cp:lastModifiedBy>riham2020.2018@outlook.com</cp:lastModifiedBy>
  <cp:revision>1</cp:revision>
  <dcterms:created xsi:type="dcterms:W3CDTF">2020-09-25T18:43:39Z</dcterms:created>
  <dcterms:modified xsi:type="dcterms:W3CDTF">2020-09-25T18:46:43Z</dcterms:modified>
</cp:coreProperties>
</file>