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6" r:id="rId2"/>
    <p:sldId id="334" r:id="rId3"/>
    <p:sldId id="260" r:id="rId4"/>
    <p:sldId id="257" r:id="rId5"/>
    <p:sldId id="335" r:id="rId6"/>
    <p:sldId id="336" r:id="rId7"/>
    <p:sldId id="337" r:id="rId8"/>
    <p:sldId id="338" r:id="rId9"/>
    <p:sldId id="315" r:id="rId10"/>
    <p:sldId id="318" r:id="rId11"/>
    <p:sldId id="316" r:id="rId12"/>
    <p:sldId id="339" r:id="rId13"/>
    <p:sldId id="341" r:id="rId14"/>
    <p:sldId id="319" r:id="rId15"/>
    <p:sldId id="320" r:id="rId16"/>
    <p:sldId id="345" r:id="rId17"/>
    <p:sldId id="342" r:id="rId18"/>
    <p:sldId id="343" r:id="rId19"/>
    <p:sldId id="344" r:id="rId20"/>
    <p:sldId id="28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82" y="-18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ar-S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0ACCC5C4-CFDF-4F8F-B8C9-E1107D6A0DA0}" type="datetimeFigureOut">
              <a:rPr lang="ar-SA" smtClean="0"/>
              <a:t>04/02/1442</a:t>
            </a:fld>
            <a:endParaRPr lang="ar-S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ar-S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ar-S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1CF6945B-252B-44EE-A5F4-D5AA49901C39}" type="slidenum">
              <a:rPr lang="ar-SA" smtClean="0"/>
              <a:t>‹#›</a:t>
            </a:fld>
            <a:endParaRPr lang="ar-SA"/>
          </a:p>
        </p:txBody>
      </p:sp>
    </p:spTree>
    <p:extLst>
      <p:ext uri="{BB962C8B-B14F-4D97-AF65-F5344CB8AC3E}">
        <p14:creationId xmlns:p14="http://schemas.microsoft.com/office/powerpoint/2010/main" val="3224018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C78F2FAC-97AA-4731-B410-A52A74D2F57E}" type="datetime1">
              <a:rPr lang="en-US" smtClean="0"/>
              <a:t>9/21/2020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r>
              <a:rPr lang="en-US"/>
              <a:t>Seed Lectures - FUNDAMENTAL NURSING First Term Lecture 1 Nursing Foundations</a:t>
            </a:r>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B06CF3-4BFD-4211-A7FC-FAD8F018213C}" type="datetime1">
              <a:rPr lang="en-US" smtClean="0"/>
              <a:t>9/21/2020</a:t>
            </a:fld>
            <a:endParaRPr lang="en-US" dirty="0"/>
          </a:p>
        </p:txBody>
      </p:sp>
      <p:sp>
        <p:nvSpPr>
          <p:cNvPr id="5" name="Footer Placeholder 4"/>
          <p:cNvSpPr>
            <a:spLocks noGrp="1"/>
          </p:cNvSpPr>
          <p:nvPr>
            <p:ph type="ftr" sz="quarter" idx="11"/>
          </p:nvPr>
        </p:nvSpPr>
        <p:spPr/>
        <p:txBody>
          <a:bodyPr/>
          <a:lstStyle/>
          <a:p>
            <a:r>
              <a:rPr lang="en-US"/>
              <a:t>Seed Lectures - FUNDAMENTAL NURSING First Term Lecture 1 Nursing Foundations</a:t>
            </a:r>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C0B746-407C-4BBE-BB4D-2B2185943802}" type="datetime1">
              <a:rPr lang="en-US" smtClean="0"/>
              <a:t>9/21/2020</a:t>
            </a:fld>
            <a:endParaRPr lang="en-US" dirty="0"/>
          </a:p>
        </p:txBody>
      </p:sp>
      <p:sp>
        <p:nvSpPr>
          <p:cNvPr id="5" name="Footer Placeholder 4"/>
          <p:cNvSpPr>
            <a:spLocks noGrp="1"/>
          </p:cNvSpPr>
          <p:nvPr>
            <p:ph type="ftr" sz="quarter" idx="11"/>
          </p:nvPr>
        </p:nvSpPr>
        <p:spPr/>
        <p:txBody>
          <a:bodyPr/>
          <a:lstStyle/>
          <a:p>
            <a:r>
              <a:rPr lang="en-US"/>
              <a:t>Seed Lectures - FUNDAMENTAL NURSING First Term Lecture 1 Nursing Foundations</a:t>
            </a:r>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FB97E-6F79-4492-9164-A05E3C27180D}" type="datetime1">
              <a:rPr lang="en-US" smtClean="0"/>
              <a:t>9/21/2020</a:t>
            </a:fld>
            <a:endParaRPr lang="en-US" dirty="0"/>
          </a:p>
        </p:txBody>
      </p:sp>
      <p:sp>
        <p:nvSpPr>
          <p:cNvPr id="5" name="Footer Placeholder 4"/>
          <p:cNvSpPr>
            <a:spLocks noGrp="1"/>
          </p:cNvSpPr>
          <p:nvPr>
            <p:ph type="ftr" sz="quarter" idx="11"/>
          </p:nvPr>
        </p:nvSpPr>
        <p:spPr/>
        <p:txBody>
          <a:bodyPr/>
          <a:lstStyle/>
          <a:p>
            <a:r>
              <a:rPr lang="en-US"/>
              <a:t>Seed Lectures - FUNDAMENTAL NURSING First Term Lecture 1 Nursing Foundations</a:t>
            </a:r>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04F2EE3E-A435-41EB-839C-B87EC63C9D18}" type="datetime1">
              <a:rPr lang="en-US" smtClean="0"/>
              <a:t>9/21/2020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r>
              <a:rPr lang="en-US"/>
              <a:t>Seed Lectures - FUNDAMENTAL NURSING First Term Lecture 1 Nursing Foundations</a:t>
            </a:r>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5F24E2-7A5C-480D-9B2C-2AAD93EE7CF8}" type="datetime1">
              <a:rPr lang="en-US" smtClean="0"/>
              <a:t>9/21/2020</a:t>
            </a:fld>
            <a:endParaRPr lang="en-US" dirty="0"/>
          </a:p>
        </p:txBody>
      </p:sp>
      <p:sp>
        <p:nvSpPr>
          <p:cNvPr id="6" name="Footer Placeholder 5"/>
          <p:cNvSpPr>
            <a:spLocks noGrp="1"/>
          </p:cNvSpPr>
          <p:nvPr>
            <p:ph type="ftr" sz="quarter" idx="11"/>
          </p:nvPr>
        </p:nvSpPr>
        <p:spPr/>
        <p:txBody>
          <a:bodyPr/>
          <a:lstStyle/>
          <a:p>
            <a:r>
              <a:rPr lang="en-US"/>
              <a:t>Seed Lectures - FUNDAMENTAL NURSING First Term Lecture 1 Nursing Foundations</a:t>
            </a:r>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CA9EDF-3113-4F77-B972-88E95B3CE02F}" type="datetime1">
              <a:rPr lang="en-US" smtClean="0"/>
              <a:t>9/21/2020</a:t>
            </a:fld>
            <a:endParaRPr lang="en-US" dirty="0"/>
          </a:p>
        </p:txBody>
      </p:sp>
      <p:sp>
        <p:nvSpPr>
          <p:cNvPr id="8" name="Footer Placeholder 7"/>
          <p:cNvSpPr>
            <a:spLocks noGrp="1"/>
          </p:cNvSpPr>
          <p:nvPr>
            <p:ph type="ftr" sz="quarter" idx="11"/>
          </p:nvPr>
        </p:nvSpPr>
        <p:spPr/>
        <p:txBody>
          <a:bodyPr/>
          <a:lstStyle/>
          <a:p>
            <a:r>
              <a:rPr lang="en-US"/>
              <a:t>Seed Lectures - FUNDAMENTAL NURSING First Term Lecture 1 Nursing Foundations</a:t>
            </a:r>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E585FD-E522-4EEE-AE7B-0A82CCE52D78}" type="datetime1">
              <a:rPr lang="en-US" smtClean="0"/>
              <a:t>9/21/2020</a:t>
            </a:fld>
            <a:endParaRPr lang="en-US" dirty="0"/>
          </a:p>
        </p:txBody>
      </p:sp>
      <p:sp>
        <p:nvSpPr>
          <p:cNvPr id="4" name="Footer Placeholder 3"/>
          <p:cNvSpPr>
            <a:spLocks noGrp="1"/>
          </p:cNvSpPr>
          <p:nvPr>
            <p:ph type="ftr" sz="quarter" idx="11"/>
          </p:nvPr>
        </p:nvSpPr>
        <p:spPr/>
        <p:txBody>
          <a:bodyPr/>
          <a:lstStyle/>
          <a:p>
            <a:r>
              <a:rPr lang="en-US"/>
              <a:t>Seed Lectures - FUNDAMENTAL NURSING First Term Lecture 1 Nursing Foundations</a:t>
            </a:r>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117DE6-DE45-4BDD-B088-04574C0E0C2F}" type="datetime1">
              <a:rPr lang="en-US" smtClean="0"/>
              <a:t>9/21/2020</a:t>
            </a:fld>
            <a:endParaRPr lang="en-US" dirty="0"/>
          </a:p>
        </p:txBody>
      </p:sp>
      <p:sp>
        <p:nvSpPr>
          <p:cNvPr id="3" name="Footer Placeholder 2"/>
          <p:cNvSpPr>
            <a:spLocks noGrp="1"/>
          </p:cNvSpPr>
          <p:nvPr>
            <p:ph type="ftr" sz="quarter" idx="11"/>
          </p:nvPr>
        </p:nvSpPr>
        <p:spPr/>
        <p:txBody>
          <a:bodyPr/>
          <a:lstStyle/>
          <a:p>
            <a:r>
              <a:rPr lang="en-US"/>
              <a:t>Seed Lectures - FUNDAMENTAL NURSING First Term Lecture 1 Nursing Foundations</a:t>
            </a:r>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E76AECF3-A494-4A42-ADFC-D6D8D11C5D79}" type="datetime1">
              <a:rPr lang="en-US" smtClean="0"/>
              <a:t>9/21/2020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r>
              <a:rPr lang="en-US"/>
              <a:t>Seed Lectures - FUNDAMENTAL NURSING First Term Lecture 1 Nursing Foundations</a:t>
            </a:r>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90C98D7-65D7-4C2F-A222-8365BC01BD2A}" type="datetime1">
              <a:rPr lang="en-US" smtClean="0"/>
              <a:t>9/21/2020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r>
              <a:rPr lang="en-US"/>
              <a:t>Seed Lectures - FUNDAMENTAL NURSING First Term Lecture 1 Nursing Foundations</a:t>
            </a:r>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ADD13EEA-A073-40E8-9404-38ECB1294997}" type="datetime1">
              <a:rPr lang="en-US" smtClean="0"/>
              <a:t>9/21/2020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r>
              <a:rPr lang="en-US"/>
              <a:t>Seed Lectures - FUNDAMENTAL NURSING First Term Lecture 1 Nursing Foundations</a:t>
            </a:r>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1"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r" defTabSz="914400" rtl="1"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389" y="2146853"/>
            <a:ext cx="8361229" cy="2517913"/>
          </a:xfrm>
          <a:solidFill>
            <a:schemeClr val="accent6">
              <a:lumMod val="75000"/>
            </a:schemeClr>
          </a:solidFill>
        </p:spPr>
        <p:txBody>
          <a:bodyPr/>
          <a:lstStyle/>
          <a:p>
            <a:r>
              <a:rPr lang="en-US" b="1" dirty="0"/>
              <a:t/>
            </a:r>
            <a:br>
              <a:rPr lang="en-US" b="1" dirty="0"/>
            </a:br>
            <a:r>
              <a:rPr lang="en-US" sz="6000" b="1" dirty="0"/>
              <a:t>Nursing Foundations</a:t>
            </a:r>
            <a:br>
              <a:rPr lang="en-US" sz="6000" b="1" dirty="0"/>
            </a:br>
            <a:endParaRPr lang="ar-SA" sz="6000" b="1" dirty="0"/>
          </a:p>
        </p:txBody>
      </p:sp>
      <p:sp>
        <p:nvSpPr>
          <p:cNvPr id="4" name="Date Placeholder 3"/>
          <p:cNvSpPr>
            <a:spLocks noGrp="1"/>
          </p:cNvSpPr>
          <p:nvPr>
            <p:ph type="dt" sz="half" idx="10"/>
          </p:nvPr>
        </p:nvSpPr>
        <p:spPr/>
        <p:txBody>
          <a:bodyPr/>
          <a:lstStyle/>
          <a:p>
            <a:fld id="{66AFF716-91C7-468B-81CA-F6DF7ED3164B}" type="datetime1">
              <a:rPr lang="en-US" smtClean="0"/>
              <a:t>9/21/2020</a:t>
            </a:fld>
            <a:endParaRPr lang="en-US" dirty="0"/>
          </a:p>
        </p:txBody>
      </p:sp>
      <p:sp>
        <p:nvSpPr>
          <p:cNvPr id="5" name="Footer Placeholder 4"/>
          <p:cNvSpPr>
            <a:spLocks noGrp="1"/>
          </p:cNvSpPr>
          <p:nvPr>
            <p:ph type="ftr" sz="quarter" idx="11"/>
          </p:nvPr>
        </p:nvSpPr>
        <p:spPr/>
        <p:txBody>
          <a:bodyPr/>
          <a:lstStyle/>
          <a:p>
            <a:r>
              <a:rPr lang="en-US"/>
              <a:t>Seed Lectures - FUNDAMENTAL NURSING First Term Lecture 1 Nursing Foundations</a:t>
            </a:r>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1</a:t>
            </a:fld>
            <a:endParaRPr lang="en-US" dirty="0"/>
          </a:p>
        </p:txBody>
      </p:sp>
    </p:spTree>
    <p:extLst>
      <p:ext uri="{BB962C8B-B14F-4D97-AF65-F5344CB8AC3E}">
        <p14:creationId xmlns:p14="http://schemas.microsoft.com/office/powerpoint/2010/main" val="1435012165"/>
      </p:ext>
    </p:extLst>
  </p:cSld>
  <p:clrMapOvr>
    <a:masterClrMapping/>
  </p:clrMapOvr>
  <mc:AlternateContent xmlns:mc="http://schemas.openxmlformats.org/markup-compatibility/2006" xmlns:p14="http://schemas.microsoft.com/office/powerpoint/2010/main">
    <mc:Choice Requires="p14">
      <p:transition spd="slow" p14:dur="2000" advTm="22680"/>
    </mc:Choice>
    <mc:Fallback xmlns="">
      <p:transition spd="slow" advTm="2268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765"/>
            <a:ext cx="12192000" cy="874643"/>
          </a:xfrm>
          <a:solidFill>
            <a:srgbClr val="0070C0"/>
          </a:solidFill>
        </p:spPr>
        <p:txBody>
          <a:bodyPr/>
          <a:lstStyle/>
          <a:p>
            <a:pPr algn="ctr" rtl="0"/>
            <a:r>
              <a:rPr lang="en-US" b="1" dirty="0"/>
              <a:t>THE EDUCATIONAL LADDER </a:t>
            </a:r>
          </a:p>
        </p:txBody>
      </p:sp>
      <p:sp>
        <p:nvSpPr>
          <p:cNvPr id="5" name="Date Placeholder 4"/>
          <p:cNvSpPr>
            <a:spLocks noGrp="1"/>
          </p:cNvSpPr>
          <p:nvPr>
            <p:ph type="dt" sz="half" idx="10"/>
          </p:nvPr>
        </p:nvSpPr>
        <p:spPr/>
        <p:txBody>
          <a:bodyPr/>
          <a:lstStyle/>
          <a:p>
            <a:fld id="{A9D61635-FEBA-4BF1-9EE1-2F241DC0F74D}" type="datetime1">
              <a:rPr lang="en-US" smtClean="0"/>
              <a:t>9/21/2020</a:t>
            </a:fld>
            <a:endParaRPr lang="en-US" dirty="0"/>
          </a:p>
        </p:txBody>
      </p:sp>
      <p:sp>
        <p:nvSpPr>
          <p:cNvPr id="6" name="Footer Placeholder 5"/>
          <p:cNvSpPr>
            <a:spLocks noGrp="1"/>
          </p:cNvSpPr>
          <p:nvPr>
            <p:ph type="ftr" sz="quarter" idx="11"/>
          </p:nvPr>
        </p:nvSpPr>
        <p:spPr/>
        <p:txBody>
          <a:bodyPr/>
          <a:lstStyle/>
          <a:p>
            <a:r>
              <a:rPr lang="en-US"/>
              <a:t>Seed Lectures - FUNDAMENTAL NURSING First Term Lecture 1 Nursing Foundations</a:t>
            </a:r>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10</a:t>
            </a:fld>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4215969155"/>
              </p:ext>
            </p:extLst>
          </p:nvPr>
        </p:nvGraphicFramePr>
        <p:xfrm>
          <a:off x="0" y="702885"/>
          <a:ext cx="12192000" cy="5931024"/>
        </p:xfrm>
        <a:graphic>
          <a:graphicData uri="http://schemas.openxmlformats.org/drawingml/2006/table">
            <a:tbl>
              <a:tblPr rtl="1" firstRow="1" bandRow="1">
                <a:tableStyleId>{5C22544A-7EE6-4342-B048-85BDC9FD1C3A}</a:tableStyleId>
              </a:tblPr>
              <a:tblGrid>
                <a:gridCol w="6605847">
                  <a:extLst>
                    <a:ext uri="{9D8B030D-6E8A-4147-A177-3AD203B41FA5}">
                      <a16:colId xmlns:a16="http://schemas.microsoft.com/office/drawing/2014/main" xmlns="" val="2047459625"/>
                    </a:ext>
                  </a:extLst>
                </a:gridCol>
                <a:gridCol w="4779329">
                  <a:extLst>
                    <a:ext uri="{9D8B030D-6E8A-4147-A177-3AD203B41FA5}">
                      <a16:colId xmlns:a16="http://schemas.microsoft.com/office/drawing/2014/main" xmlns="" val="3594633075"/>
                    </a:ext>
                  </a:extLst>
                </a:gridCol>
                <a:gridCol w="806824">
                  <a:extLst>
                    <a:ext uri="{9D8B030D-6E8A-4147-A177-3AD203B41FA5}">
                      <a16:colId xmlns:a16="http://schemas.microsoft.com/office/drawing/2014/main" xmlns="" val="745774252"/>
                    </a:ext>
                  </a:extLst>
                </a:gridCol>
              </a:tblGrid>
              <a:tr h="563007">
                <a:tc>
                  <a:txBody>
                    <a:bodyPr/>
                    <a:lstStyle/>
                    <a:p>
                      <a:pPr algn="ctr" rtl="1"/>
                      <a:r>
                        <a:rPr lang="en-US" sz="3200" dirty="0"/>
                        <a:t>Years </a:t>
                      </a:r>
                      <a:endParaRPr lang="ar-SA" sz="3200" dirty="0"/>
                    </a:p>
                  </a:txBody>
                  <a:tcPr/>
                </a:tc>
                <a:tc>
                  <a:txBody>
                    <a:bodyPr/>
                    <a:lstStyle/>
                    <a:p>
                      <a:pPr algn="l" rtl="0"/>
                      <a:r>
                        <a:rPr lang="en-US" sz="3200" dirty="0"/>
                        <a:t>Degree</a:t>
                      </a:r>
                      <a:r>
                        <a:rPr lang="en-US" sz="3200" baseline="0" dirty="0"/>
                        <a:t> </a:t>
                      </a:r>
                      <a:endParaRPr lang="ar-SA" sz="3200" dirty="0"/>
                    </a:p>
                  </a:txBody>
                  <a:tcPr/>
                </a:tc>
                <a:tc>
                  <a:txBody>
                    <a:bodyPr/>
                    <a:lstStyle/>
                    <a:p>
                      <a:pPr rtl="1"/>
                      <a:r>
                        <a:rPr lang="en-US" sz="3200" dirty="0"/>
                        <a:t>#</a:t>
                      </a:r>
                      <a:endParaRPr lang="ar-SA" sz="3200" dirty="0"/>
                    </a:p>
                  </a:txBody>
                  <a:tcPr/>
                </a:tc>
                <a:extLst>
                  <a:ext uri="{0D108BD9-81ED-4DB2-BD59-A6C34878D82A}">
                    <a16:rowId xmlns:a16="http://schemas.microsoft.com/office/drawing/2014/main" xmlns="" val="2697812381"/>
                  </a:ext>
                </a:extLst>
              </a:tr>
              <a:tr h="581358">
                <a:tc>
                  <a:txBody>
                    <a:bodyPr/>
                    <a:lstStyle/>
                    <a:p>
                      <a:pPr lvl="1" algn="l" rtl="0"/>
                      <a:r>
                        <a:rPr lang="en-US" sz="2000" b="1" dirty="0">
                          <a:solidFill>
                            <a:srgbClr val="FF0000"/>
                          </a:solidFill>
                        </a:rPr>
                        <a:t>6 – 8 months training </a:t>
                      </a:r>
                      <a:endParaRPr lang="ar-SA" sz="2000" b="1" dirty="0">
                        <a:solidFill>
                          <a:srgbClr val="FF0000"/>
                        </a:solidFill>
                      </a:endParaRPr>
                    </a:p>
                  </a:txBody>
                  <a:tcPr/>
                </a:tc>
                <a:tc>
                  <a:txBody>
                    <a:bodyPr/>
                    <a:lstStyle/>
                    <a:p>
                      <a:pPr algn="l" rtl="0"/>
                      <a:r>
                        <a:rPr lang="en-US" sz="2400" dirty="0"/>
                        <a:t>Aid Nurse</a:t>
                      </a:r>
                      <a:endParaRPr lang="ar-SA" sz="2400" dirty="0"/>
                    </a:p>
                  </a:txBody>
                  <a:tcPr/>
                </a:tc>
                <a:tc>
                  <a:txBody>
                    <a:bodyPr/>
                    <a:lstStyle/>
                    <a:p>
                      <a:pPr algn="ctr" rtl="0"/>
                      <a:r>
                        <a:rPr lang="en-US" sz="2400" dirty="0"/>
                        <a:t>0</a:t>
                      </a:r>
                      <a:endParaRPr lang="ar-SA" sz="2400" dirty="0"/>
                    </a:p>
                  </a:txBody>
                  <a:tcPr/>
                </a:tc>
                <a:extLst>
                  <a:ext uri="{0D108BD9-81ED-4DB2-BD59-A6C34878D82A}">
                    <a16:rowId xmlns:a16="http://schemas.microsoft.com/office/drawing/2014/main" xmlns="" val="1984971198"/>
                  </a:ext>
                </a:extLst>
              </a:tr>
              <a:tr h="581358">
                <a:tc>
                  <a:txBody>
                    <a:bodyPr/>
                    <a:lstStyle/>
                    <a:p>
                      <a:pPr lvl="1" algn="l" rtl="0"/>
                      <a:r>
                        <a:rPr lang="en-US" sz="2000" b="1" dirty="0">
                          <a:solidFill>
                            <a:srgbClr val="FF0000"/>
                          </a:solidFill>
                        </a:rPr>
                        <a:t>2 Academic years </a:t>
                      </a:r>
                      <a:endParaRPr lang="ar-SA" sz="2000" b="1" dirty="0">
                        <a:solidFill>
                          <a:srgbClr val="FF0000"/>
                        </a:solidFill>
                      </a:endParaRPr>
                    </a:p>
                  </a:txBody>
                  <a:tcPr/>
                </a:tc>
                <a:tc>
                  <a:txBody>
                    <a:bodyPr/>
                    <a:lstStyle/>
                    <a:p>
                      <a:pPr algn="l" rtl="0"/>
                      <a:r>
                        <a:rPr lang="en-US" sz="2400" dirty="0"/>
                        <a:t>Practical Nurse (LPN)</a:t>
                      </a:r>
                      <a:endParaRPr lang="ar-SA" sz="2400" dirty="0"/>
                    </a:p>
                  </a:txBody>
                  <a:tcPr/>
                </a:tc>
                <a:tc>
                  <a:txBody>
                    <a:bodyPr/>
                    <a:lstStyle/>
                    <a:p>
                      <a:pPr algn="ctr" rtl="0"/>
                      <a:r>
                        <a:rPr lang="en-US" sz="2400" dirty="0"/>
                        <a:t>1</a:t>
                      </a:r>
                      <a:endParaRPr lang="ar-SA" sz="2400" dirty="0"/>
                    </a:p>
                  </a:txBody>
                  <a:tcPr/>
                </a:tc>
                <a:extLst>
                  <a:ext uri="{0D108BD9-81ED-4DB2-BD59-A6C34878D82A}">
                    <a16:rowId xmlns:a16="http://schemas.microsoft.com/office/drawing/2014/main" xmlns="" val="1201066123"/>
                  </a:ext>
                </a:extLst>
              </a:tr>
              <a:tr h="581358">
                <a:tc>
                  <a: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0000"/>
                          </a:solidFill>
                          <a:effectLst/>
                          <a:uLnTx/>
                          <a:uFillTx/>
                          <a:latin typeface="Franklin Gothic Book" panose="020B0503020102020204"/>
                          <a:ea typeface="+mn-ea"/>
                          <a:cs typeface="+mn-cs"/>
                        </a:rPr>
                        <a:t>3 Academic years </a:t>
                      </a:r>
                      <a:endParaRPr kumimoji="0" lang="ar-SA" sz="2000" b="1" i="0" u="none" strike="noStrike" kern="1200" cap="none" spc="0" normalizeH="0" baseline="0" noProof="0" dirty="0">
                        <a:ln>
                          <a:noFill/>
                        </a:ln>
                        <a:solidFill>
                          <a:srgbClr val="FF0000"/>
                        </a:solidFill>
                        <a:effectLst/>
                        <a:uLnTx/>
                        <a:uFillTx/>
                        <a:latin typeface="Franklin Gothic Book" panose="020B0503020102020204"/>
                        <a:ea typeface="+mn-ea"/>
                        <a:cs typeface="Tahoma" panose="020B0604030504040204" pitchFamily="34" charset="0"/>
                      </a:endParaRPr>
                    </a:p>
                  </a:txBody>
                  <a:tcPr/>
                </a:tc>
                <a:tc>
                  <a:txBody>
                    <a:bodyPr/>
                    <a:lstStyle/>
                    <a:p>
                      <a:pPr algn="l" rtl="0"/>
                      <a:r>
                        <a:rPr lang="en-US" sz="2400" dirty="0"/>
                        <a:t>Registered Staff Nurse (RN) </a:t>
                      </a:r>
                      <a:endParaRPr lang="ar-SA" sz="2400" dirty="0"/>
                    </a:p>
                  </a:txBody>
                  <a:tcPr/>
                </a:tc>
                <a:tc>
                  <a:txBody>
                    <a:bodyPr/>
                    <a:lstStyle/>
                    <a:p>
                      <a:pPr algn="ctr" rtl="0"/>
                      <a:r>
                        <a:rPr lang="en-US" sz="2400" dirty="0"/>
                        <a:t>2</a:t>
                      </a:r>
                      <a:endParaRPr lang="ar-SA" sz="2400" dirty="0"/>
                    </a:p>
                  </a:txBody>
                  <a:tcPr/>
                </a:tc>
                <a:extLst>
                  <a:ext uri="{0D108BD9-81ED-4DB2-BD59-A6C34878D82A}">
                    <a16:rowId xmlns:a16="http://schemas.microsoft.com/office/drawing/2014/main" xmlns="" val="4246875830"/>
                  </a:ext>
                </a:extLst>
              </a:tr>
              <a:tr h="581358">
                <a:tc>
                  <a: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0000"/>
                          </a:solidFill>
                          <a:effectLst/>
                          <a:uLnTx/>
                          <a:uFillTx/>
                          <a:latin typeface="Franklin Gothic Book" panose="020B0503020102020204"/>
                          <a:ea typeface="+mn-ea"/>
                          <a:cs typeface="+mn-cs"/>
                        </a:rPr>
                        <a:t>4 Academic years </a:t>
                      </a:r>
                      <a:endParaRPr kumimoji="0" lang="ar-SA" sz="2000" b="1" i="0" u="none" strike="noStrike" kern="1200" cap="none" spc="0" normalizeH="0" baseline="0" noProof="0" dirty="0">
                        <a:ln>
                          <a:noFill/>
                        </a:ln>
                        <a:solidFill>
                          <a:srgbClr val="FF0000"/>
                        </a:solidFill>
                        <a:effectLst/>
                        <a:uLnTx/>
                        <a:uFillTx/>
                        <a:latin typeface="Franklin Gothic Book" panose="020B0503020102020204"/>
                        <a:ea typeface="+mn-ea"/>
                        <a:cs typeface="Tahoma" panose="020B0604030504040204" pitchFamily="34" charset="0"/>
                      </a:endParaRPr>
                    </a:p>
                  </a:txBody>
                  <a:tcPr/>
                </a:tc>
                <a:tc>
                  <a:txBody>
                    <a:bodyPr/>
                    <a:lstStyle/>
                    <a:p>
                      <a:pPr algn="l" rtl="0"/>
                      <a:r>
                        <a:rPr lang="en-US" sz="2400" dirty="0"/>
                        <a:t>Bachelor Degree in Nursing (BSN)</a:t>
                      </a:r>
                      <a:endParaRPr lang="ar-SA" sz="2400" dirty="0"/>
                    </a:p>
                  </a:txBody>
                  <a:tcPr/>
                </a:tc>
                <a:tc>
                  <a:txBody>
                    <a:bodyPr/>
                    <a:lstStyle/>
                    <a:p>
                      <a:pPr algn="ctr" rtl="0"/>
                      <a:r>
                        <a:rPr lang="en-US" sz="2400" dirty="0"/>
                        <a:t>3</a:t>
                      </a:r>
                      <a:endParaRPr lang="ar-SA" sz="2400" dirty="0"/>
                    </a:p>
                  </a:txBody>
                  <a:tcPr/>
                </a:tc>
                <a:extLst>
                  <a:ext uri="{0D108BD9-81ED-4DB2-BD59-A6C34878D82A}">
                    <a16:rowId xmlns:a16="http://schemas.microsoft.com/office/drawing/2014/main" xmlns="" val="3735178012"/>
                  </a:ext>
                </a:extLst>
              </a:tr>
              <a:tr h="581358">
                <a:tc>
                  <a: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0000"/>
                          </a:solidFill>
                          <a:effectLst/>
                          <a:uLnTx/>
                          <a:uFillTx/>
                          <a:latin typeface="+mn-lt"/>
                          <a:ea typeface="+mn-ea"/>
                          <a:cs typeface="+mn-cs"/>
                        </a:rPr>
                        <a:t>4 Academic years + 2 Academic years </a:t>
                      </a:r>
                      <a:endParaRPr kumimoji="0" lang="ar-SA" sz="2000" b="1" i="0" u="none" strike="noStrike" kern="1200" cap="none" spc="0" normalizeH="0" baseline="0" noProof="0" dirty="0">
                        <a:ln>
                          <a:noFill/>
                        </a:ln>
                        <a:solidFill>
                          <a:srgbClr val="FF0000"/>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ar-SA" sz="2000" b="1" i="0" u="none" strike="noStrike" kern="1200" cap="none" spc="0" normalizeH="0" baseline="0" noProof="0" dirty="0">
                        <a:ln>
                          <a:noFill/>
                        </a:ln>
                        <a:solidFill>
                          <a:srgbClr val="FF0000"/>
                        </a:solidFill>
                        <a:effectLst/>
                        <a:uLnTx/>
                        <a:uFillTx/>
                        <a:latin typeface="+mn-lt"/>
                        <a:ea typeface="+mn-ea"/>
                        <a:cs typeface="+mn-cs"/>
                      </a:endParaRPr>
                    </a:p>
                  </a:txBody>
                  <a:tcPr/>
                </a:tc>
                <a:tc>
                  <a:txBody>
                    <a:bodyPr/>
                    <a:lstStyle/>
                    <a:p>
                      <a:pPr algn="l" rtl="0"/>
                      <a:r>
                        <a:rPr lang="en-US" sz="2400" dirty="0"/>
                        <a:t>Master Degree in Nursing (MSN)</a:t>
                      </a:r>
                      <a:endParaRPr lang="ar-SA" sz="2400" dirty="0"/>
                    </a:p>
                  </a:txBody>
                  <a:tcPr/>
                </a:tc>
                <a:tc>
                  <a:txBody>
                    <a:bodyPr/>
                    <a:lstStyle/>
                    <a:p>
                      <a:pPr algn="ctr" rtl="0"/>
                      <a:r>
                        <a:rPr lang="en-US" sz="2400" dirty="0"/>
                        <a:t>4</a:t>
                      </a:r>
                      <a:endParaRPr lang="ar-SA" sz="2400" dirty="0"/>
                    </a:p>
                  </a:txBody>
                  <a:tcPr/>
                </a:tc>
                <a:extLst>
                  <a:ext uri="{0D108BD9-81ED-4DB2-BD59-A6C34878D82A}">
                    <a16:rowId xmlns:a16="http://schemas.microsoft.com/office/drawing/2014/main" xmlns="" val="3903469072"/>
                  </a:ext>
                </a:extLst>
              </a:tr>
              <a:tr h="581358">
                <a:tc>
                  <a:txBody>
                    <a:bodyPr/>
                    <a:lstStyle/>
                    <a:p>
                      <a:pPr marL="457200" marR="0" lvl="2"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0000"/>
                          </a:solidFill>
                          <a:effectLst/>
                          <a:uLnTx/>
                          <a:uFillTx/>
                          <a:latin typeface="+mn-lt"/>
                          <a:ea typeface="+mn-ea"/>
                          <a:cs typeface="+mn-cs"/>
                        </a:rPr>
                        <a:t>4 Academic years + 2  + 3 – 5 Academic years </a:t>
                      </a:r>
                      <a:endParaRPr kumimoji="0" lang="ar-SA" sz="2000" b="1" i="0" u="none" strike="noStrike" kern="1200" cap="none" spc="0" normalizeH="0" baseline="0" noProof="0" dirty="0">
                        <a:ln>
                          <a:noFill/>
                        </a:ln>
                        <a:solidFill>
                          <a:srgbClr val="FF0000"/>
                        </a:solidFill>
                        <a:effectLst/>
                        <a:uLnTx/>
                        <a:uFillTx/>
                        <a:latin typeface="+mn-lt"/>
                        <a:ea typeface="+mn-ea"/>
                        <a:cs typeface="+mn-cs"/>
                      </a:endParaRPr>
                    </a:p>
                  </a:txBody>
                  <a:tcPr/>
                </a:tc>
                <a:tc>
                  <a:txBody>
                    <a:bodyPr/>
                    <a:lstStyle/>
                    <a:p>
                      <a:pPr algn="l" rtl="0"/>
                      <a:r>
                        <a:rPr lang="en-US" sz="2400" dirty="0"/>
                        <a:t>Philosophy of Doctorate (Ph.D.)</a:t>
                      </a:r>
                      <a:endParaRPr lang="ar-SA" sz="2400" dirty="0"/>
                    </a:p>
                  </a:txBody>
                  <a:tcPr/>
                </a:tc>
                <a:tc>
                  <a:txBody>
                    <a:bodyPr/>
                    <a:lstStyle/>
                    <a:p>
                      <a:pPr algn="ctr" rtl="0"/>
                      <a:r>
                        <a:rPr lang="en-US" sz="2400" dirty="0"/>
                        <a:t>5</a:t>
                      </a:r>
                      <a:endParaRPr lang="ar-SA" sz="2400" dirty="0"/>
                    </a:p>
                  </a:txBody>
                  <a:tcPr/>
                </a:tc>
                <a:extLst>
                  <a:ext uri="{0D108BD9-81ED-4DB2-BD59-A6C34878D82A}">
                    <a16:rowId xmlns:a16="http://schemas.microsoft.com/office/drawing/2014/main" xmlns="" val="2499767101"/>
                  </a:ext>
                </a:extLst>
              </a:tr>
              <a:tr h="581358">
                <a:tc>
                  <a:txBody>
                    <a:bodyPr/>
                    <a:lstStyle/>
                    <a:p>
                      <a:pPr lvl="1" algn="l" rtl="0"/>
                      <a:r>
                        <a:rPr lang="en-US" sz="2000" b="1" dirty="0">
                          <a:solidFill>
                            <a:srgbClr val="FF0000"/>
                          </a:solidFill>
                        </a:rPr>
                        <a:t>Ph.D.</a:t>
                      </a:r>
                      <a:r>
                        <a:rPr lang="en-US" sz="2000" b="1" baseline="0" dirty="0">
                          <a:solidFill>
                            <a:srgbClr val="FF0000"/>
                          </a:solidFill>
                        </a:rPr>
                        <a:t> +</a:t>
                      </a:r>
                      <a:endParaRPr lang="ar-SA" sz="2000" b="1" dirty="0">
                        <a:solidFill>
                          <a:srgbClr val="FF0000"/>
                        </a:solidFill>
                      </a:endParaRPr>
                    </a:p>
                  </a:txBody>
                  <a:tcPr/>
                </a:tc>
                <a:tc>
                  <a:txBody>
                    <a:bodyPr/>
                    <a:lstStyle/>
                    <a:p>
                      <a:pPr algn="l" rtl="0"/>
                      <a:r>
                        <a:rPr lang="en-US" sz="2400" dirty="0"/>
                        <a:t>Post Doctorate Level Scientist </a:t>
                      </a:r>
                      <a:endParaRPr lang="ar-SA" sz="2400" dirty="0"/>
                    </a:p>
                  </a:txBody>
                  <a:tcPr/>
                </a:tc>
                <a:tc>
                  <a:txBody>
                    <a:bodyPr/>
                    <a:lstStyle/>
                    <a:p>
                      <a:pPr algn="ctr" rtl="0"/>
                      <a:r>
                        <a:rPr lang="en-US" sz="2400" dirty="0"/>
                        <a:t>6</a:t>
                      </a:r>
                      <a:endParaRPr lang="ar-SA" sz="2400" dirty="0"/>
                    </a:p>
                  </a:txBody>
                  <a:tcPr/>
                </a:tc>
                <a:extLst>
                  <a:ext uri="{0D108BD9-81ED-4DB2-BD59-A6C34878D82A}">
                    <a16:rowId xmlns:a16="http://schemas.microsoft.com/office/drawing/2014/main" xmlns="" val="3290392840"/>
                  </a:ext>
                </a:extLst>
              </a:tr>
              <a:tr h="581358">
                <a:tc>
                  <a:txBody>
                    <a:bodyPr/>
                    <a:lstStyle/>
                    <a:p>
                      <a:pPr lvl="1" algn="l" rtl="0"/>
                      <a:r>
                        <a:rPr lang="en-US" sz="2000" b="1" dirty="0">
                          <a:solidFill>
                            <a:srgbClr val="FF0000"/>
                          </a:solidFill>
                        </a:rPr>
                        <a:t>Not bounded and my begin in any stage from BSN</a:t>
                      </a:r>
                      <a:endParaRPr lang="ar-SA" sz="2000" b="1" dirty="0">
                        <a:solidFill>
                          <a:srgbClr val="FF0000"/>
                        </a:solidFill>
                      </a:endParaRPr>
                    </a:p>
                  </a:txBody>
                  <a:tcPr/>
                </a:tc>
                <a:tc>
                  <a:txBody>
                    <a:bodyPr/>
                    <a:lstStyle/>
                    <a:p>
                      <a:pPr algn="l" rtl="0"/>
                      <a:r>
                        <a:rPr lang="en-US" sz="2400" dirty="0"/>
                        <a:t>Scientist </a:t>
                      </a:r>
                      <a:endParaRPr lang="ar-SA" sz="2400" dirty="0"/>
                    </a:p>
                  </a:txBody>
                  <a:tcPr/>
                </a:tc>
                <a:tc>
                  <a:txBody>
                    <a:bodyPr/>
                    <a:lstStyle/>
                    <a:p>
                      <a:pPr algn="ctr" rtl="0"/>
                      <a:r>
                        <a:rPr lang="en-US" sz="2400" dirty="0"/>
                        <a:t>7</a:t>
                      </a:r>
                      <a:endParaRPr lang="ar-SA" sz="2400" dirty="0"/>
                    </a:p>
                  </a:txBody>
                  <a:tcPr/>
                </a:tc>
                <a:extLst>
                  <a:ext uri="{0D108BD9-81ED-4DB2-BD59-A6C34878D82A}">
                    <a16:rowId xmlns:a16="http://schemas.microsoft.com/office/drawing/2014/main" xmlns="" val="2272954394"/>
                  </a:ext>
                </a:extLst>
              </a:tr>
              <a:tr h="581358">
                <a:tc gridSpan="2">
                  <a:txBody>
                    <a:bodyPr/>
                    <a:lstStyle/>
                    <a:p>
                      <a:pPr lvl="1" algn="ctr" rtl="0"/>
                      <a:r>
                        <a:rPr lang="en-US" sz="2800" b="1" dirty="0">
                          <a:solidFill>
                            <a:srgbClr val="FF0000"/>
                          </a:solidFill>
                        </a:rPr>
                        <a:t>Unlicensed assistive personnel (UAP) like family </a:t>
                      </a:r>
                      <a:r>
                        <a:rPr lang="en-US" sz="2800" b="1" dirty="0" err="1">
                          <a:solidFill>
                            <a:srgbClr val="FF0000"/>
                          </a:solidFill>
                        </a:rPr>
                        <a:t>memebers</a:t>
                      </a:r>
                      <a:r>
                        <a:rPr lang="en-US" sz="2800" b="1" dirty="0">
                          <a:solidFill>
                            <a:srgbClr val="FF0000"/>
                          </a:solidFill>
                        </a:rPr>
                        <a:t> </a:t>
                      </a:r>
                      <a:endParaRPr lang="ar-SA" sz="2800" b="1" dirty="0">
                        <a:solidFill>
                          <a:srgbClr val="FF0000"/>
                        </a:solidFill>
                      </a:endParaRPr>
                    </a:p>
                  </a:txBody>
                  <a:tcPr/>
                </a:tc>
                <a:tc hMerge="1">
                  <a:txBody>
                    <a:bodyPr/>
                    <a:lstStyle/>
                    <a:p>
                      <a:pPr algn="l" rtl="0"/>
                      <a:endParaRPr lang="ar-SA" sz="2400" dirty="0"/>
                    </a:p>
                  </a:txBody>
                  <a:tcPr/>
                </a:tc>
                <a:tc>
                  <a:txBody>
                    <a:bodyPr/>
                    <a:lstStyle/>
                    <a:p>
                      <a:pPr algn="ctr" rtl="0"/>
                      <a:endParaRPr lang="ar-SA" sz="2400" dirty="0"/>
                    </a:p>
                  </a:txBody>
                  <a:tcPr/>
                </a:tc>
                <a:extLst>
                  <a:ext uri="{0D108BD9-81ED-4DB2-BD59-A6C34878D82A}">
                    <a16:rowId xmlns:a16="http://schemas.microsoft.com/office/drawing/2014/main" xmlns="" val="3138747447"/>
                  </a:ext>
                </a:extLst>
              </a:tr>
            </a:tbl>
          </a:graphicData>
        </a:graphic>
      </p:graphicFrame>
    </p:spTree>
    <p:extLst>
      <p:ext uri="{BB962C8B-B14F-4D97-AF65-F5344CB8AC3E}">
        <p14:creationId xmlns:p14="http://schemas.microsoft.com/office/powerpoint/2010/main" val="896198863"/>
      </p:ext>
    </p:extLst>
  </p:cSld>
  <p:clrMapOvr>
    <a:masterClrMapping/>
  </p:clrMapOvr>
  <mc:AlternateContent xmlns:mc="http://schemas.openxmlformats.org/markup-compatibility/2006" xmlns:p14="http://schemas.microsoft.com/office/powerpoint/2010/main">
    <mc:Choice Requires="p14">
      <p:transition spd="slow" p14:dur="2000" advTm="160930"/>
    </mc:Choice>
    <mc:Fallback xmlns="">
      <p:transition spd="slow" advTm="16093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765"/>
            <a:ext cx="12192000" cy="874643"/>
          </a:xfrm>
          <a:solidFill>
            <a:schemeClr val="accent6"/>
          </a:solidFill>
        </p:spPr>
        <p:txBody>
          <a:bodyPr/>
          <a:lstStyle/>
          <a:p>
            <a:pPr algn="ctr" rtl="0"/>
            <a:r>
              <a:rPr lang="en-US" b="1" dirty="0">
                <a:solidFill>
                  <a:schemeClr val="tx1"/>
                </a:solidFill>
              </a:rPr>
              <a:t>Integrating Nursing Theory</a:t>
            </a:r>
            <a:r>
              <a:rPr lang="en-US" b="1" dirty="0"/>
              <a:t> cont.</a:t>
            </a:r>
          </a:p>
        </p:txBody>
      </p:sp>
      <p:pic>
        <p:nvPicPr>
          <p:cNvPr id="8" name="Content Placeholder 7"/>
          <p:cNvPicPr>
            <a:picLocks noGrp="1" noChangeAspect="1"/>
          </p:cNvPicPr>
          <p:nvPr>
            <p:ph idx="1"/>
          </p:nvPr>
        </p:nvPicPr>
        <p:blipFill rotWithShape="1">
          <a:blip r:embed="rId2"/>
          <a:srcRect b="47891"/>
          <a:stretch/>
        </p:blipFill>
        <p:spPr>
          <a:xfrm>
            <a:off x="863585" y="883408"/>
            <a:ext cx="10340788" cy="5635020"/>
          </a:xfrm>
          <a:solidFill>
            <a:schemeClr val="accent2">
              <a:lumMod val="75000"/>
            </a:schemeClr>
          </a:solidFill>
        </p:spPr>
      </p:pic>
      <p:sp>
        <p:nvSpPr>
          <p:cNvPr id="5" name="Date Placeholder 4"/>
          <p:cNvSpPr>
            <a:spLocks noGrp="1"/>
          </p:cNvSpPr>
          <p:nvPr>
            <p:ph type="dt" sz="half" idx="10"/>
          </p:nvPr>
        </p:nvSpPr>
        <p:spPr/>
        <p:txBody>
          <a:bodyPr/>
          <a:lstStyle/>
          <a:p>
            <a:fld id="{9A6D3DA8-CE81-4DBC-B9CC-482E45B8F9CA}" type="datetime1">
              <a:rPr lang="en-US" smtClean="0"/>
              <a:t>9/21/2020</a:t>
            </a:fld>
            <a:endParaRPr lang="en-US" dirty="0"/>
          </a:p>
        </p:txBody>
      </p:sp>
      <p:sp>
        <p:nvSpPr>
          <p:cNvPr id="6" name="Footer Placeholder 5"/>
          <p:cNvSpPr>
            <a:spLocks noGrp="1"/>
          </p:cNvSpPr>
          <p:nvPr>
            <p:ph type="ftr" sz="quarter" idx="11"/>
          </p:nvPr>
        </p:nvSpPr>
        <p:spPr/>
        <p:txBody>
          <a:bodyPr/>
          <a:lstStyle/>
          <a:p>
            <a:r>
              <a:rPr lang="en-US"/>
              <a:t>Seed Lectures - FUNDAMENTAL NURSING First Term Lecture 1 Nursing Foundations</a:t>
            </a:r>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11</a:t>
            </a:fld>
            <a:endParaRPr lang="en-US" dirty="0"/>
          </a:p>
        </p:txBody>
      </p:sp>
    </p:spTree>
    <p:extLst>
      <p:ext uri="{BB962C8B-B14F-4D97-AF65-F5344CB8AC3E}">
        <p14:creationId xmlns:p14="http://schemas.microsoft.com/office/powerpoint/2010/main" val="971212165"/>
      </p:ext>
    </p:extLst>
  </p:cSld>
  <p:clrMapOvr>
    <a:masterClrMapping/>
  </p:clrMapOvr>
  <mc:AlternateContent xmlns:mc="http://schemas.openxmlformats.org/markup-compatibility/2006" xmlns:p14="http://schemas.microsoft.com/office/powerpoint/2010/main">
    <mc:Choice Requires="p14">
      <p:transition spd="slow" p14:dur="2000" advTm="160930"/>
    </mc:Choice>
    <mc:Fallback xmlns="">
      <p:transition spd="slow" advTm="16093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2BC4FA5-CAE1-4AE9-8003-052D9D3618E2}" type="datetime1">
              <a:rPr lang="en-US" smtClean="0"/>
              <a:t>9/21/2020</a:t>
            </a:fld>
            <a:endParaRPr lang="en-US" dirty="0"/>
          </a:p>
        </p:txBody>
      </p:sp>
      <p:sp>
        <p:nvSpPr>
          <p:cNvPr id="6" name="Footer Placeholder 5"/>
          <p:cNvSpPr>
            <a:spLocks noGrp="1"/>
          </p:cNvSpPr>
          <p:nvPr>
            <p:ph type="ftr" sz="quarter" idx="11"/>
          </p:nvPr>
        </p:nvSpPr>
        <p:spPr/>
        <p:txBody>
          <a:bodyPr/>
          <a:lstStyle/>
          <a:p>
            <a:r>
              <a:rPr lang="en-US"/>
              <a:t>Seed Lectures - FUNDAMENTAL NURSING First Term Lecture 1 Nursing Foundations</a:t>
            </a:r>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12</a:t>
            </a:fld>
            <a:endParaRPr lang="en-US" dirty="0"/>
          </a:p>
        </p:txBody>
      </p:sp>
      <p:pic>
        <p:nvPicPr>
          <p:cNvPr id="8" name="Content Placeholder 7"/>
          <p:cNvPicPr>
            <a:picLocks noGrp="1" noChangeAspect="1"/>
          </p:cNvPicPr>
          <p:nvPr>
            <p:ph idx="1"/>
          </p:nvPr>
        </p:nvPicPr>
        <p:blipFill>
          <a:blip r:embed="rId2"/>
          <a:stretch>
            <a:fillRect/>
          </a:stretch>
        </p:blipFill>
        <p:spPr>
          <a:xfrm>
            <a:off x="1" y="0"/>
            <a:ext cx="12192000" cy="6531365"/>
          </a:xfrm>
        </p:spPr>
      </p:pic>
    </p:spTree>
    <p:extLst>
      <p:ext uri="{BB962C8B-B14F-4D97-AF65-F5344CB8AC3E}">
        <p14:creationId xmlns:p14="http://schemas.microsoft.com/office/powerpoint/2010/main" val="3428681884"/>
      </p:ext>
    </p:extLst>
  </p:cSld>
  <p:clrMapOvr>
    <a:masterClrMapping/>
  </p:clrMapOvr>
  <mc:AlternateContent xmlns:mc="http://schemas.openxmlformats.org/markup-compatibility/2006" xmlns:p14="http://schemas.microsoft.com/office/powerpoint/2010/main">
    <mc:Choice Requires="p14">
      <p:transition spd="slow" p14:dur="2000" advTm="160930"/>
    </mc:Choice>
    <mc:Fallback xmlns="">
      <p:transition spd="slow" advTm="16093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765"/>
            <a:ext cx="12192000" cy="874643"/>
          </a:xfrm>
          <a:solidFill>
            <a:schemeClr val="accent6"/>
          </a:solidFill>
        </p:spPr>
        <p:txBody>
          <a:bodyPr/>
          <a:lstStyle/>
          <a:p>
            <a:pPr algn="ctr" rtl="0"/>
            <a:r>
              <a:rPr lang="en-US" b="1" dirty="0">
                <a:solidFill>
                  <a:schemeClr val="tx1"/>
                </a:solidFill>
              </a:rPr>
              <a:t>Delegating Nursing Work</a:t>
            </a:r>
          </a:p>
        </p:txBody>
      </p:sp>
      <p:sp>
        <p:nvSpPr>
          <p:cNvPr id="3" name="Content Placeholder 2"/>
          <p:cNvSpPr>
            <a:spLocks noGrp="1"/>
          </p:cNvSpPr>
          <p:nvPr>
            <p:ph idx="1"/>
          </p:nvPr>
        </p:nvSpPr>
        <p:spPr>
          <a:xfrm>
            <a:off x="0" y="872508"/>
            <a:ext cx="12192000" cy="5475284"/>
          </a:xfrm>
          <a:solidFill>
            <a:schemeClr val="accent2">
              <a:lumMod val="75000"/>
            </a:schemeClr>
          </a:solidFill>
        </p:spPr>
        <p:txBody>
          <a:bodyPr>
            <a:normAutofit lnSpcReduction="10000"/>
          </a:bodyPr>
          <a:lstStyle/>
          <a:p>
            <a:pPr algn="l" rtl="0"/>
            <a:r>
              <a:rPr lang="en-US" sz="3600" b="1" dirty="0">
                <a:solidFill>
                  <a:srgbClr val="002060"/>
                </a:solidFill>
              </a:rPr>
              <a:t>Regardless of whether it is an RN delegating to an LPN or a UAP or an LPN delegating to an UAP, delegation requires adhering to the following five guidelines:</a:t>
            </a:r>
          </a:p>
          <a:p>
            <a:pPr algn="l" rtl="0"/>
            <a:r>
              <a:rPr lang="en-US" sz="3600" b="1" dirty="0">
                <a:solidFill>
                  <a:srgbClr val="002060"/>
                </a:solidFill>
              </a:rPr>
              <a:t>Right task: </a:t>
            </a:r>
            <a:r>
              <a:rPr lang="en-US" sz="3000" b="1" dirty="0">
                <a:solidFill>
                  <a:srgbClr val="FF0000"/>
                </a:solidFill>
              </a:rPr>
              <a:t>matching the client’s needs with the caregiver’s skills</a:t>
            </a:r>
          </a:p>
          <a:p>
            <a:pPr algn="l" rtl="0"/>
            <a:r>
              <a:rPr lang="en-US" sz="3600" b="1" dirty="0">
                <a:solidFill>
                  <a:srgbClr val="002060"/>
                </a:solidFill>
              </a:rPr>
              <a:t>Right circumstance: </a:t>
            </a:r>
            <a:r>
              <a:rPr lang="en-US" sz="3000" b="1" dirty="0">
                <a:solidFill>
                  <a:srgbClr val="FF0000"/>
                </a:solidFill>
              </a:rPr>
              <a:t>ensuring that the situation is appropriate</a:t>
            </a:r>
          </a:p>
          <a:p>
            <a:pPr algn="l" rtl="0"/>
            <a:r>
              <a:rPr lang="en-US" sz="3600" b="1" dirty="0">
                <a:solidFill>
                  <a:srgbClr val="002060"/>
                </a:solidFill>
              </a:rPr>
              <a:t>Right person: </a:t>
            </a:r>
            <a:r>
              <a:rPr lang="en-US" sz="3000" b="1" dirty="0">
                <a:solidFill>
                  <a:srgbClr val="FF0000"/>
                </a:solidFill>
              </a:rPr>
              <a:t>knowing the unique competencies of the caregiver</a:t>
            </a:r>
          </a:p>
          <a:p>
            <a:pPr algn="l" rtl="0"/>
            <a:r>
              <a:rPr lang="en-US" sz="3600" b="1" dirty="0">
                <a:solidFill>
                  <a:srgbClr val="002060"/>
                </a:solidFill>
              </a:rPr>
              <a:t>Right directions and communication: </a:t>
            </a:r>
            <a:r>
              <a:rPr lang="en-US" sz="3000" b="1" dirty="0">
                <a:solidFill>
                  <a:srgbClr val="FF0000"/>
                </a:solidFill>
              </a:rPr>
              <a:t>providing sufficient information</a:t>
            </a:r>
          </a:p>
          <a:p>
            <a:pPr algn="l" rtl="0"/>
            <a:r>
              <a:rPr lang="en-US" sz="3600" b="1" dirty="0">
                <a:solidFill>
                  <a:srgbClr val="002060"/>
                </a:solidFill>
              </a:rPr>
              <a:t>Right supervision and evaluation: </a:t>
            </a:r>
            <a:r>
              <a:rPr lang="en-US" sz="2800" b="1" dirty="0">
                <a:solidFill>
                  <a:srgbClr val="FF0000"/>
                </a:solidFill>
              </a:rPr>
              <a:t>being available for assistance; validating</a:t>
            </a:r>
          </a:p>
        </p:txBody>
      </p:sp>
      <p:sp>
        <p:nvSpPr>
          <p:cNvPr id="5" name="Date Placeholder 4"/>
          <p:cNvSpPr>
            <a:spLocks noGrp="1"/>
          </p:cNvSpPr>
          <p:nvPr>
            <p:ph type="dt" sz="half" idx="10"/>
          </p:nvPr>
        </p:nvSpPr>
        <p:spPr/>
        <p:txBody>
          <a:bodyPr/>
          <a:lstStyle/>
          <a:p>
            <a:fld id="{FBD6686C-1D9A-463B-82EE-F502C13C7752}" type="datetime1">
              <a:rPr lang="en-US" smtClean="0"/>
              <a:t>9/21/2020</a:t>
            </a:fld>
            <a:endParaRPr lang="en-US" dirty="0"/>
          </a:p>
        </p:txBody>
      </p:sp>
      <p:sp>
        <p:nvSpPr>
          <p:cNvPr id="6" name="Footer Placeholder 5"/>
          <p:cNvSpPr>
            <a:spLocks noGrp="1"/>
          </p:cNvSpPr>
          <p:nvPr>
            <p:ph type="ftr" sz="quarter" idx="11"/>
          </p:nvPr>
        </p:nvSpPr>
        <p:spPr/>
        <p:txBody>
          <a:bodyPr/>
          <a:lstStyle/>
          <a:p>
            <a:r>
              <a:rPr lang="en-US"/>
              <a:t>Seed Lectures - FUNDAMENTAL NURSING First Term Lecture 1 Nursing Foundations</a:t>
            </a:r>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13</a:t>
            </a:fld>
            <a:endParaRPr lang="en-US" dirty="0"/>
          </a:p>
        </p:txBody>
      </p:sp>
    </p:spTree>
    <p:extLst>
      <p:ext uri="{BB962C8B-B14F-4D97-AF65-F5344CB8AC3E}">
        <p14:creationId xmlns:p14="http://schemas.microsoft.com/office/powerpoint/2010/main" val="2175783910"/>
      </p:ext>
    </p:extLst>
  </p:cSld>
  <p:clrMapOvr>
    <a:masterClrMapping/>
  </p:clrMapOvr>
  <mc:AlternateContent xmlns:mc="http://schemas.openxmlformats.org/markup-compatibility/2006" xmlns:p14="http://schemas.microsoft.com/office/powerpoint/2010/main">
    <mc:Choice Requires="p14">
      <p:transition spd="slow" p14:dur="2000" advTm="160930"/>
    </mc:Choice>
    <mc:Fallback xmlns="">
      <p:transition spd="slow" advTm="16093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765"/>
            <a:ext cx="12192000" cy="874643"/>
          </a:xfrm>
          <a:solidFill>
            <a:srgbClr val="0070C0"/>
          </a:solidFill>
        </p:spPr>
        <p:txBody>
          <a:bodyPr/>
          <a:lstStyle/>
          <a:p>
            <a:pPr algn="ctr" rtl="0"/>
            <a:r>
              <a:rPr lang="en-US" b="1" dirty="0"/>
              <a:t>Roles of a Nurse</a:t>
            </a:r>
          </a:p>
        </p:txBody>
      </p:sp>
      <p:sp>
        <p:nvSpPr>
          <p:cNvPr id="3" name="Content Placeholder 2"/>
          <p:cNvSpPr>
            <a:spLocks noGrp="1"/>
          </p:cNvSpPr>
          <p:nvPr>
            <p:ph idx="1"/>
          </p:nvPr>
        </p:nvSpPr>
        <p:spPr>
          <a:xfrm>
            <a:off x="0" y="872508"/>
            <a:ext cx="6035040" cy="5475284"/>
          </a:xfrm>
          <a:solidFill>
            <a:schemeClr val="accent5">
              <a:lumMod val="60000"/>
              <a:lumOff val="40000"/>
            </a:schemeClr>
          </a:solidFill>
        </p:spPr>
        <p:txBody>
          <a:bodyPr>
            <a:normAutofit/>
          </a:bodyPr>
          <a:lstStyle/>
          <a:p>
            <a:pPr lvl="1" algn="l" rtl="0"/>
            <a:r>
              <a:rPr lang="en-US" sz="4400" b="1" dirty="0">
                <a:solidFill>
                  <a:srgbClr val="7030A0"/>
                </a:solidFill>
              </a:rPr>
              <a:t>Coordinator</a:t>
            </a:r>
          </a:p>
          <a:p>
            <a:pPr lvl="1" algn="l" rtl="0"/>
            <a:r>
              <a:rPr lang="en-US" sz="4400" b="1" dirty="0">
                <a:solidFill>
                  <a:srgbClr val="7030A0"/>
                </a:solidFill>
              </a:rPr>
              <a:t>Communicator</a:t>
            </a:r>
          </a:p>
          <a:p>
            <a:pPr lvl="1" algn="l" rtl="0"/>
            <a:r>
              <a:rPr lang="en-US" sz="4400" b="1" dirty="0">
                <a:solidFill>
                  <a:srgbClr val="7030A0"/>
                </a:solidFill>
              </a:rPr>
              <a:t>Teacher</a:t>
            </a:r>
          </a:p>
          <a:p>
            <a:pPr lvl="1" algn="l" rtl="0"/>
            <a:r>
              <a:rPr lang="en-US" sz="4400" b="1" dirty="0">
                <a:solidFill>
                  <a:srgbClr val="7030A0"/>
                </a:solidFill>
              </a:rPr>
              <a:t>Counselor</a:t>
            </a:r>
          </a:p>
          <a:p>
            <a:pPr lvl="1" algn="l" rtl="0"/>
            <a:r>
              <a:rPr lang="en-US" sz="4400" b="1" dirty="0">
                <a:solidFill>
                  <a:srgbClr val="7030A0"/>
                </a:solidFill>
              </a:rPr>
              <a:t>Manager</a:t>
            </a:r>
          </a:p>
          <a:p>
            <a:pPr lvl="1" algn="l" rtl="0"/>
            <a:r>
              <a:rPr lang="en-US" sz="4400" b="1" dirty="0">
                <a:solidFill>
                  <a:srgbClr val="7030A0"/>
                </a:solidFill>
              </a:rPr>
              <a:t>Leader</a:t>
            </a:r>
          </a:p>
        </p:txBody>
      </p:sp>
      <p:sp>
        <p:nvSpPr>
          <p:cNvPr id="5" name="Date Placeholder 4"/>
          <p:cNvSpPr>
            <a:spLocks noGrp="1"/>
          </p:cNvSpPr>
          <p:nvPr>
            <p:ph type="dt" sz="half" idx="10"/>
          </p:nvPr>
        </p:nvSpPr>
        <p:spPr/>
        <p:txBody>
          <a:bodyPr/>
          <a:lstStyle/>
          <a:p>
            <a:fld id="{42BC4FA5-CAE1-4AE9-8003-052D9D3618E2}" type="datetime1">
              <a:rPr lang="en-US" smtClean="0"/>
              <a:t>9/21/2020</a:t>
            </a:fld>
            <a:endParaRPr lang="en-US" dirty="0"/>
          </a:p>
        </p:txBody>
      </p:sp>
      <p:sp>
        <p:nvSpPr>
          <p:cNvPr id="6" name="Footer Placeholder 5"/>
          <p:cNvSpPr>
            <a:spLocks noGrp="1"/>
          </p:cNvSpPr>
          <p:nvPr>
            <p:ph type="ftr" sz="quarter" idx="11"/>
          </p:nvPr>
        </p:nvSpPr>
        <p:spPr/>
        <p:txBody>
          <a:bodyPr/>
          <a:lstStyle/>
          <a:p>
            <a:r>
              <a:rPr lang="en-US"/>
              <a:t>Seed Lectures - FUNDAMENTAL NURSING First Term Lecture 1 Nursing Foundations</a:t>
            </a:r>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14</a:t>
            </a:fld>
            <a:endParaRPr lang="en-US" dirty="0"/>
          </a:p>
        </p:txBody>
      </p:sp>
      <p:sp>
        <p:nvSpPr>
          <p:cNvPr id="9" name="Content Placeholder 2"/>
          <p:cNvSpPr txBox="1">
            <a:spLocks/>
          </p:cNvSpPr>
          <p:nvPr/>
        </p:nvSpPr>
        <p:spPr>
          <a:xfrm>
            <a:off x="6035040" y="872508"/>
            <a:ext cx="6156960" cy="5475284"/>
          </a:xfrm>
          <a:prstGeom prst="rect">
            <a:avLst/>
          </a:prstGeom>
          <a:solidFill>
            <a:schemeClr val="accent2">
              <a:lumMod val="75000"/>
            </a:schemeClr>
          </a:solidFill>
        </p:spPr>
        <p:txBody>
          <a:bodyPr vert="horz" lIns="91440" tIns="45720" rIns="91440" bIns="45720" rtlCol="0">
            <a:normAutofit/>
          </a:bodyPr>
          <a:lstStyle>
            <a:lvl1pPr marL="384048" indent="-384048" algn="r" defTabSz="914400" rtl="1"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lvl="1" algn="l" rtl="0"/>
            <a:r>
              <a:rPr lang="en-US" sz="4000" b="1" dirty="0">
                <a:solidFill>
                  <a:srgbClr val="FF0000"/>
                </a:solidFill>
              </a:rPr>
              <a:t>Team player</a:t>
            </a:r>
          </a:p>
          <a:p>
            <a:pPr lvl="1" algn="l" rtl="0"/>
            <a:r>
              <a:rPr lang="en-US" sz="4000" b="1" dirty="0">
                <a:solidFill>
                  <a:srgbClr val="FF0000"/>
                </a:solidFill>
              </a:rPr>
              <a:t>Motivator</a:t>
            </a:r>
          </a:p>
          <a:p>
            <a:pPr lvl="1" algn="l" rtl="0"/>
            <a:r>
              <a:rPr lang="en-US" sz="4000" b="1" dirty="0">
                <a:solidFill>
                  <a:srgbClr val="FF0000"/>
                </a:solidFill>
              </a:rPr>
              <a:t>Delegator</a:t>
            </a:r>
          </a:p>
          <a:p>
            <a:pPr lvl="1" algn="l" rtl="0"/>
            <a:r>
              <a:rPr lang="en-US" sz="4000" b="1" dirty="0">
                <a:solidFill>
                  <a:srgbClr val="FF0000"/>
                </a:solidFill>
              </a:rPr>
              <a:t>Critical thinker</a:t>
            </a:r>
          </a:p>
          <a:p>
            <a:pPr lvl="1" algn="l" rtl="0"/>
            <a:r>
              <a:rPr lang="en-US" sz="4000" b="1" dirty="0">
                <a:solidFill>
                  <a:srgbClr val="FF0000"/>
                </a:solidFill>
              </a:rPr>
              <a:t>Innovator</a:t>
            </a:r>
          </a:p>
          <a:p>
            <a:pPr lvl="1" algn="l" rtl="0"/>
            <a:r>
              <a:rPr lang="en-US" sz="4000" b="1" dirty="0">
                <a:solidFill>
                  <a:srgbClr val="FF0000"/>
                </a:solidFill>
              </a:rPr>
              <a:t>Researcher</a:t>
            </a:r>
          </a:p>
          <a:p>
            <a:pPr lvl="1" algn="l" rtl="0"/>
            <a:r>
              <a:rPr lang="en-US" sz="4000" b="1" dirty="0">
                <a:solidFill>
                  <a:srgbClr val="FF0000"/>
                </a:solidFill>
              </a:rPr>
              <a:t>Advocate</a:t>
            </a:r>
          </a:p>
        </p:txBody>
      </p:sp>
    </p:spTree>
    <p:extLst>
      <p:ext uri="{BB962C8B-B14F-4D97-AF65-F5344CB8AC3E}">
        <p14:creationId xmlns:p14="http://schemas.microsoft.com/office/powerpoint/2010/main" val="487579151"/>
      </p:ext>
    </p:extLst>
  </p:cSld>
  <p:clrMapOvr>
    <a:masterClrMapping/>
  </p:clrMapOvr>
  <mc:AlternateContent xmlns:mc="http://schemas.openxmlformats.org/markup-compatibility/2006" xmlns:p14="http://schemas.microsoft.com/office/powerpoint/2010/main">
    <mc:Choice Requires="p14">
      <p:transition spd="slow" p14:dur="2000" advTm="160930"/>
    </mc:Choice>
    <mc:Fallback xmlns="">
      <p:transition spd="slow" advTm="16093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765"/>
            <a:ext cx="12192000" cy="874643"/>
          </a:xfrm>
          <a:solidFill>
            <a:srgbClr val="0070C0"/>
          </a:solidFill>
        </p:spPr>
        <p:txBody>
          <a:bodyPr/>
          <a:lstStyle/>
          <a:p>
            <a:pPr algn="ctr" rtl="0"/>
            <a:r>
              <a:rPr lang="en-US" b="1" dirty="0"/>
              <a:t>UNIQUE NURSING SKILLS</a:t>
            </a:r>
          </a:p>
        </p:txBody>
      </p:sp>
      <p:sp>
        <p:nvSpPr>
          <p:cNvPr id="3" name="Content Placeholder 2"/>
          <p:cNvSpPr>
            <a:spLocks noGrp="1"/>
          </p:cNvSpPr>
          <p:nvPr>
            <p:ph idx="1"/>
          </p:nvPr>
        </p:nvSpPr>
        <p:spPr>
          <a:xfrm>
            <a:off x="0" y="872508"/>
            <a:ext cx="12192000" cy="5475284"/>
          </a:xfrm>
          <a:solidFill>
            <a:schemeClr val="accent5">
              <a:lumMod val="60000"/>
              <a:lumOff val="40000"/>
            </a:schemeClr>
          </a:solidFill>
        </p:spPr>
        <p:txBody>
          <a:bodyPr>
            <a:normAutofit/>
          </a:bodyPr>
          <a:lstStyle/>
          <a:p>
            <a:pPr lvl="1" algn="l" rtl="0"/>
            <a:r>
              <a:rPr lang="en-US" sz="6600" b="1" dirty="0">
                <a:solidFill>
                  <a:schemeClr val="tx1"/>
                </a:solidFill>
              </a:rPr>
              <a:t>Assessment Skills</a:t>
            </a:r>
          </a:p>
          <a:p>
            <a:pPr lvl="1" algn="l" rtl="0"/>
            <a:r>
              <a:rPr lang="en-US" sz="6600" b="1" dirty="0">
                <a:solidFill>
                  <a:schemeClr val="tx1"/>
                </a:solidFill>
              </a:rPr>
              <a:t>Caring Skills</a:t>
            </a:r>
          </a:p>
          <a:p>
            <a:pPr lvl="1" algn="l" rtl="0"/>
            <a:r>
              <a:rPr lang="en-US" sz="6600" b="1" dirty="0">
                <a:solidFill>
                  <a:schemeClr val="tx1"/>
                </a:solidFill>
              </a:rPr>
              <a:t>Counseling Skills</a:t>
            </a:r>
          </a:p>
          <a:p>
            <a:pPr lvl="1" algn="l" rtl="0"/>
            <a:r>
              <a:rPr lang="en-US" sz="6600" b="1" dirty="0">
                <a:solidFill>
                  <a:schemeClr val="tx1"/>
                </a:solidFill>
              </a:rPr>
              <a:t>Comforting Skills</a:t>
            </a:r>
          </a:p>
          <a:p>
            <a:pPr lvl="1" algn="l" rtl="0"/>
            <a:endParaRPr lang="en-US" sz="3000" b="1" dirty="0">
              <a:solidFill>
                <a:schemeClr val="tx1"/>
              </a:solidFill>
            </a:endParaRPr>
          </a:p>
        </p:txBody>
      </p:sp>
      <p:sp>
        <p:nvSpPr>
          <p:cNvPr id="5" name="Date Placeholder 4"/>
          <p:cNvSpPr>
            <a:spLocks noGrp="1"/>
          </p:cNvSpPr>
          <p:nvPr>
            <p:ph type="dt" sz="half" idx="10"/>
          </p:nvPr>
        </p:nvSpPr>
        <p:spPr/>
        <p:txBody>
          <a:bodyPr/>
          <a:lstStyle/>
          <a:p>
            <a:fld id="{E88D1B6A-EF8A-442C-84C6-DCD19B60D23F}" type="datetime1">
              <a:rPr lang="en-US" smtClean="0"/>
              <a:t>9/21/2020</a:t>
            </a:fld>
            <a:endParaRPr lang="en-US" dirty="0"/>
          </a:p>
        </p:txBody>
      </p:sp>
      <p:sp>
        <p:nvSpPr>
          <p:cNvPr id="6" name="Footer Placeholder 5"/>
          <p:cNvSpPr>
            <a:spLocks noGrp="1"/>
          </p:cNvSpPr>
          <p:nvPr>
            <p:ph type="ftr" sz="quarter" idx="11"/>
          </p:nvPr>
        </p:nvSpPr>
        <p:spPr/>
        <p:txBody>
          <a:bodyPr/>
          <a:lstStyle/>
          <a:p>
            <a:r>
              <a:rPr lang="en-US"/>
              <a:t>Seed Lectures - FUNDAMENTAL NURSING First Term Lecture 1 Nursing Foundations</a:t>
            </a:r>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15</a:t>
            </a:fld>
            <a:endParaRPr lang="en-US" dirty="0"/>
          </a:p>
        </p:txBody>
      </p:sp>
    </p:spTree>
    <p:extLst>
      <p:ext uri="{BB962C8B-B14F-4D97-AF65-F5344CB8AC3E}">
        <p14:creationId xmlns:p14="http://schemas.microsoft.com/office/powerpoint/2010/main" val="465489879"/>
      </p:ext>
    </p:extLst>
  </p:cSld>
  <p:clrMapOvr>
    <a:masterClrMapping/>
  </p:clrMapOvr>
  <mc:AlternateContent xmlns:mc="http://schemas.openxmlformats.org/markup-compatibility/2006" xmlns:p14="http://schemas.microsoft.com/office/powerpoint/2010/main">
    <mc:Choice Requires="p14">
      <p:transition spd="slow" p14:dur="2000" advTm="160930"/>
    </mc:Choice>
    <mc:Fallback xmlns="">
      <p:transition spd="slow" advTm="16093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765"/>
            <a:ext cx="12192000" cy="874643"/>
          </a:xfrm>
          <a:solidFill>
            <a:srgbClr val="0070C0"/>
          </a:solidFill>
        </p:spPr>
        <p:txBody>
          <a:bodyPr>
            <a:normAutofit/>
          </a:bodyPr>
          <a:lstStyle/>
          <a:p>
            <a:pPr lvl="1" algn="ctr" rtl="0"/>
            <a:r>
              <a:rPr lang="en-US" sz="4400" b="1" dirty="0">
                <a:solidFill>
                  <a:schemeClr val="tx1"/>
                </a:solidFill>
              </a:rPr>
              <a:t>Assessment Skills</a:t>
            </a:r>
          </a:p>
        </p:txBody>
      </p:sp>
      <p:sp>
        <p:nvSpPr>
          <p:cNvPr id="3" name="Content Placeholder 2"/>
          <p:cNvSpPr>
            <a:spLocks noGrp="1"/>
          </p:cNvSpPr>
          <p:nvPr>
            <p:ph idx="1"/>
          </p:nvPr>
        </p:nvSpPr>
        <p:spPr>
          <a:xfrm>
            <a:off x="0" y="872508"/>
            <a:ext cx="12192000" cy="5475284"/>
          </a:xfrm>
          <a:solidFill>
            <a:schemeClr val="accent5">
              <a:lumMod val="60000"/>
              <a:lumOff val="40000"/>
            </a:schemeClr>
          </a:solidFill>
        </p:spPr>
        <p:txBody>
          <a:bodyPr>
            <a:normAutofit/>
          </a:bodyPr>
          <a:lstStyle/>
          <a:p>
            <a:pPr lvl="1" algn="l" rtl="0"/>
            <a:r>
              <a:rPr lang="en-US" sz="4400" b="1" dirty="0">
                <a:solidFill>
                  <a:schemeClr val="tx1"/>
                </a:solidFill>
              </a:rPr>
              <a:t>Before the nurse can determine what care a person requires, he or she must determine the client’s needs and problems. </a:t>
            </a:r>
          </a:p>
          <a:p>
            <a:pPr lvl="1" algn="l" rtl="0"/>
            <a:r>
              <a:rPr lang="en-US" sz="4400" b="1" dirty="0">
                <a:solidFill>
                  <a:schemeClr val="tx1"/>
                </a:solidFill>
              </a:rPr>
              <a:t>This requires the use of assessment skills </a:t>
            </a:r>
            <a:r>
              <a:rPr lang="en-US" sz="4400" b="1" dirty="0">
                <a:solidFill>
                  <a:srgbClr val="FF0000"/>
                </a:solidFill>
              </a:rPr>
              <a:t>(acts that involve collecting data), </a:t>
            </a:r>
            <a:r>
              <a:rPr lang="en-US" sz="4400" b="1" dirty="0">
                <a:solidFill>
                  <a:schemeClr val="tx1"/>
                </a:solidFill>
              </a:rPr>
              <a:t>which include interviewing, observing, and examining the client, and in some cases, the client’s family</a:t>
            </a:r>
          </a:p>
        </p:txBody>
      </p:sp>
      <p:sp>
        <p:nvSpPr>
          <p:cNvPr id="5" name="Date Placeholder 4"/>
          <p:cNvSpPr>
            <a:spLocks noGrp="1"/>
          </p:cNvSpPr>
          <p:nvPr>
            <p:ph type="dt" sz="half" idx="10"/>
          </p:nvPr>
        </p:nvSpPr>
        <p:spPr/>
        <p:txBody>
          <a:bodyPr/>
          <a:lstStyle/>
          <a:p>
            <a:fld id="{E88D1B6A-EF8A-442C-84C6-DCD19B60D23F}" type="datetime1">
              <a:rPr lang="en-US" smtClean="0"/>
              <a:t>9/21/2020</a:t>
            </a:fld>
            <a:endParaRPr lang="en-US" dirty="0"/>
          </a:p>
        </p:txBody>
      </p:sp>
      <p:sp>
        <p:nvSpPr>
          <p:cNvPr id="6" name="Footer Placeholder 5"/>
          <p:cNvSpPr>
            <a:spLocks noGrp="1"/>
          </p:cNvSpPr>
          <p:nvPr>
            <p:ph type="ftr" sz="quarter" idx="11"/>
          </p:nvPr>
        </p:nvSpPr>
        <p:spPr/>
        <p:txBody>
          <a:bodyPr/>
          <a:lstStyle/>
          <a:p>
            <a:r>
              <a:rPr lang="en-US"/>
              <a:t>Seed Lectures - FUNDAMENTAL NURSING First Term Lecture 1 Nursing Foundations</a:t>
            </a:r>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16</a:t>
            </a:fld>
            <a:endParaRPr lang="en-US" dirty="0"/>
          </a:p>
        </p:txBody>
      </p:sp>
    </p:spTree>
    <p:extLst>
      <p:ext uri="{BB962C8B-B14F-4D97-AF65-F5344CB8AC3E}">
        <p14:creationId xmlns:p14="http://schemas.microsoft.com/office/powerpoint/2010/main" val="757102775"/>
      </p:ext>
    </p:extLst>
  </p:cSld>
  <p:clrMapOvr>
    <a:masterClrMapping/>
  </p:clrMapOvr>
  <mc:AlternateContent xmlns:mc="http://schemas.openxmlformats.org/markup-compatibility/2006" xmlns:p14="http://schemas.microsoft.com/office/powerpoint/2010/main">
    <mc:Choice Requires="p14">
      <p:transition spd="slow" p14:dur="2000" advTm="160930"/>
    </mc:Choice>
    <mc:Fallback xmlns="">
      <p:transition spd="slow" advTm="16093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765"/>
            <a:ext cx="12192000" cy="874643"/>
          </a:xfrm>
          <a:solidFill>
            <a:srgbClr val="0070C0"/>
          </a:solidFill>
        </p:spPr>
        <p:txBody>
          <a:bodyPr>
            <a:normAutofit/>
          </a:bodyPr>
          <a:lstStyle/>
          <a:p>
            <a:pPr lvl="1" algn="ctr" rtl="0"/>
            <a:r>
              <a:rPr lang="en-US" sz="4800" b="1" dirty="0">
                <a:solidFill>
                  <a:schemeClr val="tx1"/>
                </a:solidFill>
              </a:rPr>
              <a:t>Caring Skills</a:t>
            </a:r>
          </a:p>
        </p:txBody>
      </p:sp>
      <p:sp>
        <p:nvSpPr>
          <p:cNvPr id="3" name="Content Placeholder 2"/>
          <p:cNvSpPr>
            <a:spLocks noGrp="1"/>
          </p:cNvSpPr>
          <p:nvPr>
            <p:ph idx="1"/>
          </p:nvPr>
        </p:nvSpPr>
        <p:spPr>
          <a:xfrm>
            <a:off x="0" y="872508"/>
            <a:ext cx="12192000" cy="5475284"/>
          </a:xfrm>
          <a:solidFill>
            <a:schemeClr val="accent5">
              <a:lumMod val="60000"/>
              <a:lumOff val="40000"/>
            </a:schemeClr>
          </a:solidFill>
        </p:spPr>
        <p:txBody>
          <a:bodyPr>
            <a:normAutofit/>
          </a:bodyPr>
          <a:lstStyle/>
          <a:p>
            <a:pPr lvl="1" algn="l" rtl="0"/>
            <a:r>
              <a:rPr lang="en-US" sz="4400" b="1" dirty="0">
                <a:solidFill>
                  <a:schemeClr val="tx1"/>
                </a:solidFill>
              </a:rPr>
              <a:t>Caring skills </a:t>
            </a:r>
            <a:r>
              <a:rPr lang="en-US" sz="4400" b="1" dirty="0">
                <a:solidFill>
                  <a:srgbClr val="FF0000"/>
                </a:solidFill>
              </a:rPr>
              <a:t>(nursing interventions that restore or maintain a person’s health) </a:t>
            </a:r>
            <a:r>
              <a:rPr lang="en-US" sz="4400" b="1" dirty="0">
                <a:solidFill>
                  <a:schemeClr val="tx1"/>
                </a:solidFill>
              </a:rPr>
              <a:t>may involve actions as simple as assisting with activities of daily living (ADLs).</a:t>
            </a:r>
          </a:p>
          <a:p>
            <a:pPr lvl="1" algn="l" rtl="0"/>
            <a:r>
              <a:rPr lang="en-US" sz="4400" b="1" dirty="0">
                <a:solidFill>
                  <a:schemeClr val="tx1"/>
                </a:solidFill>
              </a:rPr>
              <a:t>(ADLs), the acts that people normally do every day, for example, bathing, grooming, dressing, toileting, and eating.</a:t>
            </a:r>
          </a:p>
        </p:txBody>
      </p:sp>
      <p:sp>
        <p:nvSpPr>
          <p:cNvPr id="5" name="Date Placeholder 4"/>
          <p:cNvSpPr>
            <a:spLocks noGrp="1"/>
          </p:cNvSpPr>
          <p:nvPr>
            <p:ph type="dt" sz="half" idx="10"/>
          </p:nvPr>
        </p:nvSpPr>
        <p:spPr/>
        <p:txBody>
          <a:bodyPr/>
          <a:lstStyle/>
          <a:p>
            <a:fld id="{E88D1B6A-EF8A-442C-84C6-DCD19B60D23F}" type="datetime1">
              <a:rPr lang="en-US" smtClean="0"/>
              <a:t>9/21/2020</a:t>
            </a:fld>
            <a:endParaRPr lang="en-US" dirty="0"/>
          </a:p>
        </p:txBody>
      </p:sp>
      <p:sp>
        <p:nvSpPr>
          <p:cNvPr id="6" name="Footer Placeholder 5"/>
          <p:cNvSpPr>
            <a:spLocks noGrp="1"/>
          </p:cNvSpPr>
          <p:nvPr>
            <p:ph type="ftr" sz="quarter" idx="11"/>
          </p:nvPr>
        </p:nvSpPr>
        <p:spPr/>
        <p:txBody>
          <a:bodyPr/>
          <a:lstStyle/>
          <a:p>
            <a:r>
              <a:rPr lang="en-US"/>
              <a:t>Seed Lectures - FUNDAMENTAL NURSING First Term Lecture 1 Nursing Foundations</a:t>
            </a:r>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17</a:t>
            </a:fld>
            <a:endParaRPr lang="en-US" dirty="0"/>
          </a:p>
        </p:txBody>
      </p:sp>
    </p:spTree>
    <p:extLst>
      <p:ext uri="{BB962C8B-B14F-4D97-AF65-F5344CB8AC3E}">
        <p14:creationId xmlns:p14="http://schemas.microsoft.com/office/powerpoint/2010/main" val="1121517629"/>
      </p:ext>
    </p:extLst>
  </p:cSld>
  <p:clrMapOvr>
    <a:masterClrMapping/>
  </p:clrMapOvr>
  <mc:AlternateContent xmlns:mc="http://schemas.openxmlformats.org/markup-compatibility/2006" xmlns:p14="http://schemas.microsoft.com/office/powerpoint/2010/main">
    <mc:Choice Requires="p14">
      <p:transition spd="slow" p14:dur="2000" advTm="160930"/>
    </mc:Choice>
    <mc:Fallback xmlns="">
      <p:transition spd="slow" advTm="16093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765"/>
            <a:ext cx="12192000" cy="874643"/>
          </a:xfrm>
          <a:solidFill>
            <a:srgbClr val="0070C0"/>
          </a:solidFill>
        </p:spPr>
        <p:txBody>
          <a:bodyPr>
            <a:normAutofit/>
          </a:bodyPr>
          <a:lstStyle/>
          <a:p>
            <a:pPr lvl="1" algn="ctr" rtl="0"/>
            <a:r>
              <a:rPr lang="en-US" sz="4800" b="1" dirty="0">
                <a:solidFill>
                  <a:schemeClr val="tx1"/>
                </a:solidFill>
              </a:rPr>
              <a:t>Counseling Skills</a:t>
            </a:r>
          </a:p>
        </p:txBody>
      </p:sp>
      <p:sp>
        <p:nvSpPr>
          <p:cNvPr id="3" name="Content Placeholder 2"/>
          <p:cNvSpPr>
            <a:spLocks noGrp="1"/>
          </p:cNvSpPr>
          <p:nvPr>
            <p:ph idx="1"/>
          </p:nvPr>
        </p:nvSpPr>
        <p:spPr>
          <a:xfrm>
            <a:off x="0" y="872508"/>
            <a:ext cx="12192000" cy="5475284"/>
          </a:xfrm>
          <a:solidFill>
            <a:schemeClr val="accent5">
              <a:lumMod val="60000"/>
              <a:lumOff val="40000"/>
            </a:schemeClr>
          </a:solidFill>
        </p:spPr>
        <p:txBody>
          <a:bodyPr>
            <a:normAutofit fontScale="92500"/>
          </a:bodyPr>
          <a:lstStyle/>
          <a:p>
            <a:pPr lvl="1" algn="l" rtl="0"/>
            <a:r>
              <a:rPr lang="en-US" sz="3000" b="1" dirty="0">
                <a:solidFill>
                  <a:schemeClr val="tx1"/>
                </a:solidFill>
              </a:rPr>
              <a:t>Counseling Skills</a:t>
            </a:r>
          </a:p>
          <a:p>
            <a:pPr lvl="1" algn="l" rtl="0"/>
            <a:r>
              <a:rPr lang="en-US" sz="3000" b="1" dirty="0">
                <a:solidFill>
                  <a:schemeClr val="tx1"/>
                </a:solidFill>
              </a:rPr>
              <a:t>Nurses implement counseling skills (interventions that include:</a:t>
            </a:r>
          </a:p>
          <a:p>
            <a:pPr lvl="2" algn="l" rtl="0"/>
            <a:r>
              <a:rPr lang="en-US" sz="2800" b="1" dirty="0">
                <a:solidFill>
                  <a:srgbClr val="FF0000"/>
                </a:solidFill>
              </a:rPr>
              <a:t>communicating with clients, </a:t>
            </a:r>
          </a:p>
          <a:p>
            <a:pPr lvl="2" algn="l" rtl="0"/>
            <a:r>
              <a:rPr lang="en-US" sz="2800" b="1" dirty="0">
                <a:solidFill>
                  <a:srgbClr val="FF0000"/>
                </a:solidFill>
              </a:rPr>
              <a:t>actively listening during exchanges of information,</a:t>
            </a:r>
          </a:p>
          <a:p>
            <a:pPr lvl="2" algn="l" rtl="0"/>
            <a:r>
              <a:rPr lang="en-US" sz="2800" b="1" dirty="0">
                <a:solidFill>
                  <a:srgbClr val="FF0000"/>
                </a:solidFill>
              </a:rPr>
              <a:t>offering pertinent health teaching, </a:t>
            </a:r>
          </a:p>
          <a:p>
            <a:pPr lvl="2" algn="l" rtl="0"/>
            <a:r>
              <a:rPr lang="en-US" sz="2800" b="1" dirty="0">
                <a:solidFill>
                  <a:srgbClr val="FF0000"/>
                </a:solidFill>
              </a:rPr>
              <a:t>and providing emotional support)</a:t>
            </a:r>
          </a:p>
          <a:p>
            <a:pPr marL="530352" lvl="1" indent="0" algn="l" rtl="0">
              <a:buNone/>
            </a:pPr>
            <a:r>
              <a:rPr lang="en-US" sz="3000" b="1" dirty="0">
                <a:solidFill>
                  <a:schemeClr val="tx1"/>
                </a:solidFill>
              </a:rPr>
              <a:t>Because clients do not always communicate their feelings to strangers, nurses use </a:t>
            </a:r>
            <a:r>
              <a:rPr lang="en-US" sz="3000" b="1" dirty="0">
                <a:solidFill>
                  <a:srgbClr val="FF0000"/>
                </a:solidFill>
              </a:rPr>
              <a:t>empathy (intuitive awareness of what the client is experiencing) </a:t>
            </a:r>
            <a:r>
              <a:rPr lang="en-US" sz="3000" b="1" dirty="0">
                <a:solidFill>
                  <a:schemeClr val="tx1"/>
                </a:solidFill>
              </a:rPr>
              <a:t>to perceive the client’s emotional state and need for support. This skill differs from </a:t>
            </a:r>
            <a:r>
              <a:rPr lang="en-US" sz="3000" b="1" dirty="0">
                <a:solidFill>
                  <a:srgbClr val="FF0000"/>
                </a:solidFill>
              </a:rPr>
              <a:t>sympathy (feeling as emotionally distraught as the client). </a:t>
            </a:r>
          </a:p>
          <a:p>
            <a:pPr marL="530352" lvl="1" indent="0" algn="l" rtl="0">
              <a:buNone/>
            </a:pPr>
            <a:r>
              <a:rPr lang="en-US" sz="3000" b="1" dirty="0">
                <a:solidFill>
                  <a:srgbClr val="FF0000"/>
                </a:solidFill>
              </a:rPr>
              <a:t>Empathy helps the nurse become effective at providing for the client’s needs while remaining compassionately detached.</a:t>
            </a:r>
          </a:p>
        </p:txBody>
      </p:sp>
      <p:sp>
        <p:nvSpPr>
          <p:cNvPr id="5" name="Date Placeholder 4"/>
          <p:cNvSpPr>
            <a:spLocks noGrp="1"/>
          </p:cNvSpPr>
          <p:nvPr>
            <p:ph type="dt" sz="half" idx="10"/>
          </p:nvPr>
        </p:nvSpPr>
        <p:spPr/>
        <p:txBody>
          <a:bodyPr/>
          <a:lstStyle/>
          <a:p>
            <a:fld id="{E88D1B6A-EF8A-442C-84C6-DCD19B60D23F}" type="datetime1">
              <a:rPr lang="en-US" smtClean="0"/>
              <a:t>9/21/2020</a:t>
            </a:fld>
            <a:endParaRPr lang="en-US" dirty="0"/>
          </a:p>
        </p:txBody>
      </p:sp>
      <p:sp>
        <p:nvSpPr>
          <p:cNvPr id="6" name="Footer Placeholder 5"/>
          <p:cNvSpPr>
            <a:spLocks noGrp="1"/>
          </p:cNvSpPr>
          <p:nvPr>
            <p:ph type="ftr" sz="quarter" idx="11"/>
          </p:nvPr>
        </p:nvSpPr>
        <p:spPr/>
        <p:txBody>
          <a:bodyPr/>
          <a:lstStyle/>
          <a:p>
            <a:r>
              <a:rPr lang="en-US"/>
              <a:t>Seed Lectures - FUNDAMENTAL NURSING First Term Lecture 1 Nursing Foundations</a:t>
            </a:r>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18</a:t>
            </a:fld>
            <a:endParaRPr lang="en-US" dirty="0"/>
          </a:p>
        </p:txBody>
      </p:sp>
    </p:spTree>
    <p:extLst>
      <p:ext uri="{BB962C8B-B14F-4D97-AF65-F5344CB8AC3E}">
        <p14:creationId xmlns:p14="http://schemas.microsoft.com/office/powerpoint/2010/main" val="2595897206"/>
      </p:ext>
    </p:extLst>
  </p:cSld>
  <p:clrMapOvr>
    <a:masterClrMapping/>
  </p:clrMapOvr>
  <mc:AlternateContent xmlns:mc="http://schemas.openxmlformats.org/markup-compatibility/2006" xmlns:p14="http://schemas.microsoft.com/office/powerpoint/2010/main">
    <mc:Choice Requires="p14">
      <p:transition spd="slow" p14:dur="2000" advTm="160930"/>
    </mc:Choice>
    <mc:Fallback xmlns="">
      <p:transition spd="slow" advTm="16093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765"/>
            <a:ext cx="12192000" cy="874643"/>
          </a:xfrm>
          <a:solidFill>
            <a:srgbClr val="0070C0"/>
          </a:solidFill>
        </p:spPr>
        <p:txBody>
          <a:bodyPr>
            <a:normAutofit/>
          </a:bodyPr>
          <a:lstStyle/>
          <a:p>
            <a:pPr lvl="1" algn="ctr" rtl="0"/>
            <a:r>
              <a:rPr lang="en-US" sz="4800" b="1" dirty="0">
                <a:solidFill>
                  <a:schemeClr val="tx1"/>
                </a:solidFill>
              </a:rPr>
              <a:t>Comforting Skills</a:t>
            </a:r>
          </a:p>
        </p:txBody>
      </p:sp>
      <p:sp>
        <p:nvSpPr>
          <p:cNvPr id="3" name="Content Placeholder 2"/>
          <p:cNvSpPr>
            <a:spLocks noGrp="1"/>
          </p:cNvSpPr>
          <p:nvPr>
            <p:ph idx="1"/>
          </p:nvPr>
        </p:nvSpPr>
        <p:spPr>
          <a:xfrm>
            <a:off x="0" y="872508"/>
            <a:ext cx="12192000" cy="5475284"/>
          </a:xfrm>
          <a:solidFill>
            <a:schemeClr val="accent5">
              <a:lumMod val="60000"/>
              <a:lumOff val="40000"/>
            </a:schemeClr>
          </a:solidFill>
        </p:spPr>
        <p:txBody>
          <a:bodyPr>
            <a:normAutofit/>
          </a:bodyPr>
          <a:lstStyle/>
          <a:p>
            <a:pPr lvl="1" algn="l" rtl="0"/>
            <a:r>
              <a:rPr lang="en-US" sz="4400" b="1" dirty="0">
                <a:solidFill>
                  <a:schemeClr val="tx1"/>
                </a:solidFill>
              </a:rPr>
              <a:t>Nightingale’s presence and the light from her lamp communicated comfort to the frightened British soldiers in the 19th century.</a:t>
            </a:r>
          </a:p>
          <a:p>
            <a:pPr lvl="1" algn="l" rtl="0"/>
            <a:r>
              <a:rPr lang="en-US" sz="4400" b="1" dirty="0">
                <a:solidFill>
                  <a:schemeClr val="tx1"/>
                </a:solidFill>
              </a:rPr>
              <a:t>The nurse uses comforting skills </a:t>
            </a:r>
            <a:r>
              <a:rPr lang="en-US" sz="4400" b="1" dirty="0">
                <a:solidFill>
                  <a:srgbClr val="FF0000"/>
                </a:solidFill>
              </a:rPr>
              <a:t>(interventions that provide stability and security during a health-related crisis)</a:t>
            </a:r>
          </a:p>
        </p:txBody>
      </p:sp>
      <p:sp>
        <p:nvSpPr>
          <p:cNvPr id="5" name="Date Placeholder 4"/>
          <p:cNvSpPr>
            <a:spLocks noGrp="1"/>
          </p:cNvSpPr>
          <p:nvPr>
            <p:ph type="dt" sz="half" idx="10"/>
          </p:nvPr>
        </p:nvSpPr>
        <p:spPr/>
        <p:txBody>
          <a:bodyPr/>
          <a:lstStyle/>
          <a:p>
            <a:fld id="{E88D1B6A-EF8A-442C-84C6-DCD19B60D23F}" type="datetime1">
              <a:rPr lang="en-US" smtClean="0"/>
              <a:t>9/21/2020</a:t>
            </a:fld>
            <a:endParaRPr lang="en-US" dirty="0"/>
          </a:p>
        </p:txBody>
      </p:sp>
      <p:sp>
        <p:nvSpPr>
          <p:cNvPr id="6" name="Footer Placeholder 5"/>
          <p:cNvSpPr>
            <a:spLocks noGrp="1"/>
          </p:cNvSpPr>
          <p:nvPr>
            <p:ph type="ftr" sz="quarter" idx="11"/>
          </p:nvPr>
        </p:nvSpPr>
        <p:spPr/>
        <p:txBody>
          <a:bodyPr/>
          <a:lstStyle/>
          <a:p>
            <a:r>
              <a:rPr lang="en-US"/>
              <a:t>Seed Lectures - FUNDAMENTAL NURSING First Term Lecture 1 Nursing Foundations</a:t>
            </a:r>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19</a:t>
            </a:fld>
            <a:endParaRPr lang="en-US" dirty="0"/>
          </a:p>
        </p:txBody>
      </p:sp>
    </p:spTree>
    <p:extLst>
      <p:ext uri="{BB962C8B-B14F-4D97-AF65-F5344CB8AC3E}">
        <p14:creationId xmlns:p14="http://schemas.microsoft.com/office/powerpoint/2010/main" val="3116885236"/>
      </p:ext>
    </p:extLst>
  </p:cSld>
  <p:clrMapOvr>
    <a:masterClrMapping/>
  </p:clrMapOvr>
  <mc:AlternateContent xmlns:mc="http://schemas.openxmlformats.org/markup-compatibility/2006" xmlns:p14="http://schemas.microsoft.com/office/powerpoint/2010/main">
    <mc:Choice Requires="p14">
      <p:transition spd="slow" p14:dur="2000" advTm="160930"/>
    </mc:Choice>
    <mc:Fallback xmlns="">
      <p:transition spd="slow" advTm="16093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2171700"/>
          </a:xfrm>
          <a:solidFill>
            <a:schemeClr val="accent6">
              <a:lumMod val="60000"/>
              <a:lumOff val="40000"/>
            </a:schemeClr>
          </a:solidFill>
        </p:spPr>
        <p:txBody>
          <a:bodyPr>
            <a:normAutofit/>
          </a:bodyPr>
          <a:lstStyle/>
          <a:p>
            <a:pPr algn="ctr" rtl="0"/>
            <a:r>
              <a:rPr lang="pt-BR" sz="6000" b="1" dirty="0"/>
              <a:t>O b j e c t i v e s</a:t>
            </a:r>
          </a:p>
        </p:txBody>
      </p:sp>
      <p:sp>
        <p:nvSpPr>
          <p:cNvPr id="3" name="Content Placeholder 2"/>
          <p:cNvSpPr>
            <a:spLocks noGrp="1"/>
          </p:cNvSpPr>
          <p:nvPr>
            <p:ph idx="1"/>
          </p:nvPr>
        </p:nvSpPr>
        <p:spPr>
          <a:xfrm>
            <a:off x="0" y="1167617"/>
            <a:ext cx="12192000" cy="5838093"/>
          </a:xfrm>
          <a:solidFill>
            <a:schemeClr val="accent2">
              <a:lumMod val="75000"/>
            </a:schemeClr>
          </a:solidFill>
        </p:spPr>
        <p:txBody>
          <a:bodyPr>
            <a:noAutofit/>
          </a:bodyPr>
          <a:lstStyle/>
          <a:p>
            <a:pPr algn="l" rtl="0"/>
            <a:r>
              <a:rPr lang="en-US" sz="3200" i="1" dirty="0">
                <a:solidFill>
                  <a:srgbClr val="002060"/>
                </a:solidFill>
              </a:rPr>
              <a:t>On completion of this chapter, the audience should be able to:</a:t>
            </a:r>
          </a:p>
          <a:p>
            <a:pPr marL="987552" lvl="1" indent="-457200" algn="l" rtl="0">
              <a:buFont typeface="+mj-lt"/>
              <a:buAutoNum type="arabicPeriod"/>
            </a:pPr>
            <a:r>
              <a:rPr lang="en-US" sz="3200" dirty="0">
                <a:solidFill>
                  <a:srgbClr val="002060"/>
                </a:solidFill>
              </a:rPr>
              <a:t>Find the nursing origins.</a:t>
            </a:r>
          </a:p>
          <a:p>
            <a:pPr marL="987552" lvl="1" indent="-457200" algn="l" rtl="0">
              <a:buFont typeface="+mj-lt"/>
              <a:buAutoNum type="arabicPeriod"/>
            </a:pPr>
            <a:r>
              <a:rPr lang="en-US" sz="3200" dirty="0">
                <a:solidFill>
                  <a:srgbClr val="002060"/>
                </a:solidFill>
              </a:rPr>
              <a:t>Identify Nightingale’s Contributions.</a:t>
            </a:r>
          </a:p>
          <a:p>
            <a:pPr marL="987552" lvl="1" indent="-457200" algn="l" rtl="0">
              <a:buFont typeface="+mj-lt"/>
              <a:buAutoNum type="arabicPeriod"/>
            </a:pPr>
            <a:r>
              <a:rPr lang="en-US" sz="3200" dirty="0">
                <a:solidFill>
                  <a:srgbClr val="002060"/>
                </a:solidFill>
              </a:rPr>
              <a:t>Identify nursing definitions mainly Virginia Henderson.</a:t>
            </a:r>
          </a:p>
          <a:p>
            <a:pPr marL="987552" lvl="1" indent="-457200" algn="l" rtl="0">
              <a:buFont typeface="+mj-lt"/>
              <a:buAutoNum type="arabicPeriod"/>
            </a:pPr>
            <a:r>
              <a:rPr lang="en-US" sz="3200" dirty="0">
                <a:solidFill>
                  <a:srgbClr val="002060"/>
                </a:solidFill>
              </a:rPr>
              <a:t>Determine the nursing theory concepts.</a:t>
            </a:r>
          </a:p>
          <a:p>
            <a:pPr marL="987552" lvl="1" indent="-457200" algn="l" rtl="0">
              <a:buFont typeface="+mj-lt"/>
              <a:buAutoNum type="arabicPeriod"/>
            </a:pPr>
            <a:r>
              <a:rPr lang="en-US" sz="3200" dirty="0">
                <a:solidFill>
                  <a:srgbClr val="002060"/>
                </a:solidFill>
              </a:rPr>
              <a:t>Identify the educational ladder.</a:t>
            </a:r>
          </a:p>
          <a:p>
            <a:pPr marL="987552" lvl="1" indent="-457200" algn="l" rtl="0">
              <a:buFont typeface="+mj-lt"/>
              <a:buAutoNum type="arabicPeriod"/>
            </a:pPr>
            <a:r>
              <a:rPr lang="en-US" sz="3200" dirty="0">
                <a:solidFill>
                  <a:srgbClr val="002060"/>
                </a:solidFill>
              </a:rPr>
              <a:t>Determining the Nursing roles.</a:t>
            </a:r>
          </a:p>
          <a:p>
            <a:pPr marL="987552" lvl="1" indent="-457200" algn="l" rtl="0">
              <a:buFont typeface="+mj-lt"/>
              <a:buAutoNum type="arabicPeriod"/>
            </a:pPr>
            <a:r>
              <a:rPr lang="en-US" sz="3200" dirty="0">
                <a:solidFill>
                  <a:srgbClr val="002060"/>
                </a:solidFill>
              </a:rPr>
              <a:t>Ability to define the delegation needs.</a:t>
            </a:r>
          </a:p>
          <a:p>
            <a:pPr marL="987552" lvl="1" indent="-457200" algn="l" rtl="0">
              <a:buFont typeface="+mj-lt"/>
              <a:buAutoNum type="arabicPeriod"/>
            </a:pPr>
            <a:r>
              <a:rPr lang="en-US" sz="3200" dirty="0">
                <a:solidFill>
                  <a:srgbClr val="002060"/>
                </a:solidFill>
              </a:rPr>
              <a:t>Define the unique </a:t>
            </a:r>
            <a:r>
              <a:rPr lang="en-US" sz="3200">
                <a:solidFill>
                  <a:srgbClr val="002060"/>
                </a:solidFill>
              </a:rPr>
              <a:t>nursing skills </a:t>
            </a:r>
            <a:endParaRPr lang="en-US" sz="3200" dirty="0">
              <a:solidFill>
                <a:srgbClr val="002060"/>
              </a:solidFill>
            </a:endParaRPr>
          </a:p>
          <a:p>
            <a:pPr marL="987552" lvl="1" indent="-457200" algn="l" rtl="0">
              <a:buFont typeface="+mj-lt"/>
              <a:buAutoNum type="arabicPeriod"/>
            </a:pPr>
            <a:endParaRPr lang="ar-SA" sz="3200" i="0" dirty="0">
              <a:solidFill>
                <a:srgbClr val="002060"/>
              </a:solidFill>
            </a:endParaRPr>
          </a:p>
        </p:txBody>
      </p:sp>
      <p:sp>
        <p:nvSpPr>
          <p:cNvPr id="5" name="Date Placeholder 4"/>
          <p:cNvSpPr>
            <a:spLocks noGrp="1"/>
          </p:cNvSpPr>
          <p:nvPr>
            <p:ph type="dt" sz="half" idx="10"/>
          </p:nvPr>
        </p:nvSpPr>
        <p:spPr/>
        <p:txBody>
          <a:bodyPr/>
          <a:lstStyle/>
          <a:p>
            <a:fld id="{15E02C0B-DD5D-4B1A-AEB8-A1BE7F700461}" type="datetime1">
              <a:rPr lang="en-US" smtClean="0"/>
              <a:t>9/21/2020</a:t>
            </a:fld>
            <a:endParaRPr lang="en-US" dirty="0"/>
          </a:p>
        </p:txBody>
      </p:sp>
      <p:sp>
        <p:nvSpPr>
          <p:cNvPr id="6" name="Footer Placeholder 5"/>
          <p:cNvSpPr>
            <a:spLocks noGrp="1"/>
          </p:cNvSpPr>
          <p:nvPr>
            <p:ph type="ftr" sz="quarter" idx="11"/>
          </p:nvPr>
        </p:nvSpPr>
        <p:spPr/>
        <p:txBody>
          <a:bodyPr/>
          <a:lstStyle/>
          <a:p>
            <a:r>
              <a:rPr lang="en-US"/>
              <a:t>Seed Lectures - FUNDAMENTAL NURSING First Term Lecture 1 Nursing Foundations</a:t>
            </a:r>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2</a:t>
            </a:fld>
            <a:endParaRPr lang="en-US" dirty="0"/>
          </a:p>
        </p:txBody>
      </p:sp>
    </p:spTree>
    <p:extLst>
      <p:ext uri="{BB962C8B-B14F-4D97-AF65-F5344CB8AC3E}">
        <p14:creationId xmlns:p14="http://schemas.microsoft.com/office/powerpoint/2010/main" val="1470800315"/>
      </p:ext>
    </p:extLst>
  </p:cSld>
  <p:clrMapOvr>
    <a:masterClrMapping/>
  </p:clrMapOvr>
  <mc:AlternateContent xmlns:mc="http://schemas.openxmlformats.org/markup-compatibility/2006" xmlns:p14="http://schemas.microsoft.com/office/powerpoint/2010/main">
    <mc:Choice Requires="p14">
      <p:transition spd="slow" p14:dur="2000" advTm="146270"/>
    </mc:Choice>
    <mc:Fallback xmlns="">
      <p:transition spd="slow" advTm="14627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SA"/>
          </a:p>
        </p:txBody>
      </p:sp>
      <p:pic>
        <p:nvPicPr>
          <p:cNvPr id="5122" name="Picture 2" descr="Image result for thank you imag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17453" y="-1"/>
            <a:ext cx="11474547" cy="67946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2" descr="Image result for god bless yo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0" y="0"/>
            <a:ext cx="3048000" cy="1866901"/>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p:cNvSpPr>
            <a:spLocks noGrp="1"/>
          </p:cNvSpPr>
          <p:nvPr>
            <p:ph type="dt" sz="half" idx="10"/>
          </p:nvPr>
        </p:nvSpPr>
        <p:spPr/>
        <p:txBody>
          <a:bodyPr/>
          <a:lstStyle/>
          <a:p>
            <a:fld id="{469DBB72-CD08-4DFE-8145-255EB7724643}" type="datetime1">
              <a:rPr lang="en-US" smtClean="0"/>
              <a:t>9/21/2020</a:t>
            </a:fld>
            <a:endParaRPr lang="en-US" dirty="0"/>
          </a:p>
        </p:txBody>
      </p:sp>
      <p:sp>
        <p:nvSpPr>
          <p:cNvPr id="4" name="Footer Placeholder 3"/>
          <p:cNvSpPr>
            <a:spLocks noGrp="1"/>
          </p:cNvSpPr>
          <p:nvPr>
            <p:ph type="ftr" sz="quarter" idx="11"/>
          </p:nvPr>
        </p:nvSpPr>
        <p:spPr/>
        <p:txBody>
          <a:bodyPr/>
          <a:lstStyle/>
          <a:p>
            <a:r>
              <a:rPr lang="en-US"/>
              <a:t>Seed Lectures - FUNDAMENTAL NURSING First Term Lecture 1 Nursing Foundations</a:t>
            </a:r>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20</a:t>
            </a:fld>
            <a:endParaRPr lang="en-US" dirty="0"/>
          </a:p>
        </p:txBody>
      </p:sp>
    </p:spTree>
    <p:extLst>
      <p:ext uri="{BB962C8B-B14F-4D97-AF65-F5344CB8AC3E}">
        <p14:creationId xmlns:p14="http://schemas.microsoft.com/office/powerpoint/2010/main" val="2219958650"/>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589649"/>
          </a:xfrm>
          <a:solidFill>
            <a:schemeClr val="accent6">
              <a:lumMod val="60000"/>
              <a:lumOff val="40000"/>
            </a:schemeClr>
          </a:solidFill>
        </p:spPr>
        <p:txBody>
          <a:bodyPr/>
          <a:lstStyle/>
          <a:p>
            <a:pPr algn="ctr" rtl="0"/>
            <a:r>
              <a:rPr lang="en-US" b="1" dirty="0"/>
              <a:t>ORIGINS OF NURSING</a:t>
            </a:r>
          </a:p>
        </p:txBody>
      </p:sp>
      <p:sp>
        <p:nvSpPr>
          <p:cNvPr id="3" name="Content Placeholder 2"/>
          <p:cNvSpPr>
            <a:spLocks noGrp="1"/>
          </p:cNvSpPr>
          <p:nvPr>
            <p:ph idx="1"/>
          </p:nvPr>
        </p:nvSpPr>
        <p:spPr>
          <a:xfrm>
            <a:off x="0" y="1589649"/>
            <a:ext cx="12192000" cy="5387926"/>
          </a:xfrm>
          <a:solidFill>
            <a:schemeClr val="accent2">
              <a:lumMod val="75000"/>
            </a:schemeClr>
          </a:solidFill>
        </p:spPr>
        <p:txBody>
          <a:bodyPr>
            <a:normAutofit/>
          </a:bodyPr>
          <a:lstStyle/>
          <a:p>
            <a:pPr algn="l" rtl="0"/>
            <a:r>
              <a:rPr lang="en-US" sz="3200" dirty="0"/>
              <a:t>Nursing is one of the youngest professions but one of the oldest arts. </a:t>
            </a:r>
          </a:p>
          <a:p>
            <a:pPr algn="l" rtl="0"/>
            <a:r>
              <a:rPr lang="en-US" sz="3200" dirty="0"/>
              <a:t>It evolved from the familial roles of nurturing and caretaking. </a:t>
            </a:r>
          </a:p>
          <a:p>
            <a:pPr algn="l" rtl="0"/>
            <a:r>
              <a:rPr lang="en-US" sz="3200" dirty="0"/>
              <a:t>Early responsibilities included assisting women during childbirth, suckling healthy newborns, and</a:t>
            </a:r>
          </a:p>
          <a:p>
            <a:pPr algn="l" rtl="0"/>
            <a:r>
              <a:rPr lang="en-US" sz="3200" dirty="0"/>
              <a:t>ministering to the ill, aged, and helpless within households and surrounding communities. </a:t>
            </a:r>
          </a:p>
          <a:p>
            <a:pPr algn="l" rtl="0"/>
            <a:r>
              <a:rPr lang="en-US" sz="3200" dirty="0"/>
              <a:t>Its hallmark was caring more than curing.</a:t>
            </a:r>
            <a:endParaRPr lang="ar-SA" sz="4400" dirty="0">
              <a:solidFill>
                <a:srgbClr val="002060"/>
              </a:solidFill>
            </a:endParaRPr>
          </a:p>
        </p:txBody>
      </p:sp>
      <p:sp>
        <p:nvSpPr>
          <p:cNvPr id="5" name="Date Placeholder 4"/>
          <p:cNvSpPr>
            <a:spLocks noGrp="1"/>
          </p:cNvSpPr>
          <p:nvPr>
            <p:ph type="dt" sz="half" idx="10"/>
          </p:nvPr>
        </p:nvSpPr>
        <p:spPr/>
        <p:txBody>
          <a:bodyPr/>
          <a:lstStyle/>
          <a:p>
            <a:fld id="{5938F85C-9357-472C-B724-C1A1AF6EC286}" type="datetime1">
              <a:rPr lang="en-US" smtClean="0"/>
              <a:t>9/21/2020</a:t>
            </a:fld>
            <a:endParaRPr lang="en-US" dirty="0"/>
          </a:p>
        </p:txBody>
      </p:sp>
      <p:sp>
        <p:nvSpPr>
          <p:cNvPr id="6" name="Footer Placeholder 5"/>
          <p:cNvSpPr>
            <a:spLocks noGrp="1"/>
          </p:cNvSpPr>
          <p:nvPr>
            <p:ph type="ftr" sz="quarter" idx="11"/>
          </p:nvPr>
        </p:nvSpPr>
        <p:spPr/>
        <p:txBody>
          <a:bodyPr/>
          <a:lstStyle/>
          <a:p>
            <a:r>
              <a:rPr lang="en-US" dirty="0"/>
              <a:t>Seed Lectures - FUNDAMENTAL NURSING First Term Lecture 1 Nursing Foundations</a:t>
            </a:r>
          </a:p>
        </p:txBody>
      </p:sp>
      <p:sp>
        <p:nvSpPr>
          <p:cNvPr id="7" name="Slide Number Placeholder 6"/>
          <p:cNvSpPr>
            <a:spLocks noGrp="1"/>
          </p:cNvSpPr>
          <p:nvPr>
            <p:ph type="sldNum" sz="quarter" idx="12"/>
          </p:nvPr>
        </p:nvSpPr>
        <p:spPr/>
        <p:txBody>
          <a:bodyPr/>
          <a:lstStyle/>
          <a:p>
            <a:fld id="{69E57DC2-970A-4B3E-BB1C-7A09969E49DF}" type="slidenum">
              <a:rPr lang="en-US" smtClean="0"/>
              <a:t>3</a:t>
            </a:fld>
            <a:endParaRPr lang="en-US" dirty="0"/>
          </a:p>
        </p:txBody>
      </p:sp>
    </p:spTree>
    <p:extLst>
      <p:ext uri="{BB962C8B-B14F-4D97-AF65-F5344CB8AC3E}">
        <p14:creationId xmlns:p14="http://schemas.microsoft.com/office/powerpoint/2010/main" val="3765997333"/>
      </p:ext>
    </p:extLst>
  </p:cSld>
  <p:clrMapOvr>
    <a:masterClrMapping/>
  </p:clrMapOvr>
  <mc:AlternateContent xmlns:mc="http://schemas.openxmlformats.org/markup-compatibility/2006" xmlns:p14="http://schemas.microsoft.com/office/powerpoint/2010/main">
    <mc:Choice Requires="p14">
      <p:transition spd="slow" p14:dur="2000" advTm="200090"/>
    </mc:Choice>
    <mc:Fallback xmlns="">
      <p:transition spd="slow" advTm="20009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2171700"/>
          </a:xfrm>
          <a:solidFill>
            <a:schemeClr val="accent6">
              <a:lumMod val="60000"/>
              <a:lumOff val="40000"/>
            </a:schemeClr>
          </a:solidFill>
        </p:spPr>
        <p:txBody>
          <a:bodyPr>
            <a:normAutofit/>
          </a:bodyPr>
          <a:lstStyle/>
          <a:p>
            <a:pPr algn="ctr" rtl="0"/>
            <a:r>
              <a:rPr lang="en-US" sz="6000" i="1" dirty="0">
                <a:solidFill>
                  <a:srgbClr val="002060"/>
                </a:solidFill>
              </a:rPr>
              <a:t>Nightingale’s Contributions</a:t>
            </a:r>
          </a:p>
        </p:txBody>
      </p:sp>
      <p:sp>
        <p:nvSpPr>
          <p:cNvPr id="3" name="Content Placeholder 2"/>
          <p:cNvSpPr>
            <a:spLocks noGrp="1"/>
          </p:cNvSpPr>
          <p:nvPr>
            <p:ph idx="1"/>
          </p:nvPr>
        </p:nvSpPr>
        <p:spPr>
          <a:xfrm>
            <a:off x="0" y="1167617"/>
            <a:ext cx="12192000" cy="5838093"/>
          </a:xfrm>
          <a:solidFill>
            <a:schemeClr val="accent2">
              <a:lumMod val="75000"/>
            </a:schemeClr>
          </a:solidFill>
        </p:spPr>
        <p:txBody>
          <a:bodyPr>
            <a:noAutofit/>
          </a:bodyPr>
          <a:lstStyle/>
          <a:p>
            <a:pPr algn="l" rtl="0"/>
            <a:r>
              <a:rPr lang="en-US" sz="3200" i="1" dirty="0">
                <a:solidFill>
                  <a:srgbClr val="002060"/>
                </a:solidFill>
              </a:rPr>
              <a:t>Nightingale changed the negative image of nursing to a positive one. </a:t>
            </a:r>
          </a:p>
          <a:p>
            <a:pPr algn="l" rtl="0"/>
            <a:r>
              <a:rPr lang="en-US" sz="3200" i="1" dirty="0">
                <a:solidFill>
                  <a:srgbClr val="002060"/>
                </a:solidFill>
              </a:rPr>
              <a:t>She is credited with the following:</a:t>
            </a:r>
          </a:p>
          <a:p>
            <a:pPr marL="1044702" lvl="1" indent="-514350" algn="l" rtl="0">
              <a:buFont typeface="+mj-lt"/>
              <a:buAutoNum type="arabicPeriod"/>
            </a:pPr>
            <a:r>
              <a:rPr lang="en-US" sz="2800" i="1" dirty="0">
                <a:solidFill>
                  <a:srgbClr val="002060"/>
                </a:solidFill>
              </a:rPr>
              <a:t>Training women for future work</a:t>
            </a:r>
          </a:p>
          <a:p>
            <a:pPr marL="1044702" lvl="1" indent="-514350" algn="l" rtl="0">
              <a:buFont typeface="+mj-lt"/>
              <a:buAutoNum type="arabicPeriod"/>
            </a:pPr>
            <a:r>
              <a:rPr lang="en-US" sz="2800" dirty="0">
                <a:solidFill>
                  <a:srgbClr val="002060"/>
                </a:solidFill>
              </a:rPr>
              <a:t>Selecting only those with upstanding characters as potential nurses</a:t>
            </a:r>
          </a:p>
          <a:p>
            <a:pPr marL="1044702" lvl="1" indent="-514350" algn="l" rtl="0">
              <a:buFont typeface="+mj-lt"/>
              <a:buAutoNum type="arabicPeriod"/>
            </a:pPr>
            <a:r>
              <a:rPr lang="en-US" sz="2800" dirty="0">
                <a:solidFill>
                  <a:srgbClr val="002060"/>
                </a:solidFill>
              </a:rPr>
              <a:t>Improving sanitary conditions for the sick and injured</a:t>
            </a:r>
          </a:p>
          <a:p>
            <a:pPr marL="1044702" lvl="1" indent="-514350" algn="l" rtl="0">
              <a:buFont typeface="+mj-lt"/>
              <a:buAutoNum type="arabicPeriod"/>
            </a:pPr>
            <a:r>
              <a:rPr lang="en-US" sz="2800" dirty="0">
                <a:solidFill>
                  <a:srgbClr val="002060"/>
                </a:solidFill>
              </a:rPr>
              <a:t>Significantly reducing the death rate of British soldiers</a:t>
            </a:r>
          </a:p>
          <a:p>
            <a:pPr marL="1044702" lvl="1" indent="-514350" algn="l" rtl="0">
              <a:buFont typeface="+mj-lt"/>
              <a:buAutoNum type="arabicPeriod"/>
            </a:pPr>
            <a:r>
              <a:rPr lang="en-US" sz="2800" dirty="0">
                <a:solidFill>
                  <a:srgbClr val="002060"/>
                </a:solidFill>
              </a:rPr>
              <a:t>Providing classroom education and clinical teaching</a:t>
            </a:r>
          </a:p>
          <a:p>
            <a:pPr marL="1044702" lvl="1" indent="-514350" algn="l" rtl="0">
              <a:buFont typeface="+mj-lt"/>
              <a:buAutoNum type="arabicPeriod"/>
            </a:pPr>
            <a:r>
              <a:rPr lang="en-US" sz="2800" dirty="0">
                <a:solidFill>
                  <a:srgbClr val="002060"/>
                </a:solidFill>
              </a:rPr>
              <a:t>Advocating that nursing education should be lifelong</a:t>
            </a:r>
            <a:endParaRPr lang="ar-SA" sz="2800" dirty="0">
              <a:solidFill>
                <a:srgbClr val="002060"/>
              </a:solidFill>
            </a:endParaRPr>
          </a:p>
        </p:txBody>
      </p:sp>
      <p:sp>
        <p:nvSpPr>
          <p:cNvPr id="5" name="Date Placeholder 4"/>
          <p:cNvSpPr>
            <a:spLocks noGrp="1"/>
          </p:cNvSpPr>
          <p:nvPr>
            <p:ph type="dt" sz="half" idx="10"/>
          </p:nvPr>
        </p:nvSpPr>
        <p:spPr/>
        <p:txBody>
          <a:bodyPr/>
          <a:lstStyle/>
          <a:p>
            <a:fld id="{15E02C0B-DD5D-4B1A-AEB8-A1BE7F700461}" type="datetime1">
              <a:rPr lang="en-US" smtClean="0"/>
              <a:t>9/21/2020</a:t>
            </a:fld>
            <a:endParaRPr lang="en-US" dirty="0"/>
          </a:p>
        </p:txBody>
      </p:sp>
      <p:sp>
        <p:nvSpPr>
          <p:cNvPr id="6" name="Footer Placeholder 5"/>
          <p:cNvSpPr>
            <a:spLocks noGrp="1"/>
          </p:cNvSpPr>
          <p:nvPr>
            <p:ph type="ftr" sz="quarter" idx="11"/>
          </p:nvPr>
        </p:nvSpPr>
        <p:spPr/>
        <p:txBody>
          <a:bodyPr/>
          <a:lstStyle/>
          <a:p>
            <a:r>
              <a:rPr lang="en-US"/>
              <a:t>Seed Lectures - FUNDAMENTAL NURSING First Term Lecture 1 Nursing Foundations</a:t>
            </a:r>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4</a:t>
            </a:fld>
            <a:endParaRPr lang="en-US" dirty="0"/>
          </a:p>
        </p:txBody>
      </p:sp>
    </p:spTree>
    <p:extLst>
      <p:ext uri="{BB962C8B-B14F-4D97-AF65-F5344CB8AC3E}">
        <p14:creationId xmlns:p14="http://schemas.microsoft.com/office/powerpoint/2010/main" val="2110038575"/>
      </p:ext>
    </p:extLst>
  </p:cSld>
  <p:clrMapOvr>
    <a:masterClrMapping/>
  </p:clrMapOvr>
  <mc:AlternateContent xmlns:mc="http://schemas.openxmlformats.org/markup-compatibility/2006" xmlns:p14="http://schemas.microsoft.com/office/powerpoint/2010/main">
    <mc:Choice Requires="p14">
      <p:transition spd="slow" p14:dur="2000" advTm="146270"/>
    </mc:Choice>
    <mc:Fallback xmlns="">
      <p:transition spd="slow" advTm="14627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2171700"/>
          </a:xfrm>
          <a:solidFill>
            <a:schemeClr val="accent6">
              <a:lumMod val="60000"/>
              <a:lumOff val="40000"/>
            </a:schemeClr>
          </a:solidFill>
        </p:spPr>
        <p:txBody>
          <a:bodyPr>
            <a:normAutofit/>
          </a:bodyPr>
          <a:lstStyle/>
          <a:p>
            <a:pPr algn="ctr" rtl="0"/>
            <a:r>
              <a:rPr lang="en-US" sz="6000" i="1" dirty="0">
                <a:solidFill>
                  <a:srgbClr val="002060"/>
                </a:solidFill>
              </a:rPr>
              <a:t>Nursing Definitions</a:t>
            </a:r>
          </a:p>
        </p:txBody>
      </p:sp>
      <p:sp>
        <p:nvSpPr>
          <p:cNvPr id="3" name="Content Placeholder 2"/>
          <p:cNvSpPr>
            <a:spLocks noGrp="1"/>
          </p:cNvSpPr>
          <p:nvPr>
            <p:ph idx="1"/>
          </p:nvPr>
        </p:nvSpPr>
        <p:spPr>
          <a:xfrm>
            <a:off x="0" y="1167617"/>
            <a:ext cx="12192000" cy="5838093"/>
          </a:xfrm>
          <a:solidFill>
            <a:schemeClr val="accent2">
              <a:lumMod val="75000"/>
            </a:schemeClr>
          </a:solidFill>
        </p:spPr>
        <p:txBody>
          <a:bodyPr>
            <a:noAutofit/>
          </a:bodyPr>
          <a:lstStyle/>
          <a:p>
            <a:pPr algn="l" rtl="0"/>
            <a:r>
              <a:rPr lang="en-US" sz="3600" i="1" dirty="0">
                <a:solidFill>
                  <a:srgbClr val="002060"/>
                </a:solidFill>
              </a:rPr>
              <a:t>Nursing is; an</a:t>
            </a:r>
            <a:r>
              <a:rPr lang="en-US" sz="3200" i="1" dirty="0">
                <a:solidFill>
                  <a:srgbClr val="002060"/>
                </a:solidFill>
              </a:rPr>
              <a:t> </a:t>
            </a:r>
            <a:r>
              <a:rPr lang="en-US" sz="4400" b="1" i="1" dirty="0">
                <a:solidFill>
                  <a:srgbClr val="FF0000"/>
                </a:solidFill>
              </a:rPr>
              <a:t>A</a:t>
            </a:r>
            <a:r>
              <a:rPr lang="en-US" sz="3200" i="1" dirty="0">
                <a:solidFill>
                  <a:srgbClr val="002060"/>
                </a:solidFill>
              </a:rPr>
              <a:t>rt, </a:t>
            </a:r>
            <a:r>
              <a:rPr lang="en-US" sz="4400" b="1" i="1" dirty="0">
                <a:solidFill>
                  <a:srgbClr val="FF0000"/>
                </a:solidFill>
              </a:rPr>
              <a:t>S</a:t>
            </a:r>
            <a:r>
              <a:rPr lang="en-US" sz="3200" i="1" dirty="0">
                <a:solidFill>
                  <a:srgbClr val="002060"/>
                </a:solidFill>
              </a:rPr>
              <a:t>cience &amp; </a:t>
            </a:r>
            <a:r>
              <a:rPr lang="en-US" sz="4400" b="1" i="1" dirty="0">
                <a:solidFill>
                  <a:srgbClr val="FF0000"/>
                </a:solidFill>
              </a:rPr>
              <a:t>S</a:t>
            </a:r>
            <a:r>
              <a:rPr lang="en-US" sz="3200" i="1" dirty="0">
                <a:solidFill>
                  <a:srgbClr val="002060"/>
                </a:solidFill>
              </a:rPr>
              <a:t>pirit </a:t>
            </a:r>
          </a:p>
          <a:p>
            <a:pPr lvl="1" algn="l" rtl="0"/>
            <a:r>
              <a:rPr lang="en-US" sz="4400" b="1" dirty="0">
                <a:solidFill>
                  <a:srgbClr val="FF0000"/>
                </a:solidFill>
              </a:rPr>
              <a:t>A</a:t>
            </a:r>
            <a:r>
              <a:rPr lang="en-US" sz="3200" dirty="0">
                <a:solidFill>
                  <a:srgbClr val="002060"/>
                </a:solidFill>
              </a:rPr>
              <a:t>rt ; </a:t>
            </a:r>
            <a:r>
              <a:rPr lang="en-US" sz="3200" b="1" dirty="0">
                <a:solidFill>
                  <a:srgbClr val="002060"/>
                </a:solidFill>
              </a:rPr>
              <a:t>At first, the training of nurses consisted of learning the art </a:t>
            </a:r>
            <a:r>
              <a:rPr lang="en-US" sz="3200" b="1" dirty="0">
                <a:solidFill>
                  <a:srgbClr val="FF0000"/>
                </a:solidFill>
              </a:rPr>
              <a:t>(ability to perform an act skillfully)</a:t>
            </a:r>
            <a:r>
              <a:rPr lang="en-US" sz="3200" b="1" dirty="0">
                <a:solidFill>
                  <a:srgbClr val="002060"/>
                </a:solidFill>
              </a:rPr>
              <a:t> of nursing.</a:t>
            </a:r>
          </a:p>
          <a:p>
            <a:pPr lvl="1" algn="l" rtl="0"/>
            <a:r>
              <a:rPr lang="en-US" sz="4400" b="1" dirty="0">
                <a:solidFill>
                  <a:srgbClr val="FF0000"/>
                </a:solidFill>
              </a:rPr>
              <a:t>S</a:t>
            </a:r>
            <a:r>
              <a:rPr lang="en-US" sz="3200" dirty="0">
                <a:solidFill>
                  <a:srgbClr val="002060"/>
                </a:solidFill>
              </a:rPr>
              <a:t>cience ; </a:t>
            </a:r>
            <a:r>
              <a:rPr lang="en-US" sz="3200" b="1" dirty="0">
                <a:solidFill>
                  <a:srgbClr val="002060"/>
                </a:solidFill>
              </a:rPr>
              <a:t>A science </a:t>
            </a:r>
            <a:r>
              <a:rPr lang="en-US" sz="3200" b="1" dirty="0">
                <a:solidFill>
                  <a:srgbClr val="FF0000"/>
                </a:solidFill>
              </a:rPr>
              <a:t>(body of knowledge unique to a particular subject)</a:t>
            </a:r>
          </a:p>
          <a:p>
            <a:pPr lvl="1" algn="l" rtl="0"/>
            <a:r>
              <a:rPr lang="en-US" sz="4400" b="1" dirty="0">
                <a:solidFill>
                  <a:srgbClr val="FF0000"/>
                </a:solidFill>
              </a:rPr>
              <a:t>S</a:t>
            </a:r>
            <a:r>
              <a:rPr lang="en-US" sz="3200" dirty="0">
                <a:solidFill>
                  <a:srgbClr val="002060"/>
                </a:solidFill>
              </a:rPr>
              <a:t>pirit ; the fine sense in side nurse as human </a:t>
            </a:r>
            <a:r>
              <a:rPr lang="en-US" sz="3200" dirty="0">
                <a:solidFill>
                  <a:srgbClr val="FF0000"/>
                </a:solidFill>
              </a:rPr>
              <a:t>(patient is as me, my mom, my dad, my brother …)</a:t>
            </a:r>
          </a:p>
          <a:p>
            <a:pPr lvl="1" algn="l" rtl="0"/>
            <a:r>
              <a:rPr lang="en-US" sz="3600" b="1" i="0" dirty="0">
                <a:solidFill>
                  <a:schemeClr val="tx1"/>
                </a:solidFill>
              </a:rPr>
              <a:t>The combination of art, science and spirit make Super Nurse</a:t>
            </a:r>
          </a:p>
        </p:txBody>
      </p:sp>
      <p:sp>
        <p:nvSpPr>
          <p:cNvPr id="5" name="Date Placeholder 4"/>
          <p:cNvSpPr>
            <a:spLocks noGrp="1"/>
          </p:cNvSpPr>
          <p:nvPr>
            <p:ph type="dt" sz="half" idx="10"/>
          </p:nvPr>
        </p:nvSpPr>
        <p:spPr/>
        <p:txBody>
          <a:bodyPr/>
          <a:lstStyle/>
          <a:p>
            <a:fld id="{15E02C0B-DD5D-4B1A-AEB8-A1BE7F700461}" type="datetime1">
              <a:rPr lang="en-US" smtClean="0"/>
              <a:t>9/21/2020</a:t>
            </a:fld>
            <a:endParaRPr lang="en-US" dirty="0"/>
          </a:p>
        </p:txBody>
      </p:sp>
      <p:sp>
        <p:nvSpPr>
          <p:cNvPr id="6" name="Footer Placeholder 5"/>
          <p:cNvSpPr>
            <a:spLocks noGrp="1"/>
          </p:cNvSpPr>
          <p:nvPr>
            <p:ph type="ftr" sz="quarter" idx="11"/>
          </p:nvPr>
        </p:nvSpPr>
        <p:spPr/>
        <p:txBody>
          <a:bodyPr/>
          <a:lstStyle/>
          <a:p>
            <a:r>
              <a:rPr lang="en-US"/>
              <a:t>Seed Lectures - FUNDAMENTAL NURSING First Term Lecture 1 Nursing Foundations</a:t>
            </a:r>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5</a:t>
            </a:fld>
            <a:endParaRPr lang="en-US" dirty="0"/>
          </a:p>
        </p:txBody>
      </p:sp>
    </p:spTree>
    <p:extLst>
      <p:ext uri="{BB962C8B-B14F-4D97-AF65-F5344CB8AC3E}">
        <p14:creationId xmlns:p14="http://schemas.microsoft.com/office/powerpoint/2010/main" val="1244399332"/>
      </p:ext>
    </p:extLst>
  </p:cSld>
  <p:clrMapOvr>
    <a:masterClrMapping/>
  </p:clrMapOvr>
  <mc:AlternateContent xmlns:mc="http://schemas.openxmlformats.org/markup-compatibility/2006" xmlns:p14="http://schemas.microsoft.com/office/powerpoint/2010/main">
    <mc:Choice Requires="p14">
      <p:transition spd="slow" p14:dur="2000" advTm="146270"/>
    </mc:Choice>
    <mc:Fallback xmlns="">
      <p:transition spd="slow" advTm="14627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2171700"/>
          </a:xfrm>
          <a:solidFill>
            <a:schemeClr val="accent6">
              <a:lumMod val="60000"/>
              <a:lumOff val="40000"/>
            </a:schemeClr>
          </a:solidFill>
        </p:spPr>
        <p:txBody>
          <a:bodyPr>
            <a:normAutofit/>
          </a:bodyPr>
          <a:lstStyle/>
          <a:p>
            <a:pPr algn="ctr" rtl="0"/>
            <a:r>
              <a:rPr lang="en-US" sz="6000" i="1" dirty="0">
                <a:solidFill>
                  <a:srgbClr val="002060"/>
                </a:solidFill>
              </a:rPr>
              <a:t>Nursing Definitions</a:t>
            </a:r>
          </a:p>
        </p:txBody>
      </p:sp>
      <p:sp>
        <p:nvSpPr>
          <p:cNvPr id="3" name="Content Placeholder 2"/>
          <p:cNvSpPr>
            <a:spLocks noGrp="1"/>
          </p:cNvSpPr>
          <p:nvPr>
            <p:ph idx="1"/>
          </p:nvPr>
        </p:nvSpPr>
        <p:spPr>
          <a:xfrm>
            <a:off x="0" y="1167617"/>
            <a:ext cx="12192000" cy="5838093"/>
          </a:xfrm>
          <a:solidFill>
            <a:schemeClr val="accent2">
              <a:lumMod val="75000"/>
            </a:schemeClr>
          </a:solidFill>
        </p:spPr>
        <p:txBody>
          <a:bodyPr>
            <a:noAutofit/>
          </a:bodyPr>
          <a:lstStyle/>
          <a:p>
            <a:pPr algn="l" rtl="0"/>
            <a:r>
              <a:rPr lang="en-US" sz="3600" i="1" dirty="0">
                <a:solidFill>
                  <a:srgbClr val="002060"/>
                </a:solidFill>
              </a:rPr>
              <a:t>Virginia Henderson (1897 to 1996). </a:t>
            </a:r>
          </a:p>
          <a:p>
            <a:pPr algn="l" rtl="0"/>
            <a:r>
              <a:rPr lang="en-US" sz="3600" i="1" dirty="0">
                <a:solidFill>
                  <a:srgbClr val="002060"/>
                </a:solidFill>
              </a:rPr>
              <a:t>Her definition, adopted by the International Council of Nurses, broadened the description of</a:t>
            </a:r>
          </a:p>
          <a:p>
            <a:pPr algn="l" rtl="0"/>
            <a:r>
              <a:rPr lang="en-US" sz="3600" i="1" dirty="0">
                <a:solidFill>
                  <a:srgbClr val="002060"/>
                </a:solidFill>
              </a:rPr>
              <a:t>nursing to include health promotion, not just illness care. As stated in 1966,</a:t>
            </a:r>
            <a:endParaRPr lang="en-US" sz="3600" b="1" i="0" dirty="0">
              <a:solidFill>
                <a:schemeClr val="tx1"/>
              </a:solidFill>
            </a:endParaRPr>
          </a:p>
        </p:txBody>
      </p:sp>
      <p:sp>
        <p:nvSpPr>
          <p:cNvPr id="5" name="Date Placeholder 4"/>
          <p:cNvSpPr>
            <a:spLocks noGrp="1"/>
          </p:cNvSpPr>
          <p:nvPr>
            <p:ph type="dt" sz="half" idx="10"/>
          </p:nvPr>
        </p:nvSpPr>
        <p:spPr/>
        <p:txBody>
          <a:bodyPr/>
          <a:lstStyle/>
          <a:p>
            <a:fld id="{15E02C0B-DD5D-4B1A-AEB8-A1BE7F700461}" type="datetime1">
              <a:rPr lang="en-US" smtClean="0"/>
              <a:t>9/21/2020</a:t>
            </a:fld>
            <a:endParaRPr lang="en-US" dirty="0"/>
          </a:p>
        </p:txBody>
      </p:sp>
      <p:sp>
        <p:nvSpPr>
          <p:cNvPr id="6" name="Footer Placeholder 5"/>
          <p:cNvSpPr>
            <a:spLocks noGrp="1"/>
          </p:cNvSpPr>
          <p:nvPr>
            <p:ph type="ftr" sz="quarter" idx="11"/>
          </p:nvPr>
        </p:nvSpPr>
        <p:spPr/>
        <p:txBody>
          <a:bodyPr/>
          <a:lstStyle/>
          <a:p>
            <a:r>
              <a:rPr lang="en-US"/>
              <a:t>Seed Lectures - FUNDAMENTAL NURSING First Term Lecture 1 Nursing Foundations</a:t>
            </a:r>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6</a:t>
            </a:fld>
            <a:endParaRPr lang="en-US" dirty="0"/>
          </a:p>
        </p:txBody>
      </p:sp>
    </p:spTree>
    <p:extLst>
      <p:ext uri="{BB962C8B-B14F-4D97-AF65-F5344CB8AC3E}">
        <p14:creationId xmlns:p14="http://schemas.microsoft.com/office/powerpoint/2010/main" val="1466846350"/>
      </p:ext>
    </p:extLst>
  </p:cSld>
  <p:clrMapOvr>
    <a:masterClrMapping/>
  </p:clrMapOvr>
  <mc:AlternateContent xmlns:mc="http://schemas.openxmlformats.org/markup-compatibility/2006" xmlns:p14="http://schemas.microsoft.com/office/powerpoint/2010/main">
    <mc:Choice Requires="p14">
      <p:transition spd="slow" p14:dur="2000" advTm="146270"/>
    </mc:Choice>
    <mc:Fallback xmlns="">
      <p:transition spd="slow" advTm="14627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2171700"/>
          </a:xfrm>
          <a:solidFill>
            <a:schemeClr val="accent6">
              <a:lumMod val="60000"/>
              <a:lumOff val="40000"/>
            </a:schemeClr>
          </a:solidFill>
        </p:spPr>
        <p:txBody>
          <a:bodyPr>
            <a:normAutofit/>
          </a:bodyPr>
          <a:lstStyle/>
          <a:p>
            <a:pPr algn="ctr" rtl="0"/>
            <a:r>
              <a:rPr lang="en-US" sz="6000" i="1" dirty="0">
                <a:solidFill>
                  <a:srgbClr val="002060"/>
                </a:solidFill>
              </a:rPr>
              <a:t>Virginia Henderson Definition</a:t>
            </a:r>
          </a:p>
        </p:txBody>
      </p:sp>
      <p:sp>
        <p:nvSpPr>
          <p:cNvPr id="3" name="Content Placeholder 2"/>
          <p:cNvSpPr>
            <a:spLocks noGrp="1"/>
          </p:cNvSpPr>
          <p:nvPr>
            <p:ph idx="1"/>
          </p:nvPr>
        </p:nvSpPr>
        <p:spPr>
          <a:xfrm>
            <a:off x="0" y="1167617"/>
            <a:ext cx="12192000" cy="5838093"/>
          </a:xfrm>
          <a:solidFill>
            <a:schemeClr val="accent2">
              <a:lumMod val="75000"/>
            </a:schemeClr>
          </a:solidFill>
        </p:spPr>
        <p:txBody>
          <a:bodyPr>
            <a:noAutofit/>
          </a:bodyPr>
          <a:lstStyle/>
          <a:p>
            <a:pPr algn="l" rtl="0"/>
            <a:r>
              <a:rPr lang="en-US" sz="3600" i="1" dirty="0">
                <a:solidFill>
                  <a:srgbClr val="002060"/>
                </a:solidFill>
              </a:rPr>
              <a:t>As stated in 1966,</a:t>
            </a:r>
          </a:p>
          <a:p>
            <a:pPr marL="0" indent="0" algn="ctr" rtl="0">
              <a:buNone/>
            </a:pPr>
            <a:r>
              <a:rPr lang="en-US" sz="3600" b="1" dirty="0">
                <a:solidFill>
                  <a:srgbClr val="FF0000"/>
                </a:solidFill>
              </a:rPr>
              <a:t>The unique function of the nurse is to assist the individual, sick or well, in the performance of those</a:t>
            </a:r>
          </a:p>
          <a:p>
            <a:pPr marL="0" indent="0" algn="ctr" rtl="0">
              <a:buNone/>
            </a:pPr>
            <a:r>
              <a:rPr lang="en-US" sz="3600" b="1" dirty="0">
                <a:solidFill>
                  <a:srgbClr val="FF0000"/>
                </a:solidFill>
              </a:rPr>
              <a:t>activities contributing to health or its recovery (or to a peaceful death) that he could perform unaided if</a:t>
            </a:r>
          </a:p>
          <a:p>
            <a:pPr marL="0" indent="0" algn="ctr" rtl="0">
              <a:buNone/>
            </a:pPr>
            <a:r>
              <a:rPr lang="en-US" sz="3600" b="1" dirty="0">
                <a:solidFill>
                  <a:srgbClr val="FF0000"/>
                </a:solidFill>
              </a:rPr>
              <a:t>he had the necessary strength, will or knowledge. And to do this in such a way as to help him gain</a:t>
            </a:r>
          </a:p>
          <a:p>
            <a:pPr marL="0" indent="0" algn="ctr" rtl="0">
              <a:buNone/>
            </a:pPr>
            <a:r>
              <a:rPr lang="en-US" sz="3600" b="1" dirty="0">
                <a:solidFill>
                  <a:srgbClr val="FF0000"/>
                </a:solidFill>
              </a:rPr>
              <a:t>independence as rapidly as possible.</a:t>
            </a:r>
            <a:endParaRPr lang="en-US" sz="3600" b="1" i="0" dirty="0">
              <a:solidFill>
                <a:srgbClr val="FF0000"/>
              </a:solidFill>
            </a:endParaRPr>
          </a:p>
        </p:txBody>
      </p:sp>
      <p:sp>
        <p:nvSpPr>
          <p:cNvPr id="5" name="Date Placeholder 4"/>
          <p:cNvSpPr>
            <a:spLocks noGrp="1"/>
          </p:cNvSpPr>
          <p:nvPr>
            <p:ph type="dt" sz="half" idx="10"/>
          </p:nvPr>
        </p:nvSpPr>
        <p:spPr/>
        <p:txBody>
          <a:bodyPr/>
          <a:lstStyle/>
          <a:p>
            <a:fld id="{15E02C0B-DD5D-4B1A-AEB8-A1BE7F700461}" type="datetime1">
              <a:rPr lang="en-US" smtClean="0"/>
              <a:t>9/21/2020</a:t>
            </a:fld>
            <a:endParaRPr lang="en-US" dirty="0"/>
          </a:p>
        </p:txBody>
      </p:sp>
      <p:sp>
        <p:nvSpPr>
          <p:cNvPr id="6" name="Footer Placeholder 5"/>
          <p:cNvSpPr>
            <a:spLocks noGrp="1"/>
          </p:cNvSpPr>
          <p:nvPr>
            <p:ph type="ftr" sz="quarter" idx="11"/>
          </p:nvPr>
        </p:nvSpPr>
        <p:spPr/>
        <p:txBody>
          <a:bodyPr/>
          <a:lstStyle/>
          <a:p>
            <a:r>
              <a:rPr lang="en-US"/>
              <a:t>Seed Lectures - FUNDAMENTAL NURSING First Term Lecture 1 Nursing Foundations</a:t>
            </a:r>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7</a:t>
            </a:fld>
            <a:endParaRPr lang="en-US" dirty="0"/>
          </a:p>
        </p:txBody>
      </p:sp>
    </p:spTree>
    <p:extLst>
      <p:ext uri="{BB962C8B-B14F-4D97-AF65-F5344CB8AC3E}">
        <p14:creationId xmlns:p14="http://schemas.microsoft.com/office/powerpoint/2010/main" val="2326648370"/>
      </p:ext>
    </p:extLst>
  </p:cSld>
  <p:clrMapOvr>
    <a:masterClrMapping/>
  </p:clrMapOvr>
  <mc:AlternateContent xmlns:mc="http://schemas.openxmlformats.org/markup-compatibility/2006" xmlns:p14="http://schemas.microsoft.com/office/powerpoint/2010/main">
    <mc:Choice Requires="p14">
      <p:transition spd="slow" p14:dur="2000" advTm="146270"/>
    </mc:Choice>
    <mc:Fallback xmlns="">
      <p:transition spd="slow" advTm="14627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2171700"/>
          </a:xfrm>
          <a:solidFill>
            <a:schemeClr val="accent6">
              <a:lumMod val="60000"/>
              <a:lumOff val="40000"/>
            </a:schemeClr>
          </a:solidFill>
        </p:spPr>
        <p:txBody>
          <a:bodyPr>
            <a:normAutofit/>
          </a:bodyPr>
          <a:lstStyle/>
          <a:p>
            <a:pPr algn="ctr" rtl="0"/>
            <a:r>
              <a:rPr lang="en-US" sz="6000" i="1" dirty="0">
                <a:solidFill>
                  <a:srgbClr val="002060"/>
                </a:solidFill>
              </a:rPr>
              <a:t>Virginia Henderson Definition</a:t>
            </a:r>
          </a:p>
        </p:txBody>
      </p:sp>
      <p:sp>
        <p:nvSpPr>
          <p:cNvPr id="3" name="Content Placeholder 2"/>
          <p:cNvSpPr>
            <a:spLocks noGrp="1"/>
          </p:cNvSpPr>
          <p:nvPr>
            <p:ph idx="1"/>
          </p:nvPr>
        </p:nvSpPr>
        <p:spPr>
          <a:xfrm>
            <a:off x="0" y="1167617"/>
            <a:ext cx="12192000" cy="5838093"/>
          </a:xfrm>
          <a:solidFill>
            <a:schemeClr val="accent2">
              <a:lumMod val="75000"/>
            </a:schemeClr>
          </a:solidFill>
        </p:spPr>
        <p:txBody>
          <a:bodyPr>
            <a:noAutofit/>
          </a:bodyPr>
          <a:lstStyle/>
          <a:p>
            <a:pPr algn="l" rtl="0"/>
            <a:r>
              <a:rPr lang="en-US" sz="3600" i="1" dirty="0">
                <a:solidFill>
                  <a:srgbClr val="002060"/>
                </a:solidFill>
              </a:rPr>
              <a:t>As stated in 1966,</a:t>
            </a:r>
          </a:p>
          <a:p>
            <a:pPr marL="0" indent="0" algn="ctr" rtl="0">
              <a:buNone/>
            </a:pPr>
            <a:r>
              <a:rPr lang="ar-SA" sz="2800" b="1" dirty="0">
                <a:solidFill>
                  <a:srgbClr val="FF0000"/>
                </a:solidFill>
              </a:rPr>
              <a:t>إن وظيفة التمريض الأساسية هي مساعدة الفرد إن كان مريضا أو سليما، ومساعدته على أساس القيام بالنشاطات الصحية التي تؤدي إلى تعزيز الصحة أو الوصول إلى الشفاء (أو حتى الوصول إلى الموت بأمان). وتلك النشاطات التي كان يقوم بهال الفرد دون مساعدة من أحد إن كان يمتلك العلم والقدرة والرغبة، ونساعد الانسان بالطريقة المثلى للوصول بالإنسان للقيام بتلك النشاطات باستقلالية بأسرع وقت ممكن.</a:t>
            </a:r>
            <a:endParaRPr lang="en-US" sz="2800" b="1" dirty="0">
              <a:solidFill>
                <a:srgbClr val="FF0000"/>
              </a:solidFill>
            </a:endParaRPr>
          </a:p>
          <a:p>
            <a:pPr marL="0" indent="0" rtl="0">
              <a:buNone/>
            </a:pPr>
            <a:r>
              <a:rPr lang="ar-SA" sz="2400" b="1" dirty="0">
                <a:solidFill>
                  <a:schemeClr val="tx1"/>
                </a:solidFill>
              </a:rPr>
              <a:t>النشاطات هي:</a:t>
            </a:r>
          </a:p>
          <a:p>
            <a:pPr marL="0" indent="0">
              <a:buNone/>
            </a:pPr>
            <a:r>
              <a:rPr lang="ar-SA" sz="2400" b="1" dirty="0">
                <a:solidFill>
                  <a:schemeClr val="tx1"/>
                </a:solidFill>
              </a:rPr>
              <a:t>الأكل والشرب، الحمام، الحركة ... ونسميها النشاطات الصحية اليومية </a:t>
            </a:r>
            <a:endParaRPr lang="en-US" sz="2400" b="1" dirty="0">
              <a:solidFill>
                <a:schemeClr val="tx1"/>
              </a:solidFill>
            </a:endParaRPr>
          </a:p>
          <a:p>
            <a:pPr marL="0" indent="0">
              <a:buNone/>
            </a:pPr>
            <a:r>
              <a:rPr lang="en-US" sz="2400" b="1" dirty="0">
                <a:solidFill>
                  <a:schemeClr val="tx1"/>
                </a:solidFill>
              </a:rPr>
              <a:t>Activities of daily livings (ADLs)</a:t>
            </a:r>
            <a:endParaRPr lang="ar-SA" sz="2400" b="1" dirty="0">
              <a:solidFill>
                <a:schemeClr val="tx1"/>
              </a:solidFill>
            </a:endParaRPr>
          </a:p>
          <a:p>
            <a:pPr marL="0" indent="0" algn="ctr" rtl="0">
              <a:buNone/>
            </a:pPr>
            <a:endParaRPr lang="ar-SA" sz="2800" b="1" dirty="0">
              <a:solidFill>
                <a:srgbClr val="FF0000"/>
              </a:solidFill>
            </a:endParaRPr>
          </a:p>
          <a:p>
            <a:pPr marL="0" indent="0" algn="ctr" rtl="0">
              <a:buNone/>
            </a:pPr>
            <a:r>
              <a:rPr lang="ar-SA" sz="2800" b="1" dirty="0">
                <a:solidFill>
                  <a:srgbClr val="FF0000"/>
                </a:solidFill>
              </a:rPr>
              <a:t>    </a:t>
            </a:r>
            <a:r>
              <a:rPr lang="en-US" sz="2800" b="1" dirty="0">
                <a:solidFill>
                  <a:srgbClr val="FF0000"/>
                </a:solidFill>
              </a:rPr>
              <a:t> </a:t>
            </a:r>
            <a:endParaRPr lang="en-US" sz="2800" b="1" i="0" dirty="0">
              <a:solidFill>
                <a:srgbClr val="FF0000"/>
              </a:solidFill>
            </a:endParaRPr>
          </a:p>
        </p:txBody>
      </p:sp>
      <p:sp>
        <p:nvSpPr>
          <p:cNvPr id="5" name="Date Placeholder 4"/>
          <p:cNvSpPr>
            <a:spLocks noGrp="1"/>
          </p:cNvSpPr>
          <p:nvPr>
            <p:ph type="dt" sz="half" idx="10"/>
          </p:nvPr>
        </p:nvSpPr>
        <p:spPr/>
        <p:txBody>
          <a:bodyPr/>
          <a:lstStyle/>
          <a:p>
            <a:fld id="{15E02C0B-DD5D-4B1A-AEB8-A1BE7F700461}" type="datetime1">
              <a:rPr lang="en-US" smtClean="0"/>
              <a:t>9/21/2020</a:t>
            </a:fld>
            <a:endParaRPr lang="en-US" dirty="0"/>
          </a:p>
        </p:txBody>
      </p:sp>
      <p:sp>
        <p:nvSpPr>
          <p:cNvPr id="6" name="Footer Placeholder 5"/>
          <p:cNvSpPr>
            <a:spLocks noGrp="1"/>
          </p:cNvSpPr>
          <p:nvPr>
            <p:ph type="ftr" sz="quarter" idx="11"/>
          </p:nvPr>
        </p:nvSpPr>
        <p:spPr/>
        <p:txBody>
          <a:bodyPr/>
          <a:lstStyle/>
          <a:p>
            <a:r>
              <a:rPr lang="en-US"/>
              <a:t>Seed Lectures - FUNDAMENTAL NURSING First Term Lecture 1 Nursing Foundations</a:t>
            </a:r>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8</a:t>
            </a:fld>
            <a:endParaRPr lang="en-US" dirty="0"/>
          </a:p>
        </p:txBody>
      </p:sp>
    </p:spTree>
    <p:extLst>
      <p:ext uri="{BB962C8B-B14F-4D97-AF65-F5344CB8AC3E}">
        <p14:creationId xmlns:p14="http://schemas.microsoft.com/office/powerpoint/2010/main" val="2561625113"/>
      </p:ext>
    </p:extLst>
  </p:cSld>
  <p:clrMapOvr>
    <a:masterClrMapping/>
  </p:clrMapOvr>
  <mc:AlternateContent xmlns:mc="http://schemas.openxmlformats.org/markup-compatibility/2006" xmlns:p14="http://schemas.microsoft.com/office/powerpoint/2010/main">
    <mc:Choice Requires="p14">
      <p:transition spd="slow" p14:dur="2000" advTm="146270"/>
    </mc:Choice>
    <mc:Fallback xmlns="">
      <p:transition spd="slow" advTm="14627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765"/>
            <a:ext cx="12192000" cy="874643"/>
          </a:xfrm>
          <a:solidFill>
            <a:schemeClr val="accent6"/>
          </a:solidFill>
        </p:spPr>
        <p:txBody>
          <a:bodyPr/>
          <a:lstStyle/>
          <a:p>
            <a:pPr algn="ctr" rtl="0"/>
            <a:r>
              <a:rPr lang="en-US" b="1" dirty="0">
                <a:solidFill>
                  <a:schemeClr val="tx1"/>
                </a:solidFill>
              </a:rPr>
              <a:t>Integrating Nursing Theory</a:t>
            </a:r>
          </a:p>
        </p:txBody>
      </p:sp>
      <p:sp>
        <p:nvSpPr>
          <p:cNvPr id="3" name="Content Placeholder 2"/>
          <p:cNvSpPr>
            <a:spLocks noGrp="1"/>
          </p:cNvSpPr>
          <p:nvPr>
            <p:ph idx="1"/>
          </p:nvPr>
        </p:nvSpPr>
        <p:spPr>
          <a:xfrm>
            <a:off x="0" y="872508"/>
            <a:ext cx="12192000" cy="5475284"/>
          </a:xfrm>
          <a:solidFill>
            <a:schemeClr val="accent2">
              <a:lumMod val="75000"/>
            </a:schemeClr>
          </a:solidFill>
        </p:spPr>
        <p:txBody>
          <a:bodyPr>
            <a:normAutofit/>
          </a:bodyPr>
          <a:lstStyle/>
          <a:p>
            <a:pPr algn="l" rtl="0"/>
            <a:r>
              <a:rPr lang="en-US" sz="3600" b="1" dirty="0">
                <a:solidFill>
                  <a:srgbClr val="002060"/>
                </a:solidFill>
              </a:rPr>
              <a:t>The word theory (opinion, belief, or view) comes from a Greek word that means vision.</a:t>
            </a:r>
            <a:r>
              <a:rPr lang="en-US" sz="2800" dirty="0">
                <a:solidFill>
                  <a:srgbClr val="002060"/>
                </a:solidFill>
              </a:rPr>
              <a:t> </a:t>
            </a:r>
          </a:p>
          <a:p>
            <a:pPr algn="l" rtl="0"/>
            <a:r>
              <a:rPr lang="en-US" sz="2800" dirty="0">
                <a:solidFill>
                  <a:srgbClr val="002060"/>
                </a:solidFill>
              </a:rPr>
              <a:t>Nursing has undergone a similar scientific review. Florence Nightingale and others have examined the relationships among </a:t>
            </a:r>
          </a:p>
          <a:p>
            <a:pPr lvl="1" algn="l" rtl="0"/>
            <a:r>
              <a:rPr lang="en-US" sz="2800" dirty="0">
                <a:solidFill>
                  <a:srgbClr val="FF0000"/>
                </a:solidFill>
              </a:rPr>
              <a:t>humans, </a:t>
            </a:r>
          </a:p>
          <a:p>
            <a:pPr lvl="1" algn="l" rtl="0"/>
            <a:r>
              <a:rPr lang="en-US" sz="2800" dirty="0">
                <a:solidFill>
                  <a:srgbClr val="FF0000"/>
                </a:solidFill>
              </a:rPr>
              <a:t>health, </a:t>
            </a:r>
          </a:p>
          <a:p>
            <a:pPr lvl="1" algn="l" rtl="0"/>
            <a:r>
              <a:rPr lang="en-US" sz="2800" dirty="0">
                <a:solidFill>
                  <a:srgbClr val="FF0000"/>
                </a:solidFill>
              </a:rPr>
              <a:t>the environment, and </a:t>
            </a:r>
          </a:p>
          <a:p>
            <a:pPr lvl="1" algn="l" rtl="0"/>
            <a:r>
              <a:rPr lang="en-US" sz="2800" dirty="0">
                <a:solidFill>
                  <a:srgbClr val="FF0000"/>
                </a:solidFill>
              </a:rPr>
              <a:t>nursing. </a:t>
            </a:r>
          </a:p>
          <a:p>
            <a:pPr algn="l" rtl="0"/>
            <a:r>
              <a:rPr lang="en-US" sz="2800" dirty="0">
                <a:solidFill>
                  <a:srgbClr val="002060"/>
                </a:solidFill>
              </a:rPr>
              <a:t>The outcome of such analysis becomes the basis for nursing theory (proposed ideas about what is involved in the process called nursing).</a:t>
            </a:r>
          </a:p>
        </p:txBody>
      </p:sp>
      <p:sp>
        <p:nvSpPr>
          <p:cNvPr id="5" name="Date Placeholder 4"/>
          <p:cNvSpPr>
            <a:spLocks noGrp="1"/>
          </p:cNvSpPr>
          <p:nvPr>
            <p:ph type="dt" sz="half" idx="10"/>
          </p:nvPr>
        </p:nvSpPr>
        <p:spPr/>
        <p:txBody>
          <a:bodyPr/>
          <a:lstStyle/>
          <a:p>
            <a:fld id="{FBD6686C-1D9A-463B-82EE-F502C13C7752}" type="datetime1">
              <a:rPr lang="en-US" smtClean="0"/>
              <a:t>9/21/2020</a:t>
            </a:fld>
            <a:endParaRPr lang="en-US" dirty="0"/>
          </a:p>
        </p:txBody>
      </p:sp>
      <p:sp>
        <p:nvSpPr>
          <p:cNvPr id="6" name="Footer Placeholder 5"/>
          <p:cNvSpPr>
            <a:spLocks noGrp="1"/>
          </p:cNvSpPr>
          <p:nvPr>
            <p:ph type="ftr" sz="quarter" idx="11"/>
          </p:nvPr>
        </p:nvSpPr>
        <p:spPr/>
        <p:txBody>
          <a:bodyPr/>
          <a:lstStyle/>
          <a:p>
            <a:r>
              <a:rPr lang="en-US"/>
              <a:t>Seed Lectures - FUNDAMENTAL NURSING First Term Lecture 1 Nursing Foundations</a:t>
            </a:r>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9</a:t>
            </a:fld>
            <a:endParaRPr lang="en-US" dirty="0"/>
          </a:p>
        </p:txBody>
      </p:sp>
    </p:spTree>
    <p:extLst>
      <p:ext uri="{BB962C8B-B14F-4D97-AF65-F5344CB8AC3E}">
        <p14:creationId xmlns:p14="http://schemas.microsoft.com/office/powerpoint/2010/main" val="3044870720"/>
      </p:ext>
    </p:extLst>
  </p:cSld>
  <p:clrMapOvr>
    <a:masterClrMapping/>
  </p:clrMapOvr>
  <mc:AlternateContent xmlns:mc="http://schemas.openxmlformats.org/markup-compatibility/2006" xmlns:p14="http://schemas.microsoft.com/office/powerpoint/2010/main">
    <mc:Choice Requires="p14">
      <p:transition spd="slow" p14:dur="2000" advTm="160930"/>
    </mc:Choice>
    <mc:Fallback xmlns="">
      <p:transition spd="slow" advTm="160930"/>
    </mc:Fallback>
  </mc:AlternateContent>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3316</TotalTime>
  <Words>1307</Words>
  <Application>Microsoft Office PowerPoint</Application>
  <PresentationFormat>مخصص</PresentationFormat>
  <Paragraphs>192</Paragraphs>
  <Slides>20</Slides>
  <Notes>0</Notes>
  <HiddenSlides>0</HiddenSlides>
  <MMClips>0</MMClips>
  <ScaleCrop>false</ScaleCrop>
  <HeadingPairs>
    <vt:vector size="4" baseType="variant">
      <vt:variant>
        <vt:lpstr>نسق</vt:lpstr>
      </vt:variant>
      <vt:variant>
        <vt:i4>1</vt:i4>
      </vt:variant>
      <vt:variant>
        <vt:lpstr>عناوين الشرائح</vt:lpstr>
      </vt:variant>
      <vt:variant>
        <vt:i4>20</vt:i4>
      </vt:variant>
    </vt:vector>
  </HeadingPairs>
  <TitlesOfParts>
    <vt:vector size="21" baseType="lpstr">
      <vt:lpstr>Crop</vt:lpstr>
      <vt:lpstr> Nursing Foundations </vt:lpstr>
      <vt:lpstr>O b j e c t i v e s</vt:lpstr>
      <vt:lpstr>ORIGINS OF NURSING</vt:lpstr>
      <vt:lpstr>Nightingale’s Contributions</vt:lpstr>
      <vt:lpstr>Nursing Definitions</vt:lpstr>
      <vt:lpstr>Nursing Definitions</vt:lpstr>
      <vt:lpstr>Virginia Henderson Definition</vt:lpstr>
      <vt:lpstr>Virginia Henderson Definition</vt:lpstr>
      <vt:lpstr>Integrating Nursing Theory</vt:lpstr>
      <vt:lpstr>THE EDUCATIONAL LADDER </vt:lpstr>
      <vt:lpstr>Integrating Nursing Theory cont.</vt:lpstr>
      <vt:lpstr>عرض تقديمي في PowerPoint</vt:lpstr>
      <vt:lpstr>Delegating Nursing Work</vt:lpstr>
      <vt:lpstr>Roles of a Nurse</vt:lpstr>
      <vt:lpstr>UNIQUE NURSING SKILLS</vt:lpstr>
      <vt:lpstr>Assessment Skills</vt:lpstr>
      <vt:lpstr>Caring Skills</vt:lpstr>
      <vt:lpstr>Counseling Skills</vt:lpstr>
      <vt:lpstr>Comforting Skills</vt:lpstr>
      <vt:lpstr>عرض تقديمي في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Wound care</dc:title>
  <dc:creator>hp</dc:creator>
  <cp:lastModifiedBy>a7mad</cp:lastModifiedBy>
  <cp:revision>249</cp:revision>
  <dcterms:created xsi:type="dcterms:W3CDTF">2020-03-21T19:16:53Z</dcterms:created>
  <dcterms:modified xsi:type="dcterms:W3CDTF">2020-09-21T05:54:39Z</dcterms:modified>
</cp:coreProperties>
</file>