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40AA07-497F-40E5-8B17-29E84C968FE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4FBA75-A65B-4C83-BF91-6AB82D31884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0A10EC-CCF4-4963-870A-62066281EC2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B6A3733-3DC5-4B8F-9488-068DE491AFB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6E6C31-52A9-409D-BC11-75BE585507F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721E67-620B-4EA1-BD81-934B24226DF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DED6E0-A017-4DEE-9DEF-81B1D0CB5F9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EBB7A8-8CA2-4DBC-A0D8-DBF85024E19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9B29EA-FAE9-4419-A7A1-8852D2D36BB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E5D1FA-8EF2-4537-A053-E33E1A9754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EBD4C0-75D9-4CC4-A1C7-C778763F984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A8B4269-9DEC-4445-A3DD-AD63CFB4BD5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6ECECD4-D16E-4CEC-BD04-839CAAC2EE7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2"/>
          <p:cNvSpPr/>
          <p:nvPr/>
        </p:nvSpPr>
        <p:spPr>
          <a:xfrm>
            <a:off x="1568880" y="3264120"/>
            <a:ext cx="15164640" cy="444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17490"/>
              </a:lnSpc>
              <a:buNone/>
            </a:pPr>
            <a:r>
              <a:rPr b="1" lang="en-US" sz="12490" spc="-1" strike="noStrike">
                <a:solidFill>
                  <a:srgbClr val="000000"/>
                </a:solidFill>
                <a:latin typeface="Century Gothic Paneuropean Bold"/>
                <a:ea typeface="Century Gothic Paneuropean Bold"/>
              </a:rPr>
              <a:t>FLOYD-WARSHALL</a:t>
            </a:r>
            <a:endParaRPr b="0" lang="en-US" sz="12490" spc="-1" strike="noStrike">
              <a:latin typeface="Arial"/>
            </a:endParaRPr>
          </a:p>
        </p:txBody>
      </p:sp>
      <p:sp>
        <p:nvSpPr>
          <p:cNvPr id="42" name="TextBox 3"/>
          <p:cNvSpPr/>
          <p:nvPr/>
        </p:nvSpPr>
        <p:spPr>
          <a:xfrm>
            <a:off x="1032120" y="8577720"/>
            <a:ext cx="8521920" cy="95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3779"/>
              </a:lnSpc>
              <a:buNone/>
            </a:pPr>
            <a:r>
              <a:rPr b="0" lang="en-US" sz="2700" spc="-1" strike="noStrike">
                <a:solidFill>
                  <a:srgbClr val="000000"/>
                </a:solidFill>
                <a:latin typeface="Century Gothic Paneuropean"/>
                <a:ea typeface="Century Gothic Paneuropean"/>
              </a:rPr>
              <a:t>By :   - Israa Abdelghany</a:t>
            </a:r>
            <a:endParaRPr b="0" lang="en-US" sz="2700" spc="-1" strike="noStrike">
              <a:latin typeface="Arial"/>
            </a:endParaRPr>
          </a:p>
          <a:p>
            <a:pPr>
              <a:lnSpc>
                <a:spcPts val="3779"/>
              </a:lnSpc>
              <a:buNone/>
            </a:pPr>
            <a:r>
              <a:rPr b="0" lang="en-US" sz="2700" spc="-1" strike="noStrike">
                <a:solidFill>
                  <a:srgbClr val="000000"/>
                </a:solidFill>
                <a:latin typeface="Century Gothic Paneuropean"/>
                <a:ea typeface="Century Gothic Paneuropean"/>
              </a:rPr>
              <a:t>         </a:t>
            </a:r>
            <a:r>
              <a:rPr b="0" lang="en-US" sz="2700" spc="-1" strike="noStrike">
                <a:solidFill>
                  <a:srgbClr val="000000"/>
                </a:solidFill>
                <a:latin typeface="Century Gothic Paneuropean"/>
                <a:ea typeface="Century Gothic Paneuropean"/>
              </a:rPr>
              <a:t>- Alaa Khaled</a:t>
            </a:r>
            <a:endParaRPr b="0" lang="en-US" sz="2700" spc="-1" strike="noStrike">
              <a:latin typeface="Arial"/>
            </a:endParaRPr>
          </a:p>
        </p:txBody>
      </p:sp>
      <p:grpSp>
        <p:nvGrpSpPr>
          <p:cNvPr id="43" name="Group 4"/>
          <p:cNvGrpSpPr/>
          <p:nvPr/>
        </p:nvGrpSpPr>
        <p:grpSpPr>
          <a:xfrm>
            <a:off x="16719120" y="-1134360"/>
            <a:ext cx="1080360" cy="3101040"/>
            <a:chOff x="16719120" y="-1134360"/>
            <a:chExt cx="1080360" cy="3101040"/>
          </a:xfrm>
        </p:grpSpPr>
        <p:sp>
          <p:nvSpPr>
            <p:cNvPr id="44" name="Freeform 5"/>
            <p:cNvSpPr/>
            <p:nvPr/>
          </p:nvSpPr>
          <p:spPr>
            <a:xfrm>
              <a:off x="16719120" y="-989640"/>
              <a:ext cx="1080360" cy="2956320"/>
            </a:xfrm>
            <a:custGeom>
              <a:avLst/>
              <a:gdLst/>
              <a:ah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TextBox 6"/>
            <p:cNvSpPr/>
            <p:nvPr/>
          </p:nvSpPr>
          <p:spPr>
            <a:xfrm>
              <a:off x="16719120" y="-1134360"/>
              <a:ext cx="1080360" cy="3101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46" name="Group 7"/>
          <p:cNvGrpSpPr/>
          <p:nvPr/>
        </p:nvGrpSpPr>
        <p:grpSpPr>
          <a:xfrm>
            <a:off x="-529200" y="9659160"/>
            <a:ext cx="19346400" cy="966240"/>
            <a:chOff x="-529200" y="9659160"/>
            <a:chExt cx="19346400" cy="966240"/>
          </a:xfrm>
        </p:grpSpPr>
        <p:sp>
          <p:nvSpPr>
            <p:cNvPr id="47" name="Freeform 8"/>
            <p:cNvSpPr/>
            <p:nvPr/>
          </p:nvSpPr>
          <p:spPr>
            <a:xfrm>
              <a:off x="-529200" y="9803880"/>
              <a:ext cx="19346400" cy="821520"/>
            </a:xfrm>
            <a:custGeom>
              <a:avLst/>
              <a:gdLst/>
              <a:ah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cap="rnd" w="857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TextBox 9"/>
            <p:cNvSpPr/>
            <p:nvPr/>
          </p:nvSpPr>
          <p:spPr>
            <a:xfrm>
              <a:off x="-529200" y="9659160"/>
              <a:ext cx="19346400" cy="96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" name="Freeform 10"/>
          <p:cNvSpPr/>
          <p:nvPr/>
        </p:nvSpPr>
        <p:spPr>
          <a:xfrm flipH="1">
            <a:off x="17258760" y="3085200"/>
            <a:ext cx="4518360" cy="3939480"/>
          </a:xfrm>
          <a:custGeom>
            <a:avLst/>
            <a:gdLst/>
            <a:ah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Freeform 11"/>
          <p:cNvSpPr/>
          <p:nvPr/>
        </p:nvSpPr>
        <p:spPr>
          <a:xfrm>
            <a:off x="-3486600" y="3085200"/>
            <a:ext cx="4518360" cy="3939480"/>
          </a:xfrm>
          <a:custGeom>
            <a:avLst/>
            <a:gdLst/>
            <a:ah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1" name="Group 12"/>
          <p:cNvGrpSpPr/>
          <p:nvPr/>
        </p:nvGrpSpPr>
        <p:grpSpPr>
          <a:xfrm>
            <a:off x="488520" y="-1134360"/>
            <a:ext cx="1080360" cy="3101040"/>
            <a:chOff x="488520" y="-1134360"/>
            <a:chExt cx="1080360" cy="3101040"/>
          </a:xfrm>
        </p:grpSpPr>
        <p:sp>
          <p:nvSpPr>
            <p:cNvPr id="52" name="Freeform 13"/>
            <p:cNvSpPr/>
            <p:nvPr/>
          </p:nvSpPr>
          <p:spPr>
            <a:xfrm>
              <a:off x="488520" y="-989640"/>
              <a:ext cx="1080360" cy="2956320"/>
            </a:xfrm>
            <a:custGeom>
              <a:avLst/>
              <a:gdLst/>
              <a:ah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TextBox 14"/>
            <p:cNvSpPr/>
            <p:nvPr/>
          </p:nvSpPr>
          <p:spPr>
            <a:xfrm>
              <a:off x="488520" y="-1134360"/>
              <a:ext cx="1080360" cy="3101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Box 2"/>
          <p:cNvSpPr/>
          <p:nvPr/>
        </p:nvSpPr>
        <p:spPr>
          <a:xfrm>
            <a:off x="4875480" y="1690200"/>
            <a:ext cx="8536680" cy="145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11469"/>
              </a:lnSpc>
              <a:buNone/>
            </a:pPr>
            <a:r>
              <a:rPr b="1" lang="en-US" sz="8190" spc="-1" strike="noStrike">
                <a:solidFill>
                  <a:srgbClr val="000000"/>
                </a:solidFill>
                <a:latin typeface="Century Gothic Paneuropean Bold"/>
                <a:ea typeface="Century Gothic Paneuropean Bold"/>
              </a:rPr>
              <a:t>APPLICATIONS </a:t>
            </a:r>
            <a:endParaRPr b="0" lang="en-US" sz="8190" spc="-1" strike="noStrike">
              <a:latin typeface="Arial"/>
            </a:endParaRPr>
          </a:p>
        </p:txBody>
      </p:sp>
      <p:sp>
        <p:nvSpPr>
          <p:cNvPr id="159" name="TextBox 3"/>
          <p:cNvSpPr/>
          <p:nvPr/>
        </p:nvSpPr>
        <p:spPr>
          <a:xfrm>
            <a:off x="1905480" y="3921480"/>
            <a:ext cx="14079600" cy="38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785880" indent="-393120">
              <a:lnSpc>
                <a:spcPts val="5097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640" spc="-1" strike="noStrike">
                <a:solidFill>
                  <a:srgbClr val="000000"/>
                </a:solidFill>
                <a:latin typeface="Century Gothic Paneuropean Bold"/>
                <a:ea typeface="Century Gothic Paneuropean Bold"/>
              </a:rPr>
              <a:t>Real-world uses</a:t>
            </a:r>
            <a:r>
              <a:rPr b="0" lang="en-US" sz="3640" spc="-1" strike="noStrike">
                <a:solidFill>
                  <a:srgbClr val="000000"/>
                </a:solidFill>
                <a:latin typeface="Century Gothic Paneuropean"/>
                <a:ea typeface="Century Gothic Paneuropean"/>
              </a:rPr>
              <a:t>: Computer networks, GPS navigation, social networks.</a:t>
            </a:r>
            <a:endParaRPr b="0" lang="en-US" sz="3640" spc="-1" strike="noStrike">
              <a:latin typeface="Arial"/>
            </a:endParaRPr>
          </a:p>
          <a:p>
            <a:pPr lvl="1" marL="785880" indent="-393120">
              <a:lnSpc>
                <a:spcPts val="5097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640" spc="-1" strike="noStrike">
                <a:solidFill>
                  <a:srgbClr val="000000"/>
                </a:solidFill>
                <a:latin typeface="Century Gothic Paneuropean Bold"/>
                <a:ea typeface="Century Gothic Paneuropean Bold"/>
              </a:rPr>
              <a:t>Comparison with Dijkstra</a:t>
            </a:r>
            <a:r>
              <a:rPr b="0" lang="en-US" sz="3640" spc="-1" strike="noStrike">
                <a:solidFill>
                  <a:srgbClr val="000000"/>
                </a:solidFill>
                <a:latin typeface="Century Gothic Paneuropean"/>
                <a:ea typeface="Century Gothic Paneuropean"/>
              </a:rPr>
              <a:t>: Works for all pairs at once but is slower for a single-source case.</a:t>
            </a:r>
            <a:endParaRPr b="0" lang="en-US" sz="3640" spc="-1" strike="noStrike">
              <a:latin typeface="Arial"/>
            </a:endParaRPr>
          </a:p>
          <a:p>
            <a:pPr lvl="1" marL="785880" indent="-393120">
              <a:lnSpc>
                <a:spcPts val="5097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3640" spc="-1" strike="noStrike">
                <a:solidFill>
                  <a:srgbClr val="000000"/>
                </a:solidFill>
                <a:latin typeface="Century Gothic Paneuropean Bold"/>
                <a:ea typeface="Century Gothic Paneuropean Bold"/>
              </a:rPr>
              <a:t>Limitations</a:t>
            </a:r>
            <a:r>
              <a:rPr b="0" lang="en-US" sz="3640" spc="-1" strike="noStrike">
                <a:solidFill>
                  <a:srgbClr val="000000"/>
                </a:solidFill>
                <a:latin typeface="Century Gothic Paneuropean"/>
                <a:ea typeface="Century Gothic Paneuropean"/>
              </a:rPr>
              <a:t>: Not efficient for very large graphs.</a:t>
            </a:r>
            <a:endParaRPr b="0" lang="en-US" sz="3640" spc="-1" strike="noStrike">
              <a:latin typeface="Arial"/>
            </a:endParaRPr>
          </a:p>
          <a:p>
            <a:pPr>
              <a:lnSpc>
                <a:spcPts val="5097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grpSp>
        <p:nvGrpSpPr>
          <p:cNvPr id="160" name="Group 4"/>
          <p:cNvGrpSpPr/>
          <p:nvPr/>
        </p:nvGrpSpPr>
        <p:grpSpPr>
          <a:xfrm>
            <a:off x="16719120" y="-1134360"/>
            <a:ext cx="1080360" cy="3101040"/>
            <a:chOff x="16719120" y="-1134360"/>
            <a:chExt cx="1080360" cy="3101040"/>
          </a:xfrm>
        </p:grpSpPr>
        <p:sp>
          <p:nvSpPr>
            <p:cNvPr id="161" name="Freeform 5"/>
            <p:cNvSpPr/>
            <p:nvPr/>
          </p:nvSpPr>
          <p:spPr>
            <a:xfrm>
              <a:off x="16719120" y="-989640"/>
              <a:ext cx="1080360" cy="2956320"/>
            </a:xfrm>
            <a:custGeom>
              <a:avLst/>
              <a:gdLst/>
              <a:ah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TextBox 6"/>
            <p:cNvSpPr/>
            <p:nvPr/>
          </p:nvSpPr>
          <p:spPr>
            <a:xfrm>
              <a:off x="16719120" y="-1134360"/>
              <a:ext cx="1080360" cy="3101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3" name="Group 7"/>
          <p:cNvGrpSpPr/>
          <p:nvPr/>
        </p:nvGrpSpPr>
        <p:grpSpPr>
          <a:xfrm>
            <a:off x="-529200" y="9659160"/>
            <a:ext cx="19346400" cy="966240"/>
            <a:chOff x="-529200" y="9659160"/>
            <a:chExt cx="19346400" cy="966240"/>
          </a:xfrm>
        </p:grpSpPr>
        <p:sp>
          <p:nvSpPr>
            <p:cNvPr id="164" name="Freeform 8"/>
            <p:cNvSpPr/>
            <p:nvPr/>
          </p:nvSpPr>
          <p:spPr>
            <a:xfrm>
              <a:off x="-529200" y="9803880"/>
              <a:ext cx="19346400" cy="821520"/>
            </a:xfrm>
            <a:custGeom>
              <a:avLst/>
              <a:gdLst/>
              <a:ah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cap="rnd" w="857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TextBox 9"/>
            <p:cNvSpPr/>
            <p:nvPr/>
          </p:nvSpPr>
          <p:spPr>
            <a:xfrm>
              <a:off x="-529200" y="9659160"/>
              <a:ext cx="19346400" cy="96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66" name="Freeform 10"/>
          <p:cNvSpPr/>
          <p:nvPr/>
        </p:nvSpPr>
        <p:spPr>
          <a:xfrm flipH="1">
            <a:off x="17258760" y="3085200"/>
            <a:ext cx="4518360" cy="3939480"/>
          </a:xfrm>
          <a:custGeom>
            <a:avLst/>
            <a:gdLst/>
            <a:ah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Freeform 11"/>
          <p:cNvSpPr/>
          <p:nvPr/>
        </p:nvSpPr>
        <p:spPr>
          <a:xfrm>
            <a:off x="-3486600" y="3085200"/>
            <a:ext cx="4518360" cy="3939480"/>
          </a:xfrm>
          <a:custGeom>
            <a:avLst/>
            <a:gdLst/>
            <a:ah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68" name="Group 12"/>
          <p:cNvGrpSpPr/>
          <p:nvPr/>
        </p:nvGrpSpPr>
        <p:grpSpPr>
          <a:xfrm>
            <a:off x="488520" y="-1134360"/>
            <a:ext cx="1080360" cy="3101040"/>
            <a:chOff x="488520" y="-1134360"/>
            <a:chExt cx="1080360" cy="3101040"/>
          </a:xfrm>
        </p:grpSpPr>
        <p:sp>
          <p:nvSpPr>
            <p:cNvPr id="169" name="Freeform 13"/>
            <p:cNvSpPr/>
            <p:nvPr/>
          </p:nvSpPr>
          <p:spPr>
            <a:xfrm>
              <a:off x="488520" y="-989640"/>
              <a:ext cx="1080360" cy="2956320"/>
            </a:xfrm>
            <a:custGeom>
              <a:avLst/>
              <a:gdLst/>
              <a:ah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TextBox 14"/>
            <p:cNvSpPr/>
            <p:nvPr/>
          </p:nvSpPr>
          <p:spPr>
            <a:xfrm>
              <a:off x="488520" y="-1134360"/>
              <a:ext cx="1080360" cy="3101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Box 2"/>
          <p:cNvSpPr/>
          <p:nvPr/>
        </p:nvSpPr>
        <p:spPr>
          <a:xfrm>
            <a:off x="2950560" y="4013280"/>
            <a:ext cx="12386520" cy="211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16642"/>
              </a:lnSpc>
              <a:buNone/>
            </a:pPr>
            <a:r>
              <a:rPr b="1" lang="en-US" sz="11890" spc="-1" strike="noStrike">
                <a:solidFill>
                  <a:srgbClr val="000000"/>
                </a:solidFill>
                <a:latin typeface="Century Gothic Paneuropean Bold"/>
                <a:ea typeface="Century Gothic Paneuropean Bold"/>
              </a:rPr>
              <a:t>THANK YOU</a:t>
            </a:r>
            <a:endParaRPr b="0" lang="en-US" sz="11890" spc="-1" strike="noStrike">
              <a:latin typeface="Arial"/>
            </a:endParaRPr>
          </a:p>
        </p:txBody>
      </p:sp>
      <p:grpSp>
        <p:nvGrpSpPr>
          <p:cNvPr id="172" name="Group 3"/>
          <p:cNvGrpSpPr/>
          <p:nvPr/>
        </p:nvGrpSpPr>
        <p:grpSpPr>
          <a:xfrm>
            <a:off x="16719120" y="-1134360"/>
            <a:ext cx="1080360" cy="3101040"/>
            <a:chOff x="16719120" y="-1134360"/>
            <a:chExt cx="1080360" cy="3101040"/>
          </a:xfrm>
        </p:grpSpPr>
        <p:sp>
          <p:nvSpPr>
            <p:cNvPr id="173" name="Freeform 4"/>
            <p:cNvSpPr/>
            <p:nvPr/>
          </p:nvSpPr>
          <p:spPr>
            <a:xfrm>
              <a:off x="16719120" y="-989640"/>
              <a:ext cx="1080360" cy="2956320"/>
            </a:xfrm>
            <a:custGeom>
              <a:avLst/>
              <a:gdLst/>
              <a:ah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TextBox 5"/>
            <p:cNvSpPr/>
            <p:nvPr/>
          </p:nvSpPr>
          <p:spPr>
            <a:xfrm>
              <a:off x="16719120" y="-1134360"/>
              <a:ext cx="1080360" cy="3101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75" name="Group 6"/>
          <p:cNvGrpSpPr/>
          <p:nvPr/>
        </p:nvGrpSpPr>
        <p:grpSpPr>
          <a:xfrm>
            <a:off x="-529200" y="9659160"/>
            <a:ext cx="19346400" cy="966240"/>
            <a:chOff x="-529200" y="9659160"/>
            <a:chExt cx="19346400" cy="966240"/>
          </a:xfrm>
        </p:grpSpPr>
        <p:sp>
          <p:nvSpPr>
            <p:cNvPr id="176" name="Freeform 7"/>
            <p:cNvSpPr/>
            <p:nvPr/>
          </p:nvSpPr>
          <p:spPr>
            <a:xfrm>
              <a:off x="-529200" y="9803880"/>
              <a:ext cx="19346400" cy="821520"/>
            </a:xfrm>
            <a:custGeom>
              <a:avLst/>
              <a:gdLst/>
              <a:ah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cap="rnd" w="857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TextBox 8"/>
            <p:cNvSpPr/>
            <p:nvPr/>
          </p:nvSpPr>
          <p:spPr>
            <a:xfrm>
              <a:off x="-529200" y="9659160"/>
              <a:ext cx="19346400" cy="96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78" name="Freeform 9"/>
          <p:cNvSpPr/>
          <p:nvPr/>
        </p:nvSpPr>
        <p:spPr>
          <a:xfrm flipH="1">
            <a:off x="17258760" y="3085200"/>
            <a:ext cx="4518360" cy="3939480"/>
          </a:xfrm>
          <a:custGeom>
            <a:avLst/>
            <a:gdLst/>
            <a:ah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Freeform 10"/>
          <p:cNvSpPr/>
          <p:nvPr/>
        </p:nvSpPr>
        <p:spPr>
          <a:xfrm>
            <a:off x="-3486600" y="3085200"/>
            <a:ext cx="4518360" cy="3939480"/>
          </a:xfrm>
          <a:custGeom>
            <a:avLst/>
            <a:gdLst/>
            <a:ah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80" name="Group 11"/>
          <p:cNvGrpSpPr/>
          <p:nvPr/>
        </p:nvGrpSpPr>
        <p:grpSpPr>
          <a:xfrm>
            <a:off x="488520" y="-1134360"/>
            <a:ext cx="1080360" cy="3101040"/>
            <a:chOff x="488520" y="-1134360"/>
            <a:chExt cx="1080360" cy="3101040"/>
          </a:xfrm>
        </p:grpSpPr>
        <p:sp>
          <p:nvSpPr>
            <p:cNvPr id="181" name="Freeform 12"/>
            <p:cNvSpPr/>
            <p:nvPr/>
          </p:nvSpPr>
          <p:spPr>
            <a:xfrm>
              <a:off x="488520" y="-989640"/>
              <a:ext cx="1080360" cy="2956320"/>
            </a:xfrm>
            <a:custGeom>
              <a:avLst/>
              <a:gdLst/>
              <a:ah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TextBox 13"/>
            <p:cNvSpPr/>
            <p:nvPr/>
          </p:nvSpPr>
          <p:spPr>
            <a:xfrm>
              <a:off x="488520" y="-1134360"/>
              <a:ext cx="1080360" cy="3101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2"/>
          <p:cNvGrpSpPr/>
          <p:nvPr/>
        </p:nvGrpSpPr>
        <p:grpSpPr>
          <a:xfrm>
            <a:off x="16719120" y="-1134360"/>
            <a:ext cx="1080360" cy="3101040"/>
            <a:chOff x="16719120" y="-1134360"/>
            <a:chExt cx="1080360" cy="3101040"/>
          </a:xfrm>
        </p:grpSpPr>
        <p:sp>
          <p:nvSpPr>
            <p:cNvPr id="55" name="Freeform 3"/>
            <p:cNvSpPr/>
            <p:nvPr/>
          </p:nvSpPr>
          <p:spPr>
            <a:xfrm>
              <a:off x="16719120" y="-989640"/>
              <a:ext cx="1080360" cy="2956320"/>
            </a:xfrm>
            <a:custGeom>
              <a:avLst/>
              <a:gdLst/>
              <a:ah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TextBox 4"/>
            <p:cNvSpPr/>
            <p:nvPr/>
          </p:nvSpPr>
          <p:spPr>
            <a:xfrm>
              <a:off x="16719120" y="-1134360"/>
              <a:ext cx="1080360" cy="3101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57" name="Group 5"/>
          <p:cNvGrpSpPr/>
          <p:nvPr/>
        </p:nvGrpSpPr>
        <p:grpSpPr>
          <a:xfrm>
            <a:off x="-529200" y="9659160"/>
            <a:ext cx="19346400" cy="966240"/>
            <a:chOff x="-529200" y="9659160"/>
            <a:chExt cx="19346400" cy="966240"/>
          </a:xfrm>
        </p:grpSpPr>
        <p:sp>
          <p:nvSpPr>
            <p:cNvPr id="58" name="Freeform 6"/>
            <p:cNvSpPr/>
            <p:nvPr/>
          </p:nvSpPr>
          <p:spPr>
            <a:xfrm>
              <a:off x="-529200" y="9803880"/>
              <a:ext cx="19346400" cy="821520"/>
            </a:xfrm>
            <a:custGeom>
              <a:avLst/>
              <a:gdLst/>
              <a:ah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cap="rnd" w="85725">
              <a:solidFill>
                <a:srgbClr val="49484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TextBox 7"/>
            <p:cNvSpPr/>
            <p:nvPr/>
          </p:nvSpPr>
          <p:spPr>
            <a:xfrm>
              <a:off x="-529200" y="9659160"/>
              <a:ext cx="19346400" cy="96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0" name="TextBox 8"/>
          <p:cNvSpPr/>
          <p:nvPr/>
        </p:nvSpPr>
        <p:spPr>
          <a:xfrm>
            <a:off x="2811240" y="1194840"/>
            <a:ext cx="12665520" cy="29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11469"/>
              </a:lnSpc>
              <a:buNone/>
            </a:pPr>
            <a:r>
              <a:rPr b="1" lang="en-US" sz="8190" spc="-1" strike="noStrike">
                <a:solidFill>
                  <a:srgbClr val="000000"/>
                </a:solidFill>
                <a:latin typeface="Century Gothic Paneuropean Bold"/>
                <a:ea typeface="Century Gothic Paneuropean Bold"/>
              </a:rPr>
              <a:t>PROBLEM DESCRIPTION</a:t>
            </a:r>
            <a:endParaRPr b="0" lang="en-US" sz="8190" spc="-1" strike="noStrike">
              <a:latin typeface="Arial"/>
            </a:endParaRPr>
          </a:p>
        </p:txBody>
      </p:sp>
      <p:sp>
        <p:nvSpPr>
          <p:cNvPr id="61" name="TextBox 9"/>
          <p:cNvSpPr/>
          <p:nvPr/>
        </p:nvSpPr>
        <p:spPr>
          <a:xfrm>
            <a:off x="2916720" y="4093560"/>
            <a:ext cx="12454560" cy="323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5097"/>
              </a:lnSpc>
              <a:buNone/>
            </a:pPr>
            <a:r>
              <a:rPr b="0" lang="en-US" sz="3640" spc="-1" strike="noStrike">
                <a:solidFill>
                  <a:srgbClr val="000000"/>
                </a:solidFill>
                <a:latin typeface="Century Gothic Paneuropean"/>
                <a:ea typeface="Century Gothic Paneuropean"/>
              </a:rPr>
              <a:t>The Floyd-Warshall algorithm is used to find the shortest paths between all pairs of vertices in a weighted graph (both directed and undirected). It works for graphs that have positive or negative weights.</a:t>
            </a:r>
            <a:endParaRPr b="0" lang="en-US" sz="3640" spc="-1" strike="noStrike">
              <a:latin typeface="Arial"/>
            </a:endParaRPr>
          </a:p>
        </p:txBody>
      </p:sp>
      <p:sp>
        <p:nvSpPr>
          <p:cNvPr id="62" name="Freeform 10"/>
          <p:cNvSpPr/>
          <p:nvPr/>
        </p:nvSpPr>
        <p:spPr>
          <a:xfrm flipH="1">
            <a:off x="17258760" y="3085200"/>
            <a:ext cx="4518360" cy="3939480"/>
          </a:xfrm>
          <a:custGeom>
            <a:avLst/>
            <a:gdLst/>
            <a:ah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Freeform 11"/>
          <p:cNvSpPr/>
          <p:nvPr/>
        </p:nvSpPr>
        <p:spPr>
          <a:xfrm>
            <a:off x="-3486600" y="3085200"/>
            <a:ext cx="4518360" cy="3939480"/>
          </a:xfrm>
          <a:custGeom>
            <a:avLst/>
            <a:gdLst/>
            <a:ah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64" name="Group 12"/>
          <p:cNvGrpSpPr/>
          <p:nvPr/>
        </p:nvGrpSpPr>
        <p:grpSpPr>
          <a:xfrm>
            <a:off x="488520" y="-1134360"/>
            <a:ext cx="1080360" cy="3101040"/>
            <a:chOff x="488520" y="-1134360"/>
            <a:chExt cx="1080360" cy="3101040"/>
          </a:xfrm>
        </p:grpSpPr>
        <p:sp>
          <p:nvSpPr>
            <p:cNvPr id="65" name="Freeform 13"/>
            <p:cNvSpPr/>
            <p:nvPr/>
          </p:nvSpPr>
          <p:spPr>
            <a:xfrm>
              <a:off x="488520" y="-989640"/>
              <a:ext cx="1080360" cy="2956320"/>
            </a:xfrm>
            <a:custGeom>
              <a:avLst/>
              <a:gdLst/>
              <a:ah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TextBox 14"/>
            <p:cNvSpPr/>
            <p:nvPr/>
          </p:nvSpPr>
          <p:spPr>
            <a:xfrm>
              <a:off x="488520" y="-1134360"/>
              <a:ext cx="1080360" cy="3101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2"/>
          <p:cNvSpPr/>
          <p:nvPr/>
        </p:nvSpPr>
        <p:spPr>
          <a:xfrm>
            <a:off x="3713040" y="876240"/>
            <a:ext cx="10861200" cy="145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11469"/>
              </a:lnSpc>
              <a:buNone/>
            </a:pPr>
            <a:r>
              <a:rPr b="1" lang="en-US" sz="8190" spc="-1" strike="noStrike">
                <a:solidFill>
                  <a:srgbClr val="000000"/>
                </a:solidFill>
                <a:latin typeface="Century Gothic Paneuropean Bold"/>
                <a:ea typeface="Century Gothic Paneuropean Bold"/>
              </a:rPr>
              <a:t>FLOYD-WARSHALL</a:t>
            </a:r>
            <a:endParaRPr b="0" lang="en-US" sz="8190" spc="-1" strike="noStrike">
              <a:latin typeface="Arial"/>
            </a:endParaRPr>
          </a:p>
        </p:txBody>
      </p:sp>
      <p:grpSp>
        <p:nvGrpSpPr>
          <p:cNvPr id="68" name="Group 3"/>
          <p:cNvGrpSpPr/>
          <p:nvPr/>
        </p:nvGrpSpPr>
        <p:grpSpPr>
          <a:xfrm>
            <a:off x="16719120" y="-1134360"/>
            <a:ext cx="1080360" cy="3101040"/>
            <a:chOff x="16719120" y="-1134360"/>
            <a:chExt cx="1080360" cy="3101040"/>
          </a:xfrm>
        </p:grpSpPr>
        <p:sp>
          <p:nvSpPr>
            <p:cNvPr id="69" name="Freeform 4"/>
            <p:cNvSpPr/>
            <p:nvPr/>
          </p:nvSpPr>
          <p:spPr>
            <a:xfrm>
              <a:off x="16719120" y="-989640"/>
              <a:ext cx="1080360" cy="2956320"/>
            </a:xfrm>
            <a:custGeom>
              <a:avLst/>
              <a:gdLst/>
              <a:ah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0" name="TextBox 5"/>
            <p:cNvSpPr/>
            <p:nvPr/>
          </p:nvSpPr>
          <p:spPr>
            <a:xfrm>
              <a:off x="16719120" y="-1134360"/>
              <a:ext cx="1080360" cy="3101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1" name="Group 6"/>
          <p:cNvGrpSpPr/>
          <p:nvPr/>
        </p:nvGrpSpPr>
        <p:grpSpPr>
          <a:xfrm>
            <a:off x="-529200" y="9659160"/>
            <a:ext cx="19346400" cy="966240"/>
            <a:chOff x="-529200" y="9659160"/>
            <a:chExt cx="19346400" cy="966240"/>
          </a:xfrm>
        </p:grpSpPr>
        <p:sp>
          <p:nvSpPr>
            <p:cNvPr id="72" name="Freeform 7"/>
            <p:cNvSpPr/>
            <p:nvPr/>
          </p:nvSpPr>
          <p:spPr>
            <a:xfrm>
              <a:off x="-529200" y="9803880"/>
              <a:ext cx="19346400" cy="821520"/>
            </a:xfrm>
            <a:custGeom>
              <a:avLst/>
              <a:gdLst/>
              <a:ah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cap="rnd" w="85725">
              <a:solidFill>
                <a:srgbClr val="49484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3" name="TextBox 8"/>
            <p:cNvSpPr/>
            <p:nvPr/>
          </p:nvSpPr>
          <p:spPr>
            <a:xfrm>
              <a:off x="-529200" y="9659160"/>
              <a:ext cx="19346400" cy="96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4" name="Freeform 9"/>
          <p:cNvSpPr/>
          <p:nvPr/>
        </p:nvSpPr>
        <p:spPr>
          <a:xfrm flipH="1">
            <a:off x="17258760" y="3085200"/>
            <a:ext cx="4518360" cy="3939480"/>
          </a:xfrm>
          <a:custGeom>
            <a:avLst/>
            <a:gdLst/>
            <a:ah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Freeform 10"/>
          <p:cNvSpPr/>
          <p:nvPr/>
        </p:nvSpPr>
        <p:spPr>
          <a:xfrm>
            <a:off x="-3486600" y="3085200"/>
            <a:ext cx="4518360" cy="3939480"/>
          </a:xfrm>
          <a:custGeom>
            <a:avLst/>
            <a:gdLst/>
            <a:ah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6" name="Group 11"/>
          <p:cNvGrpSpPr/>
          <p:nvPr/>
        </p:nvGrpSpPr>
        <p:grpSpPr>
          <a:xfrm>
            <a:off x="488520" y="-1134360"/>
            <a:ext cx="1080360" cy="3101040"/>
            <a:chOff x="488520" y="-1134360"/>
            <a:chExt cx="1080360" cy="3101040"/>
          </a:xfrm>
        </p:grpSpPr>
        <p:sp>
          <p:nvSpPr>
            <p:cNvPr id="77" name="Freeform 12"/>
            <p:cNvSpPr/>
            <p:nvPr/>
          </p:nvSpPr>
          <p:spPr>
            <a:xfrm>
              <a:off x="488520" y="-989640"/>
              <a:ext cx="1080360" cy="2956320"/>
            </a:xfrm>
            <a:custGeom>
              <a:avLst/>
              <a:gdLst/>
              <a:ah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8" name="TextBox 13"/>
            <p:cNvSpPr/>
            <p:nvPr/>
          </p:nvSpPr>
          <p:spPr>
            <a:xfrm>
              <a:off x="488520" y="-1134360"/>
              <a:ext cx="1080360" cy="3101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9" name="TextBox 14"/>
          <p:cNvSpPr/>
          <p:nvPr/>
        </p:nvSpPr>
        <p:spPr>
          <a:xfrm>
            <a:off x="1457280" y="3819600"/>
            <a:ext cx="15945840" cy="355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863640" indent="-431640">
              <a:lnSpc>
                <a:spcPts val="5598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Open Sans"/>
                <a:ea typeface="Open Sans"/>
              </a:rPr>
              <a:t>It is a dynamic programming algorithm that efficiently computes the shortest paths for all node pairs.</a:t>
            </a:r>
            <a:endParaRPr b="0" lang="en-US" sz="4000" spc="-1" strike="noStrike">
              <a:latin typeface="Arial"/>
            </a:endParaRPr>
          </a:p>
          <a:p>
            <a:pPr>
              <a:lnSpc>
                <a:spcPts val="5598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lvl="1" marL="863640" indent="-431640">
              <a:lnSpc>
                <a:spcPts val="5598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4000" spc="-1" strike="noStrike">
                <a:solidFill>
                  <a:srgbClr val="000000"/>
                </a:solidFill>
                <a:latin typeface="Open Sans"/>
                <a:ea typeface="Open Sans"/>
              </a:rPr>
              <a:t>Works well for small to medium-sized graphs and can handle graphs with negative edge weights .</a:t>
            </a: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2"/>
          <p:cNvSpPr/>
          <p:nvPr/>
        </p:nvSpPr>
        <p:spPr>
          <a:xfrm>
            <a:off x="2793600" y="876240"/>
            <a:ext cx="12700080" cy="291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11469"/>
              </a:lnSpc>
              <a:buNone/>
            </a:pPr>
            <a:r>
              <a:rPr b="1" lang="en-US" sz="8190" spc="-1" strike="noStrike">
                <a:solidFill>
                  <a:srgbClr val="000000"/>
                </a:solidFill>
                <a:latin typeface="Century Gothic Paneuropean Bold"/>
                <a:ea typeface="Century Gothic Paneuropean Bold"/>
              </a:rPr>
              <a:t>SOLUTION APPROACH</a:t>
            </a:r>
            <a:endParaRPr b="0" lang="en-US" sz="8190" spc="-1" strike="noStrike">
              <a:latin typeface="Arial"/>
            </a:endParaRPr>
          </a:p>
        </p:txBody>
      </p:sp>
      <p:sp>
        <p:nvSpPr>
          <p:cNvPr id="81" name="TextBox 3"/>
          <p:cNvSpPr/>
          <p:nvPr/>
        </p:nvSpPr>
        <p:spPr>
          <a:xfrm>
            <a:off x="2447640" y="4102560"/>
            <a:ext cx="13395960" cy="388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785880" indent="-393120">
              <a:lnSpc>
                <a:spcPts val="5097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40" spc="-1" strike="noStrike">
                <a:solidFill>
                  <a:srgbClr val="000000"/>
                </a:solidFill>
                <a:latin typeface="Century Gothic Paneuropean"/>
                <a:ea typeface="Century Gothic Paneuropean"/>
              </a:rPr>
              <a:t>Create a distance matrix where</a:t>
            </a:r>
            <a:endParaRPr b="0" lang="en-US" sz="3640" spc="-1" strike="noStrike">
              <a:latin typeface="Arial"/>
            </a:endParaRPr>
          </a:p>
          <a:p>
            <a:pPr>
              <a:lnSpc>
                <a:spcPts val="5097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lvl="1" marL="785880" indent="-393120">
              <a:lnSpc>
                <a:spcPts val="5097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40" spc="-1" strike="noStrike">
                <a:solidFill>
                  <a:srgbClr val="000000"/>
                </a:solidFill>
                <a:latin typeface="Century Gothic Paneuropean"/>
                <a:ea typeface="Century Gothic Paneuropean"/>
              </a:rPr>
              <a:t>Loop through all nodes as intermediate points (k).</a:t>
            </a:r>
            <a:endParaRPr b="0" lang="en-US" sz="3640" spc="-1" strike="noStrike">
              <a:latin typeface="Arial"/>
            </a:endParaRPr>
          </a:p>
          <a:p>
            <a:pPr>
              <a:lnSpc>
                <a:spcPts val="5097"/>
              </a:lnSpc>
              <a:buNone/>
            </a:pPr>
            <a:endParaRPr b="0" lang="en-US" sz="1800" spc="-1" strike="noStrike">
              <a:latin typeface="Arial"/>
            </a:endParaRPr>
          </a:p>
          <a:p>
            <a:pPr lvl="1" marL="785880" indent="-393120">
              <a:lnSpc>
                <a:spcPts val="5097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640" spc="-1" strike="noStrike">
                <a:solidFill>
                  <a:srgbClr val="000000"/>
                </a:solidFill>
                <a:latin typeface="Century Gothic Paneuropean"/>
                <a:ea typeface="Century Gothic Paneuropean"/>
              </a:rPr>
              <a:t>Update shortest distances:</a:t>
            </a:r>
            <a:endParaRPr b="0" lang="en-US" sz="3640" spc="-1" strike="noStrike">
              <a:latin typeface="Arial"/>
            </a:endParaRPr>
          </a:p>
          <a:p>
            <a:pPr>
              <a:lnSpc>
                <a:spcPts val="5097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grpSp>
        <p:nvGrpSpPr>
          <p:cNvPr id="82" name="Group 4"/>
          <p:cNvGrpSpPr/>
          <p:nvPr/>
        </p:nvGrpSpPr>
        <p:grpSpPr>
          <a:xfrm>
            <a:off x="16719120" y="-1134360"/>
            <a:ext cx="1080360" cy="3101040"/>
            <a:chOff x="16719120" y="-1134360"/>
            <a:chExt cx="1080360" cy="3101040"/>
          </a:xfrm>
        </p:grpSpPr>
        <p:sp>
          <p:nvSpPr>
            <p:cNvPr id="83" name="Freeform 5"/>
            <p:cNvSpPr/>
            <p:nvPr/>
          </p:nvSpPr>
          <p:spPr>
            <a:xfrm>
              <a:off x="16719120" y="-989640"/>
              <a:ext cx="1080360" cy="2956320"/>
            </a:xfrm>
            <a:custGeom>
              <a:avLst/>
              <a:gdLst/>
              <a:ah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4" name="TextBox 6"/>
            <p:cNvSpPr/>
            <p:nvPr/>
          </p:nvSpPr>
          <p:spPr>
            <a:xfrm>
              <a:off x="16719120" y="-1134360"/>
              <a:ext cx="1080360" cy="3101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5" name="Group 7"/>
          <p:cNvGrpSpPr/>
          <p:nvPr/>
        </p:nvGrpSpPr>
        <p:grpSpPr>
          <a:xfrm>
            <a:off x="-529200" y="9659160"/>
            <a:ext cx="19346400" cy="966240"/>
            <a:chOff x="-529200" y="9659160"/>
            <a:chExt cx="19346400" cy="966240"/>
          </a:xfrm>
        </p:grpSpPr>
        <p:sp>
          <p:nvSpPr>
            <p:cNvPr id="86" name="Freeform 8"/>
            <p:cNvSpPr/>
            <p:nvPr/>
          </p:nvSpPr>
          <p:spPr>
            <a:xfrm>
              <a:off x="-529200" y="9803880"/>
              <a:ext cx="19346400" cy="821520"/>
            </a:xfrm>
            <a:custGeom>
              <a:avLst/>
              <a:gdLst/>
              <a:ah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cap="rnd" w="85725">
              <a:solidFill>
                <a:srgbClr val="49484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7" name="TextBox 9"/>
            <p:cNvSpPr/>
            <p:nvPr/>
          </p:nvSpPr>
          <p:spPr>
            <a:xfrm>
              <a:off x="-529200" y="9659160"/>
              <a:ext cx="19346400" cy="96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88" name="Freeform 10"/>
          <p:cNvSpPr/>
          <p:nvPr/>
        </p:nvSpPr>
        <p:spPr>
          <a:xfrm flipH="1">
            <a:off x="17258760" y="3085200"/>
            <a:ext cx="4518360" cy="3939480"/>
          </a:xfrm>
          <a:custGeom>
            <a:avLst/>
            <a:gdLst/>
            <a:ah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Freeform 11"/>
          <p:cNvSpPr/>
          <p:nvPr/>
        </p:nvSpPr>
        <p:spPr>
          <a:xfrm>
            <a:off x="-3486600" y="3085200"/>
            <a:ext cx="4518360" cy="3939480"/>
          </a:xfrm>
          <a:custGeom>
            <a:avLst/>
            <a:gdLst/>
            <a:ah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0" name="Group 12"/>
          <p:cNvGrpSpPr/>
          <p:nvPr/>
        </p:nvGrpSpPr>
        <p:grpSpPr>
          <a:xfrm>
            <a:off x="488520" y="-1134360"/>
            <a:ext cx="1080360" cy="3101040"/>
            <a:chOff x="488520" y="-1134360"/>
            <a:chExt cx="1080360" cy="3101040"/>
          </a:xfrm>
        </p:grpSpPr>
        <p:sp>
          <p:nvSpPr>
            <p:cNvPr id="91" name="Freeform 13"/>
            <p:cNvSpPr/>
            <p:nvPr/>
          </p:nvSpPr>
          <p:spPr>
            <a:xfrm>
              <a:off x="488520" y="-989640"/>
              <a:ext cx="1080360" cy="2956320"/>
            </a:xfrm>
            <a:custGeom>
              <a:avLst/>
              <a:gdLst/>
              <a:ah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TextBox 14"/>
            <p:cNvSpPr/>
            <p:nvPr/>
          </p:nvSpPr>
          <p:spPr>
            <a:xfrm>
              <a:off x="488520" y="-1134360"/>
              <a:ext cx="1080360" cy="3101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2"/>
          <p:cNvGrpSpPr/>
          <p:nvPr/>
        </p:nvGrpSpPr>
        <p:grpSpPr>
          <a:xfrm>
            <a:off x="16719120" y="-1134360"/>
            <a:ext cx="1080360" cy="3101040"/>
            <a:chOff x="16719120" y="-1134360"/>
            <a:chExt cx="1080360" cy="3101040"/>
          </a:xfrm>
        </p:grpSpPr>
        <p:sp>
          <p:nvSpPr>
            <p:cNvPr id="94" name="Freeform 3"/>
            <p:cNvSpPr/>
            <p:nvPr/>
          </p:nvSpPr>
          <p:spPr>
            <a:xfrm>
              <a:off x="16719120" y="-989640"/>
              <a:ext cx="1080360" cy="2956320"/>
            </a:xfrm>
            <a:custGeom>
              <a:avLst/>
              <a:gdLst/>
              <a:ah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TextBox 4"/>
            <p:cNvSpPr/>
            <p:nvPr/>
          </p:nvSpPr>
          <p:spPr>
            <a:xfrm>
              <a:off x="16719120" y="-1134360"/>
              <a:ext cx="1080360" cy="3101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6" name="Group 5"/>
          <p:cNvGrpSpPr/>
          <p:nvPr/>
        </p:nvGrpSpPr>
        <p:grpSpPr>
          <a:xfrm>
            <a:off x="-529200" y="9659160"/>
            <a:ext cx="19346400" cy="966240"/>
            <a:chOff x="-529200" y="9659160"/>
            <a:chExt cx="19346400" cy="966240"/>
          </a:xfrm>
        </p:grpSpPr>
        <p:sp>
          <p:nvSpPr>
            <p:cNvPr id="97" name="Freeform 6"/>
            <p:cNvSpPr/>
            <p:nvPr/>
          </p:nvSpPr>
          <p:spPr>
            <a:xfrm>
              <a:off x="-529200" y="9803880"/>
              <a:ext cx="19346400" cy="821520"/>
            </a:xfrm>
            <a:custGeom>
              <a:avLst/>
              <a:gdLst/>
              <a:ah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cap="rnd" w="85725">
              <a:solidFill>
                <a:srgbClr val="49484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TextBox 7"/>
            <p:cNvSpPr/>
            <p:nvPr/>
          </p:nvSpPr>
          <p:spPr>
            <a:xfrm>
              <a:off x="-529200" y="9659160"/>
              <a:ext cx="19346400" cy="96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9" name="Freeform 8"/>
          <p:cNvSpPr/>
          <p:nvPr/>
        </p:nvSpPr>
        <p:spPr>
          <a:xfrm flipH="1">
            <a:off x="17258760" y="3085200"/>
            <a:ext cx="4518360" cy="3939480"/>
          </a:xfrm>
          <a:custGeom>
            <a:avLst/>
            <a:gdLst/>
            <a:ah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Freeform 9"/>
          <p:cNvSpPr/>
          <p:nvPr/>
        </p:nvSpPr>
        <p:spPr>
          <a:xfrm>
            <a:off x="-3486600" y="3085200"/>
            <a:ext cx="4518360" cy="3939480"/>
          </a:xfrm>
          <a:custGeom>
            <a:avLst/>
            <a:gdLst/>
            <a:ah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1" name="Group 10"/>
          <p:cNvGrpSpPr/>
          <p:nvPr/>
        </p:nvGrpSpPr>
        <p:grpSpPr>
          <a:xfrm>
            <a:off x="488520" y="-1134360"/>
            <a:ext cx="1080360" cy="3101040"/>
            <a:chOff x="488520" y="-1134360"/>
            <a:chExt cx="1080360" cy="3101040"/>
          </a:xfrm>
        </p:grpSpPr>
        <p:sp>
          <p:nvSpPr>
            <p:cNvPr id="102" name="Freeform 11"/>
            <p:cNvSpPr/>
            <p:nvPr/>
          </p:nvSpPr>
          <p:spPr>
            <a:xfrm>
              <a:off x="488520" y="-989640"/>
              <a:ext cx="1080360" cy="2956320"/>
            </a:xfrm>
            <a:custGeom>
              <a:avLst/>
              <a:gdLst/>
              <a:ah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TextBox 12"/>
            <p:cNvSpPr/>
            <p:nvPr/>
          </p:nvSpPr>
          <p:spPr>
            <a:xfrm>
              <a:off x="488520" y="-1134360"/>
              <a:ext cx="1080360" cy="3101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4" name="Freeform 13"/>
          <p:cNvSpPr/>
          <p:nvPr/>
        </p:nvSpPr>
        <p:spPr>
          <a:xfrm>
            <a:off x="5509080" y="2588400"/>
            <a:ext cx="7269120" cy="6105240"/>
          </a:xfrm>
          <a:custGeom>
            <a:avLst/>
            <a:gdLst/>
            <a:ahLst/>
            <a:rect l="l" t="t" r="r" b="b"/>
            <a:pathLst>
              <a:path w="7269612" h="6105596">
                <a:moveTo>
                  <a:pt x="0" y="0"/>
                </a:moveTo>
                <a:lnTo>
                  <a:pt x="7269612" y="0"/>
                </a:lnTo>
                <a:lnTo>
                  <a:pt x="7269612" y="6105596"/>
                </a:lnTo>
                <a:lnTo>
                  <a:pt x="0" y="6105596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TextBox 14"/>
          <p:cNvSpPr/>
          <p:nvPr/>
        </p:nvSpPr>
        <p:spPr>
          <a:xfrm>
            <a:off x="4875480" y="572040"/>
            <a:ext cx="8536680" cy="145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11469"/>
              </a:lnSpc>
              <a:buNone/>
            </a:pPr>
            <a:r>
              <a:rPr b="1" lang="en-US" sz="8190" spc="-1" strike="noStrike">
                <a:solidFill>
                  <a:srgbClr val="000000"/>
                </a:solidFill>
                <a:latin typeface="Century Gothic Paneuropean Bold"/>
                <a:ea typeface="Century Gothic Paneuropean Bold"/>
              </a:rPr>
              <a:t>DISCUSSION</a:t>
            </a:r>
            <a:endParaRPr b="0" lang="en-US" sz="819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roup 2"/>
          <p:cNvGrpSpPr/>
          <p:nvPr/>
        </p:nvGrpSpPr>
        <p:grpSpPr>
          <a:xfrm>
            <a:off x="16719120" y="-1134360"/>
            <a:ext cx="1080360" cy="3101040"/>
            <a:chOff x="16719120" y="-1134360"/>
            <a:chExt cx="1080360" cy="3101040"/>
          </a:xfrm>
        </p:grpSpPr>
        <p:sp>
          <p:nvSpPr>
            <p:cNvPr id="107" name="Freeform 3"/>
            <p:cNvSpPr/>
            <p:nvPr/>
          </p:nvSpPr>
          <p:spPr>
            <a:xfrm>
              <a:off x="16719120" y="-989640"/>
              <a:ext cx="1080360" cy="2956320"/>
            </a:xfrm>
            <a:custGeom>
              <a:avLst/>
              <a:gdLst/>
              <a:ah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8" name="TextBox 4"/>
            <p:cNvSpPr/>
            <p:nvPr/>
          </p:nvSpPr>
          <p:spPr>
            <a:xfrm>
              <a:off x="16719120" y="-1134360"/>
              <a:ext cx="1080360" cy="3101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9" name="Group 5"/>
          <p:cNvGrpSpPr/>
          <p:nvPr/>
        </p:nvGrpSpPr>
        <p:grpSpPr>
          <a:xfrm>
            <a:off x="-529200" y="9659160"/>
            <a:ext cx="19346400" cy="966240"/>
            <a:chOff x="-529200" y="9659160"/>
            <a:chExt cx="19346400" cy="966240"/>
          </a:xfrm>
        </p:grpSpPr>
        <p:sp>
          <p:nvSpPr>
            <p:cNvPr id="110" name="Freeform 6"/>
            <p:cNvSpPr/>
            <p:nvPr/>
          </p:nvSpPr>
          <p:spPr>
            <a:xfrm>
              <a:off x="-529200" y="9803880"/>
              <a:ext cx="19346400" cy="821520"/>
            </a:xfrm>
            <a:custGeom>
              <a:avLst/>
              <a:gdLst/>
              <a:ah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cap="rnd" w="85725">
              <a:solidFill>
                <a:srgbClr val="49484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1" name="TextBox 7"/>
            <p:cNvSpPr/>
            <p:nvPr/>
          </p:nvSpPr>
          <p:spPr>
            <a:xfrm>
              <a:off x="-529200" y="9659160"/>
              <a:ext cx="19346400" cy="96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2" name="Freeform 8"/>
          <p:cNvSpPr/>
          <p:nvPr/>
        </p:nvSpPr>
        <p:spPr>
          <a:xfrm flipH="1">
            <a:off x="17258760" y="3085200"/>
            <a:ext cx="4518360" cy="3939480"/>
          </a:xfrm>
          <a:custGeom>
            <a:avLst/>
            <a:gdLst/>
            <a:ah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Freeform 9"/>
          <p:cNvSpPr/>
          <p:nvPr/>
        </p:nvSpPr>
        <p:spPr>
          <a:xfrm>
            <a:off x="-3486600" y="3085200"/>
            <a:ext cx="4518360" cy="3939480"/>
          </a:xfrm>
          <a:custGeom>
            <a:avLst/>
            <a:gdLst/>
            <a:ah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4" name="Group 10"/>
          <p:cNvGrpSpPr/>
          <p:nvPr/>
        </p:nvGrpSpPr>
        <p:grpSpPr>
          <a:xfrm>
            <a:off x="488520" y="-1134360"/>
            <a:ext cx="1080360" cy="3101040"/>
            <a:chOff x="488520" y="-1134360"/>
            <a:chExt cx="1080360" cy="3101040"/>
          </a:xfrm>
        </p:grpSpPr>
        <p:sp>
          <p:nvSpPr>
            <p:cNvPr id="115" name="Freeform 11"/>
            <p:cNvSpPr/>
            <p:nvPr/>
          </p:nvSpPr>
          <p:spPr>
            <a:xfrm>
              <a:off x="488520" y="-989640"/>
              <a:ext cx="1080360" cy="2956320"/>
            </a:xfrm>
            <a:custGeom>
              <a:avLst/>
              <a:gdLst/>
              <a:ah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TextBox 12"/>
            <p:cNvSpPr/>
            <p:nvPr/>
          </p:nvSpPr>
          <p:spPr>
            <a:xfrm>
              <a:off x="488520" y="-1134360"/>
              <a:ext cx="1080360" cy="3101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17" name="Freeform 13"/>
          <p:cNvSpPr/>
          <p:nvPr/>
        </p:nvSpPr>
        <p:spPr>
          <a:xfrm>
            <a:off x="1781640" y="757080"/>
            <a:ext cx="2881080" cy="2419560"/>
          </a:xfrm>
          <a:custGeom>
            <a:avLst/>
            <a:gdLst/>
            <a:ahLst/>
            <a:rect l="l" t="t" r="r" b="b"/>
            <a:pathLst>
              <a:path w="2881424" h="2420048">
                <a:moveTo>
                  <a:pt x="0" y="0"/>
                </a:moveTo>
                <a:lnTo>
                  <a:pt x="2881424" y="0"/>
                </a:lnTo>
                <a:lnTo>
                  <a:pt x="2881424" y="2420048"/>
                </a:lnTo>
                <a:lnTo>
                  <a:pt x="0" y="242004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Freeform 14"/>
          <p:cNvSpPr/>
          <p:nvPr/>
        </p:nvSpPr>
        <p:spPr>
          <a:xfrm>
            <a:off x="2393280" y="4902120"/>
            <a:ext cx="12932280" cy="3443040"/>
          </a:xfrm>
          <a:custGeom>
            <a:avLst/>
            <a:gdLst/>
            <a:ahLst/>
            <a:rect l="l" t="t" r="r" b="b"/>
            <a:pathLst>
              <a:path w="12932465" h="3443529">
                <a:moveTo>
                  <a:pt x="0" y="0"/>
                </a:moveTo>
                <a:lnTo>
                  <a:pt x="12932465" y="0"/>
                </a:lnTo>
                <a:lnTo>
                  <a:pt x="12932465" y="3443529"/>
                </a:lnTo>
                <a:lnTo>
                  <a:pt x="0" y="344352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TextBox 15"/>
          <p:cNvSpPr/>
          <p:nvPr/>
        </p:nvSpPr>
        <p:spPr>
          <a:xfrm>
            <a:off x="4875480" y="572040"/>
            <a:ext cx="8536680" cy="145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11469"/>
              </a:lnSpc>
              <a:buNone/>
            </a:pPr>
            <a:r>
              <a:rPr b="1" lang="en-US" sz="8190" spc="-1" strike="noStrike">
                <a:solidFill>
                  <a:srgbClr val="000000"/>
                </a:solidFill>
                <a:latin typeface="Century Gothic Paneuropean Bold"/>
                <a:ea typeface="Century Gothic Paneuropean Bold"/>
              </a:rPr>
              <a:t>DISCUSSION</a:t>
            </a:r>
            <a:endParaRPr b="0" lang="en-US" sz="819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Box 2"/>
          <p:cNvSpPr/>
          <p:nvPr/>
        </p:nvSpPr>
        <p:spPr>
          <a:xfrm>
            <a:off x="3565800" y="3962880"/>
            <a:ext cx="10290600" cy="178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14054"/>
              </a:lnSpc>
              <a:buNone/>
            </a:pPr>
            <a:r>
              <a:rPr b="0" lang="en-US" sz="10040" spc="-1" strike="noStrike">
                <a:solidFill>
                  <a:srgbClr val="000000"/>
                </a:solidFill>
                <a:latin typeface="Century Gothic Paneuropean"/>
                <a:ea typeface="Century Gothic Paneuropean"/>
              </a:rPr>
              <a:t>Implementation</a:t>
            </a:r>
            <a:endParaRPr b="0" lang="en-US" sz="10040" spc="-1" strike="noStrike">
              <a:latin typeface="Arial"/>
            </a:endParaRPr>
          </a:p>
        </p:txBody>
      </p:sp>
      <p:grpSp>
        <p:nvGrpSpPr>
          <p:cNvPr id="121" name="Group 3"/>
          <p:cNvGrpSpPr/>
          <p:nvPr/>
        </p:nvGrpSpPr>
        <p:grpSpPr>
          <a:xfrm>
            <a:off x="16719120" y="-1134360"/>
            <a:ext cx="1080360" cy="3101040"/>
            <a:chOff x="16719120" y="-1134360"/>
            <a:chExt cx="1080360" cy="3101040"/>
          </a:xfrm>
        </p:grpSpPr>
        <p:sp>
          <p:nvSpPr>
            <p:cNvPr id="122" name="Freeform 4"/>
            <p:cNvSpPr/>
            <p:nvPr/>
          </p:nvSpPr>
          <p:spPr>
            <a:xfrm>
              <a:off x="16719120" y="-989640"/>
              <a:ext cx="1080360" cy="2956320"/>
            </a:xfrm>
            <a:custGeom>
              <a:avLst/>
              <a:gdLst/>
              <a:ah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TextBox 5"/>
            <p:cNvSpPr/>
            <p:nvPr/>
          </p:nvSpPr>
          <p:spPr>
            <a:xfrm>
              <a:off x="16719120" y="-1134360"/>
              <a:ext cx="1080360" cy="3101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4" name="Group 6"/>
          <p:cNvGrpSpPr/>
          <p:nvPr/>
        </p:nvGrpSpPr>
        <p:grpSpPr>
          <a:xfrm>
            <a:off x="-529200" y="9659160"/>
            <a:ext cx="19346400" cy="966240"/>
            <a:chOff x="-529200" y="9659160"/>
            <a:chExt cx="19346400" cy="966240"/>
          </a:xfrm>
        </p:grpSpPr>
        <p:sp>
          <p:nvSpPr>
            <p:cNvPr id="125" name="Freeform 7"/>
            <p:cNvSpPr/>
            <p:nvPr/>
          </p:nvSpPr>
          <p:spPr>
            <a:xfrm>
              <a:off x="-529200" y="9803880"/>
              <a:ext cx="19346400" cy="821520"/>
            </a:xfrm>
            <a:custGeom>
              <a:avLst/>
              <a:gdLst/>
              <a:ah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cap="rnd" w="85725">
              <a:solidFill>
                <a:srgbClr val="49484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TextBox 8"/>
            <p:cNvSpPr/>
            <p:nvPr/>
          </p:nvSpPr>
          <p:spPr>
            <a:xfrm>
              <a:off x="-529200" y="9659160"/>
              <a:ext cx="19346400" cy="96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7" name="Freeform 9"/>
          <p:cNvSpPr/>
          <p:nvPr/>
        </p:nvSpPr>
        <p:spPr>
          <a:xfrm flipH="1">
            <a:off x="17258760" y="3085200"/>
            <a:ext cx="4518360" cy="3939480"/>
          </a:xfrm>
          <a:custGeom>
            <a:avLst/>
            <a:gdLst/>
            <a:ah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Freeform 10"/>
          <p:cNvSpPr/>
          <p:nvPr/>
        </p:nvSpPr>
        <p:spPr>
          <a:xfrm>
            <a:off x="-3486600" y="3085200"/>
            <a:ext cx="4518360" cy="3939480"/>
          </a:xfrm>
          <a:custGeom>
            <a:avLst/>
            <a:gdLst/>
            <a:ah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9" name="Group 11"/>
          <p:cNvGrpSpPr/>
          <p:nvPr/>
        </p:nvGrpSpPr>
        <p:grpSpPr>
          <a:xfrm>
            <a:off x="488520" y="-1134360"/>
            <a:ext cx="1080360" cy="3101040"/>
            <a:chOff x="488520" y="-1134360"/>
            <a:chExt cx="1080360" cy="3101040"/>
          </a:xfrm>
        </p:grpSpPr>
        <p:sp>
          <p:nvSpPr>
            <p:cNvPr id="130" name="Freeform 12"/>
            <p:cNvSpPr/>
            <p:nvPr/>
          </p:nvSpPr>
          <p:spPr>
            <a:xfrm>
              <a:off x="488520" y="-989640"/>
              <a:ext cx="1080360" cy="2956320"/>
            </a:xfrm>
            <a:custGeom>
              <a:avLst/>
              <a:gdLst/>
              <a:ah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TextBox 13"/>
            <p:cNvSpPr/>
            <p:nvPr/>
          </p:nvSpPr>
          <p:spPr>
            <a:xfrm>
              <a:off x="488520" y="-1134360"/>
              <a:ext cx="1080360" cy="3101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oup 2"/>
          <p:cNvGrpSpPr/>
          <p:nvPr/>
        </p:nvGrpSpPr>
        <p:grpSpPr>
          <a:xfrm>
            <a:off x="16719120" y="-1134360"/>
            <a:ext cx="1080360" cy="3101040"/>
            <a:chOff x="16719120" y="-1134360"/>
            <a:chExt cx="1080360" cy="3101040"/>
          </a:xfrm>
        </p:grpSpPr>
        <p:sp>
          <p:nvSpPr>
            <p:cNvPr id="133" name="Freeform 3"/>
            <p:cNvSpPr/>
            <p:nvPr/>
          </p:nvSpPr>
          <p:spPr>
            <a:xfrm>
              <a:off x="16719120" y="-989640"/>
              <a:ext cx="1080360" cy="2956320"/>
            </a:xfrm>
            <a:custGeom>
              <a:avLst/>
              <a:gdLst/>
              <a:ah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TextBox 4"/>
            <p:cNvSpPr/>
            <p:nvPr/>
          </p:nvSpPr>
          <p:spPr>
            <a:xfrm>
              <a:off x="16719120" y="-1134360"/>
              <a:ext cx="1080360" cy="3101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35" name="Group 5"/>
          <p:cNvGrpSpPr/>
          <p:nvPr/>
        </p:nvGrpSpPr>
        <p:grpSpPr>
          <a:xfrm>
            <a:off x="-529200" y="9659160"/>
            <a:ext cx="19346400" cy="966240"/>
            <a:chOff x="-529200" y="9659160"/>
            <a:chExt cx="19346400" cy="966240"/>
          </a:xfrm>
        </p:grpSpPr>
        <p:sp>
          <p:nvSpPr>
            <p:cNvPr id="136" name="Freeform 6"/>
            <p:cNvSpPr/>
            <p:nvPr/>
          </p:nvSpPr>
          <p:spPr>
            <a:xfrm>
              <a:off x="-529200" y="9803880"/>
              <a:ext cx="19346400" cy="821520"/>
            </a:xfrm>
            <a:custGeom>
              <a:avLst/>
              <a:gdLst/>
              <a:ah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cap="rnd" w="85725">
              <a:solidFill>
                <a:srgbClr val="49484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TextBox 7"/>
            <p:cNvSpPr/>
            <p:nvPr/>
          </p:nvSpPr>
          <p:spPr>
            <a:xfrm>
              <a:off x="-529200" y="9659160"/>
              <a:ext cx="19346400" cy="96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38" name="Freeform 8"/>
          <p:cNvSpPr/>
          <p:nvPr/>
        </p:nvSpPr>
        <p:spPr>
          <a:xfrm flipH="1">
            <a:off x="17258760" y="3085200"/>
            <a:ext cx="4518360" cy="3939480"/>
          </a:xfrm>
          <a:custGeom>
            <a:avLst/>
            <a:gdLst/>
            <a:ah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Freeform 9"/>
          <p:cNvSpPr/>
          <p:nvPr/>
        </p:nvSpPr>
        <p:spPr>
          <a:xfrm>
            <a:off x="-3486600" y="3085200"/>
            <a:ext cx="4518360" cy="3939480"/>
          </a:xfrm>
          <a:custGeom>
            <a:avLst/>
            <a:gdLst/>
            <a:ah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40" name="Group 10"/>
          <p:cNvGrpSpPr/>
          <p:nvPr/>
        </p:nvGrpSpPr>
        <p:grpSpPr>
          <a:xfrm>
            <a:off x="488520" y="-1134360"/>
            <a:ext cx="1080360" cy="3101040"/>
            <a:chOff x="488520" y="-1134360"/>
            <a:chExt cx="1080360" cy="3101040"/>
          </a:xfrm>
        </p:grpSpPr>
        <p:sp>
          <p:nvSpPr>
            <p:cNvPr id="141" name="Freeform 11"/>
            <p:cNvSpPr/>
            <p:nvPr/>
          </p:nvSpPr>
          <p:spPr>
            <a:xfrm>
              <a:off x="488520" y="-989640"/>
              <a:ext cx="1080360" cy="2956320"/>
            </a:xfrm>
            <a:custGeom>
              <a:avLst/>
              <a:gdLst/>
              <a:ah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TextBox 12"/>
            <p:cNvSpPr/>
            <p:nvPr/>
          </p:nvSpPr>
          <p:spPr>
            <a:xfrm>
              <a:off x="488520" y="-1134360"/>
              <a:ext cx="1080360" cy="3101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3" name="Freeform 13"/>
          <p:cNvSpPr/>
          <p:nvPr/>
        </p:nvSpPr>
        <p:spPr>
          <a:xfrm>
            <a:off x="3358080" y="672840"/>
            <a:ext cx="11571480" cy="8764200"/>
          </a:xfrm>
          <a:custGeom>
            <a:avLst/>
            <a:gdLst/>
            <a:ahLst/>
            <a:rect l="l" t="t" r="r" b="b"/>
            <a:pathLst>
              <a:path w="11571942" h="8764609">
                <a:moveTo>
                  <a:pt x="0" y="0"/>
                </a:moveTo>
                <a:lnTo>
                  <a:pt x="11571942" y="0"/>
                </a:lnTo>
                <a:lnTo>
                  <a:pt x="11571942" y="8764610"/>
                </a:lnTo>
                <a:lnTo>
                  <a:pt x="0" y="8764610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Box 2"/>
          <p:cNvSpPr/>
          <p:nvPr/>
        </p:nvSpPr>
        <p:spPr>
          <a:xfrm>
            <a:off x="2971800" y="142560"/>
            <a:ext cx="12278160" cy="347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>
              <a:lnSpc>
                <a:spcPts val="13680"/>
              </a:lnSpc>
              <a:buNone/>
            </a:pPr>
            <a:r>
              <a:rPr b="1" lang="en-US" sz="9770" spc="-1" strike="noStrike">
                <a:solidFill>
                  <a:srgbClr val="000000"/>
                </a:solidFill>
                <a:latin typeface="Century Gothic Paneuropean Bold"/>
                <a:ea typeface="Century Gothic Paneuropean Bold"/>
              </a:rPr>
              <a:t>TIME COMPLEXITY</a:t>
            </a:r>
            <a:endParaRPr b="0" lang="en-US" sz="9770" spc="-1" strike="noStrike">
              <a:latin typeface="Arial"/>
            </a:endParaRPr>
          </a:p>
        </p:txBody>
      </p:sp>
      <p:sp>
        <p:nvSpPr>
          <p:cNvPr id="145" name="TextBox 3"/>
          <p:cNvSpPr/>
          <p:nvPr/>
        </p:nvSpPr>
        <p:spPr>
          <a:xfrm>
            <a:off x="1900800" y="3859920"/>
            <a:ext cx="10449360" cy="453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ts val="5097"/>
              </a:lnSpc>
              <a:buNone/>
            </a:pPr>
            <a:r>
              <a:rPr b="0" lang="en-US" sz="3640" spc="-1" strike="noStrike">
                <a:solidFill>
                  <a:srgbClr val="000000"/>
                </a:solidFill>
                <a:latin typeface="Century Gothic Paneuropean"/>
                <a:ea typeface="Century Gothic Paneuropean"/>
              </a:rPr>
              <a:t>The time complexity of the Floyd-Warshall algorithm is O(n³) because:</a:t>
            </a:r>
            <a:endParaRPr b="0" lang="en-US" sz="3640" spc="-1" strike="noStrike">
              <a:latin typeface="Arial"/>
            </a:endParaRPr>
          </a:p>
          <a:p>
            <a:pPr>
              <a:lnSpc>
                <a:spcPts val="5097"/>
              </a:lnSpc>
              <a:buNone/>
            </a:pPr>
            <a:r>
              <a:rPr b="0" lang="en-US" sz="3640" spc="-1" strike="noStrike">
                <a:solidFill>
                  <a:srgbClr val="000000"/>
                </a:solidFill>
                <a:latin typeface="Century Gothic Paneuropean"/>
                <a:ea typeface="Century Gothic Paneuropean"/>
              </a:rPr>
              <a:t> • </a:t>
            </a:r>
            <a:r>
              <a:rPr b="0" lang="en-US" sz="3640" spc="-1" strike="noStrike">
                <a:solidFill>
                  <a:srgbClr val="000000"/>
                </a:solidFill>
                <a:latin typeface="Century Gothic Paneuropean"/>
                <a:ea typeface="Century Gothic Paneuropean"/>
              </a:rPr>
              <a:t>There are three nested loops (for k, for i, for j).</a:t>
            </a:r>
            <a:endParaRPr b="0" lang="en-US" sz="3640" spc="-1" strike="noStrike">
              <a:latin typeface="Arial"/>
            </a:endParaRPr>
          </a:p>
          <a:p>
            <a:pPr>
              <a:lnSpc>
                <a:spcPts val="5097"/>
              </a:lnSpc>
              <a:buNone/>
            </a:pPr>
            <a:r>
              <a:rPr b="0" lang="en-US" sz="3640" spc="-1" strike="noStrike">
                <a:solidFill>
                  <a:srgbClr val="000000"/>
                </a:solidFill>
                <a:latin typeface="Century Gothic Paneuropean"/>
                <a:ea typeface="Century Gothic Paneuropean"/>
              </a:rPr>
              <a:t> • </a:t>
            </a:r>
            <a:r>
              <a:rPr b="0" lang="en-US" sz="3640" spc="-1" strike="noStrike">
                <a:solidFill>
                  <a:srgbClr val="000000"/>
                </a:solidFill>
                <a:latin typeface="Century Gothic Paneuropean"/>
                <a:ea typeface="Century Gothic Paneuropean"/>
              </a:rPr>
              <a:t>Each loop runs up to n times, resulting in a total of n × n × n = O(n³) iterations.</a:t>
            </a:r>
            <a:endParaRPr b="0" lang="en-US" sz="3640" spc="-1" strike="noStrike">
              <a:latin typeface="Arial"/>
            </a:endParaRPr>
          </a:p>
          <a:p>
            <a:pPr>
              <a:lnSpc>
                <a:spcPts val="5097"/>
              </a:lnSpc>
              <a:buNone/>
            </a:pPr>
            <a:endParaRPr b="0" lang="en-US" sz="1800" spc="-1" strike="noStrike">
              <a:latin typeface="Arial"/>
            </a:endParaRPr>
          </a:p>
        </p:txBody>
      </p:sp>
      <p:pic>
        <p:nvPicPr>
          <p:cNvPr id="146" name="Picture 4" descr=""/>
          <p:cNvPicPr/>
          <p:nvPr/>
        </p:nvPicPr>
        <p:blipFill>
          <a:blip r:embed="rId1"/>
          <a:stretch/>
        </p:blipFill>
        <p:spPr>
          <a:xfrm>
            <a:off x="12909240" y="3616920"/>
            <a:ext cx="3575880" cy="3717720"/>
          </a:xfrm>
          <a:prstGeom prst="rect">
            <a:avLst/>
          </a:prstGeom>
          <a:ln w="0">
            <a:noFill/>
          </a:ln>
        </p:spPr>
      </p:pic>
      <p:grpSp>
        <p:nvGrpSpPr>
          <p:cNvPr id="147" name="Group 5"/>
          <p:cNvGrpSpPr/>
          <p:nvPr/>
        </p:nvGrpSpPr>
        <p:grpSpPr>
          <a:xfrm>
            <a:off x="16719120" y="-1134360"/>
            <a:ext cx="1080360" cy="3101040"/>
            <a:chOff x="16719120" y="-1134360"/>
            <a:chExt cx="1080360" cy="3101040"/>
          </a:xfrm>
        </p:grpSpPr>
        <p:sp>
          <p:nvSpPr>
            <p:cNvPr id="148" name="Freeform 6"/>
            <p:cNvSpPr/>
            <p:nvPr/>
          </p:nvSpPr>
          <p:spPr>
            <a:xfrm>
              <a:off x="16719120" y="-989640"/>
              <a:ext cx="1080360" cy="2956320"/>
            </a:xfrm>
            <a:custGeom>
              <a:avLst/>
              <a:gdLst/>
              <a:ah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9" name="TextBox 7"/>
            <p:cNvSpPr/>
            <p:nvPr/>
          </p:nvSpPr>
          <p:spPr>
            <a:xfrm>
              <a:off x="16719120" y="-1134360"/>
              <a:ext cx="1080360" cy="3101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50" name="Group 8"/>
          <p:cNvGrpSpPr/>
          <p:nvPr/>
        </p:nvGrpSpPr>
        <p:grpSpPr>
          <a:xfrm>
            <a:off x="-529200" y="9659160"/>
            <a:ext cx="19346400" cy="966240"/>
            <a:chOff x="-529200" y="9659160"/>
            <a:chExt cx="19346400" cy="966240"/>
          </a:xfrm>
        </p:grpSpPr>
        <p:sp>
          <p:nvSpPr>
            <p:cNvPr id="151" name="Freeform 9"/>
            <p:cNvSpPr/>
            <p:nvPr/>
          </p:nvSpPr>
          <p:spPr>
            <a:xfrm>
              <a:off x="-529200" y="9803880"/>
              <a:ext cx="19346400" cy="821520"/>
            </a:xfrm>
            <a:custGeom>
              <a:avLst/>
              <a:gdLst/>
              <a:ah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cap="rnd" w="8572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2" name="TextBox 10"/>
            <p:cNvSpPr/>
            <p:nvPr/>
          </p:nvSpPr>
          <p:spPr>
            <a:xfrm>
              <a:off x="-529200" y="9659160"/>
              <a:ext cx="19346400" cy="96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53" name="Freeform 11"/>
          <p:cNvSpPr/>
          <p:nvPr/>
        </p:nvSpPr>
        <p:spPr>
          <a:xfrm flipH="1">
            <a:off x="17258760" y="3085200"/>
            <a:ext cx="4518360" cy="3939480"/>
          </a:xfrm>
          <a:custGeom>
            <a:avLst/>
            <a:gdLst/>
            <a:ah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Freeform 12"/>
          <p:cNvSpPr/>
          <p:nvPr/>
        </p:nvSpPr>
        <p:spPr>
          <a:xfrm>
            <a:off x="-3486600" y="3085200"/>
            <a:ext cx="4518360" cy="3939480"/>
          </a:xfrm>
          <a:custGeom>
            <a:avLst/>
            <a:gdLst/>
            <a:ah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55" name="Group 13"/>
          <p:cNvGrpSpPr/>
          <p:nvPr/>
        </p:nvGrpSpPr>
        <p:grpSpPr>
          <a:xfrm>
            <a:off x="488520" y="-1134360"/>
            <a:ext cx="1080360" cy="3101040"/>
            <a:chOff x="488520" y="-1134360"/>
            <a:chExt cx="1080360" cy="3101040"/>
          </a:xfrm>
        </p:grpSpPr>
        <p:sp>
          <p:nvSpPr>
            <p:cNvPr id="156" name="Freeform 14"/>
            <p:cNvSpPr/>
            <p:nvPr/>
          </p:nvSpPr>
          <p:spPr>
            <a:xfrm>
              <a:off x="488520" y="-989640"/>
              <a:ext cx="1080360" cy="2956320"/>
            </a:xfrm>
            <a:custGeom>
              <a:avLst/>
              <a:gdLst/>
              <a:ah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TextBox 15"/>
            <p:cNvSpPr/>
            <p:nvPr/>
          </p:nvSpPr>
          <p:spPr>
            <a:xfrm>
              <a:off x="488520" y="-1134360"/>
              <a:ext cx="1080360" cy="3101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identifier>DAGeyxXxesg</dc:identifier>
  <dc:language>en-US</dc:language>
  <cp:lastModifiedBy/>
  <dcterms:modified xsi:type="dcterms:W3CDTF">2025-03-02T23:36:46Z</dcterms:modified>
  <cp:revision>2</cp:revision>
  <dc:subject/>
  <dc:title>Black Yellow Modern Minimalist Elegant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