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03" r:id="rId3"/>
    <p:sldId id="257" r:id="rId4"/>
    <p:sldId id="277" r:id="rId5"/>
    <p:sldId id="258" r:id="rId6"/>
    <p:sldId id="259" r:id="rId7"/>
    <p:sldId id="260" r:id="rId8"/>
    <p:sldId id="279" r:id="rId9"/>
    <p:sldId id="261" r:id="rId10"/>
    <p:sldId id="262" r:id="rId11"/>
    <p:sldId id="283" r:id="rId12"/>
    <p:sldId id="282" r:id="rId13"/>
    <p:sldId id="264" r:id="rId14"/>
    <p:sldId id="287" r:id="rId15"/>
    <p:sldId id="281" r:id="rId16"/>
    <p:sldId id="267" r:id="rId17"/>
    <p:sldId id="268" r:id="rId18"/>
    <p:sldId id="269" r:id="rId19"/>
    <p:sldId id="270" r:id="rId20"/>
    <p:sldId id="271" r:id="rId21"/>
    <p:sldId id="272" r:id="rId22"/>
    <p:sldId id="273" r:id="rId23"/>
    <p:sldId id="274" r:id="rId24"/>
    <p:sldId id="275" r:id="rId25"/>
    <p:sldId id="284" r:id="rId26"/>
    <p:sldId id="27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46" autoAdjust="0"/>
  </p:normalViewPr>
  <p:slideViewPr>
    <p:cSldViewPr snapToGrid="0">
      <p:cViewPr varScale="1">
        <p:scale>
          <a:sx n="68" d="100"/>
          <a:sy n="68" d="100"/>
        </p:scale>
        <p:origin x="77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3C05A78-B2FF-4686-AB85-8711C7C877F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04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46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424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79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322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10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709EF-8580-4822-B131-C613C304CE2B}"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C05A78-B2FF-4686-AB85-8711C7C877F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39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709EF-8580-4822-B131-C613C304CE2B}"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C05A78-B2FF-4686-AB85-8711C7C877F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87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709EF-8580-4822-B131-C613C304CE2B}"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C05A78-B2FF-4686-AB85-8711C7C877F2}" type="slidenum">
              <a:rPr lang="en-US" smtClean="0"/>
              <a:t>‹#›</a:t>
            </a:fld>
            <a:endParaRPr lang="en-US"/>
          </a:p>
        </p:txBody>
      </p:sp>
    </p:spTree>
    <p:extLst>
      <p:ext uri="{BB962C8B-B14F-4D97-AF65-F5344CB8AC3E}">
        <p14:creationId xmlns:p14="http://schemas.microsoft.com/office/powerpoint/2010/main" val="287376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93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6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3709EF-8580-4822-B131-C613C304CE2B}" type="datetimeFigureOut">
              <a:rPr lang="en-US" smtClean="0"/>
              <a:t>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C05A78-B2FF-4686-AB85-8711C7C877F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219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8055-56EB-4230-8EE3-C7BCACC5E990}"/>
              </a:ext>
            </a:extLst>
          </p:cNvPr>
          <p:cNvSpPr>
            <a:spLocks noGrp="1"/>
          </p:cNvSpPr>
          <p:nvPr>
            <p:ph type="ctrTitle"/>
          </p:nvPr>
        </p:nvSpPr>
        <p:spPr>
          <a:xfrm>
            <a:off x="3260559" y="1586089"/>
            <a:ext cx="5378116" cy="2014503"/>
          </a:xfrm>
        </p:spPr>
        <p:txBody>
          <a:bodyPr>
            <a:normAutofit/>
          </a:bodyPr>
          <a:lstStyle/>
          <a:p>
            <a:r>
              <a:rPr lang="en-US" sz="7200" dirty="0">
                <a:effectLst/>
                <a:latin typeface="Calibri" panose="020F0502020204030204" pitchFamily="34" charset="0"/>
                <a:ea typeface="Calibri" panose="020F0502020204030204" pitchFamily="34" charset="0"/>
                <a:cs typeface="Arial" panose="020B0604020202020204" pitchFamily="34" charset="0"/>
              </a:rPr>
              <a:t>Health map</a:t>
            </a:r>
            <a:endParaRPr lang="en-US" sz="7200" dirty="0"/>
          </a:p>
        </p:txBody>
      </p:sp>
      <p:sp>
        <p:nvSpPr>
          <p:cNvPr id="3" name="Subtitle 2">
            <a:extLst>
              <a:ext uri="{FF2B5EF4-FFF2-40B4-BE49-F238E27FC236}">
                <a16:creationId xmlns:a16="http://schemas.microsoft.com/office/drawing/2014/main" id="{F86E3035-8801-4325-91B8-D3F092D79394}"/>
              </a:ext>
            </a:extLst>
          </p:cNvPr>
          <p:cNvSpPr>
            <a:spLocks noGrp="1"/>
          </p:cNvSpPr>
          <p:nvPr>
            <p:ph type="subTitle" idx="1"/>
          </p:nvPr>
        </p:nvSpPr>
        <p:spPr>
          <a:xfrm>
            <a:off x="0" y="0"/>
            <a:ext cx="45719" cy="59830"/>
          </a:xfrm>
        </p:spPr>
        <p:txBody>
          <a:bodyPr>
            <a:normAutofit fontScale="25000" lnSpcReduction="20000"/>
          </a:bodyPr>
          <a:lstStyle/>
          <a:p>
            <a:endParaRPr lang="en-US" dirty="0"/>
          </a:p>
        </p:txBody>
      </p:sp>
      <p:pic>
        <p:nvPicPr>
          <p:cNvPr id="7" name="Graphic 6" descr="Stethoscope with solid fill">
            <a:extLst>
              <a:ext uri="{FF2B5EF4-FFF2-40B4-BE49-F238E27FC236}">
                <a16:creationId xmlns:a16="http://schemas.microsoft.com/office/drawing/2014/main" id="{16D8C9BF-0751-4B97-801D-49C5729A62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3822" y="2686192"/>
            <a:ext cx="914400" cy="914400"/>
          </a:xfrm>
          <a:prstGeom prst="rect">
            <a:avLst/>
          </a:prstGeom>
        </p:spPr>
      </p:pic>
    </p:spTree>
    <p:extLst>
      <p:ext uri="{BB962C8B-B14F-4D97-AF65-F5344CB8AC3E}">
        <p14:creationId xmlns:p14="http://schemas.microsoft.com/office/powerpoint/2010/main" val="105318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18D5F-2B78-4EAA-8374-D1590520F975}"/>
              </a:ext>
            </a:extLst>
          </p:cNvPr>
          <p:cNvSpPr txBox="1"/>
          <p:nvPr/>
        </p:nvSpPr>
        <p:spPr>
          <a:xfrm>
            <a:off x="445669" y="640156"/>
            <a:ext cx="11300661" cy="513223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Exclusion: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payment by application.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Transportation to medical services locations.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application limits are within the user's city not in the neighboring cities.</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Constraints:</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Budget: $50,000.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Time: 12 months.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Resources: Test lab reserved for two-month.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Assumptions: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All the doctors would approve to register to our application.</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Cost accuracy</a:t>
            </a:r>
          </a:p>
        </p:txBody>
      </p:sp>
    </p:spTree>
    <p:extLst>
      <p:ext uri="{BB962C8B-B14F-4D97-AF65-F5344CB8AC3E}">
        <p14:creationId xmlns:p14="http://schemas.microsoft.com/office/powerpoint/2010/main" val="98222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7E33-EEAB-4CB6-9FB2-80BF8AC207E8}"/>
              </a:ext>
            </a:extLst>
          </p:cNvPr>
          <p:cNvSpPr>
            <a:spLocks noGrp="1"/>
          </p:cNvSpPr>
          <p:nvPr>
            <p:ph type="title"/>
          </p:nvPr>
        </p:nvSpPr>
        <p:spPr>
          <a:xfrm>
            <a:off x="1772529" y="1195754"/>
            <a:ext cx="9282325" cy="658000"/>
          </a:xfrm>
        </p:spPr>
        <p:txBody>
          <a:bodyPr/>
          <a:lstStyle/>
          <a:p>
            <a:r>
              <a:rPr lang="en-US" sz="3200" dirty="0">
                <a:effectLst/>
                <a:ea typeface="Calibri" panose="020F0502020204030204" pitchFamily="34" charset="0"/>
                <a:cs typeface="Arial" panose="020B0604020202020204" pitchFamily="34" charset="0"/>
              </a:rPr>
              <a:t>WB</a:t>
            </a:r>
            <a:r>
              <a:rPr lang="en-US" sz="3200" dirty="0">
                <a:ea typeface="Calibri" panose="020F0502020204030204" pitchFamily="34" charset="0"/>
                <a:cs typeface="Arial" panose="020B0604020202020204" pitchFamily="34" charset="0"/>
              </a:rPr>
              <a:t>S</a:t>
            </a:r>
            <a:endParaRPr lang="en-US" dirty="0"/>
          </a:p>
        </p:txBody>
      </p:sp>
      <p:sp>
        <p:nvSpPr>
          <p:cNvPr id="3" name="Content Placeholder 2">
            <a:extLst>
              <a:ext uri="{FF2B5EF4-FFF2-40B4-BE49-F238E27FC236}">
                <a16:creationId xmlns:a16="http://schemas.microsoft.com/office/drawing/2014/main" id="{BA635913-6E6C-4ABD-8812-07ADE31527CA}"/>
              </a:ext>
            </a:extLst>
          </p:cNvPr>
          <p:cNvSpPr>
            <a:spLocks noGrp="1"/>
          </p:cNvSpPr>
          <p:nvPr>
            <p:ph idx="1"/>
          </p:nvPr>
        </p:nvSpPr>
        <p:spPr>
          <a:xfrm>
            <a:off x="689317" y="2208628"/>
            <a:ext cx="10365537" cy="3257717"/>
          </a:xfrm>
        </p:spPr>
        <p:txBody>
          <a:bodyPr/>
          <a:lstStyle/>
          <a:p>
            <a:r>
              <a:rPr lang="en-US" sz="2400" dirty="0"/>
              <a:t>A WBS is a deliverables-oriented collection of project components. It is a categorization and decomposition of the project scope statement . you’re breaking down the massive project scope statement into smaller, more manageable component</a:t>
            </a:r>
          </a:p>
          <a:p>
            <a:pPr marL="0" indent="0">
              <a:buNone/>
            </a:pPr>
            <a:endParaRPr lang="en-US" dirty="0"/>
          </a:p>
        </p:txBody>
      </p:sp>
      <p:pic>
        <p:nvPicPr>
          <p:cNvPr id="4" name="Picture 3">
            <a:extLst>
              <a:ext uri="{FF2B5EF4-FFF2-40B4-BE49-F238E27FC236}">
                <a16:creationId xmlns:a16="http://schemas.microsoft.com/office/drawing/2014/main" id="{4A328562-8605-43F0-BDCF-EEDDA73B3D73}"/>
              </a:ext>
            </a:extLst>
          </p:cNvPr>
          <p:cNvPicPr>
            <a:picLocks noChangeAspect="1"/>
          </p:cNvPicPr>
          <p:nvPr/>
        </p:nvPicPr>
        <p:blipFill>
          <a:blip r:embed="rId2"/>
          <a:stretch>
            <a:fillRect/>
          </a:stretch>
        </p:blipFill>
        <p:spPr>
          <a:xfrm>
            <a:off x="11277521" y="56271"/>
            <a:ext cx="914479" cy="914479"/>
          </a:xfrm>
          <a:prstGeom prst="rect">
            <a:avLst/>
          </a:prstGeom>
        </p:spPr>
      </p:pic>
    </p:spTree>
    <p:extLst>
      <p:ext uri="{BB962C8B-B14F-4D97-AF65-F5344CB8AC3E}">
        <p14:creationId xmlns:p14="http://schemas.microsoft.com/office/powerpoint/2010/main" val="70933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FEAB59-E59B-4197-BF18-6E22FF520D71}"/>
              </a:ext>
            </a:extLst>
          </p:cNvPr>
          <p:cNvSpPr txBox="1"/>
          <p:nvPr/>
        </p:nvSpPr>
        <p:spPr>
          <a:xfrm>
            <a:off x="731520" y="874090"/>
            <a:ext cx="8707901" cy="3309752"/>
          </a:xfrm>
          <a:prstGeom prst="rect">
            <a:avLst/>
          </a:prstGeom>
          <a:noFill/>
        </p:spPr>
        <p:txBody>
          <a:bodyPr wrap="square">
            <a:spAutoFit/>
          </a:bodyPr>
          <a:lstStyle/>
          <a:p>
            <a:pPr marL="342900" marR="0" lvl="0" indent="-342900" rtl="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Planning:</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Create the goals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specify project requirements.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make a work plan.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Arial" panose="020B0604020202020204" pitchFamily="34" charset="0"/>
              </a:rPr>
              <a:t>2.The Cost: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make a feasibility study &amp; budget</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 Buying the requirements.</a:t>
            </a:r>
          </a:p>
        </p:txBody>
      </p:sp>
    </p:spTree>
    <p:extLst>
      <p:ext uri="{BB962C8B-B14F-4D97-AF65-F5344CB8AC3E}">
        <p14:creationId xmlns:p14="http://schemas.microsoft.com/office/powerpoint/2010/main" val="35792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47AB88-B1B8-4EBA-81EE-3BC742FA825F}"/>
              </a:ext>
            </a:extLst>
          </p:cNvPr>
          <p:cNvSpPr txBox="1"/>
          <p:nvPr/>
        </p:nvSpPr>
        <p:spPr>
          <a:xfrm>
            <a:off x="1139483" y="688681"/>
            <a:ext cx="6105378" cy="4466094"/>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3.Execution: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writing codes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make design and logo.</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Create a property intellectual document.</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  4. Project launch:</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the Project.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Launch the project.</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Follow up on user feedback.</a:t>
            </a:r>
          </a:p>
        </p:txBody>
      </p:sp>
    </p:spTree>
    <p:extLst>
      <p:ext uri="{BB962C8B-B14F-4D97-AF65-F5344CB8AC3E}">
        <p14:creationId xmlns:p14="http://schemas.microsoft.com/office/powerpoint/2010/main" val="192834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F85F-47F8-4A4D-9DB8-4679C4518F35}"/>
              </a:ext>
            </a:extLst>
          </p:cNvPr>
          <p:cNvSpPr>
            <a:spLocks noGrp="1"/>
          </p:cNvSpPr>
          <p:nvPr>
            <p:ph type="title"/>
          </p:nvPr>
        </p:nvSpPr>
        <p:spPr>
          <a:xfrm>
            <a:off x="1451579" y="1153551"/>
            <a:ext cx="9603275" cy="700203"/>
          </a:xfrm>
        </p:spPr>
        <p:txBody>
          <a:bodyPr/>
          <a:lstStyle/>
          <a:p>
            <a:r>
              <a:rPr lang="en-US" sz="3200" dirty="0">
                <a:effectLst/>
                <a:ea typeface="Calibri" panose="020F0502020204030204" pitchFamily="34" charset="0"/>
                <a:cs typeface="Arial" panose="020B0604020202020204" pitchFamily="34" charset="0"/>
              </a:rPr>
              <a:t>WBS Dictionary</a:t>
            </a:r>
            <a:endParaRPr lang="en-US" dirty="0"/>
          </a:p>
        </p:txBody>
      </p:sp>
      <p:sp>
        <p:nvSpPr>
          <p:cNvPr id="3" name="Content Placeholder 2">
            <a:extLst>
              <a:ext uri="{FF2B5EF4-FFF2-40B4-BE49-F238E27FC236}">
                <a16:creationId xmlns:a16="http://schemas.microsoft.com/office/drawing/2014/main" id="{9FEA2902-2CC8-457B-9CC6-9B3D92F8B06C}"/>
              </a:ext>
            </a:extLst>
          </p:cNvPr>
          <p:cNvSpPr>
            <a:spLocks noGrp="1"/>
          </p:cNvSpPr>
          <p:nvPr>
            <p:ph idx="1"/>
          </p:nvPr>
        </p:nvSpPr>
        <p:spPr>
          <a:xfrm>
            <a:off x="394341" y="2100139"/>
            <a:ext cx="10801381" cy="4019307"/>
          </a:xfrm>
        </p:spPr>
        <p:txBody>
          <a:bodyPr>
            <a:normAutofit fontScale="25000" lnSpcReduction="20000"/>
          </a:bodyPr>
          <a:lstStyle/>
          <a:p>
            <a:pPr marL="0" indent="0">
              <a:buNone/>
            </a:pPr>
            <a:r>
              <a:rPr lang="en-US" sz="8000" dirty="0"/>
              <a:t>dictionary is a great place to define each element of the WBS in simple-to-understand terms that all project team members and stakeholders can reference . WBS element:</a:t>
            </a:r>
          </a:p>
          <a:p>
            <a:pPr marL="0" indent="0">
              <a:buNone/>
            </a:pPr>
            <a:r>
              <a:rPr lang="en-US" sz="8000" dirty="0"/>
              <a:t>■ Code of accounts number</a:t>
            </a:r>
          </a:p>
          <a:p>
            <a:pPr marL="0" indent="0">
              <a:buNone/>
            </a:pPr>
            <a:r>
              <a:rPr lang="en-US" sz="8000" dirty="0"/>
              <a:t>■ Description of the WBS element</a:t>
            </a:r>
          </a:p>
          <a:p>
            <a:pPr marL="0" indent="0">
              <a:buNone/>
            </a:pPr>
            <a:r>
              <a:rPr lang="en-US" sz="8000" dirty="0"/>
              <a:t>■ Person, vendor, or other organization responsible for the WBS element</a:t>
            </a:r>
          </a:p>
          <a:p>
            <a:pPr marL="0" indent="0">
              <a:buNone/>
            </a:pPr>
            <a:r>
              <a:rPr lang="en-US" sz="8000" dirty="0"/>
              <a:t>■ Resources required to create the WBS element (resources are people , materials, and facilities)</a:t>
            </a:r>
          </a:p>
          <a:p>
            <a:pPr marL="0" indent="0">
              <a:buNone/>
            </a:pPr>
            <a:r>
              <a:rPr lang="en-US" sz="8000" dirty="0"/>
              <a:t>■ Cost to create the WBS element</a:t>
            </a:r>
          </a:p>
          <a:p>
            <a:pPr marL="0" indent="0">
              <a:buNone/>
            </a:pPr>
            <a:r>
              <a:rPr lang="en-US" sz="8000" dirty="0"/>
              <a:t>■ Quality requirements</a:t>
            </a:r>
          </a:p>
          <a:p>
            <a:pPr marL="0" indent="0">
              <a:buNone/>
            </a:pPr>
            <a:r>
              <a:rPr lang="en-US" sz="8000" dirty="0"/>
              <a:t>■ Criteria for acceptance of the specific deliverable and another elements</a:t>
            </a:r>
          </a:p>
          <a:p>
            <a:endParaRPr lang="en-US" dirty="0"/>
          </a:p>
        </p:txBody>
      </p:sp>
      <p:pic>
        <p:nvPicPr>
          <p:cNvPr id="4" name="Picture 3">
            <a:extLst>
              <a:ext uri="{FF2B5EF4-FFF2-40B4-BE49-F238E27FC236}">
                <a16:creationId xmlns:a16="http://schemas.microsoft.com/office/drawing/2014/main" id="{30297004-C1D7-46F4-B380-235A1100471D}"/>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94452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E3BA3-E0FE-400E-9AD9-6952FB6BE685}"/>
              </a:ext>
            </a:extLst>
          </p:cNvPr>
          <p:cNvSpPr txBox="1"/>
          <p:nvPr/>
        </p:nvSpPr>
        <p:spPr>
          <a:xfrm>
            <a:off x="609600" y="943000"/>
            <a:ext cx="10972800" cy="2874185"/>
          </a:xfrm>
          <a:prstGeom prst="rect">
            <a:avLst/>
          </a:prstGeom>
          <a:noFill/>
        </p:spPr>
        <p:txBody>
          <a:bodyPr wrap="square">
            <a:spAutoFit/>
          </a:bodyPr>
          <a:lstStyle/>
          <a:p>
            <a:pPr marL="0" marR="0" indent="0">
              <a:lnSpc>
                <a:spcPct val="107000"/>
              </a:lnSpc>
              <a:spcBef>
                <a:spcPts val="0"/>
              </a:spcBef>
              <a:spcAft>
                <a:spcPts val="800"/>
              </a:spcAft>
              <a:buNone/>
            </a:pPr>
            <a:r>
              <a:rPr lang="en-US" sz="2400" dirty="0">
                <a:effectLst/>
                <a:latin typeface="+mj-lt"/>
                <a:ea typeface="Calibri" panose="020F0502020204030204" pitchFamily="34" charset="0"/>
                <a:cs typeface="Arial" panose="020B0604020202020204" pitchFamily="34" charset="0"/>
              </a:rPr>
              <a:t>Creating the goals:</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Code: A11.</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Description: specify our project goals and its initial ideas such as outputs of the app </a:t>
            </a:r>
            <a:r>
              <a:rPr lang="ar-SA" sz="2000" dirty="0">
                <a:effectLst/>
                <a:ea typeface="Calibri" panose="020F0502020204030204" pitchFamily="34" charset="0"/>
                <a:cs typeface="Arial" panose="020B0604020202020204" pitchFamily="34" charset="0"/>
              </a:rPr>
              <a:t>&amp;</a:t>
            </a:r>
            <a:r>
              <a:rPr lang="en-US" sz="2000" dirty="0">
                <a:effectLst/>
                <a:ea typeface="Calibri" panose="020F0502020204030204" pitchFamily="34" charset="0"/>
                <a:cs typeface="Arial" panose="020B0604020202020204" pitchFamily="34" charset="0"/>
              </a:rPr>
              <a:t> why we created the app.</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The responsibility of the element</a:t>
            </a:r>
            <a:r>
              <a:rPr lang="ar-SA" sz="2000" dirty="0">
                <a:effectLst/>
                <a:ea typeface="Calibri" panose="020F0502020204030204" pitchFamily="34" charset="0"/>
                <a:cs typeface="Arial" panose="020B0604020202020204" pitchFamily="34" charset="0"/>
              </a:rPr>
              <a:t>: </a:t>
            </a:r>
            <a:r>
              <a:rPr lang="en-US" sz="2000" dirty="0">
                <a:effectLst/>
                <a:ea typeface="Calibri" panose="020F0502020204030204" pitchFamily="34" charset="0"/>
                <a:cs typeface="Arial" panose="020B0604020202020204" pitchFamily="34" charset="0"/>
              </a:rPr>
              <a:t>Project manager, project assistant &amp; sponsor.</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 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criteria of acceptance:  fits societal standers, useful and provide a unique serves</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63785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A2CF9-25D0-41F6-BD9C-736D507964D5}"/>
              </a:ext>
            </a:extLst>
          </p:cNvPr>
          <p:cNvSpPr txBox="1"/>
          <p:nvPr/>
        </p:nvSpPr>
        <p:spPr>
          <a:xfrm>
            <a:off x="457201" y="1058780"/>
            <a:ext cx="11734799"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specify requirements: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A12.</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Requirements that will assist in the implementation of the project will be identified whether these are human, material or financial.</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 Project manager, project assistant, sponsor, finance team and legal affairs.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good quality equipment suitable for the project and affordable</a:t>
            </a:r>
            <a:r>
              <a:rPr lang="en-US" sz="20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68220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1E0C9-C4B2-42E0-81A9-AEE609E77B63}"/>
              </a:ext>
            </a:extLst>
          </p:cNvPr>
          <p:cNvSpPr txBox="1"/>
          <p:nvPr/>
        </p:nvSpPr>
        <p:spPr>
          <a:xfrm>
            <a:off x="222584" y="906734"/>
            <a:ext cx="11746831" cy="4194995"/>
          </a:xfrm>
          <a:prstGeom prst="rect">
            <a:avLst/>
          </a:prstGeom>
          <a:noFill/>
        </p:spPr>
        <p:txBody>
          <a:bodyPr wrap="square">
            <a:spAutoFit/>
          </a:bodyPr>
          <a:lstStyle/>
          <a:p>
            <a:pPr marL="22860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Work plan:</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A13.</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An action plan is created that saves time, identifies tasks, and the time needed to perform tasks.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Manager assistants, Sponsor &amp;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Plan identifies the task to the right person, saves time, effort, and the same time that delivers the project on schedule.</a:t>
            </a:r>
          </a:p>
        </p:txBody>
      </p:sp>
    </p:spTree>
    <p:extLst>
      <p:ext uri="{BB962C8B-B14F-4D97-AF65-F5344CB8AC3E}">
        <p14:creationId xmlns:p14="http://schemas.microsoft.com/office/powerpoint/2010/main" val="148379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885FE-86DF-48E3-BD55-CB36635165BB}"/>
              </a:ext>
            </a:extLst>
          </p:cNvPr>
          <p:cNvSpPr txBox="1"/>
          <p:nvPr/>
        </p:nvSpPr>
        <p:spPr>
          <a:xfrm>
            <a:off x="445168" y="843935"/>
            <a:ext cx="11574379" cy="459016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feasibility study &amp; budget: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A14.</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budget is important to the realization of the project, The budget required to achieve the project and will be determined based on the requirements and the capital available.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Manager assistants, Sponsor&amp; finance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It must be adequate to meet requirements and not prohibitive or substandard on the ground.</a:t>
            </a:r>
          </a:p>
        </p:txBody>
      </p:sp>
    </p:spTree>
    <p:extLst>
      <p:ext uri="{BB962C8B-B14F-4D97-AF65-F5344CB8AC3E}">
        <p14:creationId xmlns:p14="http://schemas.microsoft.com/office/powerpoint/2010/main" val="427167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8D898F-10D9-4672-AFC7-2ED996CA66CC}"/>
              </a:ext>
            </a:extLst>
          </p:cNvPr>
          <p:cNvSpPr txBox="1"/>
          <p:nvPr/>
        </p:nvSpPr>
        <p:spPr>
          <a:xfrm>
            <a:off x="511843" y="888279"/>
            <a:ext cx="11168313" cy="4194995"/>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buying requirements: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A15.</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phase the necessary equipment to complete the work will be assembled based on the project requirements and budget available.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sponsor, finance team and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15000$.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Budget should be sufficient to collect requirements without requiring funds for increases or decreases in requirements.</a:t>
            </a:r>
          </a:p>
        </p:txBody>
      </p:sp>
    </p:spTree>
    <p:extLst>
      <p:ext uri="{BB962C8B-B14F-4D97-AF65-F5344CB8AC3E}">
        <p14:creationId xmlns:p14="http://schemas.microsoft.com/office/powerpoint/2010/main" val="284246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F97D7-3C6C-4A8F-8FEE-8FB0C5FA9F84}"/>
              </a:ext>
            </a:extLst>
          </p:cNvPr>
          <p:cNvSpPr txBox="1"/>
          <p:nvPr/>
        </p:nvSpPr>
        <p:spPr>
          <a:xfrm>
            <a:off x="548640" y="911613"/>
            <a:ext cx="10705514" cy="3539430"/>
          </a:xfrm>
          <a:prstGeom prst="rect">
            <a:avLst/>
          </a:prstGeom>
          <a:noFill/>
        </p:spPr>
        <p:txBody>
          <a:bodyPr wrap="square">
            <a:spAutoFit/>
          </a:bodyPr>
          <a:lstStyle/>
          <a:p>
            <a:r>
              <a:rPr lang="en-US" sz="3200" dirty="0"/>
              <a:t>In this project, we present an idea to help every expatriate and anyone who had to move to a new place that he does not know , where we make it easier for him to know all the places of medical services, such as clinics, hospitals, etc., and we also make it easier for him to know the prices of booking clinics appointment and doctors’ specialties, so that he is ready for any health problem he faces and knows where to go.</a:t>
            </a:r>
          </a:p>
        </p:txBody>
      </p:sp>
    </p:spTree>
    <p:extLst>
      <p:ext uri="{BB962C8B-B14F-4D97-AF65-F5344CB8AC3E}">
        <p14:creationId xmlns:p14="http://schemas.microsoft.com/office/powerpoint/2010/main" val="14169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FA3CE-49EA-4B9B-81A7-37CBB6B93E48}"/>
              </a:ext>
            </a:extLst>
          </p:cNvPr>
          <p:cNvSpPr txBox="1"/>
          <p:nvPr/>
        </p:nvSpPr>
        <p:spPr>
          <a:xfrm>
            <a:off x="463717" y="739453"/>
            <a:ext cx="11264566" cy="459016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Writing codes: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B1.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Programmers write the code lines needed to produce an application that achieves agreed goals.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App developers, Network Engineer and </a:t>
            </a:r>
            <a:r>
              <a:rPr lang="en-US" sz="2400" dirty="0" err="1">
                <a:effectLst/>
                <a:latin typeface="Calibri" panose="020F0502020204030204" pitchFamily="34" charset="0"/>
                <a:ea typeface="Calibri" panose="020F0502020204030204" pitchFamily="34" charset="0"/>
                <a:cs typeface="Arial" panose="020B0604020202020204" pitchFamily="34" charset="0"/>
              </a:rPr>
              <a:t>ZenWorks</a:t>
            </a:r>
            <a:r>
              <a:rPr lang="en-US" sz="2400" dirty="0">
                <a:effectLst/>
                <a:latin typeface="Calibri" panose="020F0502020204030204" pitchFamily="34" charset="0"/>
                <a:ea typeface="Calibri" panose="020F0502020204030204" pitchFamily="34" charset="0"/>
                <a:cs typeface="Arial" panose="020B0604020202020204" pitchFamily="34" charset="0"/>
              </a:rPr>
              <a:t> Expert.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4 months.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Resources: computer lab and high quality server.</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10000$.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Codes must be written that produce an application that achieves the desired objectives in high quality.</a:t>
            </a:r>
          </a:p>
        </p:txBody>
      </p:sp>
    </p:spTree>
    <p:extLst>
      <p:ext uri="{BB962C8B-B14F-4D97-AF65-F5344CB8AC3E}">
        <p14:creationId xmlns:p14="http://schemas.microsoft.com/office/powerpoint/2010/main" val="20813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6CF3E-2198-4FB7-B408-BA878F1C4C82}"/>
              </a:ext>
            </a:extLst>
          </p:cNvPr>
          <p:cNvSpPr txBox="1"/>
          <p:nvPr/>
        </p:nvSpPr>
        <p:spPr>
          <a:xfrm>
            <a:off x="350921" y="1185399"/>
            <a:ext cx="11490158" cy="3900748"/>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make design and logo:</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C1.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phase, the user interface and trademark of the application are designed to be unique and easy to access and handle.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Marketing Team, Project Manager&amp; sponsor.</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You must design a distinctive, unduplicated brand and configure a smooth, easy - to - work user interface</a:t>
            </a:r>
            <a:endParaRPr lang="en-US" sz="2400" dirty="0"/>
          </a:p>
        </p:txBody>
      </p:sp>
    </p:spTree>
    <p:extLst>
      <p:ext uri="{BB962C8B-B14F-4D97-AF65-F5344CB8AC3E}">
        <p14:creationId xmlns:p14="http://schemas.microsoft.com/office/powerpoint/2010/main" val="1531984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A8DC23-54A2-49C0-9D93-886EEA435393}"/>
              </a:ext>
            </a:extLst>
          </p:cNvPr>
          <p:cNvSpPr txBox="1"/>
          <p:nvPr/>
        </p:nvSpPr>
        <p:spPr>
          <a:xfrm>
            <a:off x="489535" y="1329779"/>
            <a:ext cx="10567486" cy="3009478"/>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property intellectual document: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D1.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We prove ownership of the app and its code to prevent unwanted events such as theft.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Manager, Sponsor &amp; Legal affairs.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p:txBody>
      </p:sp>
    </p:spTree>
    <p:extLst>
      <p:ext uri="{BB962C8B-B14F-4D97-AF65-F5344CB8AC3E}">
        <p14:creationId xmlns:p14="http://schemas.microsoft.com/office/powerpoint/2010/main" val="280226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04BFD-49C8-4C84-9B89-64F9DD0BD2EE}"/>
              </a:ext>
            </a:extLst>
          </p:cNvPr>
          <p:cNvSpPr txBox="1"/>
          <p:nvPr/>
        </p:nvSpPr>
        <p:spPr>
          <a:xfrm>
            <a:off x="553953" y="1101377"/>
            <a:ext cx="10530640"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Test the Project: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E1.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step, we test the app by doing it more than once to prove that it is working and doing what it should.</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Testers.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2 months.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During software testing, the forecast should be delivered correctly and in high quality.</a:t>
            </a:r>
          </a:p>
        </p:txBody>
      </p:sp>
    </p:spTree>
    <p:extLst>
      <p:ext uri="{BB962C8B-B14F-4D97-AF65-F5344CB8AC3E}">
        <p14:creationId xmlns:p14="http://schemas.microsoft.com/office/powerpoint/2010/main" val="51262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B95AE4-C522-4E48-B29E-B28F0615567D}"/>
              </a:ext>
            </a:extLst>
          </p:cNvPr>
          <p:cNvSpPr txBox="1"/>
          <p:nvPr/>
        </p:nvSpPr>
        <p:spPr>
          <a:xfrm>
            <a:off x="638175" y="1168141"/>
            <a:ext cx="10915650"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Launching:</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F1.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The software is released on different websites and online platforms.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Manager, Sponsor and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4000$.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In order for this phase to be successful, we need to launch the software on the most popular online platforms and actively advertise the software in order to make all users aware of the software.</a:t>
            </a:r>
          </a:p>
        </p:txBody>
      </p:sp>
    </p:spTree>
    <p:extLst>
      <p:ext uri="{BB962C8B-B14F-4D97-AF65-F5344CB8AC3E}">
        <p14:creationId xmlns:p14="http://schemas.microsoft.com/office/powerpoint/2010/main" val="208730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694C-8B47-4831-B3B9-AB1C2893A217}"/>
              </a:ext>
            </a:extLst>
          </p:cNvPr>
          <p:cNvSpPr>
            <a:spLocks noGrp="1"/>
          </p:cNvSpPr>
          <p:nvPr>
            <p:ph type="title"/>
          </p:nvPr>
        </p:nvSpPr>
        <p:spPr>
          <a:xfrm>
            <a:off x="1772529" y="1167619"/>
            <a:ext cx="9282325" cy="686136"/>
          </a:xfrm>
        </p:spPr>
        <p:txBody>
          <a:bodyPr/>
          <a:lstStyle/>
          <a:p>
            <a:r>
              <a:rPr lang="en-US" sz="3200" dirty="0"/>
              <a:t>Responsibilities Matrix</a:t>
            </a:r>
            <a:endParaRPr lang="en-US" dirty="0"/>
          </a:p>
        </p:txBody>
      </p:sp>
      <p:sp>
        <p:nvSpPr>
          <p:cNvPr id="4" name="TextBox 3">
            <a:extLst>
              <a:ext uri="{FF2B5EF4-FFF2-40B4-BE49-F238E27FC236}">
                <a16:creationId xmlns:a16="http://schemas.microsoft.com/office/drawing/2014/main" id="{E166D0ED-BE56-4A1C-A613-1B9C669ED6E3}"/>
              </a:ext>
            </a:extLst>
          </p:cNvPr>
          <p:cNvSpPr txBox="1"/>
          <p:nvPr/>
        </p:nvSpPr>
        <p:spPr>
          <a:xfrm>
            <a:off x="787791" y="2573778"/>
            <a:ext cx="10072468" cy="1938992"/>
          </a:xfrm>
          <a:prstGeom prst="rect">
            <a:avLst/>
          </a:prstGeom>
          <a:noFill/>
        </p:spPr>
        <p:txBody>
          <a:bodyPr wrap="square">
            <a:spAutoFit/>
          </a:bodyPr>
          <a:lstStyle/>
          <a:p>
            <a:r>
              <a:rPr lang="en-US" sz="2400" dirty="0"/>
              <a:t>responsibilities matrix is a method to identify all of the roles within a project and the associated responsibilities to the project work . Responsibilities matrix can help the project manager identify the needed resources to complete the project work and determine if the resources exist within the organization’s resource pool.</a:t>
            </a:r>
          </a:p>
        </p:txBody>
      </p:sp>
      <p:pic>
        <p:nvPicPr>
          <p:cNvPr id="5" name="Picture 4">
            <a:extLst>
              <a:ext uri="{FF2B5EF4-FFF2-40B4-BE49-F238E27FC236}">
                <a16:creationId xmlns:a16="http://schemas.microsoft.com/office/drawing/2014/main" id="{5F197095-4552-443F-ADEF-1D24DA671C85}"/>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187109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8">
            <a:extLst>
              <a:ext uri="{FF2B5EF4-FFF2-40B4-BE49-F238E27FC236}">
                <a16:creationId xmlns:a16="http://schemas.microsoft.com/office/drawing/2014/main" id="{1D8E9983-DD71-41EB-9265-2003BD0B7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746"/>
            <a:ext cx="12192000" cy="5945266"/>
          </a:xfrm>
          <a:prstGeom prst="rect">
            <a:avLst/>
          </a:prstGeom>
        </p:spPr>
      </p:pic>
    </p:spTree>
    <p:extLst>
      <p:ext uri="{BB962C8B-B14F-4D97-AF65-F5344CB8AC3E}">
        <p14:creationId xmlns:p14="http://schemas.microsoft.com/office/powerpoint/2010/main" val="4225233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9245-A011-4ADB-8CCA-2D1D906F6A6D}"/>
              </a:ext>
            </a:extLst>
          </p:cNvPr>
          <p:cNvSpPr>
            <a:spLocks noGrp="1"/>
          </p:cNvSpPr>
          <p:nvPr>
            <p:ph type="title"/>
          </p:nvPr>
        </p:nvSpPr>
        <p:spPr>
          <a:xfrm>
            <a:off x="1533378" y="1153551"/>
            <a:ext cx="9521476" cy="700203"/>
          </a:xfrm>
        </p:spPr>
        <p:txBody>
          <a:bodyPr>
            <a:normAutofit fontScale="90000"/>
          </a:bodyPr>
          <a:lstStyle/>
          <a:p>
            <a:r>
              <a:rPr lang="en-US" dirty="0">
                <a:effectLst/>
                <a:ea typeface="Calibri" panose="020F0502020204030204" pitchFamily="34" charset="0"/>
                <a:cs typeface="Arial" panose="020B0604020202020204" pitchFamily="34" charset="0"/>
              </a:rPr>
              <a:t>Project network:</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803AE8D-67C5-42AA-B7B0-CFF34CC15BF9}"/>
              </a:ext>
            </a:extLst>
          </p:cNvPr>
          <p:cNvSpPr>
            <a:spLocks noGrp="1"/>
          </p:cNvSpPr>
          <p:nvPr>
            <p:ph idx="1"/>
          </p:nvPr>
        </p:nvSpPr>
        <p:spPr>
          <a:xfrm>
            <a:off x="633047" y="2015732"/>
            <a:ext cx="10421808" cy="3450613"/>
          </a:xfrm>
        </p:spPr>
        <p:txBody>
          <a:bodyPr/>
          <a:lstStyle/>
          <a:p>
            <a:r>
              <a:rPr lang="en-US" sz="2800" dirty="0"/>
              <a:t>Project networks are developed from the WBS. The project network is a visual flow diagram of the sequence, interrelationships, and dependencies of all the activities that must be accomplished to complete the project</a:t>
            </a:r>
            <a:r>
              <a:rPr lang="en-US" dirty="0"/>
              <a:t>.</a:t>
            </a:r>
          </a:p>
        </p:txBody>
      </p:sp>
      <p:pic>
        <p:nvPicPr>
          <p:cNvPr id="4" name="Picture 3">
            <a:extLst>
              <a:ext uri="{FF2B5EF4-FFF2-40B4-BE49-F238E27FC236}">
                <a16:creationId xmlns:a16="http://schemas.microsoft.com/office/drawing/2014/main" id="{1AE9EE2E-1DF5-4188-B57D-F4641901614D}"/>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253906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7A9097-0319-4394-8586-89E2A0002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211015"/>
            <a:ext cx="11776409" cy="5781821"/>
          </a:xfrm>
          <a:prstGeom prst="rect">
            <a:avLst/>
          </a:prstGeom>
        </p:spPr>
      </p:pic>
    </p:spTree>
    <p:extLst>
      <p:ext uri="{BB962C8B-B14F-4D97-AF65-F5344CB8AC3E}">
        <p14:creationId xmlns:p14="http://schemas.microsoft.com/office/powerpoint/2010/main" val="2344271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A3A726-0EC6-4B1D-BF32-38FCDF96E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62707"/>
            <a:ext cx="12135728" cy="5190979"/>
          </a:xfrm>
          <a:prstGeom prst="rect">
            <a:avLst/>
          </a:prstGeom>
        </p:spPr>
      </p:pic>
    </p:spTree>
    <p:extLst>
      <p:ext uri="{BB962C8B-B14F-4D97-AF65-F5344CB8AC3E}">
        <p14:creationId xmlns:p14="http://schemas.microsoft.com/office/powerpoint/2010/main" val="67268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24E6-1EF1-4271-9B56-E9B145E42EC7}"/>
              </a:ext>
            </a:extLst>
          </p:cNvPr>
          <p:cNvSpPr>
            <a:spLocks noGrp="1"/>
          </p:cNvSpPr>
          <p:nvPr>
            <p:ph type="title"/>
          </p:nvPr>
        </p:nvSpPr>
        <p:spPr>
          <a:xfrm>
            <a:off x="1407695" y="1009253"/>
            <a:ext cx="4908883" cy="764803"/>
          </a:xfrm>
        </p:spPr>
        <p:txBody>
          <a:bodyPr>
            <a:normAutofit/>
          </a:bodyPr>
          <a:lstStyle/>
          <a:p>
            <a:r>
              <a:rPr lang="en-US" sz="3600" dirty="0"/>
              <a:t>Project Charter</a:t>
            </a:r>
          </a:p>
        </p:txBody>
      </p:sp>
      <p:sp>
        <p:nvSpPr>
          <p:cNvPr id="3" name="Content Placeholder 2">
            <a:extLst>
              <a:ext uri="{FF2B5EF4-FFF2-40B4-BE49-F238E27FC236}">
                <a16:creationId xmlns:a16="http://schemas.microsoft.com/office/drawing/2014/main" id="{1BA0EE9F-6878-494E-B552-D0AD61CFA6F2}"/>
              </a:ext>
            </a:extLst>
          </p:cNvPr>
          <p:cNvSpPr>
            <a:spLocks noGrp="1"/>
          </p:cNvSpPr>
          <p:nvPr>
            <p:ph idx="1"/>
          </p:nvPr>
        </p:nvSpPr>
        <p:spPr>
          <a:xfrm>
            <a:off x="358941" y="2381492"/>
            <a:ext cx="11915273" cy="4084279"/>
          </a:xfrm>
        </p:spPr>
        <p:txBody>
          <a:bodyPr>
            <a:normAutofit/>
          </a:bodyPr>
          <a:lstStyle/>
          <a:p>
            <a:r>
              <a:rPr lang="en-US" sz="2800" dirty="0"/>
              <a:t>A project charter is similar to the goal, but more official, more detailed, and in line with your company’s vision and goals. project charter formalizes the goal and serves as a map to the destination. Above all, however, a project charter formally authorizes the project.</a:t>
            </a:r>
          </a:p>
        </p:txBody>
      </p:sp>
      <p:pic>
        <p:nvPicPr>
          <p:cNvPr id="5" name="Graphic 4" descr="Medical with solid fill">
            <a:extLst>
              <a:ext uri="{FF2B5EF4-FFF2-40B4-BE49-F238E27FC236}">
                <a16:creationId xmlns:a16="http://schemas.microsoft.com/office/drawing/2014/main" id="{4B5C4554-FB27-4DA7-A560-94CE565768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90244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0414-168D-4CFB-8017-EE07CDD9001D}"/>
              </a:ext>
            </a:extLst>
          </p:cNvPr>
          <p:cNvSpPr>
            <a:spLocks noGrp="1"/>
          </p:cNvSpPr>
          <p:nvPr>
            <p:ph type="title"/>
          </p:nvPr>
        </p:nvSpPr>
        <p:spPr>
          <a:xfrm>
            <a:off x="1772529" y="1167618"/>
            <a:ext cx="9282325" cy="686136"/>
          </a:xfrm>
        </p:spPr>
        <p:txBody>
          <a:bodyPr>
            <a:normAutofit fontScale="90000"/>
          </a:bodyPr>
          <a:lstStyle/>
          <a:p>
            <a:r>
              <a:rPr lang="en-US" dirty="0">
                <a:effectLst/>
                <a:ea typeface="Calibri" panose="020F0502020204030204" pitchFamily="34" charset="0"/>
                <a:cs typeface="Arial" panose="020B0604020202020204" pitchFamily="34" charset="0"/>
              </a:rPr>
              <a:t>RESOURCE CONSTRAINED:</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5E0BFF9-EB1E-45AC-B3FF-0E03440D670D}"/>
              </a:ext>
            </a:extLst>
          </p:cNvPr>
          <p:cNvSpPr>
            <a:spLocks noGrp="1"/>
          </p:cNvSpPr>
          <p:nvPr>
            <p:ph idx="1"/>
          </p:nvPr>
        </p:nvSpPr>
        <p:spPr>
          <a:xfrm>
            <a:off x="647115" y="2339289"/>
            <a:ext cx="10531932" cy="3450613"/>
          </a:xfrm>
        </p:spPr>
        <p:txBody>
          <a:bodyPr>
            <a:normAutofit/>
          </a:bodyPr>
          <a:lstStyle/>
          <a:p>
            <a:pPr marL="0" indent="0">
              <a:buNone/>
            </a:pPr>
            <a:r>
              <a:rPr lang="en-US" sz="2800" dirty="0"/>
              <a:t>resource-constrained project is one that assumes the level of resources available cannot be exceeded. If the resources are inadequate, it will be acceptable to delay the project, but as little as possible.</a:t>
            </a:r>
          </a:p>
        </p:txBody>
      </p:sp>
      <p:pic>
        <p:nvPicPr>
          <p:cNvPr id="4" name="Picture 3">
            <a:extLst>
              <a:ext uri="{FF2B5EF4-FFF2-40B4-BE49-F238E27FC236}">
                <a16:creationId xmlns:a16="http://schemas.microsoft.com/office/drawing/2014/main" id="{3E45F1F9-0E6B-410B-8AF2-0EC832E6FC64}"/>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107978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E62FD-39C3-4B6B-8199-E60CCC7A4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 y="393895"/>
            <a:ext cx="12051323" cy="5134707"/>
          </a:xfrm>
          <a:prstGeom prst="rect">
            <a:avLst/>
          </a:prstGeom>
        </p:spPr>
      </p:pic>
    </p:spTree>
    <p:extLst>
      <p:ext uri="{BB962C8B-B14F-4D97-AF65-F5344CB8AC3E}">
        <p14:creationId xmlns:p14="http://schemas.microsoft.com/office/powerpoint/2010/main" val="770961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7DFCC3-2EC4-4B04-9FFD-3CB07F37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828"/>
            <a:ext cx="12192000" cy="5486399"/>
          </a:xfrm>
          <a:prstGeom prst="rect">
            <a:avLst/>
          </a:prstGeom>
        </p:spPr>
      </p:pic>
    </p:spTree>
    <p:extLst>
      <p:ext uri="{BB962C8B-B14F-4D97-AF65-F5344CB8AC3E}">
        <p14:creationId xmlns:p14="http://schemas.microsoft.com/office/powerpoint/2010/main" val="3939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50DF-0365-478B-AFC5-EC4FAC056782}"/>
              </a:ext>
            </a:extLst>
          </p:cNvPr>
          <p:cNvSpPr>
            <a:spLocks noGrp="1"/>
          </p:cNvSpPr>
          <p:nvPr>
            <p:ph type="title"/>
          </p:nvPr>
        </p:nvSpPr>
        <p:spPr>
          <a:xfrm>
            <a:off x="1659988" y="1167618"/>
            <a:ext cx="9394866" cy="686136"/>
          </a:xfrm>
        </p:spPr>
        <p:txBody>
          <a:bodyPr>
            <a:normAutofit fontScale="90000"/>
          </a:bodyPr>
          <a:lstStyle/>
          <a:p>
            <a:r>
              <a:rPr lang="en-US" sz="3600" dirty="0">
                <a:effectLst/>
                <a:ea typeface="Calibri" panose="020F0502020204030204" pitchFamily="34" charset="0"/>
                <a:cs typeface="Arial" panose="020B0604020202020204" pitchFamily="34" charset="0"/>
              </a:rPr>
              <a:t>TIME-PHASED BUDGET BASELINE:</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1F0AA9A-4794-42EE-8778-C408BC46DDF7}"/>
              </a:ext>
            </a:extLst>
          </p:cNvPr>
          <p:cNvSpPr>
            <a:spLocks noGrp="1"/>
          </p:cNvSpPr>
          <p:nvPr>
            <p:ph idx="1"/>
          </p:nvPr>
        </p:nvSpPr>
        <p:spPr>
          <a:xfrm>
            <a:off x="523111" y="2451831"/>
            <a:ext cx="9603275" cy="3450613"/>
          </a:xfrm>
        </p:spPr>
        <p:txBody>
          <a:bodyPr>
            <a:normAutofit/>
          </a:bodyPr>
          <a:lstStyle/>
          <a:p>
            <a:r>
              <a:rPr lang="en-US" sz="2800" dirty="0"/>
              <a:t>you can time-phase work packages and assign them to their respective scheduled activities to develop a budget schedule over the life of your project.</a:t>
            </a:r>
          </a:p>
        </p:txBody>
      </p:sp>
      <p:pic>
        <p:nvPicPr>
          <p:cNvPr id="4" name="Picture 3">
            <a:extLst>
              <a:ext uri="{FF2B5EF4-FFF2-40B4-BE49-F238E27FC236}">
                <a16:creationId xmlns:a16="http://schemas.microsoft.com/office/drawing/2014/main" id="{11B9D80C-D9BD-42BB-A33E-2EDA3F4DC0C3}"/>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852549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6688F-A441-4DD2-AE38-760A9E07318A}"/>
              </a:ext>
            </a:extLst>
          </p:cNvPr>
          <p:cNvSpPr txBox="1"/>
          <p:nvPr/>
        </p:nvSpPr>
        <p:spPr>
          <a:xfrm>
            <a:off x="337625" y="262391"/>
            <a:ext cx="6105378" cy="4700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Matrix of Activity with weekly cost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C196AF4-A1B5-418A-9322-8C0CD3F92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956603"/>
            <a:ext cx="11732455" cy="4979963"/>
          </a:xfrm>
          <a:prstGeom prst="rect">
            <a:avLst/>
          </a:prstGeom>
        </p:spPr>
      </p:pic>
    </p:spTree>
    <p:extLst>
      <p:ext uri="{BB962C8B-B14F-4D97-AF65-F5344CB8AC3E}">
        <p14:creationId xmlns:p14="http://schemas.microsoft.com/office/powerpoint/2010/main" val="1206265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C6C15C-F5BC-4A91-9774-76E1AC594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7" y="675249"/>
            <a:ext cx="11816861" cy="5303520"/>
          </a:xfrm>
          <a:prstGeom prst="rect">
            <a:avLst/>
          </a:prstGeom>
        </p:spPr>
      </p:pic>
      <p:sp>
        <p:nvSpPr>
          <p:cNvPr id="4" name="TextBox 3">
            <a:extLst>
              <a:ext uri="{FF2B5EF4-FFF2-40B4-BE49-F238E27FC236}">
                <a16:creationId xmlns:a16="http://schemas.microsoft.com/office/drawing/2014/main" id="{D0164A0E-4EAD-43BA-9C32-28AC78DFB5A4}"/>
              </a:ext>
            </a:extLst>
          </p:cNvPr>
          <p:cNvSpPr txBox="1"/>
          <p:nvPr/>
        </p:nvSpPr>
        <p:spPr>
          <a:xfrm>
            <a:off x="0" y="0"/>
            <a:ext cx="6105378" cy="558743"/>
          </a:xfrm>
          <a:prstGeom prst="rect">
            <a:avLst/>
          </a:prstGeom>
          <a:noFill/>
        </p:spPr>
        <p:txBody>
          <a:bodyPr wrap="square">
            <a:spAutoFit/>
          </a:bodyPr>
          <a:lstStyle/>
          <a:p>
            <a:pPr marR="0" lvl="0" algn="just" rtl="0">
              <a:lnSpc>
                <a:spcPct val="115000"/>
              </a:lnSpc>
              <a:spcBef>
                <a:spcPts val="0"/>
              </a:spcBef>
              <a:spcAft>
                <a:spcPts val="1000"/>
              </a:spcAft>
              <a:buSzPts val="2000"/>
            </a:pPr>
            <a:r>
              <a:rPr lang="en-US" sz="2800" b="1" dirty="0">
                <a:effectLst/>
                <a:latin typeface="Calibri" panose="020F0502020204030204" pitchFamily="34" charset="0"/>
                <a:ea typeface="Calibri" panose="020F0502020204030204" pitchFamily="34" charset="0"/>
                <a:cs typeface="Calibri" panose="020F0502020204030204" pitchFamily="34" charset="0"/>
              </a:rPr>
              <a:t>Baseline Budget: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469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0BEB8-E38E-42CC-8705-F1547B96A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901"/>
            <a:ext cx="12070080" cy="5444197"/>
          </a:xfrm>
          <a:prstGeom prst="rect">
            <a:avLst/>
          </a:prstGeom>
        </p:spPr>
      </p:pic>
      <p:sp>
        <p:nvSpPr>
          <p:cNvPr id="4" name="TextBox 3">
            <a:extLst>
              <a:ext uri="{FF2B5EF4-FFF2-40B4-BE49-F238E27FC236}">
                <a16:creationId xmlns:a16="http://schemas.microsoft.com/office/drawing/2014/main" id="{A95C9A3E-BEFC-42E5-A6B7-A56FF397FEB1}"/>
              </a:ext>
            </a:extLst>
          </p:cNvPr>
          <p:cNvSpPr txBox="1"/>
          <p:nvPr/>
        </p:nvSpPr>
        <p:spPr>
          <a:xfrm>
            <a:off x="35170" y="24618"/>
            <a:ext cx="6105378" cy="558743"/>
          </a:xfrm>
          <a:prstGeom prst="rect">
            <a:avLst/>
          </a:prstGeom>
          <a:noFill/>
        </p:spPr>
        <p:txBody>
          <a:bodyPr wrap="square">
            <a:spAutoFit/>
          </a:bodyPr>
          <a:lstStyle/>
          <a:p>
            <a:pPr marR="0" lvl="0" algn="just" rtl="0">
              <a:lnSpc>
                <a:spcPct val="115000"/>
              </a:lnSpc>
              <a:spcBef>
                <a:spcPts val="0"/>
              </a:spcBef>
              <a:spcAft>
                <a:spcPts val="1000"/>
              </a:spcAft>
              <a:buSzPts val="2000"/>
            </a:pPr>
            <a:r>
              <a:rPr lang="en-US" sz="2800" b="1" dirty="0">
                <a:effectLst/>
                <a:latin typeface="Calibri" panose="020F0502020204030204" pitchFamily="34" charset="0"/>
                <a:ea typeface="Calibri" panose="020F0502020204030204" pitchFamily="34" charset="0"/>
                <a:cs typeface="Calibri" panose="020F0502020204030204" pitchFamily="34" charset="0"/>
              </a:rPr>
              <a:t>Baseline Budget: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1618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0AAF-0974-4738-9D31-769057622D76}"/>
              </a:ext>
            </a:extLst>
          </p:cNvPr>
          <p:cNvSpPr>
            <a:spLocks noGrp="1"/>
          </p:cNvSpPr>
          <p:nvPr>
            <p:ph type="title"/>
          </p:nvPr>
        </p:nvSpPr>
        <p:spPr>
          <a:xfrm>
            <a:off x="1631852" y="1125415"/>
            <a:ext cx="9423002" cy="728339"/>
          </a:xfrm>
        </p:spPr>
        <p:txBody>
          <a:bodyPr>
            <a:normAutofit fontScale="90000"/>
          </a:bodyPr>
          <a:lstStyle/>
          <a:p>
            <a:r>
              <a:rPr lang="en-US" sz="3600" dirty="0">
                <a:effectLst/>
                <a:ea typeface="Calibri" panose="020F0502020204030204" pitchFamily="34" charset="0"/>
                <a:cs typeface="Arial" panose="020B0604020202020204" pitchFamily="34" charset="0"/>
              </a:rPr>
              <a:t>Risk Management: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4204A81-12F5-44D8-9C69-8823A3D21812}"/>
              </a:ext>
            </a:extLst>
          </p:cNvPr>
          <p:cNvSpPr>
            <a:spLocks noGrp="1"/>
          </p:cNvSpPr>
          <p:nvPr>
            <p:ph idx="1"/>
          </p:nvPr>
        </p:nvSpPr>
        <p:spPr>
          <a:xfrm>
            <a:off x="475957" y="2409627"/>
            <a:ext cx="11240086" cy="3450613"/>
          </a:xfrm>
        </p:spPr>
        <p:txBody>
          <a:bodyPr>
            <a:normAutofit/>
          </a:bodyPr>
          <a:lstStyle/>
          <a:p>
            <a:r>
              <a:rPr lang="en-US" sz="2400" dirty="0"/>
              <a:t>The risk management plan is a component of your overall project management plan that details how project risks will be identified, analyzed, responded to, and controlled. Risk management happens throughout the project, and you and the project team should always be on the lookout for new risk events.</a:t>
            </a:r>
          </a:p>
        </p:txBody>
      </p:sp>
      <p:pic>
        <p:nvPicPr>
          <p:cNvPr id="4" name="Picture 3">
            <a:extLst>
              <a:ext uri="{FF2B5EF4-FFF2-40B4-BE49-F238E27FC236}">
                <a16:creationId xmlns:a16="http://schemas.microsoft.com/office/drawing/2014/main" id="{19ADC4B9-FA5C-4983-A5A1-CC847CF18C39}"/>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271459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A8F04-7443-42D1-ADCF-E6D8437D8100}"/>
              </a:ext>
            </a:extLst>
          </p:cNvPr>
          <p:cNvSpPr txBox="1"/>
          <p:nvPr/>
        </p:nvSpPr>
        <p:spPr>
          <a:xfrm>
            <a:off x="262597" y="515573"/>
            <a:ext cx="11929403" cy="4597862"/>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Risk 1 Create the goals: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goals and ideas may be already existed.</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To avoid this danger, we will resort to assistants to search and check This leads to a delay in the time period.</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This risk will result in one to two days of delayed rendition.</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Risk 2 specify requirements: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Inability to specify requirements accurately.</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technology would change and the specified requirements would be outdated.</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To avoid this danger, we could consult the network team in determining the technological requirements and making extensive research.</a:t>
            </a:r>
          </a:p>
        </p:txBody>
      </p:sp>
    </p:spTree>
    <p:extLst>
      <p:ext uri="{BB962C8B-B14F-4D97-AF65-F5344CB8AC3E}">
        <p14:creationId xmlns:p14="http://schemas.microsoft.com/office/powerpoint/2010/main" val="3771983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360C38-769B-42F8-9EEA-C078DD9715B6}"/>
              </a:ext>
            </a:extLst>
          </p:cNvPr>
          <p:cNvSpPr txBox="1"/>
          <p:nvPr/>
        </p:nvSpPr>
        <p:spPr>
          <a:xfrm>
            <a:off x="239151" y="290077"/>
            <a:ext cx="12192000" cy="4930068"/>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Risk 3 making work plan:</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Circumstances that make those responsible for certain tasks unable to perform these tasks, such as illness and death.</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we can make a pack up work plan or ask the Manager assistants to hire more than one person for a single task. </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it will lead to a delay in the implementation of tasks and an increase in the budget due to the use of new people to finish this task.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Risk 4 feasibility study &amp; budget:</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budget is not available at the time of project or it is not enough.</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the sponsor and feasibility team have to make sure that the budget is accurate and available before starting the project.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this may lead to a delay in the implementation of the project and may lead to Failure to implement the project.</a:t>
            </a:r>
          </a:p>
        </p:txBody>
      </p:sp>
    </p:spTree>
    <p:extLst>
      <p:ext uri="{BB962C8B-B14F-4D97-AF65-F5344CB8AC3E}">
        <p14:creationId xmlns:p14="http://schemas.microsoft.com/office/powerpoint/2010/main" val="8243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3513D-FF37-4A03-A46F-1C45BBC52D20}"/>
              </a:ext>
            </a:extLst>
          </p:cNvPr>
          <p:cNvSpPr txBox="1"/>
          <p:nvPr/>
        </p:nvSpPr>
        <p:spPr>
          <a:xfrm>
            <a:off x="176463" y="728729"/>
            <a:ext cx="11839074" cy="5049139"/>
          </a:xfrm>
          <a:prstGeom prst="rect">
            <a:avLst/>
          </a:prstGeom>
          <a:noFill/>
        </p:spPr>
        <p:txBody>
          <a:bodyPr wrap="square">
            <a:sp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name : </a:t>
            </a:r>
            <a:r>
              <a:rPr lang="en-US" sz="1800" dirty="0">
                <a:effectLst/>
                <a:latin typeface="Calibri" panose="020F0502020204030204" pitchFamily="34" charset="0"/>
                <a:ea typeface="Calibri" panose="020F0502020204030204" pitchFamily="34" charset="0"/>
                <a:cs typeface="Arial" panose="020B0604020202020204" pitchFamily="34" charset="0"/>
              </a:rPr>
              <a:t>Health map.</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sponsor :</a:t>
            </a:r>
            <a:r>
              <a:rPr lang="ar-EG" sz="24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Ministry of Health, Ministry of communications .</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manager : </a:t>
            </a:r>
            <a:r>
              <a:rPr lang="en-US" sz="1800" dirty="0">
                <a:effectLst/>
                <a:latin typeface="Calibri" panose="020F0502020204030204" pitchFamily="34" charset="0"/>
                <a:ea typeface="Calibri" panose="020F0502020204030204" pitchFamily="34" charset="0"/>
                <a:cs typeface="Arial" panose="020B0604020202020204" pitchFamily="34" charset="0"/>
              </a:rPr>
              <a:t>Ardina Asad.</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team : </a:t>
            </a:r>
            <a:r>
              <a:rPr lang="en-US" sz="1800" dirty="0">
                <a:effectLst/>
                <a:latin typeface="Calibri" panose="020F0502020204030204" pitchFamily="34" charset="0"/>
                <a:ea typeface="Calibri" panose="020F0502020204030204" pitchFamily="34" charset="0"/>
                <a:cs typeface="Arial" panose="020B0604020202020204" pitchFamily="34" charset="0"/>
              </a:rPr>
              <a:t>Arwa Sayed Ibrahim, Arwa Mohamed </a:t>
            </a:r>
            <a:r>
              <a:rPr lang="en-US" sz="1800" dirty="0" err="1">
                <a:effectLst/>
                <a:latin typeface="Calibri" panose="020F0502020204030204" pitchFamily="34" charset="0"/>
                <a:ea typeface="Calibri" panose="020F0502020204030204" pitchFamily="34" charset="0"/>
                <a:cs typeface="Arial" panose="020B0604020202020204" pitchFamily="34" charset="0"/>
              </a:rPr>
              <a:t>Hamdy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Esraa</a:t>
            </a:r>
            <a:r>
              <a:rPr lang="en-US" sz="1800" dirty="0">
                <a:effectLst/>
                <a:latin typeface="Calibri" panose="020F0502020204030204" pitchFamily="34" charset="0"/>
                <a:ea typeface="Calibri" panose="020F0502020204030204" pitchFamily="34" charset="0"/>
                <a:cs typeface="Arial" panose="020B0604020202020204" pitchFamily="34" charset="0"/>
              </a:rPr>
              <a:t> Ahmed Abd </a:t>
            </a:r>
            <a:r>
              <a:rPr lang="en-US" sz="1800" dirty="0" err="1">
                <a:effectLst/>
                <a:latin typeface="Calibri" panose="020F0502020204030204" pitchFamily="34" charset="0"/>
                <a:ea typeface="Calibri" panose="020F0502020204030204" pitchFamily="34" charset="0"/>
                <a:cs typeface="Arial" panose="020B0604020202020204" pitchFamily="34" charset="0"/>
              </a:rPr>
              <a:t>Alghafoor</a:t>
            </a:r>
            <a:r>
              <a:rPr lang="en-US" sz="1800" dirty="0">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purpose :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make it easy for the people to find the places of the medical help Whether if it is a hospital</a:t>
            </a:r>
            <a:r>
              <a:rPr lang="ar-EG"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,clinic, or pharmacy , specify the Doctor's specialty</a:t>
            </a:r>
            <a:r>
              <a:rPr lang="en-US" sz="1800" dirty="0">
                <a:effectLst/>
                <a:latin typeface="Arial" panose="020B060402020202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the cost of a ticket and determining the distance between the patient and the health care place and the time of arrival.</a:t>
            </a: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Business Case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are  programing this app to help people who arrives to a new town or country and doesn’t know where is the places of the medical help.</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1787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DF3FA-3DDE-42BA-B4DC-0BB7AEE05958}"/>
              </a:ext>
            </a:extLst>
          </p:cNvPr>
          <p:cNvSpPr txBox="1"/>
          <p:nvPr/>
        </p:nvSpPr>
        <p:spPr>
          <a:xfrm>
            <a:off x="0" y="324775"/>
            <a:ext cx="12084148" cy="460074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5 buying requirements: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required requirements do not exist locally and we will have to import them or it costs more than expected.</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 the project management &amp; project assistant have to search well in all local markets to purchase these requirements or choose the nearest foreign markets so that the project schedule is not affected and choosing the requirements that serve the purpose and fit the budget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If this risk occurs, It may lead to delay the project schedule until the requirements are available and the budget is affected to purchase the required requirements.</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6 Writing codes &amp; testing the app:</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Errors occur while writing the code or the code does not serve the project's purpose correctly</a:t>
            </a:r>
            <a:r>
              <a:rPr lang="ar-EG" sz="2000"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the HR should make sure to choose good programmers.</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this may lead to a delay in the delivery of the code and an increase in cost due to the use of efficient programmers.</a:t>
            </a:r>
          </a:p>
        </p:txBody>
      </p:sp>
    </p:spTree>
    <p:extLst>
      <p:ext uri="{BB962C8B-B14F-4D97-AF65-F5344CB8AC3E}">
        <p14:creationId xmlns:p14="http://schemas.microsoft.com/office/powerpoint/2010/main" val="235117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BA7BC-8B87-4B29-9DC6-796C0B32010C}"/>
              </a:ext>
            </a:extLst>
          </p:cNvPr>
          <p:cNvSpPr txBox="1"/>
          <p:nvPr/>
        </p:nvSpPr>
        <p:spPr>
          <a:xfrm>
            <a:off x="248529" y="684914"/>
            <a:ext cx="11943471" cy="460074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7 make design and logo:</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Logo is similar to another application</a:t>
            </a:r>
            <a:r>
              <a:rPr lang="ar-EG" sz="2000" dirty="0">
                <a:effectLst/>
                <a:latin typeface="Calibri" panose="020F0502020204030204" pitchFamily="34" charset="0"/>
                <a:ea typeface="Calibri" panose="020F0502020204030204" pitchFamily="34" charset="0"/>
                <a:cs typeface="Arial" panose="020B060402020202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s Logo or is not expressive, and the user interface may not be easy to use and complex.</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 the marketing team </a:t>
            </a:r>
            <a:r>
              <a:rPr lang="ar-EG" sz="2000" dirty="0">
                <a:effectLst/>
                <a:latin typeface="Calibri" panose="020F0502020204030204" pitchFamily="34" charset="0"/>
                <a:ea typeface="Calibri" panose="020F0502020204030204" pitchFamily="34" charset="0"/>
                <a:cs typeface="Arial" panose="020B0604020202020204" pitchFamily="34" charset="0"/>
              </a:rPr>
              <a:t>&amp; </a:t>
            </a:r>
            <a:r>
              <a:rPr lang="en-US" sz="2000" dirty="0">
                <a:effectLst/>
                <a:latin typeface="Calibri" panose="020F0502020204030204" pitchFamily="34" charset="0"/>
                <a:ea typeface="Calibri" panose="020F0502020204030204" pitchFamily="34" charset="0"/>
                <a:cs typeface="Arial" panose="020B0604020202020204" pitchFamily="34" charset="0"/>
              </a:rPr>
              <a:t>App developers should choose a unique logo and design smooth user interface.</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 If this risk occurs, this leads to users not using the application and it will affect the work schedule until ensuring the integrity of the logo and interface.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8 property intellectual document:</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Stealing the project idea.</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the legal affairs should speed the completion of the process to protect the project from theft.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If this risk occurs, this leads to the failure of the whole project.</a:t>
            </a:r>
          </a:p>
        </p:txBody>
      </p:sp>
    </p:spTree>
    <p:extLst>
      <p:ext uri="{BB962C8B-B14F-4D97-AF65-F5344CB8AC3E}">
        <p14:creationId xmlns:p14="http://schemas.microsoft.com/office/powerpoint/2010/main" val="106208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2DF46B-EA3E-4C0C-AAB7-E0C7E7BBF6F3}"/>
              </a:ext>
            </a:extLst>
          </p:cNvPr>
          <p:cNvSpPr txBox="1"/>
          <p:nvPr/>
        </p:nvSpPr>
        <p:spPr>
          <a:xfrm>
            <a:off x="552958" y="872773"/>
            <a:ext cx="11086083" cy="4334328"/>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Results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 health service location.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book an appointment at a clinic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and knew the cost of booking.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knew information about doctors like specialty.</a:t>
            </a: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Basic milestone timeline :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October : start collecting the required data and build a database.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January : writing the app code and connect the code to the database.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April : test the app.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July : Proof the intellectual property of the program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 and lunch it.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October : collect feed backs from users and make updates.</a:t>
            </a:r>
          </a:p>
        </p:txBody>
      </p:sp>
    </p:spTree>
    <p:extLst>
      <p:ext uri="{BB962C8B-B14F-4D97-AF65-F5344CB8AC3E}">
        <p14:creationId xmlns:p14="http://schemas.microsoft.com/office/powerpoint/2010/main" val="147693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31E3B8-5B2E-4CB8-9420-E857785F6A68}"/>
              </a:ext>
            </a:extLst>
          </p:cNvPr>
          <p:cNvSpPr txBox="1"/>
          <p:nvPr/>
        </p:nvSpPr>
        <p:spPr>
          <a:xfrm>
            <a:off x="312821" y="496300"/>
            <a:ext cx="11879179" cy="5218929"/>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Resources :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Budget: $50,000.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lab reserved for two-month.</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Server</a:t>
            </a:r>
            <a:r>
              <a:rPr lang="en-US" sz="2400" dirty="0">
                <a:latin typeface="Calibri" panose="020F0502020204030204" pitchFamily="34" charset="0"/>
                <a:ea typeface="Calibri" panose="020F0502020204030204" pitchFamily="34" charset="0"/>
                <a:cs typeface="Arial" panose="020B0604020202020204" pitchFamily="34" charset="0"/>
              </a:rPr>
              <a:t>.</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Constraints, Assumptions, and Risks: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be completed by April 15.</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not exceed $70,000.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Our preferred vendors should be able to deliver our new workstations and</a:t>
            </a:r>
            <a:br>
              <a:rPr lang="en-US" sz="2400" dirty="0">
                <a:effectLst/>
                <a:latin typeface="Calibri" panose="020F0502020204030204" pitchFamily="34" charset="0"/>
                <a:ea typeface="Calibri" panose="020F0502020204030204" pitchFamily="34" charset="0"/>
                <a:cs typeface="Arial" panose="020B0604020202020204" pitchFamily="34" charset="0"/>
              </a:rPr>
            </a:br>
            <a:r>
              <a:rPr lang="en-US" sz="2400" dirty="0">
                <a:effectLst/>
                <a:latin typeface="Calibri" panose="020F0502020204030204" pitchFamily="34" charset="0"/>
                <a:ea typeface="Calibri" panose="020F0502020204030204" pitchFamily="34" charset="0"/>
                <a:cs typeface="Arial" panose="020B0604020202020204" pitchFamily="34" charset="0"/>
              </a:rPr>
              <a:t>servers on time without affecting the project schedule.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periodic updates.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a bake up version from the database in case of any damage.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multiple language </a:t>
            </a:r>
            <a:r>
              <a:rPr lang="en-US" sz="2400" dirty="0">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300369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134B-68E0-4981-B65D-511D82B0F069}"/>
              </a:ext>
            </a:extLst>
          </p:cNvPr>
          <p:cNvSpPr>
            <a:spLocks noGrp="1"/>
          </p:cNvSpPr>
          <p:nvPr>
            <p:ph type="title"/>
          </p:nvPr>
        </p:nvSpPr>
        <p:spPr>
          <a:xfrm>
            <a:off x="1451579" y="986589"/>
            <a:ext cx="9603275" cy="890337"/>
          </a:xfrm>
        </p:spPr>
        <p:txBody>
          <a:bodyPr>
            <a:normAutofit/>
          </a:bodyPr>
          <a:lstStyle/>
          <a:p>
            <a:r>
              <a:rPr lang="en-US" sz="4000" dirty="0">
                <a:effectLst/>
                <a:ea typeface="Calibri" panose="020F0502020204030204" pitchFamily="34" charset="0"/>
                <a:cs typeface="Arial" panose="020B0604020202020204" pitchFamily="34" charset="0"/>
              </a:rPr>
              <a:t>Scope</a:t>
            </a:r>
            <a:endParaRPr lang="en-US" sz="4000" dirty="0"/>
          </a:p>
        </p:txBody>
      </p:sp>
      <p:sp>
        <p:nvSpPr>
          <p:cNvPr id="3" name="Content Placeholder 2">
            <a:extLst>
              <a:ext uri="{FF2B5EF4-FFF2-40B4-BE49-F238E27FC236}">
                <a16:creationId xmlns:a16="http://schemas.microsoft.com/office/drawing/2014/main" id="{33946CBD-4019-43DE-B9E1-3D4B8555EAA0}"/>
              </a:ext>
            </a:extLst>
          </p:cNvPr>
          <p:cNvSpPr>
            <a:spLocks noGrp="1"/>
          </p:cNvSpPr>
          <p:nvPr>
            <p:ph idx="1"/>
          </p:nvPr>
        </p:nvSpPr>
        <p:spPr>
          <a:xfrm>
            <a:off x="360947" y="2405575"/>
            <a:ext cx="10693907" cy="4074263"/>
          </a:xfrm>
        </p:spPr>
        <p:txBody>
          <a:bodyPr>
            <a:normAutofit/>
          </a:bodyPr>
          <a:lstStyle/>
          <a:p>
            <a:r>
              <a:rPr lang="en-US" sz="2400" dirty="0"/>
              <a:t>project scope statement. This document defines all of the deliverables the project will create, the boundaries of the project, and the work that the project team will need to complete in order to create the project deliverables. This document is based on the project requirements, the feasibility study, the business goals and objectives, and the business case document.</a:t>
            </a:r>
          </a:p>
        </p:txBody>
      </p:sp>
      <p:pic>
        <p:nvPicPr>
          <p:cNvPr id="4" name="Picture 3">
            <a:extLst>
              <a:ext uri="{FF2B5EF4-FFF2-40B4-BE49-F238E27FC236}">
                <a16:creationId xmlns:a16="http://schemas.microsoft.com/office/drawing/2014/main" id="{B3E2E8E8-79BC-4AD5-8365-50BEAC044641}"/>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4301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5588-C58A-4750-A15E-B790CD008976}"/>
              </a:ext>
            </a:extLst>
          </p:cNvPr>
          <p:cNvSpPr txBox="1"/>
          <p:nvPr/>
        </p:nvSpPr>
        <p:spPr>
          <a:xfrm>
            <a:off x="829994" y="814695"/>
            <a:ext cx="10227212" cy="2614305"/>
          </a:xfrm>
          <a:prstGeom prst="rect">
            <a:avLst/>
          </a:prstGeom>
          <a:noFill/>
        </p:spPr>
        <p:txBody>
          <a:bodyPr wrap="square">
            <a:spAutoFit/>
          </a:bodyPr>
          <a:lstStyle/>
          <a:p>
            <a:pPr marL="0" marR="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Arial" panose="020B0604020202020204" pitchFamily="34" charset="0"/>
              </a:rPr>
              <a:t>S</a:t>
            </a:r>
            <a:r>
              <a:rPr lang="en-US" sz="2800" dirty="0">
                <a:effectLst/>
                <a:latin typeface="Calibri" panose="020F0502020204030204" pitchFamily="34" charset="0"/>
                <a:ea typeface="Calibri" panose="020F0502020204030204" pitchFamily="34" charset="0"/>
                <a:cs typeface="Arial" panose="020B0604020202020204" pitchFamily="34" charset="0"/>
              </a:rPr>
              <a:t>cope </a:t>
            </a:r>
            <a:r>
              <a:rPr lang="en-US" sz="2800" dirty="0">
                <a:latin typeface="Calibri" panose="020F0502020204030204" pitchFamily="34" charset="0"/>
                <a:ea typeface="Calibri" panose="020F0502020204030204" pitchFamily="34" charset="0"/>
                <a:cs typeface="Arial" panose="020B0604020202020204" pitchFamily="34" charset="0"/>
              </a:rPr>
              <a:t>D</a:t>
            </a:r>
            <a:r>
              <a:rPr lang="en-US" sz="2800" dirty="0">
                <a:effectLst/>
                <a:latin typeface="Calibri" panose="020F0502020204030204" pitchFamily="34" charset="0"/>
                <a:ea typeface="Calibri" panose="020F0502020204030204" pitchFamily="34" charset="0"/>
                <a:cs typeface="Arial" panose="020B0604020202020204" pitchFamily="34" charset="0"/>
              </a:rPr>
              <a:t>escription: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 non-profit charitable application.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it is easily used by all age groups.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once the access to the app is done you will automatically get the places where you can get the medical help.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It’s safe to use &amp; won’t leak information about your location. </a:t>
            </a:r>
          </a:p>
        </p:txBody>
      </p:sp>
    </p:spTree>
    <p:extLst>
      <p:ext uri="{BB962C8B-B14F-4D97-AF65-F5344CB8AC3E}">
        <p14:creationId xmlns:p14="http://schemas.microsoft.com/office/powerpoint/2010/main" val="79943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D2AB03-DB8C-44EA-8134-736281100536}"/>
              </a:ext>
            </a:extLst>
          </p:cNvPr>
          <p:cNvSpPr txBox="1"/>
          <p:nvPr/>
        </p:nvSpPr>
        <p:spPr>
          <a:xfrm>
            <a:off x="397041" y="673768"/>
            <a:ext cx="11686674" cy="4379853"/>
          </a:xfrm>
          <a:prstGeom prst="rect">
            <a:avLst/>
          </a:prstGeom>
          <a:noFill/>
        </p:spPr>
        <p:txBody>
          <a:bodyPr wrap="square">
            <a:spAutoFit/>
          </a:bodyPr>
          <a:lstStyle/>
          <a:p>
            <a:pPr marL="0" marR="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Arial" panose="020B0604020202020204" pitchFamily="34" charset="0"/>
              </a:rPr>
              <a:t>A</a:t>
            </a:r>
            <a:r>
              <a:rPr lang="en-US" sz="2800" dirty="0">
                <a:effectLst/>
                <a:latin typeface="Calibri" panose="020F0502020204030204" pitchFamily="34" charset="0"/>
                <a:ea typeface="Calibri" panose="020F0502020204030204" pitchFamily="34" charset="0"/>
                <a:cs typeface="Arial" panose="020B0604020202020204" pitchFamily="34" charset="0"/>
              </a:rPr>
              <a:t>cceptance </a:t>
            </a:r>
            <a:r>
              <a:rPr lang="en-US" sz="2800" dirty="0">
                <a:latin typeface="Calibri" panose="020F0502020204030204" pitchFamily="34" charset="0"/>
                <a:ea typeface="Calibri" panose="020F0502020204030204" pitchFamily="34" charset="0"/>
                <a:cs typeface="Arial" panose="020B0604020202020204" pitchFamily="34" charset="0"/>
              </a:rPr>
              <a:t>C</a:t>
            </a:r>
            <a:r>
              <a:rPr lang="en-US" sz="2800" dirty="0">
                <a:effectLst/>
                <a:latin typeface="Calibri" panose="020F0502020204030204" pitchFamily="34" charset="0"/>
                <a:ea typeface="Calibri" panose="020F0502020204030204" pitchFamily="34" charset="0"/>
                <a:cs typeface="Arial" panose="020B0604020202020204" pitchFamily="34" charset="0"/>
              </a:rPr>
              <a:t>riteria:</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user interface is easy to use.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outputs of the application should be retrieved so fast to the user.</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output information must be very accurate and matching the truth.</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application should be light and doesn't take a large amount of space.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Deliverables: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health service location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book an appointment at a clinic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and knew the cost of booking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know information about doctors like specialty</a:t>
            </a:r>
          </a:p>
          <a:p>
            <a:pPr marR="0" lvl="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128602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246</TotalTime>
  <Words>2494</Words>
  <Application>Microsoft Office PowerPoint</Application>
  <PresentationFormat>Widescreen</PresentationFormat>
  <Paragraphs>201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Gill Sans MT</vt:lpstr>
      <vt:lpstr>Symbol</vt:lpstr>
      <vt:lpstr>Wingdings</vt:lpstr>
      <vt:lpstr>Gallery</vt:lpstr>
      <vt:lpstr>Health map</vt:lpstr>
      <vt:lpstr>PowerPoint Presentation</vt:lpstr>
      <vt:lpstr>Project Charter</vt:lpstr>
      <vt:lpstr>PowerPoint Presentation</vt:lpstr>
      <vt:lpstr>PowerPoint Presentation</vt:lpstr>
      <vt:lpstr>PowerPoint Presentation</vt:lpstr>
      <vt:lpstr>Scope</vt:lpstr>
      <vt:lpstr>PowerPoint Presentation</vt:lpstr>
      <vt:lpstr>PowerPoint Presentation</vt:lpstr>
      <vt:lpstr>PowerPoint Presentation</vt:lpstr>
      <vt:lpstr>WBS</vt:lpstr>
      <vt:lpstr>PowerPoint Presentation</vt:lpstr>
      <vt:lpstr>PowerPoint Presentation</vt:lpstr>
      <vt:lpstr>WBS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Matrix</vt:lpstr>
      <vt:lpstr>PowerPoint Presentation</vt:lpstr>
      <vt:lpstr>Project network: </vt:lpstr>
      <vt:lpstr>PowerPoint Presentation</vt:lpstr>
      <vt:lpstr>PowerPoint Presentation</vt:lpstr>
      <vt:lpstr>RESOURCE CONSTRAINED: </vt:lpstr>
      <vt:lpstr>PowerPoint Presentation</vt:lpstr>
      <vt:lpstr>PowerPoint Presentation</vt:lpstr>
      <vt:lpstr>TIME-PHASED BUDGET BASELINE: </vt:lpstr>
      <vt:lpstr>PowerPoint Presentation</vt:lpstr>
      <vt:lpstr>PowerPoint Presentation</vt:lpstr>
      <vt:lpstr>PowerPoint Presentation</vt:lpstr>
      <vt:lpstr>Risk Management: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map</dc:title>
  <dc:creator>Ardena Asad</dc:creator>
  <cp:lastModifiedBy>Ardena Asad</cp:lastModifiedBy>
  <cp:revision>3</cp:revision>
  <dcterms:created xsi:type="dcterms:W3CDTF">2021-12-17T22:30:16Z</dcterms:created>
  <dcterms:modified xsi:type="dcterms:W3CDTF">2022-01-02T15:13:55Z</dcterms:modified>
</cp:coreProperties>
</file>