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07BD4-1A61-44D4-9993-35AA72061BD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6D08A0-203A-462E-BAE9-26B0202019FD}">
      <dgm:prSet/>
      <dgm:spPr/>
      <dgm:t>
        <a:bodyPr/>
        <a:lstStyle/>
        <a:p>
          <a:r>
            <a:rPr lang="en-US"/>
            <a:t>Research question:</a:t>
          </a:r>
        </a:p>
      </dgm:t>
    </dgm:pt>
    <dgm:pt modelId="{70135BC7-493E-404E-9743-F92C5E755A30}" type="parTrans" cxnId="{ECA2F0BF-3E2C-449D-B44B-B2873D7F37F2}">
      <dgm:prSet/>
      <dgm:spPr/>
      <dgm:t>
        <a:bodyPr/>
        <a:lstStyle/>
        <a:p>
          <a:endParaRPr lang="en-US"/>
        </a:p>
      </dgm:t>
    </dgm:pt>
    <dgm:pt modelId="{6A53092A-F6A4-4B9B-99DC-772566C35EB0}" type="sibTrans" cxnId="{ECA2F0BF-3E2C-449D-B44B-B2873D7F37F2}">
      <dgm:prSet/>
      <dgm:spPr/>
      <dgm:t>
        <a:bodyPr/>
        <a:lstStyle/>
        <a:p>
          <a:endParaRPr lang="en-US"/>
        </a:p>
      </dgm:t>
    </dgm:pt>
    <dgm:pt modelId="{0EC71981-AF89-4D88-9A9C-3496977195F5}">
      <dgm:prSet/>
      <dgm:spPr/>
      <dgm:t>
        <a:bodyPr/>
        <a:lstStyle/>
        <a:p>
          <a:r>
            <a:rPr lang="en-US" b="0" i="0" baseline="0"/>
            <a:t>Where is the best place to open a new Asian food restaurant in Toronto ? </a:t>
          </a:r>
          <a:endParaRPr lang="en-US"/>
        </a:p>
      </dgm:t>
    </dgm:pt>
    <dgm:pt modelId="{CD4486C1-EB28-46B0-8567-F4F26ABAB6A6}" type="parTrans" cxnId="{D97DB2D1-835C-4332-A304-A266759485D6}">
      <dgm:prSet/>
      <dgm:spPr/>
      <dgm:t>
        <a:bodyPr/>
        <a:lstStyle/>
        <a:p>
          <a:endParaRPr lang="en-US"/>
        </a:p>
      </dgm:t>
    </dgm:pt>
    <dgm:pt modelId="{2E999BF8-A9A7-4120-B510-1D9EE45466D6}" type="sibTrans" cxnId="{D97DB2D1-835C-4332-A304-A266759485D6}">
      <dgm:prSet/>
      <dgm:spPr/>
      <dgm:t>
        <a:bodyPr/>
        <a:lstStyle/>
        <a:p>
          <a:endParaRPr lang="en-US"/>
        </a:p>
      </dgm:t>
    </dgm:pt>
    <dgm:pt modelId="{41BEF7D5-BE14-4B82-9645-1CDC9FC48AC0}">
      <dgm:prSet/>
      <dgm:spPr/>
      <dgm:t>
        <a:bodyPr/>
        <a:lstStyle/>
        <a:p>
          <a:r>
            <a:rPr lang="en-US" b="0" i="0" baseline="0"/>
            <a:t>research objective:</a:t>
          </a:r>
          <a:endParaRPr lang="en-US"/>
        </a:p>
      </dgm:t>
    </dgm:pt>
    <dgm:pt modelId="{58BFC835-B3AC-4FD2-A0E3-2F7FB0FB48D9}" type="parTrans" cxnId="{78ECD9E1-D122-4367-B829-88EBA8FDE8B0}">
      <dgm:prSet/>
      <dgm:spPr/>
      <dgm:t>
        <a:bodyPr/>
        <a:lstStyle/>
        <a:p>
          <a:endParaRPr lang="en-US"/>
        </a:p>
      </dgm:t>
    </dgm:pt>
    <dgm:pt modelId="{81614A06-1BDB-4C31-9B8B-531F4EE80C78}" type="sibTrans" cxnId="{78ECD9E1-D122-4367-B829-88EBA8FDE8B0}">
      <dgm:prSet/>
      <dgm:spPr/>
      <dgm:t>
        <a:bodyPr/>
        <a:lstStyle/>
        <a:p>
          <a:endParaRPr lang="en-US"/>
        </a:p>
      </dgm:t>
    </dgm:pt>
    <dgm:pt modelId="{E704BAB1-4A51-40A1-8699-86CA8683DABB}">
      <dgm:prSet/>
      <dgm:spPr/>
      <dgm:t>
        <a:bodyPr/>
        <a:lstStyle/>
        <a:p>
          <a:r>
            <a:rPr lang="en-US" b="0" i="0" baseline="0"/>
            <a:t>analyze and find the best location that is to be suitable for Asian food restaurant in Toronto </a:t>
          </a:r>
          <a:endParaRPr lang="en-US"/>
        </a:p>
      </dgm:t>
    </dgm:pt>
    <dgm:pt modelId="{111F7891-D559-4BFD-A35C-264BCC5FDBD5}" type="parTrans" cxnId="{5FC4F105-E3BC-4EC5-A65B-D988C16D5029}">
      <dgm:prSet/>
      <dgm:spPr/>
      <dgm:t>
        <a:bodyPr/>
        <a:lstStyle/>
        <a:p>
          <a:endParaRPr lang="en-US"/>
        </a:p>
      </dgm:t>
    </dgm:pt>
    <dgm:pt modelId="{F486CDD3-AC17-4245-A1F3-0163A0DD35C6}" type="sibTrans" cxnId="{5FC4F105-E3BC-4EC5-A65B-D988C16D5029}">
      <dgm:prSet/>
      <dgm:spPr/>
      <dgm:t>
        <a:bodyPr/>
        <a:lstStyle/>
        <a:p>
          <a:endParaRPr lang="en-US"/>
        </a:p>
      </dgm:t>
    </dgm:pt>
    <dgm:pt modelId="{3686630D-2F9D-4A31-BB3C-8C5538582F55}" type="pres">
      <dgm:prSet presAssocID="{81A07BD4-1A61-44D4-9993-35AA72061BD5}" presName="root" presStyleCnt="0">
        <dgm:presLayoutVars>
          <dgm:dir/>
          <dgm:resizeHandles val="exact"/>
        </dgm:presLayoutVars>
      </dgm:prSet>
      <dgm:spPr/>
    </dgm:pt>
    <dgm:pt modelId="{DF8D4C85-FEB9-4BFF-B43B-01EAAFE6F8E8}" type="pres">
      <dgm:prSet presAssocID="{81A07BD4-1A61-44D4-9993-35AA72061BD5}" presName="container" presStyleCnt="0">
        <dgm:presLayoutVars>
          <dgm:dir/>
          <dgm:resizeHandles val="exact"/>
        </dgm:presLayoutVars>
      </dgm:prSet>
      <dgm:spPr/>
    </dgm:pt>
    <dgm:pt modelId="{B6A4BF3A-E99E-4056-AFF4-DC7D4689BEA2}" type="pres">
      <dgm:prSet presAssocID="{716D08A0-203A-462E-BAE9-26B0202019FD}" presName="compNode" presStyleCnt="0"/>
      <dgm:spPr/>
    </dgm:pt>
    <dgm:pt modelId="{5E6BBE1E-0EB2-48CE-AB03-530904ECEA17}" type="pres">
      <dgm:prSet presAssocID="{716D08A0-203A-462E-BAE9-26B0202019FD}" presName="iconBgRect" presStyleLbl="bgShp" presStyleIdx="0" presStyleCnt="4"/>
      <dgm:spPr/>
    </dgm:pt>
    <dgm:pt modelId="{A879B13E-CEC5-4F5D-8ABE-A858C258D0D4}" type="pres">
      <dgm:prSet presAssocID="{716D08A0-203A-462E-BAE9-26B0202019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2B8405C6-65EF-472E-808B-4F55AE4E54D0}" type="pres">
      <dgm:prSet presAssocID="{716D08A0-203A-462E-BAE9-26B0202019FD}" presName="spaceRect" presStyleCnt="0"/>
      <dgm:spPr/>
    </dgm:pt>
    <dgm:pt modelId="{528BD059-5ED1-4F8D-B135-10B0AC4965FC}" type="pres">
      <dgm:prSet presAssocID="{716D08A0-203A-462E-BAE9-26B0202019FD}" presName="textRect" presStyleLbl="revTx" presStyleIdx="0" presStyleCnt="4">
        <dgm:presLayoutVars>
          <dgm:chMax val="1"/>
          <dgm:chPref val="1"/>
        </dgm:presLayoutVars>
      </dgm:prSet>
      <dgm:spPr/>
    </dgm:pt>
    <dgm:pt modelId="{8CA1070D-C390-40B5-AFBB-431E5644124E}" type="pres">
      <dgm:prSet presAssocID="{6A53092A-F6A4-4B9B-99DC-772566C35EB0}" presName="sibTrans" presStyleLbl="sibTrans2D1" presStyleIdx="0" presStyleCnt="0"/>
      <dgm:spPr/>
    </dgm:pt>
    <dgm:pt modelId="{2512C3D1-2115-41C5-98D1-A9DDA084BD34}" type="pres">
      <dgm:prSet presAssocID="{0EC71981-AF89-4D88-9A9C-3496977195F5}" presName="compNode" presStyleCnt="0"/>
      <dgm:spPr/>
    </dgm:pt>
    <dgm:pt modelId="{7755B633-D7FE-4AEA-BB0B-F8858CA35361}" type="pres">
      <dgm:prSet presAssocID="{0EC71981-AF89-4D88-9A9C-3496977195F5}" presName="iconBgRect" presStyleLbl="bgShp" presStyleIdx="1" presStyleCnt="4"/>
      <dgm:spPr/>
    </dgm:pt>
    <dgm:pt modelId="{A74D0814-3294-4D16-BDD0-9521020690A8}" type="pres">
      <dgm:prSet presAssocID="{0EC71981-AF89-4D88-9A9C-3496977195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co"/>
        </a:ext>
      </dgm:extLst>
    </dgm:pt>
    <dgm:pt modelId="{860B86AA-3E55-45B2-9D27-800DD4FA004D}" type="pres">
      <dgm:prSet presAssocID="{0EC71981-AF89-4D88-9A9C-3496977195F5}" presName="spaceRect" presStyleCnt="0"/>
      <dgm:spPr/>
    </dgm:pt>
    <dgm:pt modelId="{0B50E643-FE5D-407E-8BDB-743E329DC23F}" type="pres">
      <dgm:prSet presAssocID="{0EC71981-AF89-4D88-9A9C-3496977195F5}" presName="textRect" presStyleLbl="revTx" presStyleIdx="1" presStyleCnt="4">
        <dgm:presLayoutVars>
          <dgm:chMax val="1"/>
          <dgm:chPref val="1"/>
        </dgm:presLayoutVars>
      </dgm:prSet>
      <dgm:spPr/>
    </dgm:pt>
    <dgm:pt modelId="{DCE8BB1C-3A13-4F47-A627-9124C5BAE5E9}" type="pres">
      <dgm:prSet presAssocID="{2E999BF8-A9A7-4120-B510-1D9EE45466D6}" presName="sibTrans" presStyleLbl="sibTrans2D1" presStyleIdx="0" presStyleCnt="0"/>
      <dgm:spPr/>
    </dgm:pt>
    <dgm:pt modelId="{7792FE53-6398-41D1-B4D3-BB8DFBCA63D3}" type="pres">
      <dgm:prSet presAssocID="{41BEF7D5-BE14-4B82-9645-1CDC9FC48AC0}" presName="compNode" presStyleCnt="0"/>
      <dgm:spPr/>
    </dgm:pt>
    <dgm:pt modelId="{EDE3ABFF-3A7A-4BFE-8241-F54C6F6502E8}" type="pres">
      <dgm:prSet presAssocID="{41BEF7D5-BE14-4B82-9645-1CDC9FC48AC0}" presName="iconBgRect" presStyleLbl="bgShp" presStyleIdx="2" presStyleCnt="4"/>
      <dgm:spPr/>
    </dgm:pt>
    <dgm:pt modelId="{2C4BE1B5-8151-4F7C-A600-0CCE40B9A292}" type="pres">
      <dgm:prSet presAssocID="{41BEF7D5-BE14-4B82-9645-1CDC9FC48A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atre"/>
        </a:ext>
      </dgm:extLst>
    </dgm:pt>
    <dgm:pt modelId="{9A4A8774-8381-40D6-B0B4-F4D746E548FA}" type="pres">
      <dgm:prSet presAssocID="{41BEF7D5-BE14-4B82-9645-1CDC9FC48AC0}" presName="spaceRect" presStyleCnt="0"/>
      <dgm:spPr/>
    </dgm:pt>
    <dgm:pt modelId="{28F98EFC-3633-4116-AE5E-E4118F8B5CBA}" type="pres">
      <dgm:prSet presAssocID="{41BEF7D5-BE14-4B82-9645-1CDC9FC48AC0}" presName="textRect" presStyleLbl="revTx" presStyleIdx="2" presStyleCnt="4">
        <dgm:presLayoutVars>
          <dgm:chMax val="1"/>
          <dgm:chPref val="1"/>
        </dgm:presLayoutVars>
      </dgm:prSet>
      <dgm:spPr/>
    </dgm:pt>
    <dgm:pt modelId="{F4EDAA41-48C7-4764-992A-39C55456C503}" type="pres">
      <dgm:prSet presAssocID="{81614A06-1BDB-4C31-9B8B-531F4EE80C78}" presName="sibTrans" presStyleLbl="sibTrans2D1" presStyleIdx="0" presStyleCnt="0"/>
      <dgm:spPr/>
    </dgm:pt>
    <dgm:pt modelId="{CB324F23-C05D-4807-84DD-786196569102}" type="pres">
      <dgm:prSet presAssocID="{E704BAB1-4A51-40A1-8699-86CA8683DABB}" presName="compNode" presStyleCnt="0"/>
      <dgm:spPr/>
    </dgm:pt>
    <dgm:pt modelId="{9DFD7904-D96A-4841-9088-259E09A370A2}" type="pres">
      <dgm:prSet presAssocID="{E704BAB1-4A51-40A1-8699-86CA8683DABB}" presName="iconBgRect" presStyleLbl="bgShp" presStyleIdx="3" presStyleCnt="4"/>
      <dgm:spPr/>
    </dgm:pt>
    <dgm:pt modelId="{6618F5CA-5974-4658-A842-8564CD880F20}" type="pres">
      <dgm:prSet presAssocID="{E704BAB1-4A51-40A1-8699-86CA8683DA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k and knife"/>
        </a:ext>
      </dgm:extLst>
    </dgm:pt>
    <dgm:pt modelId="{9468C46C-5BCD-44E5-8B93-9C51F1C9CD4C}" type="pres">
      <dgm:prSet presAssocID="{E704BAB1-4A51-40A1-8699-86CA8683DABB}" presName="spaceRect" presStyleCnt="0"/>
      <dgm:spPr/>
    </dgm:pt>
    <dgm:pt modelId="{5A368F54-9F24-4A60-AE4F-0550B9CADC5C}" type="pres">
      <dgm:prSet presAssocID="{E704BAB1-4A51-40A1-8699-86CA8683DABB}" presName="textRect" presStyleLbl="revTx" presStyleIdx="3" presStyleCnt="4">
        <dgm:presLayoutVars>
          <dgm:chMax val="1"/>
          <dgm:chPref val="1"/>
        </dgm:presLayoutVars>
      </dgm:prSet>
      <dgm:spPr/>
    </dgm:pt>
  </dgm:ptLst>
  <dgm:cxnLst>
    <dgm:cxn modelId="{5FC4F105-E3BC-4EC5-A65B-D988C16D5029}" srcId="{81A07BD4-1A61-44D4-9993-35AA72061BD5}" destId="{E704BAB1-4A51-40A1-8699-86CA8683DABB}" srcOrd="3" destOrd="0" parTransId="{111F7891-D559-4BFD-A35C-264BCC5FDBD5}" sibTransId="{F486CDD3-AC17-4245-A1F3-0163A0DD35C6}"/>
    <dgm:cxn modelId="{A02CA907-0136-4E24-9A9A-C214F7C92421}" type="presOf" srcId="{81614A06-1BDB-4C31-9B8B-531F4EE80C78}" destId="{F4EDAA41-48C7-4764-992A-39C55456C503}" srcOrd="0" destOrd="0" presId="urn:microsoft.com/office/officeart/2018/2/layout/IconCircleList"/>
    <dgm:cxn modelId="{DC9DCC17-9040-488D-A495-907A9F4E690E}" type="presOf" srcId="{41BEF7D5-BE14-4B82-9645-1CDC9FC48AC0}" destId="{28F98EFC-3633-4116-AE5E-E4118F8B5CBA}" srcOrd="0" destOrd="0" presId="urn:microsoft.com/office/officeart/2018/2/layout/IconCircleList"/>
    <dgm:cxn modelId="{AFC0FE5D-BC57-40C1-98FD-84939F86FC21}" type="presOf" srcId="{E704BAB1-4A51-40A1-8699-86CA8683DABB}" destId="{5A368F54-9F24-4A60-AE4F-0550B9CADC5C}" srcOrd="0" destOrd="0" presId="urn:microsoft.com/office/officeart/2018/2/layout/IconCircleList"/>
    <dgm:cxn modelId="{F8248172-E840-4DDA-B4EA-FB311765D38C}" type="presOf" srcId="{6A53092A-F6A4-4B9B-99DC-772566C35EB0}" destId="{8CA1070D-C390-40B5-AFBB-431E5644124E}" srcOrd="0" destOrd="0" presId="urn:microsoft.com/office/officeart/2018/2/layout/IconCircleList"/>
    <dgm:cxn modelId="{E6AB7874-0047-4985-9828-55ECE7E954D3}" type="presOf" srcId="{81A07BD4-1A61-44D4-9993-35AA72061BD5}" destId="{3686630D-2F9D-4A31-BB3C-8C5538582F55}" srcOrd="0" destOrd="0" presId="urn:microsoft.com/office/officeart/2018/2/layout/IconCircleList"/>
    <dgm:cxn modelId="{FF59FA7D-1C03-4CB9-BEC3-D73EFBF6DD56}" type="presOf" srcId="{2E999BF8-A9A7-4120-B510-1D9EE45466D6}" destId="{DCE8BB1C-3A13-4F47-A627-9124C5BAE5E9}" srcOrd="0" destOrd="0" presId="urn:microsoft.com/office/officeart/2018/2/layout/IconCircleList"/>
    <dgm:cxn modelId="{3BD1BAA9-012E-4059-89A4-05362A4018E4}" type="presOf" srcId="{0EC71981-AF89-4D88-9A9C-3496977195F5}" destId="{0B50E643-FE5D-407E-8BDB-743E329DC23F}" srcOrd="0" destOrd="0" presId="urn:microsoft.com/office/officeart/2018/2/layout/IconCircleList"/>
    <dgm:cxn modelId="{ECA2F0BF-3E2C-449D-B44B-B2873D7F37F2}" srcId="{81A07BD4-1A61-44D4-9993-35AA72061BD5}" destId="{716D08A0-203A-462E-BAE9-26B0202019FD}" srcOrd="0" destOrd="0" parTransId="{70135BC7-493E-404E-9743-F92C5E755A30}" sibTransId="{6A53092A-F6A4-4B9B-99DC-772566C35EB0}"/>
    <dgm:cxn modelId="{D97DB2D1-835C-4332-A304-A266759485D6}" srcId="{81A07BD4-1A61-44D4-9993-35AA72061BD5}" destId="{0EC71981-AF89-4D88-9A9C-3496977195F5}" srcOrd="1" destOrd="0" parTransId="{CD4486C1-EB28-46B0-8567-F4F26ABAB6A6}" sibTransId="{2E999BF8-A9A7-4120-B510-1D9EE45466D6}"/>
    <dgm:cxn modelId="{E1EAC3DF-3A74-4873-B1CD-46D21179A5C3}" type="presOf" srcId="{716D08A0-203A-462E-BAE9-26B0202019FD}" destId="{528BD059-5ED1-4F8D-B135-10B0AC4965FC}" srcOrd="0" destOrd="0" presId="urn:microsoft.com/office/officeart/2018/2/layout/IconCircleList"/>
    <dgm:cxn modelId="{78ECD9E1-D122-4367-B829-88EBA8FDE8B0}" srcId="{81A07BD4-1A61-44D4-9993-35AA72061BD5}" destId="{41BEF7D5-BE14-4B82-9645-1CDC9FC48AC0}" srcOrd="2" destOrd="0" parTransId="{58BFC835-B3AC-4FD2-A0E3-2F7FB0FB48D9}" sibTransId="{81614A06-1BDB-4C31-9B8B-531F4EE80C78}"/>
    <dgm:cxn modelId="{1EA44E62-F71F-4A17-BABE-84B3FC733A09}" type="presParOf" srcId="{3686630D-2F9D-4A31-BB3C-8C5538582F55}" destId="{DF8D4C85-FEB9-4BFF-B43B-01EAAFE6F8E8}" srcOrd="0" destOrd="0" presId="urn:microsoft.com/office/officeart/2018/2/layout/IconCircleList"/>
    <dgm:cxn modelId="{FF9C2E70-96C6-43D9-A7E8-5F610570E115}" type="presParOf" srcId="{DF8D4C85-FEB9-4BFF-B43B-01EAAFE6F8E8}" destId="{B6A4BF3A-E99E-4056-AFF4-DC7D4689BEA2}" srcOrd="0" destOrd="0" presId="urn:microsoft.com/office/officeart/2018/2/layout/IconCircleList"/>
    <dgm:cxn modelId="{FF2D8B31-6598-4FE6-9E84-3A87EAFFA247}" type="presParOf" srcId="{B6A4BF3A-E99E-4056-AFF4-DC7D4689BEA2}" destId="{5E6BBE1E-0EB2-48CE-AB03-530904ECEA17}" srcOrd="0" destOrd="0" presId="urn:microsoft.com/office/officeart/2018/2/layout/IconCircleList"/>
    <dgm:cxn modelId="{9F707C1E-328B-4348-B3A6-968CA3BB0DDE}" type="presParOf" srcId="{B6A4BF3A-E99E-4056-AFF4-DC7D4689BEA2}" destId="{A879B13E-CEC5-4F5D-8ABE-A858C258D0D4}" srcOrd="1" destOrd="0" presId="urn:microsoft.com/office/officeart/2018/2/layout/IconCircleList"/>
    <dgm:cxn modelId="{EAD86636-6D6C-49DB-9AB1-2A0BF82C5028}" type="presParOf" srcId="{B6A4BF3A-E99E-4056-AFF4-DC7D4689BEA2}" destId="{2B8405C6-65EF-472E-808B-4F55AE4E54D0}" srcOrd="2" destOrd="0" presId="urn:microsoft.com/office/officeart/2018/2/layout/IconCircleList"/>
    <dgm:cxn modelId="{4A2F9B74-8DAC-4806-88CE-9D85DC247516}" type="presParOf" srcId="{B6A4BF3A-E99E-4056-AFF4-DC7D4689BEA2}" destId="{528BD059-5ED1-4F8D-B135-10B0AC4965FC}" srcOrd="3" destOrd="0" presId="urn:microsoft.com/office/officeart/2018/2/layout/IconCircleList"/>
    <dgm:cxn modelId="{27B76994-A0E3-485A-9343-1CB12E048AF4}" type="presParOf" srcId="{DF8D4C85-FEB9-4BFF-B43B-01EAAFE6F8E8}" destId="{8CA1070D-C390-40B5-AFBB-431E5644124E}" srcOrd="1" destOrd="0" presId="urn:microsoft.com/office/officeart/2018/2/layout/IconCircleList"/>
    <dgm:cxn modelId="{B81028F1-F7EF-4F6A-B382-5226A17330CE}" type="presParOf" srcId="{DF8D4C85-FEB9-4BFF-B43B-01EAAFE6F8E8}" destId="{2512C3D1-2115-41C5-98D1-A9DDA084BD34}" srcOrd="2" destOrd="0" presId="urn:microsoft.com/office/officeart/2018/2/layout/IconCircleList"/>
    <dgm:cxn modelId="{35244953-3DC4-49B2-828E-891822A4173B}" type="presParOf" srcId="{2512C3D1-2115-41C5-98D1-A9DDA084BD34}" destId="{7755B633-D7FE-4AEA-BB0B-F8858CA35361}" srcOrd="0" destOrd="0" presId="urn:microsoft.com/office/officeart/2018/2/layout/IconCircleList"/>
    <dgm:cxn modelId="{8ED04BBC-E8C1-4930-B333-E418AD9EE870}" type="presParOf" srcId="{2512C3D1-2115-41C5-98D1-A9DDA084BD34}" destId="{A74D0814-3294-4D16-BDD0-9521020690A8}" srcOrd="1" destOrd="0" presId="urn:microsoft.com/office/officeart/2018/2/layout/IconCircleList"/>
    <dgm:cxn modelId="{22FB845D-7482-4C7F-9D08-890BB31B610D}" type="presParOf" srcId="{2512C3D1-2115-41C5-98D1-A9DDA084BD34}" destId="{860B86AA-3E55-45B2-9D27-800DD4FA004D}" srcOrd="2" destOrd="0" presId="urn:microsoft.com/office/officeart/2018/2/layout/IconCircleList"/>
    <dgm:cxn modelId="{C4D89884-500D-48DF-A965-1CB4AB186EFE}" type="presParOf" srcId="{2512C3D1-2115-41C5-98D1-A9DDA084BD34}" destId="{0B50E643-FE5D-407E-8BDB-743E329DC23F}" srcOrd="3" destOrd="0" presId="urn:microsoft.com/office/officeart/2018/2/layout/IconCircleList"/>
    <dgm:cxn modelId="{18C2A2FB-D69F-4CBA-BE89-BEF6C644EA2D}" type="presParOf" srcId="{DF8D4C85-FEB9-4BFF-B43B-01EAAFE6F8E8}" destId="{DCE8BB1C-3A13-4F47-A627-9124C5BAE5E9}" srcOrd="3" destOrd="0" presId="urn:microsoft.com/office/officeart/2018/2/layout/IconCircleList"/>
    <dgm:cxn modelId="{EB13AA8F-E27C-49D6-9797-5B2AA313F2E6}" type="presParOf" srcId="{DF8D4C85-FEB9-4BFF-B43B-01EAAFE6F8E8}" destId="{7792FE53-6398-41D1-B4D3-BB8DFBCA63D3}" srcOrd="4" destOrd="0" presId="urn:microsoft.com/office/officeart/2018/2/layout/IconCircleList"/>
    <dgm:cxn modelId="{29D0CC01-AF76-4F83-9EDD-42C07336738A}" type="presParOf" srcId="{7792FE53-6398-41D1-B4D3-BB8DFBCA63D3}" destId="{EDE3ABFF-3A7A-4BFE-8241-F54C6F6502E8}" srcOrd="0" destOrd="0" presId="urn:microsoft.com/office/officeart/2018/2/layout/IconCircleList"/>
    <dgm:cxn modelId="{72C07A6D-4B80-45ED-ABE7-817B8709BB15}" type="presParOf" srcId="{7792FE53-6398-41D1-B4D3-BB8DFBCA63D3}" destId="{2C4BE1B5-8151-4F7C-A600-0CCE40B9A292}" srcOrd="1" destOrd="0" presId="urn:microsoft.com/office/officeart/2018/2/layout/IconCircleList"/>
    <dgm:cxn modelId="{F300A222-776F-49BC-A346-9D1EF402C569}" type="presParOf" srcId="{7792FE53-6398-41D1-B4D3-BB8DFBCA63D3}" destId="{9A4A8774-8381-40D6-B0B4-F4D746E548FA}" srcOrd="2" destOrd="0" presId="urn:microsoft.com/office/officeart/2018/2/layout/IconCircleList"/>
    <dgm:cxn modelId="{D0EB1B36-401E-4138-A4E3-738EC5479E84}" type="presParOf" srcId="{7792FE53-6398-41D1-B4D3-BB8DFBCA63D3}" destId="{28F98EFC-3633-4116-AE5E-E4118F8B5CBA}" srcOrd="3" destOrd="0" presId="urn:microsoft.com/office/officeart/2018/2/layout/IconCircleList"/>
    <dgm:cxn modelId="{62ACE510-7133-48CB-9F84-FA7FD376DE30}" type="presParOf" srcId="{DF8D4C85-FEB9-4BFF-B43B-01EAAFE6F8E8}" destId="{F4EDAA41-48C7-4764-992A-39C55456C503}" srcOrd="5" destOrd="0" presId="urn:microsoft.com/office/officeart/2018/2/layout/IconCircleList"/>
    <dgm:cxn modelId="{0EAD96E5-0873-4956-92EB-AAF26D7BDA11}" type="presParOf" srcId="{DF8D4C85-FEB9-4BFF-B43B-01EAAFE6F8E8}" destId="{CB324F23-C05D-4807-84DD-786196569102}" srcOrd="6" destOrd="0" presId="urn:microsoft.com/office/officeart/2018/2/layout/IconCircleList"/>
    <dgm:cxn modelId="{AD4BC2AE-9503-407C-9B64-1F114809DEBF}" type="presParOf" srcId="{CB324F23-C05D-4807-84DD-786196569102}" destId="{9DFD7904-D96A-4841-9088-259E09A370A2}" srcOrd="0" destOrd="0" presId="urn:microsoft.com/office/officeart/2018/2/layout/IconCircleList"/>
    <dgm:cxn modelId="{0B82798C-BA95-41F3-8109-50D922380CDE}" type="presParOf" srcId="{CB324F23-C05D-4807-84DD-786196569102}" destId="{6618F5CA-5974-4658-A842-8564CD880F20}" srcOrd="1" destOrd="0" presId="urn:microsoft.com/office/officeart/2018/2/layout/IconCircleList"/>
    <dgm:cxn modelId="{FE6BC69D-AC66-4733-A3EE-6815067C0921}" type="presParOf" srcId="{CB324F23-C05D-4807-84DD-786196569102}" destId="{9468C46C-5BCD-44E5-8B93-9C51F1C9CD4C}" srcOrd="2" destOrd="0" presId="urn:microsoft.com/office/officeart/2018/2/layout/IconCircleList"/>
    <dgm:cxn modelId="{74C7B8EF-E41F-4790-B4F6-9C7F8748C58D}" type="presParOf" srcId="{CB324F23-C05D-4807-84DD-786196569102}" destId="{5A368F54-9F24-4A60-AE4F-0550B9CADC5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BBE1E-0EB2-48CE-AB03-530904ECEA17}">
      <dsp:nvSpPr>
        <dsp:cNvPr id="0" name=""/>
        <dsp:cNvSpPr/>
      </dsp:nvSpPr>
      <dsp:spPr>
        <a:xfrm>
          <a:off x="212335" y="4703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9B13E-CEC5-4F5D-8ABE-A858C258D0D4}">
      <dsp:nvSpPr>
        <dsp:cNvPr id="0" name=""/>
        <dsp:cNvSpPr/>
      </dsp:nvSpPr>
      <dsp:spPr>
        <a:xfrm>
          <a:off x="492877" y="7509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8BD059-5ED1-4F8D-B135-10B0AC4965FC}">
      <dsp:nvSpPr>
        <dsp:cNvPr id="0" name=""/>
        <dsp:cNvSpPr/>
      </dsp:nvSpPr>
      <dsp:spPr>
        <a:xfrm>
          <a:off x="1834517"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Research question:</a:t>
          </a:r>
        </a:p>
      </dsp:txBody>
      <dsp:txXfrm>
        <a:off x="1834517" y="470390"/>
        <a:ext cx="3148942" cy="1335915"/>
      </dsp:txXfrm>
    </dsp:sp>
    <dsp:sp modelId="{7755B633-D7FE-4AEA-BB0B-F8858CA35361}">
      <dsp:nvSpPr>
        <dsp:cNvPr id="0" name=""/>
        <dsp:cNvSpPr/>
      </dsp:nvSpPr>
      <dsp:spPr>
        <a:xfrm>
          <a:off x="5532139" y="4703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D0814-3294-4D16-BDD0-9521020690A8}">
      <dsp:nvSpPr>
        <dsp:cNvPr id="0" name=""/>
        <dsp:cNvSpPr/>
      </dsp:nvSpPr>
      <dsp:spPr>
        <a:xfrm>
          <a:off x="5812681" y="7509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50E643-FE5D-407E-8BDB-743E329DC23F}">
      <dsp:nvSpPr>
        <dsp:cNvPr id="0" name=""/>
        <dsp:cNvSpPr/>
      </dsp:nvSpPr>
      <dsp:spPr>
        <a:xfrm>
          <a:off x="7154322"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b="0" i="0" kern="1200" baseline="0"/>
            <a:t>Where is the best place to open a new Asian food restaurant in Toronto ? </a:t>
          </a:r>
          <a:endParaRPr lang="en-US" sz="2300" kern="1200"/>
        </a:p>
      </dsp:txBody>
      <dsp:txXfrm>
        <a:off x="7154322" y="470390"/>
        <a:ext cx="3148942" cy="1335915"/>
      </dsp:txXfrm>
    </dsp:sp>
    <dsp:sp modelId="{EDE3ABFF-3A7A-4BFE-8241-F54C6F6502E8}">
      <dsp:nvSpPr>
        <dsp:cNvPr id="0" name=""/>
        <dsp:cNvSpPr/>
      </dsp:nvSpPr>
      <dsp:spPr>
        <a:xfrm>
          <a:off x="212335" y="2546238"/>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BE1B5-8151-4F7C-A600-0CCE40B9A292}">
      <dsp:nvSpPr>
        <dsp:cNvPr id="0" name=""/>
        <dsp:cNvSpPr/>
      </dsp:nvSpPr>
      <dsp:spPr>
        <a:xfrm>
          <a:off x="492877" y="2826780"/>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98EFC-3633-4116-AE5E-E4118F8B5CBA}">
      <dsp:nvSpPr>
        <dsp:cNvPr id="0" name=""/>
        <dsp:cNvSpPr/>
      </dsp:nvSpPr>
      <dsp:spPr>
        <a:xfrm>
          <a:off x="1834517"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b="0" i="0" kern="1200" baseline="0"/>
            <a:t>research objective:</a:t>
          </a:r>
          <a:endParaRPr lang="en-US" sz="2300" kern="1200"/>
        </a:p>
      </dsp:txBody>
      <dsp:txXfrm>
        <a:off x="1834517" y="2546238"/>
        <a:ext cx="3148942" cy="1335915"/>
      </dsp:txXfrm>
    </dsp:sp>
    <dsp:sp modelId="{9DFD7904-D96A-4841-9088-259E09A370A2}">
      <dsp:nvSpPr>
        <dsp:cNvPr id="0" name=""/>
        <dsp:cNvSpPr/>
      </dsp:nvSpPr>
      <dsp:spPr>
        <a:xfrm>
          <a:off x="5532139" y="2546238"/>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8F5CA-5974-4658-A842-8564CD880F20}">
      <dsp:nvSpPr>
        <dsp:cNvPr id="0" name=""/>
        <dsp:cNvSpPr/>
      </dsp:nvSpPr>
      <dsp:spPr>
        <a:xfrm>
          <a:off x="5812681" y="2826780"/>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368F54-9F24-4A60-AE4F-0550B9CADC5C}">
      <dsp:nvSpPr>
        <dsp:cNvPr id="0" name=""/>
        <dsp:cNvSpPr/>
      </dsp:nvSpPr>
      <dsp:spPr>
        <a:xfrm>
          <a:off x="7154322"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b="0" i="0" kern="1200" baseline="0"/>
            <a:t>analyze and find the best location that is to be suitable for Asian food restaurant in Toronto </a:t>
          </a:r>
          <a:endParaRPr lang="en-US" sz="2300" kern="1200"/>
        </a:p>
      </dsp:txBody>
      <dsp:txXfrm>
        <a:off x="7154322" y="2546238"/>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5F5B-3A7C-4D8A-8769-2E81FF627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324CB4-2B62-4D66-8873-8A638FF56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89DA76-ECB3-433B-ADB6-ED054CAE7531}"/>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5" name="Footer Placeholder 4">
            <a:extLst>
              <a:ext uri="{FF2B5EF4-FFF2-40B4-BE49-F238E27FC236}">
                <a16:creationId xmlns:a16="http://schemas.microsoft.com/office/drawing/2014/main" id="{97849894-C570-438B-8CE9-7C3E78C00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56824-7C73-42E3-A6BD-432CD48F0997}"/>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51565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1D81-AE99-4F9B-AFB6-A7EC85350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4EF6FD-91DB-48E9-BEC9-F4F2970F1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6D9B9-2AB6-437A-BF02-08837664DF69}"/>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5" name="Footer Placeholder 4">
            <a:extLst>
              <a:ext uri="{FF2B5EF4-FFF2-40B4-BE49-F238E27FC236}">
                <a16:creationId xmlns:a16="http://schemas.microsoft.com/office/drawing/2014/main" id="{35304A8E-1CC5-4CBE-ACDD-CC877E763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B1C4E-2F3E-4E09-9987-A0BC34AC8AE5}"/>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382471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93DB3A-D256-4BB2-96AE-6A335C5DC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556E78-E4F8-4A5A-B0F5-DCEC5CF90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03267-FC64-42D9-AED7-3F7F414E95BF}"/>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5" name="Footer Placeholder 4">
            <a:extLst>
              <a:ext uri="{FF2B5EF4-FFF2-40B4-BE49-F238E27FC236}">
                <a16:creationId xmlns:a16="http://schemas.microsoft.com/office/drawing/2014/main" id="{A0B1EA8F-37E8-417B-ADC7-07AF6DA48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0463-CF8B-4E72-8F13-4DD57361E58D}"/>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157683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6DC4-5391-404F-AC68-1A403490E7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4D266-E65A-4102-84B4-7B4C4697AC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1E521-E9A5-4996-AC51-4F8A2B8CB6E2}"/>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5" name="Footer Placeholder 4">
            <a:extLst>
              <a:ext uri="{FF2B5EF4-FFF2-40B4-BE49-F238E27FC236}">
                <a16:creationId xmlns:a16="http://schemas.microsoft.com/office/drawing/2014/main" id="{F2ACE264-7FDE-4663-ADBF-7683669DA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32F2-3A5D-4ECC-A383-0571B36D61EF}"/>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208021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AB53-BE5B-464E-A3E4-8EEE2D3A5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515633-1FB5-4253-8472-51961B639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781D1-16B2-492C-88EF-AF9076091275}"/>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5" name="Footer Placeholder 4">
            <a:extLst>
              <a:ext uri="{FF2B5EF4-FFF2-40B4-BE49-F238E27FC236}">
                <a16:creationId xmlns:a16="http://schemas.microsoft.com/office/drawing/2014/main" id="{0A55610B-77A6-41AE-8EE3-E22C95580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65DF7-4C66-40B0-BBDA-BB786BFF629C}"/>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19349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9B86-C260-4E4C-A88B-2A313A274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1E2B8-6FB3-4D33-ABA2-AF03D4FE6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BDC76A-7158-4D91-A709-B69377F11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065FC-F6C1-4B34-907E-2E1998EBF721}"/>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6" name="Footer Placeholder 5">
            <a:extLst>
              <a:ext uri="{FF2B5EF4-FFF2-40B4-BE49-F238E27FC236}">
                <a16:creationId xmlns:a16="http://schemas.microsoft.com/office/drawing/2014/main" id="{F72747CD-D9BA-4F6E-A92A-711D18008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908C1-B787-4FDD-8D9F-4B574840E6CA}"/>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61868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70CB-07EE-4F40-9FE3-1FF2205AA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9D1AE1-AD24-45F7-8035-AA78F8B91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C64B4-CE6E-4BF6-9390-A8F3F7FAC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38B936-3568-4699-BC07-F7BAD226A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4CB190-7768-45B5-8458-3C6425A03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6CF1ED-86E9-40CD-B565-8458CCD68721}"/>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8" name="Footer Placeholder 7">
            <a:extLst>
              <a:ext uri="{FF2B5EF4-FFF2-40B4-BE49-F238E27FC236}">
                <a16:creationId xmlns:a16="http://schemas.microsoft.com/office/drawing/2014/main" id="{9AD3A571-B713-4A40-8E75-860C6BFA6B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2CE08B-A738-40F9-9A37-952128D100CA}"/>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8180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118E-6AB8-4E0F-825C-B70DB68440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22381D-CF86-4D12-AE31-53EC1B5ECC73}"/>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4" name="Footer Placeholder 3">
            <a:extLst>
              <a:ext uri="{FF2B5EF4-FFF2-40B4-BE49-F238E27FC236}">
                <a16:creationId xmlns:a16="http://schemas.microsoft.com/office/drawing/2014/main" id="{592925D0-43A6-469C-9760-828649A613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EA3D8-15F7-4C07-B820-ECEF80CEA6D8}"/>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37334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17F31-CC9E-4C87-9CBE-60BDE813004A}"/>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3" name="Footer Placeholder 2">
            <a:extLst>
              <a:ext uri="{FF2B5EF4-FFF2-40B4-BE49-F238E27FC236}">
                <a16:creationId xmlns:a16="http://schemas.microsoft.com/office/drawing/2014/main" id="{C8713B2D-FFFE-4354-B7FA-3C8252C2AB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13FF46-67AB-436F-97EF-78751AB4496C}"/>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88424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A782-D499-4BB7-9E21-F45C48B6D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140BD3-9285-4362-9C26-E5B2A9E29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52F499-3DA4-490D-9B5D-49F77C476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2F456-FA14-40E5-8D48-6BB6E1272740}"/>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6" name="Footer Placeholder 5">
            <a:extLst>
              <a:ext uri="{FF2B5EF4-FFF2-40B4-BE49-F238E27FC236}">
                <a16:creationId xmlns:a16="http://schemas.microsoft.com/office/drawing/2014/main" id="{0C16D24B-1BC3-4802-B627-2A7252FA1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86709-8D7A-43A1-AB18-BD4A28E123F2}"/>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160500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4210-00A8-4B6C-BDED-8DFE19CB6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9CFD5-58BB-4356-9C0A-6BC61DAB95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EB489-829A-40C8-8140-08A224FF5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27BED-8225-4328-84E4-86410A8713F8}"/>
              </a:ext>
            </a:extLst>
          </p:cNvPr>
          <p:cNvSpPr>
            <a:spLocks noGrp="1"/>
          </p:cNvSpPr>
          <p:nvPr>
            <p:ph type="dt" sz="half" idx="10"/>
          </p:nvPr>
        </p:nvSpPr>
        <p:spPr/>
        <p:txBody>
          <a:bodyPr/>
          <a:lstStyle/>
          <a:p>
            <a:fld id="{D33A050A-F3B4-4541-9FFC-ADB39CD1DEED}" type="datetimeFigureOut">
              <a:rPr lang="en-US" smtClean="0"/>
              <a:t>6/21/2020</a:t>
            </a:fld>
            <a:endParaRPr lang="en-US"/>
          </a:p>
        </p:txBody>
      </p:sp>
      <p:sp>
        <p:nvSpPr>
          <p:cNvPr id="6" name="Footer Placeholder 5">
            <a:extLst>
              <a:ext uri="{FF2B5EF4-FFF2-40B4-BE49-F238E27FC236}">
                <a16:creationId xmlns:a16="http://schemas.microsoft.com/office/drawing/2014/main" id="{C89E25C8-4669-4EA4-9A9B-4F7B21525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E5CE3-BEC4-4ACB-97D9-AC4F32629AD3}"/>
              </a:ext>
            </a:extLst>
          </p:cNvPr>
          <p:cNvSpPr>
            <a:spLocks noGrp="1"/>
          </p:cNvSpPr>
          <p:nvPr>
            <p:ph type="sldNum" sz="quarter" idx="12"/>
          </p:nvPr>
        </p:nvSpPr>
        <p:spPr/>
        <p:txBody>
          <a:bodyPr/>
          <a:lstStyle/>
          <a:p>
            <a:fld id="{A71A8710-CAAE-40D4-90D5-BFE695055B37}" type="slidenum">
              <a:rPr lang="en-US" smtClean="0"/>
              <a:t>‹#›</a:t>
            </a:fld>
            <a:endParaRPr lang="en-US"/>
          </a:p>
        </p:txBody>
      </p:sp>
    </p:spTree>
    <p:extLst>
      <p:ext uri="{BB962C8B-B14F-4D97-AF65-F5344CB8AC3E}">
        <p14:creationId xmlns:p14="http://schemas.microsoft.com/office/powerpoint/2010/main" val="51962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753B1-D97E-4195-BBC0-871EBBEA2F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1C8127-431F-490E-8325-97D5306CC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B9B74-15A6-4D56-8629-62DCF437AF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A050A-F3B4-4541-9FFC-ADB39CD1DEED}" type="datetimeFigureOut">
              <a:rPr lang="en-US" smtClean="0"/>
              <a:t>6/21/2020</a:t>
            </a:fld>
            <a:endParaRPr lang="en-US"/>
          </a:p>
        </p:txBody>
      </p:sp>
      <p:sp>
        <p:nvSpPr>
          <p:cNvPr id="5" name="Footer Placeholder 4">
            <a:extLst>
              <a:ext uri="{FF2B5EF4-FFF2-40B4-BE49-F238E27FC236}">
                <a16:creationId xmlns:a16="http://schemas.microsoft.com/office/drawing/2014/main" id="{87BE703B-C7CB-4BC0-9E05-8865532B5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80AC4-9D3E-4335-A7CE-D98FF41B3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A8710-CAAE-40D4-90D5-BFE695055B37}" type="slidenum">
              <a:rPr lang="en-US" smtClean="0"/>
              <a:t>‹#›</a:t>
            </a:fld>
            <a:endParaRPr lang="en-US"/>
          </a:p>
        </p:txBody>
      </p:sp>
    </p:spTree>
    <p:extLst>
      <p:ext uri="{BB962C8B-B14F-4D97-AF65-F5344CB8AC3E}">
        <p14:creationId xmlns:p14="http://schemas.microsoft.com/office/powerpoint/2010/main" val="278500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5C01-A5D4-4008-92B3-78036889D7F2}"/>
              </a:ext>
            </a:extLst>
          </p:cNvPr>
          <p:cNvSpPr>
            <a:spLocks noGrp="1"/>
          </p:cNvSpPr>
          <p:nvPr>
            <p:ph type="ctrTitle"/>
          </p:nvPr>
        </p:nvSpPr>
        <p:spPr/>
        <p:txBody>
          <a:bodyPr>
            <a:normAutofit/>
          </a:bodyPr>
          <a:lstStyle/>
          <a:p>
            <a:br>
              <a:rPr lang="en-US" sz="4000" b="0" i="0" u="none" strike="noStrike" baseline="0" dirty="0">
                <a:solidFill>
                  <a:srgbClr val="000000"/>
                </a:solidFill>
                <a:latin typeface="Calibri" panose="020F0502020204030204" pitchFamily="34" charset="0"/>
              </a:rPr>
            </a:br>
            <a:r>
              <a:rPr lang="en-US" sz="4000" b="0" i="0" u="none" strike="noStrike" baseline="0" dirty="0">
                <a:solidFill>
                  <a:srgbClr val="000000"/>
                </a:solidFill>
                <a:latin typeface="Calibri" panose="020F0502020204030204" pitchFamily="34" charset="0"/>
              </a:rPr>
              <a:t> Open Asian Food Restaurant in Toronto </a:t>
            </a:r>
            <a:endParaRPr lang="en-US" sz="4000" dirty="0"/>
          </a:p>
        </p:txBody>
      </p:sp>
      <p:sp>
        <p:nvSpPr>
          <p:cNvPr id="4" name="Subtitle 3">
            <a:extLst>
              <a:ext uri="{FF2B5EF4-FFF2-40B4-BE49-F238E27FC236}">
                <a16:creationId xmlns:a16="http://schemas.microsoft.com/office/drawing/2014/main" id="{71B249CC-FD97-4E02-88F9-310804C9BBF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307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57281-98D1-4FD9-8BC4-23D78BDCAA85}"/>
              </a:ext>
            </a:extLst>
          </p:cNvPr>
          <p:cNvSpPr>
            <a:spLocks noGrp="1"/>
          </p:cNvSpPr>
          <p:nvPr>
            <p:ph type="title"/>
          </p:nvPr>
        </p:nvSpPr>
        <p:spPr>
          <a:xfrm>
            <a:off x="686834" y="1153572"/>
            <a:ext cx="3200400" cy="4461163"/>
          </a:xfrm>
        </p:spPr>
        <p:txBody>
          <a:bodyPr>
            <a:normAutofit/>
          </a:bodyPr>
          <a:lstStyle/>
          <a:p>
            <a:r>
              <a:rPr lang="en-US" b="0" i="0" u="none" strike="noStrike" baseline="0">
                <a:solidFill>
                  <a:srgbClr val="FFFFFF"/>
                </a:solidFill>
                <a:latin typeface="Calibri" panose="020F0502020204030204" pitchFamily="34" charset="0"/>
              </a:rPr>
              <a:t> Introduction: </a:t>
            </a:r>
            <a:br>
              <a:rPr lang="en-US" b="0" i="0" u="none" strike="noStrike" baseline="0">
                <a:solidFill>
                  <a:srgbClr val="FFFFFF"/>
                </a:solidFill>
                <a:latin typeface="Calibri" panose="020F0502020204030204" pitchFamily="34" charset="0"/>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66CE812-F6DF-4D27-A5B8-87F2F4C4D010}"/>
              </a:ext>
            </a:extLst>
          </p:cNvPr>
          <p:cNvSpPr>
            <a:spLocks noGrp="1"/>
          </p:cNvSpPr>
          <p:nvPr>
            <p:ph idx="1"/>
          </p:nvPr>
        </p:nvSpPr>
        <p:spPr>
          <a:xfrm>
            <a:off x="4447308" y="591344"/>
            <a:ext cx="6906491" cy="5585619"/>
          </a:xfrm>
        </p:spPr>
        <p:txBody>
          <a:bodyPr anchor="ctr">
            <a:normAutofit/>
          </a:bodyPr>
          <a:lstStyle/>
          <a:p>
            <a:endParaRPr lang="en-US" sz="2600" b="0" i="0" u="none" strike="noStrike" baseline="0">
              <a:latin typeface="Calibri" panose="020F0502020204030204" pitchFamily="34" charset="0"/>
            </a:endParaRPr>
          </a:p>
          <a:p>
            <a:endParaRPr lang="en-US" sz="2600" b="0" i="0" u="none" strike="noStrike" baseline="0">
              <a:latin typeface="Calibri" panose="020F0502020204030204" pitchFamily="34" charset="0"/>
            </a:endParaRPr>
          </a:p>
          <a:p>
            <a:endParaRPr lang="en-US" sz="2600">
              <a:latin typeface="Calibri" panose="020F0502020204030204" pitchFamily="34" charset="0"/>
            </a:endParaRPr>
          </a:p>
          <a:p>
            <a:r>
              <a:rPr lang="en-US" sz="2600" b="0" i="0" u="none" strike="noStrike" baseline="0">
                <a:latin typeface="Calibri" panose="020F0502020204030204" pitchFamily="34" charset="0"/>
              </a:rPr>
              <a:t>Many people love Asian food or try to taste it, so if someone decide to open Asian food restaurant then he must put in his consideration the location where he could open it because the location is one of the most important business decisions. So this project provide a suggestion of the best locations for open a new restaurant that provide an Asian food in Toronto to everyone wants to open an Asian food restaurant in Toronto. </a:t>
            </a:r>
            <a:endParaRPr lang="en-US" sz="2600"/>
          </a:p>
        </p:txBody>
      </p:sp>
    </p:spTree>
    <p:extLst>
      <p:ext uri="{BB962C8B-B14F-4D97-AF65-F5344CB8AC3E}">
        <p14:creationId xmlns:p14="http://schemas.microsoft.com/office/powerpoint/2010/main" val="7327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6065-A966-43E2-829D-239DC33F7F61}"/>
              </a:ext>
            </a:extLst>
          </p:cNvPr>
          <p:cNvSpPr>
            <a:spLocks noGrp="1"/>
          </p:cNvSpPr>
          <p:nvPr>
            <p:ph type="title"/>
          </p:nvPr>
        </p:nvSpPr>
        <p:spPr>
          <a:xfrm>
            <a:off x="838200" y="365125"/>
            <a:ext cx="10515600" cy="1325563"/>
          </a:xfrm>
        </p:spPr>
        <p:txBody>
          <a:bodyPr>
            <a:normAutofit/>
          </a:bodyPr>
          <a:lstStyle/>
          <a:p>
            <a:pPr algn="ctr"/>
            <a:endParaRPr lang="en-US"/>
          </a:p>
        </p:txBody>
      </p:sp>
      <p:graphicFrame>
        <p:nvGraphicFramePr>
          <p:cNvPr id="5" name="Content Placeholder 2">
            <a:extLst>
              <a:ext uri="{FF2B5EF4-FFF2-40B4-BE49-F238E27FC236}">
                <a16:creationId xmlns:a16="http://schemas.microsoft.com/office/drawing/2014/main" id="{DDD8F9C0-5C6C-4BE9-A1E4-177387E79167}"/>
              </a:ext>
            </a:extLst>
          </p:cNvPr>
          <p:cNvGraphicFramePr>
            <a:graphicFrameLocks noGrp="1"/>
          </p:cNvGraphicFramePr>
          <p:nvPr>
            <p:ph idx="1"/>
            <p:extLst>
              <p:ext uri="{D42A27DB-BD31-4B8C-83A1-F6EECF244321}">
                <p14:modId xmlns:p14="http://schemas.microsoft.com/office/powerpoint/2010/main" val="261311742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36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D253A-A3C9-422B-B662-536CA8B10B89}"/>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collection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E0C30B6-BE6D-4653-8F0E-9C9092819630}"/>
              </a:ext>
            </a:extLst>
          </p:cNvPr>
          <p:cNvSpPr>
            <a:spLocks noGrp="1"/>
          </p:cNvSpPr>
          <p:nvPr>
            <p:ph idx="1"/>
          </p:nvPr>
        </p:nvSpPr>
        <p:spPr>
          <a:xfrm>
            <a:off x="4447308" y="591344"/>
            <a:ext cx="6906491" cy="5585619"/>
          </a:xfrm>
        </p:spPr>
        <p:txBody>
          <a:bodyPr anchor="ctr">
            <a:normAutofit/>
          </a:bodyPr>
          <a:lstStyle/>
          <a:p>
            <a:endParaRPr lang="en-US" b="0" i="0" u="none" strike="noStrike" baseline="0">
              <a:latin typeface="Calibri" panose="020F0502020204030204" pitchFamily="34" charset="0"/>
            </a:endParaRPr>
          </a:p>
          <a:p>
            <a:endParaRPr lang="en-US">
              <a:latin typeface="Calibri" panose="020F0502020204030204" pitchFamily="34" charset="0"/>
            </a:endParaRPr>
          </a:p>
          <a:p>
            <a:endParaRPr lang="en-US" b="0" i="0" u="none" strike="noStrike" baseline="0">
              <a:latin typeface="Calibri" panose="020F0502020204030204" pitchFamily="34" charset="0"/>
            </a:endParaRPr>
          </a:p>
          <a:p>
            <a:pPr marL="0" indent="0">
              <a:buNone/>
            </a:pPr>
            <a:r>
              <a:rPr lang="en-US" b="0" i="0" u="none" strike="noStrike" baseline="0">
                <a:latin typeface="Calibri" panose="020F0502020204030204" pitchFamily="34" charset="0"/>
              </a:rPr>
              <a:t>1. Toronto neighborhoods via Wikipedia. </a:t>
            </a:r>
          </a:p>
          <a:p>
            <a:pPr marL="0" indent="0">
              <a:buNone/>
            </a:pPr>
            <a:r>
              <a:rPr lang="en-US" b="0" i="0" u="none" strike="noStrike" baseline="0">
                <a:latin typeface="Calibri" panose="020F0502020204030204" pitchFamily="34" charset="0"/>
              </a:rPr>
              <a:t>2. Latitude and longitude of neighborhoods using geocoder package. </a:t>
            </a:r>
          </a:p>
          <a:p>
            <a:pPr marL="0" indent="0">
              <a:buNone/>
            </a:pPr>
            <a:r>
              <a:rPr lang="en-US" b="0" i="0" u="none" strike="noStrike" baseline="0">
                <a:latin typeface="Calibri" panose="020F0502020204030204" pitchFamily="34" charset="0"/>
              </a:rPr>
              <a:t>3. venue data related to those neighborhoods using Foursquare API. </a:t>
            </a:r>
          </a:p>
          <a:p>
            <a:pPr marL="0" indent="0">
              <a:buNone/>
            </a:pPr>
            <a:endParaRPr lang="en-US" dirty="0"/>
          </a:p>
        </p:txBody>
      </p:sp>
    </p:spTree>
    <p:extLst>
      <p:ext uri="{BB962C8B-B14F-4D97-AF65-F5344CB8AC3E}">
        <p14:creationId xmlns:p14="http://schemas.microsoft.com/office/powerpoint/2010/main" val="148845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189B7-6164-4D37-ADA2-7A5DADF2CBE6}"/>
              </a:ext>
            </a:extLst>
          </p:cNvPr>
          <p:cNvSpPr>
            <a:spLocks noGrp="1"/>
          </p:cNvSpPr>
          <p:nvPr>
            <p:ph type="title"/>
          </p:nvPr>
        </p:nvSpPr>
        <p:spPr>
          <a:xfrm>
            <a:off x="686834" y="1153572"/>
            <a:ext cx="3200400" cy="4461163"/>
          </a:xfrm>
        </p:spPr>
        <p:txBody>
          <a:bodyPr>
            <a:normAutofit/>
          </a:bodyPr>
          <a:lstStyle/>
          <a:p>
            <a:r>
              <a:rPr lang="en-US" sz="4100" b="0" i="0" u="none" strike="noStrike" baseline="0">
                <a:solidFill>
                  <a:srgbClr val="FFFFFF"/>
                </a:solidFill>
                <a:latin typeface="Calibri" panose="020F0502020204030204" pitchFamily="34" charset="0"/>
              </a:rPr>
              <a:t>Methodology: </a:t>
            </a:r>
            <a:endParaRPr lang="en-US"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29DDB12-A13D-43CD-A112-682B5B1AEE8F}"/>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000" b="0" i="0" u="none" strike="noStrike" baseline="0">
                <a:latin typeface="Calibri" panose="020F0502020204030204" pitchFamily="34" charset="0"/>
              </a:rPr>
              <a:t>create </a:t>
            </a:r>
            <a:r>
              <a:rPr lang="en-US" sz="2000" b="0" i="0" u="none" strike="noStrike" baseline="0" err="1">
                <a:latin typeface="Calibri" panose="020F0502020204030204" pitchFamily="34" charset="0"/>
              </a:rPr>
              <a:t>dataframe</a:t>
            </a:r>
            <a:r>
              <a:rPr lang="en-US" sz="2000" b="0" i="0" u="none" strike="noStrike" baseline="0">
                <a:latin typeface="Calibri" panose="020F0502020204030204" pitchFamily="34" charset="0"/>
              </a:rPr>
              <a:t> that contain the Toronto data.</a:t>
            </a:r>
          </a:p>
          <a:p>
            <a:pPr marL="514350" indent="-514350">
              <a:buFont typeface="+mj-lt"/>
              <a:buAutoNum type="arabicPeriod"/>
            </a:pPr>
            <a:r>
              <a:rPr lang="en-US" sz="2000" b="0" i="0" u="none" strike="noStrike" baseline="0">
                <a:latin typeface="Calibri" panose="020F0502020204030204" pitchFamily="34" charset="0"/>
              </a:rPr>
              <a:t>define Foursquare Credentials and Version and get the top 200 venues that are within a radius of 2000 meters and find out how many unique categories can be curated from all the returned venues in order to Analyze Each Area. </a:t>
            </a:r>
            <a:endParaRPr lang="en-US" sz="2000">
              <a:latin typeface="Calibri" panose="020F0502020204030204" pitchFamily="34" charset="0"/>
            </a:endParaRPr>
          </a:p>
          <a:p>
            <a:pPr marL="514350" indent="-514350">
              <a:buFont typeface="+mj-lt"/>
              <a:buAutoNum type="arabicPeriod"/>
            </a:pPr>
            <a:r>
              <a:rPr lang="en-US" sz="2000" b="0" i="0" u="none" strike="noStrike" baseline="0">
                <a:latin typeface="Calibri" panose="020F0502020204030204" pitchFamily="34" charset="0"/>
              </a:rPr>
              <a:t>define Foursquare Credentials and Version and get the top 200 venues that are within a radius of 2000 meters and find out how many unique categories can be curated from all the returned venues in order to Analyze Each Area. </a:t>
            </a:r>
            <a:endParaRPr lang="en-US" sz="2000">
              <a:latin typeface="Calibri" panose="020F0502020204030204" pitchFamily="34" charset="0"/>
            </a:endParaRPr>
          </a:p>
          <a:p>
            <a:pPr marL="514350" indent="-514350">
              <a:buFont typeface="+mj-lt"/>
              <a:buAutoNum type="arabicPeriod"/>
            </a:pPr>
            <a:r>
              <a:rPr lang="en-US" sz="2000" b="0" i="0" u="none" strike="noStrike" baseline="0">
                <a:latin typeface="Calibri" panose="020F0502020204030204" pitchFamily="34" charset="0"/>
              </a:rPr>
              <a:t>create the new </a:t>
            </a:r>
            <a:r>
              <a:rPr lang="en-US" sz="2000" b="0" i="0" u="none" strike="noStrike" baseline="0" err="1">
                <a:latin typeface="Calibri" panose="020F0502020204030204" pitchFamily="34" charset="0"/>
              </a:rPr>
              <a:t>dataframe</a:t>
            </a:r>
            <a:r>
              <a:rPr lang="en-US" sz="2000" b="0" i="0" u="none" strike="noStrike" baseline="0">
                <a:latin typeface="Calibri" panose="020F0502020204030204" pitchFamily="34" charset="0"/>
              </a:rPr>
              <a:t> and display the top 10 venues for each </a:t>
            </a:r>
            <a:r>
              <a:rPr lang="en-US" sz="2000" b="0" i="0" u="none" strike="noStrike" baseline="0" err="1">
                <a:latin typeface="Calibri" panose="020F0502020204030204" pitchFamily="34" charset="0"/>
              </a:rPr>
              <a:t>Postalcode</a:t>
            </a:r>
            <a:r>
              <a:rPr lang="en-US" sz="2000" b="0" i="0" u="none" strike="noStrike" baseline="0">
                <a:latin typeface="Calibri" panose="020F0502020204030204" pitchFamily="34" charset="0"/>
              </a:rPr>
              <a:t> and Calculate the total number of restaurants in each region and create </a:t>
            </a:r>
            <a:r>
              <a:rPr lang="en-US" sz="2000" b="0" i="0" u="none" strike="noStrike" baseline="0" err="1">
                <a:latin typeface="Calibri" panose="020F0502020204030204" pitchFamily="34" charset="0"/>
              </a:rPr>
              <a:t>dataframe</a:t>
            </a:r>
            <a:r>
              <a:rPr lang="en-US" sz="2000" b="0" i="0" u="none" strike="noStrike" baseline="0">
                <a:latin typeface="Calibri" panose="020F0502020204030204" pitchFamily="34" charset="0"/>
              </a:rPr>
              <a:t> that calculate the sum of all restaurants in the Neighborhoods the the number of the Asian restaurant in the same Neighborhoods , then combine the two </a:t>
            </a:r>
            <a:r>
              <a:rPr lang="en-US" sz="2000" b="0" i="0" u="none" strike="noStrike" baseline="0" err="1">
                <a:latin typeface="Calibri" panose="020F0502020204030204" pitchFamily="34" charset="0"/>
              </a:rPr>
              <a:t>datafarames</a:t>
            </a:r>
            <a:r>
              <a:rPr lang="en-US" sz="2000" b="0" i="0" u="none" strike="noStrike" baseline="0">
                <a:latin typeface="Calibri" panose="020F0502020204030204" pitchFamily="34" charset="0"/>
              </a:rPr>
              <a:t> in final </a:t>
            </a:r>
            <a:r>
              <a:rPr lang="en-US" sz="2000" b="0" i="0" u="none" strike="noStrike" baseline="0" err="1">
                <a:latin typeface="Calibri" panose="020F0502020204030204" pitchFamily="34" charset="0"/>
              </a:rPr>
              <a:t>dataframe</a:t>
            </a:r>
            <a:r>
              <a:rPr lang="en-US" sz="2000" b="0" i="0" u="none" strike="noStrike" baseline="0">
                <a:latin typeface="Calibri" panose="020F0502020204030204" pitchFamily="34" charset="0"/>
              </a:rPr>
              <a:t> that will be use in clustering. </a:t>
            </a:r>
          </a:p>
          <a:p>
            <a:pPr marL="514350" indent="-514350">
              <a:buFont typeface="+mj-lt"/>
              <a:buAutoNum type="arabicPeriod"/>
            </a:pPr>
            <a:r>
              <a:rPr lang="en-US" sz="2000" b="0" i="0" u="none" strike="noStrike" baseline="0">
                <a:latin typeface="Calibri" panose="020F0502020204030204" pitchFamily="34" charset="0"/>
              </a:rPr>
              <a:t>cluster the area using 5 clusters and create map that visualize the resulting clusters </a:t>
            </a:r>
          </a:p>
          <a:p>
            <a:pPr marL="514350" indent="-514350">
              <a:buFont typeface="+mj-lt"/>
              <a:buAutoNum type="arabicPeriod"/>
            </a:pPr>
            <a:endParaRPr lang="en-US" sz="2000"/>
          </a:p>
        </p:txBody>
      </p:sp>
    </p:spTree>
    <p:extLst>
      <p:ext uri="{BB962C8B-B14F-4D97-AF65-F5344CB8AC3E}">
        <p14:creationId xmlns:p14="http://schemas.microsoft.com/office/powerpoint/2010/main" val="92202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0D297-4124-4830-B6DF-BA51EE19A772}"/>
              </a:ext>
            </a:extLst>
          </p:cNvPr>
          <p:cNvSpPr>
            <a:spLocks noGrp="1"/>
          </p:cNvSpPr>
          <p:nvPr>
            <p:ph type="title"/>
          </p:nvPr>
        </p:nvSpPr>
        <p:spPr>
          <a:xfrm>
            <a:off x="686834" y="1153572"/>
            <a:ext cx="3200400" cy="4461163"/>
          </a:xfrm>
        </p:spPr>
        <p:txBody>
          <a:bodyPr>
            <a:normAutofit/>
          </a:bodyPr>
          <a:lstStyle/>
          <a:p>
            <a:r>
              <a:rPr lang="en-US">
                <a:solidFill>
                  <a:srgbClr val="FFFFFF"/>
                </a:solidFill>
              </a:rPr>
              <a:t>Result: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260DD0B7-B177-4400-A229-DB17C0B5D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6588" y="1276689"/>
            <a:ext cx="6907212" cy="4215722"/>
          </a:xfrm>
        </p:spPr>
      </p:pic>
    </p:spTree>
    <p:extLst>
      <p:ext uri="{BB962C8B-B14F-4D97-AF65-F5344CB8AC3E}">
        <p14:creationId xmlns:p14="http://schemas.microsoft.com/office/powerpoint/2010/main" val="81099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69D13-D2EF-481F-957B-1DA254A24BA2}"/>
              </a:ext>
            </a:extLst>
          </p:cNvPr>
          <p:cNvSpPr>
            <a:spLocks noGrp="1"/>
          </p:cNvSpPr>
          <p:nvPr>
            <p:ph type="title"/>
          </p:nvPr>
        </p:nvSpPr>
        <p:spPr>
          <a:xfrm>
            <a:off x="686834" y="1153572"/>
            <a:ext cx="3200400" cy="4461163"/>
          </a:xfrm>
        </p:spPr>
        <p:txBody>
          <a:bodyPr>
            <a:normAutofit/>
          </a:bodyPr>
          <a:lstStyle/>
          <a:p>
            <a:r>
              <a:rPr lang="en-US" b="0" i="0" u="none" strike="noStrike" baseline="0">
                <a:solidFill>
                  <a:srgbClr val="FFFFFF"/>
                </a:solidFill>
                <a:latin typeface="Calibri" panose="020F0502020204030204" pitchFamily="34" charset="0"/>
              </a:rPr>
              <a:t>Discussion: </a:t>
            </a:r>
            <a:br>
              <a:rPr lang="en-US" b="0" i="0" u="none" strike="noStrike" baseline="0">
                <a:solidFill>
                  <a:srgbClr val="FFFFFF"/>
                </a:solidFill>
                <a:latin typeface="Calibri" panose="020F0502020204030204" pitchFamily="34" charset="0"/>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8951DA3-9A23-42D7-826E-E0914F9B6CAD}"/>
              </a:ext>
            </a:extLst>
          </p:cNvPr>
          <p:cNvSpPr>
            <a:spLocks noGrp="1"/>
          </p:cNvSpPr>
          <p:nvPr>
            <p:ph idx="1"/>
          </p:nvPr>
        </p:nvSpPr>
        <p:spPr>
          <a:xfrm>
            <a:off x="4447308" y="591344"/>
            <a:ext cx="6906491" cy="5585619"/>
          </a:xfrm>
        </p:spPr>
        <p:txBody>
          <a:bodyPr anchor="ctr">
            <a:normAutofit/>
          </a:bodyPr>
          <a:lstStyle/>
          <a:p>
            <a:endParaRPr lang="en-US" b="0" i="0" u="none" strike="noStrike" baseline="0">
              <a:latin typeface="Calibri" panose="020F0502020204030204" pitchFamily="34" charset="0"/>
            </a:endParaRPr>
          </a:p>
          <a:p>
            <a:endParaRPr lang="en-US">
              <a:latin typeface="Calibri" panose="020F0502020204030204" pitchFamily="34" charset="0"/>
            </a:endParaRPr>
          </a:p>
          <a:p>
            <a:endParaRPr lang="en-US" b="0" i="0" u="none" strike="noStrike" baseline="0">
              <a:latin typeface="Calibri" panose="020F0502020204030204" pitchFamily="34" charset="0"/>
            </a:endParaRPr>
          </a:p>
          <a:p>
            <a:r>
              <a:rPr lang="en-US" b="0" i="0" u="none" strike="noStrike" baseline="0">
                <a:latin typeface="Calibri" panose="020F0502020204030204" pitchFamily="34" charset="0"/>
              </a:rPr>
              <a:t>The above result of clustering determined that the neighborhoods corresponding to cluster 5(label 4) the best choice for opening Asian restaurant base on distribution of other restaurants, </a:t>
            </a:r>
            <a:endParaRPr lang="en-US" dirty="0"/>
          </a:p>
        </p:txBody>
      </p:sp>
    </p:spTree>
    <p:extLst>
      <p:ext uri="{BB962C8B-B14F-4D97-AF65-F5344CB8AC3E}">
        <p14:creationId xmlns:p14="http://schemas.microsoft.com/office/powerpoint/2010/main" val="179380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2D578-1B48-4DEE-A3FB-7BAB694DFAE8}"/>
              </a:ext>
            </a:extLst>
          </p:cNvPr>
          <p:cNvSpPr>
            <a:spLocks noGrp="1"/>
          </p:cNvSpPr>
          <p:nvPr>
            <p:ph type="title"/>
          </p:nvPr>
        </p:nvSpPr>
        <p:spPr>
          <a:xfrm>
            <a:off x="686834" y="1153572"/>
            <a:ext cx="3200400" cy="4461163"/>
          </a:xfrm>
        </p:spPr>
        <p:txBody>
          <a:bodyPr>
            <a:normAutofit/>
          </a:bodyPr>
          <a:lstStyle/>
          <a:p>
            <a:r>
              <a:rPr lang="en-US" b="0" i="0" u="none" strike="noStrike" baseline="0">
                <a:solidFill>
                  <a:srgbClr val="FFFFFF"/>
                </a:solidFill>
                <a:latin typeface="Calibri" panose="020F0502020204030204" pitchFamily="34" charset="0"/>
              </a:rPr>
              <a:t>Conclusion: </a:t>
            </a:r>
            <a:br>
              <a:rPr lang="en-US" b="0" i="0" u="none" strike="noStrike" baseline="0">
                <a:solidFill>
                  <a:srgbClr val="FFFFFF"/>
                </a:solidFill>
                <a:latin typeface="Calibri" panose="020F0502020204030204" pitchFamily="34" charset="0"/>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24FE3B9-321E-4B03-9694-DCB10BE8CBCD}"/>
              </a:ext>
            </a:extLst>
          </p:cNvPr>
          <p:cNvSpPr>
            <a:spLocks noGrp="1"/>
          </p:cNvSpPr>
          <p:nvPr>
            <p:ph idx="1"/>
          </p:nvPr>
        </p:nvSpPr>
        <p:spPr>
          <a:xfrm>
            <a:off x="4447308" y="591344"/>
            <a:ext cx="6906491" cy="5585619"/>
          </a:xfrm>
        </p:spPr>
        <p:txBody>
          <a:bodyPr anchor="ctr">
            <a:normAutofit/>
          </a:bodyPr>
          <a:lstStyle/>
          <a:p>
            <a:endParaRPr lang="en-US" b="0" i="0" u="none" strike="noStrike" baseline="0">
              <a:latin typeface="Calibri" panose="020F0502020204030204" pitchFamily="34" charset="0"/>
            </a:endParaRPr>
          </a:p>
          <a:p>
            <a:endParaRPr lang="en-US">
              <a:latin typeface="Calibri" panose="020F0502020204030204" pitchFamily="34" charset="0"/>
            </a:endParaRPr>
          </a:p>
          <a:p>
            <a:endParaRPr lang="en-US" b="0" i="0" u="none" strike="noStrike" baseline="0">
              <a:latin typeface="Calibri" panose="020F0502020204030204" pitchFamily="34" charset="0"/>
            </a:endParaRPr>
          </a:p>
          <a:p>
            <a:endParaRPr lang="en-US">
              <a:latin typeface="Calibri" panose="020F0502020204030204" pitchFamily="34" charset="0"/>
            </a:endParaRPr>
          </a:p>
          <a:p>
            <a:r>
              <a:rPr lang="en-US" b="0" i="0" u="none" strike="noStrike" baseline="0">
                <a:latin typeface="Calibri" panose="020F0502020204030204" pitchFamily="34" charset="0"/>
              </a:rPr>
              <a:t>Invest in new business like open a restaurant is a sensitive decision and the determine its location is one of the most important thing in this business decisions, so it’s important to do some research to choice the location where can you open a restaurant in order to guarantee the success of the business .</a:t>
            </a:r>
            <a:endParaRPr lang="en-US" dirty="0"/>
          </a:p>
        </p:txBody>
      </p:sp>
    </p:spTree>
    <p:extLst>
      <p:ext uri="{BB962C8B-B14F-4D97-AF65-F5344CB8AC3E}">
        <p14:creationId xmlns:p14="http://schemas.microsoft.com/office/powerpoint/2010/main" val="266441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441FD-EF6A-4CC2-AF14-4FE3FEFF7D68}"/>
              </a:ext>
            </a:extLst>
          </p:cNvPr>
          <p:cNvSpPr>
            <a:spLocks noGrp="1"/>
          </p:cNvSpPr>
          <p:nvPr>
            <p:ph type="title"/>
          </p:nvPr>
        </p:nvSpPr>
        <p:spPr>
          <a:xfrm>
            <a:off x="686834" y="1153572"/>
            <a:ext cx="3200400" cy="4461163"/>
          </a:xfrm>
        </p:spPr>
        <p:txBody>
          <a:bodyPr>
            <a:normAutofit/>
          </a:bodyPr>
          <a:lstStyle/>
          <a:p>
            <a:r>
              <a:rPr lang="en-US" b="0" i="0" u="none" strike="noStrike" baseline="0">
                <a:solidFill>
                  <a:srgbClr val="FFFFFF"/>
                </a:solidFill>
                <a:latin typeface="Calibri" panose="020F0502020204030204" pitchFamily="34" charset="0"/>
              </a:rPr>
              <a:t>References: </a:t>
            </a:r>
            <a:br>
              <a:rPr lang="en-US" b="0" i="0" u="none" strike="noStrike" baseline="0">
                <a:solidFill>
                  <a:srgbClr val="FFFFFF"/>
                </a:solidFill>
                <a:latin typeface="Calibri" panose="020F0502020204030204" pitchFamily="34" charset="0"/>
              </a:rPr>
            </a:br>
            <a:endParaRPr lang="en-US">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ECCBCCC-A458-4511-B19C-07F680D0194C}"/>
              </a:ext>
            </a:extLst>
          </p:cNvPr>
          <p:cNvSpPr>
            <a:spLocks noGrp="1"/>
          </p:cNvSpPr>
          <p:nvPr>
            <p:ph idx="1"/>
          </p:nvPr>
        </p:nvSpPr>
        <p:spPr>
          <a:xfrm>
            <a:off x="4447308" y="591344"/>
            <a:ext cx="6906491" cy="5585619"/>
          </a:xfrm>
        </p:spPr>
        <p:txBody>
          <a:bodyPr anchor="ctr">
            <a:normAutofit/>
          </a:bodyPr>
          <a:lstStyle/>
          <a:p>
            <a:endParaRPr lang="en-US" b="0" i="0" u="none" strike="noStrike" baseline="0">
              <a:latin typeface="Calibri" panose="020F0502020204030204" pitchFamily="34" charset="0"/>
            </a:endParaRPr>
          </a:p>
          <a:p>
            <a:endParaRPr lang="en-US">
              <a:latin typeface="Calibri" panose="020F0502020204030204" pitchFamily="34" charset="0"/>
            </a:endParaRPr>
          </a:p>
          <a:p>
            <a:endParaRPr lang="en-US" b="0" i="0" u="none" strike="noStrike" baseline="0">
              <a:latin typeface="Calibri" panose="020F0502020204030204" pitchFamily="34" charset="0"/>
            </a:endParaRPr>
          </a:p>
          <a:p>
            <a:endParaRPr lang="en-US">
              <a:latin typeface="Calibri" panose="020F0502020204030204" pitchFamily="34" charset="0"/>
            </a:endParaRPr>
          </a:p>
          <a:p>
            <a:r>
              <a:rPr lang="en-US" b="0" i="0" u="none" strike="noStrike" baseline="0">
                <a:latin typeface="Calibri" panose="020F0502020204030204" pitchFamily="34" charset="0"/>
              </a:rPr>
              <a:t>https://</a:t>
            </a:r>
            <a:r>
              <a:rPr lang="en-US" b="0" i="0" u="none" strike="noStrike" baseline="0" err="1">
                <a:latin typeface="Calibri" panose="020F0502020204030204" pitchFamily="34" charset="0"/>
              </a:rPr>
              <a:t>en.wikipedia.org</a:t>
            </a:r>
            <a:r>
              <a:rPr lang="en-US" b="0" i="0" u="none" strike="noStrike" baseline="0">
                <a:latin typeface="Calibri" panose="020F0502020204030204" pitchFamily="34" charset="0"/>
              </a:rPr>
              <a:t>/wiki/</a:t>
            </a:r>
            <a:r>
              <a:rPr lang="en-US" b="0" i="0" u="none" strike="noStrike" baseline="0" err="1">
                <a:latin typeface="Calibri" panose="020F0502020204030204" pitchFamily="34" charset="0"/>
              </a:rPr>
              <a:t>List_of_postal_codes_of_Canada:_M</a:t>
            </a:r>
            <a:r>
              <a:rPr lang="en-US" b="0" i="0" u="none" strike="noStrike" baseline="0">
                <a:latin typeface="Calibri" panose="020F0502020204030204" pitchFamily="34" charset="0"/>
              </a:rPr>
              <a:t> </a:t>
            </a:r>
            <a:endParaRPr lang="en-US" dirty="0"/>
          </a:p>
        </p:txBody>
      </p:sp>
    </p:spTree>
    <p:extLst>
      <p:ext uri="{BB962C8B-B14F-4D97-AF65-F5344CB8AC3E}">
        <p14:creationId xmlns:p14="http://schemas.microsoft.com/office/powerpoint/2010/main" val="219950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452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Open Asian Food Restaurant in Toronto </vt:lpstr>
      <vt:lpstr> Introduction:  </vt:lpstr>
      <vt:lpstr>PowerPoint Presentation</vt:lpstr>
      <vt:lpstr>Data collection</vt:lpstr>
      <vt:lpstr>Methodology: </vt:lpstr>
      <vt:lpstr>Result:</vt:lpstr>
      <vt:lpstr>Discussion: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Open Asian Food Restaurant in Toronto </dc:title>
  <dc:creator>HP</dc:creator>
  <cp:lastModifiedBy>HP</cp:lastModifiedBy>
  <cp:revision>2</cp:revision>
  <dcterms:created xsi:type="dcterms:W3CDTF">2020-06-21T17:30:00Z</dcterms:created>
  <dcterms:modified xsi:type="dcterms:W3CDTF">2020-06-21T17:35:30Z</dcterms:modified>
</cp:coreProperties>
</file>