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7" r:id="rId10"/>
    <p:sldId id="268" r:id="rId11"/>
    <p:sldId id="269" r:id="rId12"/>
    <p:sldId id="270" r:id="rId13"/>
    <p:sldId id="266" r:id="rId14"/>
    <p:sldId id="271" r:id="rId15"/>
    <p:sldId id="273" r:id="rId16"/>
    <p:sldId id="272" r:id="rId17"/>
    <p:sldId id="274" r:id="rId18"/>
    <p:sldId id="263" r:id="rId19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A7FC3-1057-4010-B735-91B76720BAD0}" v="16" dt="2025-10-10T08:44:37.4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B17F9-23B8-4804-BE52-312D1BBA172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4A8F6D-6235-40A4-B18D-266964873F62}">
      <dgm:prSet/>
      <dgm:spPr/>
      <dgm:t>
        <a:bodyPr/>
        <a:lstStyle/>
        <a:p>
          <a:r>
            <a:rPr lang="en-GB"/>
            <a:t>Factors influencing retention:</a:t>
          </a:r>
          <a:endParaRPr lang="en-US"/>
        </a:p>
      </dgm:t>
    </dgm:pt>
    <dgm:pt modelId="{49EC00DC-76D5-4033-9449-54CF84C3AA41}" type="parTrans" cxnId="{CE027D9C-2D86-4156-B633-8A8C53C78268}">
      <dgm:prSet/>
      <dgm:spPr/>
      <dgm:t>
        <a:bodyPr/>
        <a:lstStyle/>
        <a:p>
          <a:endParaRPr lang="en-US"/>
        </a:p>
      </dgm:t>
    </dgm:pt>
    <dgm:pt modelId="{9868072B-31A2-40C3-93CE-1F2CAA24B463}" type="sibTrans" cxnId="{CE027D9C-2D86-4156-B633-8A8C53C78268}">
      <dgm:prSet/>
      <dgm:spPr/>
      <dgm:t>
        <a:bodyPr/>
        <a:lstStyle/>
        <a:p>
          <a:endParaRPr lang="en-US"/>
        </a:p>
      </dgm:t>
    </dgm:pt>
    <dgm:pt modelId="{F81B5840-91BC-46EE-AF82-245C287C351A}">
      <dgm:prSet/>
      <dgm:spPr/>
      <dgm:t>
        <a:bodyPr/>
        <a:lstStyle/>
        <a:p>
          <a:r>
            <a:rPr lang="en-NG"/>
            <a:t>Customers who </a:t>
          </a:r>
          <a:r>
            <a:rPr lang="en-NG" b="1"/>
            <a:t>bought recently</a:t>
          </a:r>
          <a:r>
            <a:rPr lang="en-NG"/>
            <a:t> are more likely to stay active.</a:t>
          </a:r>
          <a:endParaRPr lang="en-US"/>
        </a:p>
      </dgm:t>
    </dgm:pt>
    <dgm:pt modelId="{AECF21FD-32C6-4709-BECE-C3C8E3F4BC32}" type="parTrans" cxnId="{BA888F6E-6E00-40C4-B6B8-1EA10E837066}">
      <dgm:prSet/>
      <dgm:spPr/>
      <dgm:t>
        <a:bodyPr/>
        <a:lstStyle/>
        <a:p>
          <a:endParaRPr lang="en-US"/>
        </a:p>
      </dgm:t>
    </dgm:pt>
    <dgm:pt modelId="{8E4D2FEF-7FBD-407E-9A44-B373D03BD448}" type="sibTrans" cxnId="{BA888F6E-6E00-40C4-B6B8-1EA10E837066}">
      <dgm:prSet/>
      <dgm:spPr/>
      <dgm:t>
        <a:bodyPr/>
        <a:lstStyle/>
        <a:p>
          <a:endParaRPr lang="en-US"/>
        </a:p>
      </dgm:t>
    </dgm:pt>
    <dgm:pt modelId="{0CECDF2E-C9FB-4CBE-BF56-39B99A8271A9}">
      <dgm:prSet/>
      <dgm:spPr/>
      <dgm:t>
        <a:bodyPr/>
        <a:lstStyle/>
        <a:p>
          <a:r>
            <a:rPr lang="en-NG"/>
            <a:t>Customers who </a:t>
          </a:r>
          <a:r>
            <a:rPr lang="en-NG" b="1"/>
            <a:t>buy more often</a:t>
          </a:r>
          <a:r>
            <a:rPr lang="en-NG"/>
            <a:t> tend to keep returning.</a:t>
          </a:r>
          <a:endParaRPr lang="en-US"/>
        </a:p>
      </dgm:t>
    </dgm:pt>
    <dgm:pt modelId="{C8F76C5B-ADA2-4AE5-8616-D99C613A9D04}" type="parTrans" cxnId="{EEFE66ED-9564-45AD-8088-5E083B2DEF93}">
      <dgm:prSet/>
      <dgm:spPr/>
      <dgm:t>
        <a:bodyPr/>
        <a:lstStyle/>
        <a:p>
          <a:endParaRPr lang="en-US"/>
        </a:p>
      </dgm:t>
    </dgm:pt>
    <dgm:pt modelId="{657659F4-EC9B-4FD3-87EC-08AD95A16831}" type="sibTrans" cxnId="{EEFE66ED-9564-45AD-8088-5E083B2DEF93}">
      <dgm:prSet/>
      <dgm:spPr/>
      <dgm:t>
        <a:bodyPr/>
        <a:lstStyle/>
        <a:p>
          <a:endParaRPr lang="en-US"/>
        </a:p>
      </dgm:t>
    </dgm:pt>
    <dgm:pt modelId="{6C7F7737-A71A-4260-BC41-4101FCBF4988}">
      <dgm:prSet/>
      <dgm:spPr/>
      <dgm:t>
        <a:bodyPr/>
        <a:lstStyle/>
        <a:p>
          <a:r>
            <a:rPr lang="en-NG"/>
            <a:t>Customers who </a:t>
          </a:r>
          <a:r>
            <a:rPr lang="en-NG" b="1"/>
            <a:t>spend more</a:t>
          </a:r>
          <a:r>
            <a:rPr lang="en-NG"/>
            <a:t> usually show stronger loyalty.</a:t>
          </a:r>
          <a:endParaRPr lang="en-US"/>
        </a:p>
      </dgm:t>
    </dgm:pt>
    <dgm:pt modelId="{4D7771EE-9536-47D3-8BC9-E8D5BFECBF51}" type="parTrans" cxnId="{A6F803F4-4F5F-4AF2-B0E6-CA7E1F7BC2AE}">
      <dgm:prSet/>
      <dgm:spPr/>
      <dgm:t>
        <a:bodyPr/>
        <a:lstStyle/>
        <a:p>
          <a:endParaRPr lang="en-US"/>
        </a:p>
      </dgm:t>
    </dgm:pt>
    <dgm:pt modelId="{8CCA7F9C-F448-47DF-8421-C8509F16828B}" type="sibTrans" cxnId="{A6F803F4-4F5F-4AF2-B0E6-CA7E1F7BC2AE}">
      <dgm:prSet/>
      <dgm:spPr/>
      <dgm:t>
        <a:bodyPr/>
        <a:lstStyle/>
        <a:p>
          <a:endParaRPr lang="en-US"/>
        </a:p>
      </dgm:t>
    </dgm:pt>
    <dgm:pt modelId="{0E40C0C1-4EF1-41D1-92A8-9A9FA585206C}">
      <dgm:prSet/>
      <dgm:spPr/>
      <dgm:t>
        <a:bodyPr/>
        <a:lstStyle/>
        <a:p>
          <a:r>
            <a:rPr lang="en-NG"/>
            <a:t>Retention can </a:t>
          </a:r>
          <a:r>
            <a:rPr lang="en-NG" b="1"/>
            <a:t>vary by country</a:t>
          </a:r>
          <a:r>
            <a:rPr lang="en-NG"/>
            <a:t>, depending on delivery and customer experience.</a:t>
          </a:r>
          <a:endParaRPr lang="en-US"/>
        </a:p>
      </dgm:t>
    </dgm:pt>
    <dgm:pt modelId="{C2B76503-834C-4843-8A2D-08F76BD71481}" type="parTrans" cxnId="{F752E24A-51AC-44C8-86E9-6E6AD2D48335}">
      <dgm:prSet/>
      <dgm:spPr/>
      <dgm:t>
        <a:bodyPr/>
        <a:lstStyle/>
        <a:p>
          <a:endParaRPr lang="en-US"/>
        </a:p>
      </dgm:t>
    </dgm:pt>
    <dgm:pt modelId="{E377F75D-24BC-41F7-99FA-40DE38BB7C2C}" type="sibTrans" cxnId="{F752E24A-51AC-44C8-86E9-6E6AD2D48335}">
      <dgm:prSet/>
      <dgm:spPr/>
      <dgm:t>
        <a:bodyPr/>
        <a:lstStyle/>
        <a:p>
          <a:endParaRPr lang="en-US"/>
        </a:p>
      </dgm:t>
    </dgm:pt>
    <dgm:pt modelId="{4A42FF59-5DDA-4486-AE70-E879B1205AF7}">
      <dgm:prSet/>
      <dgm:spPr/>
      <dgm:t>
        <a:bodyPr/>
        <a:lstStyle/>
        <a:p>
          <a:r>
            <a:rPr lang="en-NG"/>
            <a:t>Some customers return more during </a:t>
          </a:r>
          <a:r>
            <a:rPr lang="en-NG" b="1"/>
            <a:t>sales seasons or holidays</a:t>
          </a:r>
          <a:r>
            <a:rPr lang="en-NG"/>
            <a:t>.</a:t>
          </a:r>
          <a:endParaRPr lang="en-US"/>
        </a:p>
      </dgm:t>
    </dgm:pt>
    <dgm:pt modelId="{BBEE1CD8-9DD8-446E-8DBD-8FE172186348}" type="parTrans" cxnId="{B05528D1-BB51-4A4F-8B9E-921857026047}">
      <dgm:prSet/>
      <dgm:spPr/>
      <dgm:t>
        <a:bodyPr/>
        <a:lstStyle/>
        <a:p>
          <a:endParaRPr lang="en-US"/>
        </a:p>
      </dgm:t>
    </dgm:pt>
    <dgm:pt modelId="{D51BCF32-D83B-4CD1-9EE5-B60C289B3665}" type="sibTrans" cxnId="{B05528D1-BB51-4A4F-8B9E-921857026047}">
      <dgm:prSet/>
      <dgm:spPr/>
      <dgm:t>
        <a:bodyPr/>
        <a:lstStyle/>
        <a:p>
          <a:endParaRPr lang="en-US"/>
        </a:p>
      </dgm:t>
    </dgm:pt>
    <dgm:pt modelId="{C3CD7B43-BD26-4CC9-B6C8-A808BEA2DC0D}">
      <dgm:prSet/>
      <dgm:spPr/>
      <dgm:t>
        <a:bodyPr/>
        <a:lstStyle/>
        <a:p>
          <a:r>
            <a:rPr lang="en-NG"/>
            <a:t>Retention also depends on </a:t>
          </a:r>
          <a:r>
            <a:rPr lang="en-NG" b="1"/>
            <a:t>what products</a:t>
          </a:r>
          <a:r>
            <a:rPr lang="en-NG"/>
            <a:t> people buy — for example, consumable items often lead to repeat purchases.</a:t>
          </a:r>
          <a:endParaRPr lang="en-US"/>
        </a:p>
      </dgm:t>
    </dgm:pt>
    <dgm:pt modelId="{48EED5F4-D26A-4957-8AB3-CB5A6F38D022}" type="parTrans" cxnId="{5CE2D685-2BC5-48D5-A572-70EE61F3025F}">
      <dgm:prSet/>
      <dgm:spPr/>
      <dgm:t>
        <a:bodyPr/>
        <a:lstStyle/>
        <a:p>
          <a:endParaRPr lang="en-US"/>
        </a:p>
      </dgm:t>
    </dgm:pt>
    <dgm:pt modelId="{3DADB1EC-3240-4EF0-AB18-E9F54ACD1FD3}" type="sibTrans" cxnId="{5CE2D685-2BC5-48D5-A572-70EE61F3025F}">
      <dgm:prSet/>
      <dgm:spPr/>
      <dgm:t>
        <a:bodyPr/>
        <a:lstStyle/>
        <a:p>
          <a:endParaRPr lang="en-US"/>
        </a:p>
      </dgm:t>
    </dgm:pt>
    <dgm:pt modelId="{91FF1200-92AB-4D59-8F51-7C8CD754EDDB}" type="pres">
      <dgm:prSet presAssocID="{2CDB17F9-23B8-4804-BE52-312D1BBA172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A491BE5-CBAA-4E99-8B86-E465DB2C83E8}" type="pres">
      <dgm:prSet presAssocID="{064A8F6D-6235-40A4-B18D-266964873F62}" presName="hierRoot1" presStyleCnt="0"/>
      <dgm:spPr/>
    </dgm:pt>
    <dgm:pt modelId="{1A401475-7633-457C-ACD2-E601FA57A078}" type="pres">
      <dgm:prSet presAssocID="{064A8F6D-6235-40A4-B18D-266964873F62}" presName="composite" presStyleCnt="0"/>
      <dgm:spPr/>
    </dgm:pt>
    <dgm:pt modelId="{0CAD8085-8D96-4FA9-9C59-27C2B6D35171}" type="pres">
      <dgm:prSet presAssocID="{064A8F6D-6235-40A4-B18D-266964873F62}" presName="background" presStyleLbl="node0" presStyleIdx="0" presStyleCnt="1"/>
      <dgm:spPr/>
    </dgm:pt>
    <dgm:pt modelId="{E55C8A63-47F7-4477-BA09-7DFB9C3A896E}" type="pres">
      <dgm:prSet presAssocID="{064A8F6D-6235-40A4-B18D-266964873F62}" presName="text" presStyleLbl="fgAcc0" presStyleIdx="0" presStyleCnt="1">
        <dgm:presLayoutVars>
          <dgm:chPref val="3"/>
        </dgm:presLayoutVars>
      </dgm:prSet>
      <dgm:spPr/>
    </dgm:pt>
    <dgm:pt modelId="{3EE2A926-5ED3-4029-9397-E96085C36F9D}" type="pres">
      <dgm:prSet presAssocID="{064A8F6D-6235-40A4-B18D-266964873F62}" presName="hierChild2" presStyleCnt="0"/>
      <dgm:spPr/>
    </dgm:pt>
    <dgm:pt modelId="{C6FFF276-011A-4746-BC7F-801DAA73286B}" type="pres">
      <dgm:prSet presAssocID="{AECF21FD-32C6-4709-BECE-C3C8E3F4BC32}" presName="Name10" presStyleLbl="parChTrans1D2" presStyleIdx="0" presStyleCnt="6"/>
      <dgm:spPr/>
    </dgm:pt>
    <dgm:pt modelId="{5FDFF75D-E695-4B92-99BF-E0B191B89F40}" type="pres">
      <dgm:prSet presAssocID="{F81B5840-91BC-46EE-AF82-245C287C351A}" presName="hierRoot2" presStyleCnt="0"/>
      <dgm:spPr/>
    </dgm:pt>
    <dgm:pt modelId="{977E6288-EB79-4729-9D27-84F97E1B4AC3}" type="pres">
      <dgm:prSet presAssocID="{F81B5840-91BC-46EE-AF82-245C287C351A}" presName="composite2" presStyleCnt="0"/>
      <dgm:spPr/>
    </dgm:pt>
    <dgm:pt modelId="{3BCF8C4F-12DB-45BF-9187-F1B43698BEBA}" type="pres">
      <dgm:prSet presAssocID="{F81B5840-91BC-46EE-AF82-245C287C351A}" presName="background2" presStyleLbl="node2" presStyleIdx="0" presStyleCnt="6"/>
      <dgm:spPr/>
    </dgm:pt>
    <dgm:pt modelId="{6DC11B3D-11FE-406C-97AA-BD9F939D5FFD}" type="pres">
      <dgm:prSet presAssocID="{F81B5840-91BC-46EE-AF82-245C287C351A}" presName="text2" presStyleLbl="fgAcc2" presStyleIdx="0" presStyleCnt="6">
        <dgm:presLayoutVars>
          <dgm:chPref val="3"/>
        </dgm:presLayoutVars>
      </dgm:prSet>
      <dgm:spPr/>
    </dgm:pt>
    <dgm:pt modelId="{70795638-D9F1-493D-8306-EF4C32B99042}" type="pres">
      <dgm:prSet presAssocID="{F81B5840-91BC-46EE-AF82-245C287C351A}" presName="hierChild3" presStyleCnt="0"/>
      <dgm:spPr/>
    </dgm:pt>
    <dgm:pt modelId="{244F64E5-9054-4132-990A-C3CB377254D5}" type="pres">
      <dgm:prSet presAssocID="{C8F76C5B-ADA2-4AE5-8616-D99C613A9D04}" presName="Name10" presStyleLbl="parChTrans1D2" presStyleIdx="1" presStyleCnt="6"/>
      <dgm:spPr/>
    </dgm:pt>
    <dgm:pt modelId="{CA0459F7-B4EE-4034-8862-BAF3B24E264C}" type="pres">
      <dgm:prSet presAssocID="{0CECDF2E-C9FB-4CBE-BF56-39B99A8271A9}" presName="hierRoot2" presStyleCnt="0"/>
      <dgm:spPr/>
    </dgm:pt>
    <dgm:pt modelId="{DBB00B78-6C57-45B3-8B3F-6FE78D729294}" type="pres">
      <dgm:prSet presAssocID="{0CECDF2E-C9FB-4CBE-BF56-39B99A8271A9}" presName="composite2" presStyleCnt="0"/>
      <dgm:spPr/>
    </dgm:pt>
    <dgm:pt modelId="{7C4392A8-2BE8-4C8D-8484-A67437F22251}" type="pres">
      <dgm:prSet presAssocID="{0CECDF2E-C9FB-4CBE-BF56-39B99A8271A9}" presName="background2" presStyleLbl="node2" presStyleIdx="1" presStyleCnt="6"/>
      <dgm:spPr/>
    </dgm:pt>
    <dgm:pt modelId="{FC46A89F-07DF-475D-9F70-9B71E9332138}" type="pres">
      <dgm:prSet presAssocID="{0CECDF2E-C9FB-4CBE-BF56-39B99A8271A9}" presName="text2" presStyleLbl="fgAcc2" presStyleIdx="1" presStyleCnt="6">
        <dgm:presLayoutVars>
          <dgm:chPref val="3"/>
        </dgm:presLayoutVars>
      </dgm:prSet>
      <dgm:spPr/>
    </dgm:pt>
    <dgm:pt modelId="{7374C62A-32F5-4CAF-8123-3A3B7F92E2A3}" type="pres">
      <dgm:prSet presAssocID="{0CECDF2E-C9FB-4CBE-BF56-39B99A8271A9}" presName="hierChild3" presStyleCnt="0"/>
      <dgm:spPr/>
    </dgm:pt>
    <dgm:pt modelId="{94D3B3DB-78A7-444B-B89C-E522B3B1533B}" type="pres">
      <dgm:prSet presAssocID="{4D7771EE-9536-47D3-8BC9-E8D5BFECBF51}" presName="Name10" presStyleLbl="parChTrans1D2" presStyleIdx="2" presStyleCnt="6"/>
      <dgm:spPr/>
    </dgm:pt>
    <dgm:pt modelId="{50CFC110-48DD-43A6-A466-B0D80623D361}" type="pres">
      <dgm:prSet presAssocID="{6C7F7737-A71A-4260-BC41-4101FCBF4988}" presName="hierRoot2" presStyleCnt="0"/>
      <dgm:spPr/>
    </dgm:pt>
    <dgm:pt modelId="{D5CC5B3E-8E21-459B-92F5-56D3FB6AEBAC}" type="pres">
      <dgm:prSet presAssocID="{6C7F7737-A71A-4260-BC41-4101FCBF4988}" presName="composite2" presStyleCnt="0"/>
      <dgm:spPr/>
    </dgm:pt>
    <dgm:pt modelId="{112513D4-F6E5-40C9-B717-A2BE9BC5C1A1}" type="pres">
      <dgm:prSet presAssocID="{6C7F7737-A71A-4260-BC41-4101FCBF4988}" presName="background2" presStyleLbl="node2" presStyleIdx="2" presStyleCnt="6"/>
      <dgm:spPr/>
    </dgm:pt>
    <dgm:pt modelId="{9EB49F51-3920-4EEC-BB52-5222C1F02F68}" type="pres">
      <dgm:prSet presAssocID="{6C7F7737-A71A-4260-BC41-4101FCBF4988}" presName="text2" presStyleLbl="fgAcc2" presStyleIdx="2" presStyleCnt="6">
        <dgm:presLayoutVars>
          <dgm:chPref val="3"/>
        </dgm:presLayoutVars>
      </dgm:prSet>
      <dgm:spPr/>
    </dgm:pt>
    <dgm:pt modelId="{B16798A4-1823-48F6-B48F-4CE70C103D0C}" type="pres">
      <dgm:prSet presAssocID="{6C7F7737-A71A-4260-BC41-4101FCBF4988}" presName="hierChild3" presStyleCnt="0"/>
      <dgm:spPr/>
    </dgm:pt>
    <dgm:pt modelId="{089F2AFA-8282-4E83-A3A1-ED5CAC013076}" type="pres">
      <dgm:prSet presAssocID="{C2B76503-834C-4843-8A2D-08F76BD71481}" presName="Name10" presStyleLbl="parChTrans1D2" presStyleIdx="3" presStyleCnt="6"/>
      <dgm:spPr/>
    </dgm:pt>
    <dgm:pt modelId="{7E4A6FA9-A1C7-439A-91B3-A4987E2F33B9}" type="pres">
      <dgm:prSet presAssocID="{0E40C0C1-4EF1-41D1-92A8-9A9FA585206C}" presName="hierRoot2" presStyleCnt="0"/>
      <dgm:spPr/>
    </dgm:pt>
    <dgm:pt modelId="{495D6900-A07A-4670-A91D-F2B27ABDAFB0}" type="pres">
      <dgm:prSet presAssocID="{0E40C0C1-4EF1-41D1-92A8-9A9FA585206C}" presName="composite2" presStyleCnt="0"/>
      <dgm:spPr/>
    </dgm:pt>
    <dgm:pt modelId="{53ED9594-8E6D-4B27-8057-BED1F09FDD40}" type="pres">
      <dgm:prSet presAssocID="{0E40C0C1-4EF1-41D1-92A8-9A9FA585206C}" presName="background2" presStyleLbl="node2" presStyleIdx="3" presStyleCnt="6"/>
      <dgm:spPr/>
    </dgm:pt>
    <dgm:pt modelId="{DB7E4FEC-687D-4B43-8C7A-32088CF25DF0}" type="pres">
      <dgm:prSet presAssocID="{0E40C0C1-4EF1-41D1-92A8-9A9FA585206C}" presName="text2" presStyleLbl="fgAcc2" presStyleIdx="3" presStyleCnt="6">
        <dgm:presLayoutVars>
          <dgm:chPref val="3"/>
        </dgm:presLayoutVars>
      </dgm:prSet>
      <dgm:spPr/>
    </dgm:pt>
    <dgm:pt modelId="{CC667772-AF69-415A-A508-CFBE33525541}" type="pres">
      <dgm:prSet presAssocID="{0E40C0C1-4EF1-41D1-92A8-9A9FA585206C}" presName="hierChild3" presStyleCnt="0"/>
      <dgm:spPr/>
    </dgm:pt>
    <dgm:pt modelId="{180C6656-43A4-4CEB-987A-7EB0E625D1AA}" type="pres">
      <dgm:prSet presAssocID="{BBEE1CD8-9DD8-446E-8DBD-8FE172186348}" presName="Name10" presStyleLbl="parChTrans1D2" presStyleIdx="4" presStyleCnt="6"/>
      <dgm:spPr/>
    </dgm:pt>
    <dgm:pt modelId="{9F5B3150-71F8-422F-9A0C-F9E84896B619}" type="pres">
      <dgm:prSet presAssocID="{4A42FF59-5DDA-4486-AE70-E879B1205AF7}" presName="hierRoot2" presStyleCnt="0"/>
      <dgm:spPr/>
    </dgm:pt>
    <dgm:pt modelId="{3280AE0A-3B98-4199-9AB8-75FFA30B183E}" type="pres">
      <dgm:prSet presAssocID="{4A42FF59-5DDA-4486-AE70-E879B1205AF7}" presName="composite2" presStyleCnt="0"/>
      <dgm:spPr/>
    </dgm:pt>
    <dgm:pt modelId="{991B5FB7-82BD-44ED-AB16-659AE95F009D}" type="pres">
      <dgm:prSet presAssocID="{4A42FF59-5DDA-4486-AE70-E879B1205AF7}" presName="background2" presStyleLbl="node2" presStyleIdx="4" presStyleCnt="6"/>
      <dgm:spPr/>
    </dgm:pt>
    <dgm:pt modelId="{EC8EFCF4-8FC7-4A98-915B-0D7F4A56CDD9}" type="pres">
      <dgm:prSet presAssocID="{4A42FF59-5DDA-4486-AE70-E879B1205AF7}" presName="text2" presStyleLbl="fgAcc2" presStyleIdx="4" presStyleCnt="6">
        <dgm:presLayoutVars>
          <dgm:chPref val="3"/>
        </dgm:presLayoutVars>
      </dgm:prSet>
      <dgm:spPr/>
    </dgm:pt>
    <dgm:pt modelId="{1FBEDAA6-A523-4909-8D4F-8B8F7FCFD310}" type="pres">
      <dgm:prSet presAssocID="{4A42FF59-5DDA-4486-AE70-E879B1205AF7}" presName="hierChild3" presStyleCnt="0"/>
      <dgm:spPr/>
    </dgm:pt>
    <dgm:pt modelId="{7829967A-BC17-4CCF-BAA9-D3916F58E119}" type="pres">
      <dgm:prSet presAssocID="{48EED5F4-D26A-4957-8AB3-CB5A6F38D022}" presName="Name10" presStyleLbl="parChTrans1D2" presStyleIdx="5" presStyleCnt="6"/>
      <dgm:spPr/>
    </dgm:pt>
    <dgm:pt modelId="{3F7DE9AB-F3A8-43B6-91D1-4B4A666FAFA6}" type="pres">
      <dgm:prSet presAssocID="{C3CD7B43-BD26-4CC9-B6C8-A808BEA2DC0D}" presName="hierRoot2" presStyleCnt="0"/>
      <dgm:spPr/>
    </dgm:pt>
    <dgm:pt modelId="{C76632AD-7F97-4168-91C4-DB5A525607B3}" type="pres">
      <dgm:prSet presAssocID="{C3CD7B43-BD26-4CC9-B6C8-A808BEA2DC0D}" presName="composite2" presStyleCnt="0"/>
      <dgm:spPr/>
    </dgm:pt>
    <dgm:pt modelId="{58D31287-D16C-43B2-AEEA-DA83E9C30A96}" type="pres">
      <dgm:prSet presAssocID="{C3CD7B43-BD26-4CC9-B6C8-A808BEA2DC0D}" presName="background2" presStyleLbl="node2" presStyleIdx="5" presStyleCnt="6"/>
      <dgm:spPr/>
    </dgm:pt>
    <dgm:pt modelId="{5F8CE47B-7DD3-4F62-8477-EB16D6714EB9}" type="pres">
      <dgm:prSet presAssocID="{C3CD7B43-BD26-4CC9-B6C8-A808BEA2DC0D}" presName="text2" presStyleLbl="fgAcc2" presStyleIdx="5" presStyleCnt="6">
        <dgm:presLayoutVars>
          <dgm:chPref val="3"/>
        </dgm:presLayoutVars>
      </dgm:prSet>
      <dgm:spPr/>
    </dgm:pt>
    <dgm:pt modelId="{0C4F1060-31D8-421C-8D8B-AA23D9036179}" type="pres">
      <dgm:prSet presAssocID="{C3CD7B43-BD26-4CC9-B6C8-A808BEA2DC0D}" presName="hierChild3" presStyleCnt="0"/>
      <dgm:spPr/>
    </dgm:pt>
  </dgm:ptLst>
  <dgm:cxnLst>
    <dgm:cxn modelId="{DD8EE607-0DE5-42B2-988E-7A7C38BFB611}" type="presOf" srcId="{F81B5840-91BC-46EE-AF82-245C287C351A}" destId="{6DC11B3D-11FE-406C-97AA-BD9F939D5FFD}" srcOrd="0" destOrd="0" presId="urn:microsoft.com/office/officeart/2005/8/layout/hierarchy1"/>
    <dgm:cxn modelId="{622E711C-931A-43C5-AA38-36AB12BD9222}" type="presOf" srcId="{C8F76C5B-ADA2-4AE5-8616-D99C613A9D04}" destId="{244F64E5-9054-4132-990A-C3CB377254D5}" srcOrd="0" destOrd="0" presId="urn:microsoft.com/office/officeart/2005/8/layout/hierarchy1"/>
    <dgm:cxn modelId="{C4283A31-45F5-4082-B837-059A572258C1}" type="presOf" srcId="{C2B76503-834C-4843-8A2D-08F76BD71481}" destId="{089F2AFA-8282-4E83-A3A1-ED5CAC013076}" srcOrd="0" destOrd="0" presId="urn:microsoft.com/office/officeart/2005/8/layout/hierarchy1"/>
    <dgm:cxn modelId="{A337A738-22F5-4D42-B4B0-0EEAC051D5AC}" type="presOf" srcId="{2CDB17F9-23B8-4804-BE52-312D1BBA1722}" destId="{91FF1200-92AB-4D59-8F51-7C8CD754EDDB}" srcOrd="0" destOrd="0" presId="urn:microsoft.com/office/officeart/2005/8/layout/hierarchy1"/>
    <dgm:cxn modelId="{C5676F64-F0BF-4E46-B21A-B7EDB0BE6E4D}" type="presOf" srcId="{48EED5F4-D26A-4957-8AB3-CB5A6F38D022}" destId="{7829967A-BC17-4CCF-BAA9-D3916F58E119}" srcOrd="0" destOrd="0" presId="urn:microsoft.com/office/officeart/2005/8/layout/hierarchy1"/>
    <dgm:cxn modelId="{F752E24A-51AC-44C8-86E9-6E6AD2D48335}" srcId="{064A8F6D-6235-40A4-B18D-266964873F62}" destId="{0E40C0C1-4EF1-41D1-92A8-9A9FA585206C}" srcOrd="3" destOrd="0" parTransId="{C2B76503-834C-4843-8A2D-08F76BD71481}" sibTransId="{E377F75D-24BC-41F7-99FA-40DE38BB7C2C}"/>
    <dgm:cxn modelId="{3A9ACE6D-275F-466E-AD00-9AB91B8D6E34}" type="presOf" srcId="{4A42FF59-5DDA-4486-AE70-E879B1205AF7}" destId="{EC8EFCF4-8FC7-4A98-915B-0D7F4A56CDD9}" srcOrd="0" destOrd="0" presId="urn:microsoft.com/office/officeart/2005/8/layout/hierarchy1"/>
    <dgm:cxn modelId="{BA888F6E-6E00-40C4-B6B8-1EA10E837066}" srcId="{064A8F6D-6235-40A4-B18D-266964873F62}" destId="{F81B5840-91BC-46EE-AF82-245C287C351A}" srcOrd="0" destOrd="0" parTransId="{AECF21FD-32C6-4709-BECE-C3C8E3F4BC32}" sibTransId="{8E4D2FEF-7FBD-407E-9A44-B373D03BD448}"/>
    <dgm:cxn modelId="{2DA1947B-3E0D-4863-8B11-BF124897254C}" type="presOf" srcId="{4D7771EE-9536-47D3-8BC9-E8D5BFECBF51}" destId="{94D3B3DB-78A7-444B-B89C-E522B3B1533B}" srcOrd="0" destOrd="0" presId="urn:microsoft.com/office/officeart/2005/8/layout/hierarchy1"/>
    <dgm:cxn modelId="{5CE2D685-2BC5-48D5-A572-70EE61F3025F}" srcId="{064A8F6D-6235-40A4-B18D-266964873F62}" destId="{C3CD7B43-BD26-4CC9-B6C8-A808BEA2DC0D}" srcOrd="5" destOrd="0" parTransId="{48EED5F4-D26A-4957-8AB3-CB5A6F38D022}" sibTransId="{3DADB1EC-3240-4EF0-AB18-E9F54ACD1FD3}"/>
    <dgm:cxn modelId="{CE027D9C-2D86-4156-B633-8A8C53C78268}" srcId="{2CDB17F9-23B8-4804-BE52-312D1BBA1722}" destId="{064A8F6D-6235-40A4-B18D-266964873F62}" srcOrd="0" destOrd="0" parTransId="{49EC00DC-76D5-4033-9449-54CF84C3AA41}" sibTransId="{9868072B-31A2-40C3-93CE-1F2CAA24B463}"/>
    <dgm:cxn modelId="{864DADA0-EC5F-4CBD-B07C-E828A18AE762}" type="presOf" srcId="{064A8F6D-6235-40A4-B18D-266964873F62}" destId="{E55C8A63-47F7-4477-BA09-7DFB9C3A896E}" srcOrd="0" destOrd="0" presId="urn:microsoft.com/office/officeart/2005/8/layout/hierarchy1"/>
    <dgm:cxn modelId="{5C3699A3-1EF7-4DAE-AA77-B3CCCC46D67D}" type="presOf" srcId="{AECF21FD-32C6-4709-BECE-C3C8E3F4BC32}" destId="{C6FFF276-011A-4746-BC7F-801DAA73286B}" srcOrd="0" destOrd="0" presId="urn:microsoft.com/office/officeart/2005/8/layout/hierarchy1"/>
    <dgm:cxn modelId="{8F0271C7-4C69-46C9-8AEF-9B16C158DBD4}" type="presOf" srcId="{BBEE1CD8-9DD8-446E-8DBD-8FE172186348}" destId="{180C6656-43A4-4CEB-987A-7EB0E625D1AA}" srcOrd="0" destOrd="0" presId="urn:microsoft.com/office/officeart/2005/8/layout/hierarchy1"/>
    <dgm:cxn modelId="{B05528D1-BB51-4A4F-8B9E-921857026047}" srcId="{064A8F6D-6235-40A4-B18D-266964873F62}" destId="{4A42FF59-5DDA-4486-AE70-E879B1205AF7}" srcOrd="4" destOrd="0" parTransId="{BBEE1CD8-9DD8-446E-8DBD-8FE172186348}" sibTransId="{D51BCF32-D83B-4CD1-9EE5-B60C289B3665}"/>
    <dgm:cxn modelId="{96B207D4-927E-4613-9157-040BB57382B9}" type="presOf" srcId="{0CECDF2E-C9FB-4CBE-BF56-39B99A8271A9}" destId="{FC46A89F-07DF-475D-9F70-9B71E9332138}" srcOrd="0" destOrd="0" presId="urn:microsoft.com/office/officeart/2005/8/layout/hierarchy1"/>
    <dgm:cxn modelId="{C0F751E1-103B-4202-867D-E7CAF8A81BFB}" type="presOf" srcId="{6C7F7737-A71A-4260-BC41-4101FCBF4988}" destId="{9EB49F51-3920-4EEC-BB52-5222C1F02F68}" srcOrd="0" destOrd="0" presId="urn:microsoft.com/office/officeart/2005/8/layout/hierarchy1"/>
    <dgm:cxn modelId="{B01242EC-8B63-4A8A-8045-4038997F2623}" type="presOf" srcId="{C3CD7B43-BD26-4CC9-B6C8-A808BEA2DC0D}" destId="{5F8CE47B-7DD3-4F62-8477-EB16D6714EB9}" srcOrd="0" destOrd="0" presId="urn:microsoft.com/office/officeart/2005/8/layout/hierarchy1"/>
    <dgm:cxn modelId="{EEFE66ED-9564-45AD-8088-5E083B2DEF93}" srcId="{064A8F6D-6235-40A4-B18D-266964873F62}" destId="{0CECDF2E-C9FB-4CBE-BF56-39B99A8271A9}" srcOrd="1" destOrd="0" parTransId="{C8F76C5B-ADA2-4AE5-8616-D99C613A9D04}" sibTransId="{657659F4-EC9B-4FD3-87EC-08AD95A16831}"/>
    <dgm:cxn modelId="{A6F803F4-4F5F-4AF2-B0E6-CA7E1F7BC2AE}" srcId="{064A8F6D-6235-40A4-B18D-266964873F62}" destId="{6C7F7737-A71A-4260-BC41-4101FCBF4988}" srcOrd="2" destOrd="0" parTransId="{4D7771EE-9536-47D3-8BC9-E8D5BFECBF51}" sibTransId="{8CCA7F9C-F448-47DF-8421-C8509F16828B}"/>
    <dgm:cxn modelId="{333DFFFF-6FF8-453D-A11E-EF5564EC596F}" type="presOf" srcId="{0E40C0C1-4EF1-41D1-92A8-9A9FA585206C}" destId="{DB7E4FEC-687D-4B43-8C7A-32088CF25DF0}" srcOrd="0" destOrd="0" presId="urn:microsoft.com/office/officeart/2005/8/layout/hierarchy1"/>
    <dgm:cxn modelId="{4D6D43D2-59B0-4101-9CDE-DA6A6FF980F3}" type="presParOf" srcId="{91FF1200-92AB-4D59-8F51-7C8CD754EDDB}" destId="{AA491BE5-CBAA-4E99-8B86-E465DB2C83E8}" srcOrd="0" destOrd="0" presId="urn:microsoft.com/office/officeart/2005/8/layout/hierarchy1"/>
    <dgm:cxn modelId="{90D99408-BBD4-42BD-98AC-79E5297A4609}" type="presParOf" srcId="{AA491BE5-CBAA-4E99-8B86-E465DB2C83E8}" destId="{1A401475-7633-457C-ACD2-E601FA57A078}" srcOrd="0" destOrd="0" presId="urn:microsoft.com/office/officeart/2005/8/layout/hierarchy1"/>
    <dgm:cxn modelId="{4B912084-4A9D-4193-9240-A4CF57658FCE}" type="presParOf" srcId="{1A401475-7633-457C-ACD2-E601FA57A078}" destId="{0CAD8085-8D96-4FA9-9C59-27C2B6D35171}" srcOrd="0" destOrd="0" presId="urn:microsoft.com/office/officeart/2005/8/layout/hierarchy1"/>
    <dgm:cxn modelId="{138C7775-6D76-4EDC-B91C-A60102327501}" type="presParOf" srcId="{1A401475-7633-457C-ACD2-E601FA57A078}" destId="{E55C8A63-47F7-4477-BA09-7DFB9C3A896E}" srcOrd="1" destOrd="0" presId="urn:microsoft.com/office/officeart/2005/8/layout/hierarchy1"/>
    <dgm:cxn modelId="{2458B0F5-B080-4B23-BDD1-81328675F6F5}" type="presParOf" srcId="{AA491BE5-CBAA-4E99-8B86-E465DB2C83E8}" destId="{3EE2A926-5ED3-4029-9397-E96085C36F9D}" srcOrd="1" destOrd="0" presId="urn:microsoft.com/office/officeart/2005/8/layout/hierarchy1"/>
    <dgm:cxn modelId="{38CA8DC5-9EEE-4D3E-9901-398EB0F3BC5F}" type="presParOf" srcId="{3EE2A926-5ED3-4029-9397-E96085C36F9D}" destId="{C6FFF276-011A-4746-BC7F-801DAA73286B}" srcOrd="0" destOrd="0" presId="urn:microsoft.com/office/officeart/2005/8/layout/hierarchy1"/>
    <dgm:cxn modelId="{547ADDE1-1238-4E72-8A5B-348580AB7EBB}" type="presParOf" srcId="{3EE2A926-5ED3-4029-9397-E96085C36F9D}" destId="{5FDFF75D-E695-4B92-99BF-E0B191B89F40}" srcOrd="1" destOrd="0" presId="urn:microsoft.com/office/officeart/2005/8/layout/hierarchy1"/>
    <dgm:cxn modelId="{952F403F-466E-49D0-9FC1-EA663E1455FF}" type="presParOf" srcId="{5FDFF75D-E695-4B92-99BF-E0B191B89F40}" destId="{977E6288-EB79-4729-9D27-84F97E1B4AC3}" srcOrd="0" destOrd="0" presId="urn:microsoft.com/office/officeart/2005/8/layout/hierarchy1"/>
    <dgm:cxn modelId="{DDDD55B5-8C82-42A6-9378-58164B91D798}" type="presParOf" srcId="{977E6288-EB79-4729-9D27-84F97E1B4AC3}" destId="{3BCF8C4F-12DB-45BF-9187-F1B43698BEBA}" srcOrd="0" destOrd="0" presId="urn:microsoft.com/office/officeart/2005/8/layout/hierarchy1"/>
    <dgm:cxn modelId="{92458ABB-8E86-41BF-882F-6921D5C46E80}" type="presParOf" srcId="{977E6288-EB79-4729-9D27-84F97E1B4AC3}" destId="{6DC11B3D-11FE-406C-97AA-BD9F939D5FFD}" srcOrd="1" destOrd="0" presId="urn:microsoft.com/office/officeart/2005/8/layout/hierarchy1"/>
    <dgm:cxn modelId="{A4796811-86C3-4A9C-AEF3-4D5A15622564}" type="presParOf" srcId="{5FDFF75D-E695-4B92-99BF-E0B191B89F40}" destId="{70795638-D9F1-493D-8306-EF4C32B99042}" srcOrd="1" destOrd="0" presId="urn:microsoft.com/office/officeart/2005/8/layout/hierarchy1"/>
    <dgm:cxn modelId="{A7A6CF96-B8D7-45B8-8E94-653F8FF601C5}" type="presParOf" srcId="{3EE2A926-5ED3-4029-9397-E96085C36F9D}" destId="{244F64E5-9054-4132-990A-C3CB377254D5}" srcOrd="2" destOrd="0" presId="urn:microsoft.com/office/officeart/2005/8/layout/hierarchy1"/>
    <dgm:cxn modelId="{06D333DB-102B-48E6-A4CF-27305CE51013}" type="presParOf" srcId="{3EE2A926-5ED3-4029-9397-E96085C36F9D}" destId="{CA0459F7-B4EE-4034-8862-BAF3B24E264C}" srcOrd="3" destOrd="0" presId="urn:microsoft.com/office/officeart/2005/8/layout/hierarchy1"/>
    <dgm:cxn modelId="{733DD1E9-9DC8-431B-A179-BCA6F2235703}" type="presParOf" srcId="{CA0459F7-B4EE-4034-8862-BAF3B24E264C}" destId="{DBB00B78-6C57-45B3-8B3F-6FE78D729294}" srcOrd="0" destOrd="0" presId="urn:microsoft.com/office/officeart/2005/8/layout/hierarchy1"/>
    <dgm:cxn modelId="{F6AC041B-C6D2-46AF-AFFE-FBDA41F37124}" type="presParOf" srcId="{DBB00B78-6C57-45B3-8B3F-6FE78D729294}" destId="{7C4392A8-2BE8-4C8D-8484-A67437F22251}" srcOrd="0" destOrd="0" presId="urn:microsoft.com/office/officeart/2005/8/layout/hierarchy1"/>
    <dgm:cxn modelId="{A8172A4B-2256-4A64-B260-BD33801742A8}" type="presParOf" srcId="{DBB00B78-6C57-45B3-8B3F-6FE78D729294}" destId="{FC46A89F-07DF-475D-9F70-9B71E9332138}" srcOrd="1" destOrd="0" presId="urn:microsoft.com/office/officeart/2005/8/layout/hierarchy1"/>
    <dgm:cxn modelId="{A1D3D0B3-E5B7-4155-9F1E-F2DBFB142D15}" type="presParOf" srcId="{CA0459F7-B4EE-4034-8862-BAF3B24E264C}" destId="{7374C62A-32F5-4CAF-8123-3A3B7F92E2A3}" srcOrd="1" destOrd="0" presId="urn:microsoft.com/office/officeart/2005/8/layout/hierarchy1"/>
    <dgm:cxn modelId="{FA5C1379-7543-486F-8E30-BECDB13DFBF3}" type="presParOf" srcId="{3EE2A926-5ED3-4029-9397-E96085C36F9D}" destId="{94D3B3DB-78A7-444B-B89C-E522B3B1533B}" srcOrd="4" destOrd="0" presId="urn:microsoft.com/office/officeart/2005/8/layout/hierarchy1"/>
    <dgm:cxn modelId="{6F5907F0-98A6-4771-B0BB-0AFBB67BA2BB}" type="presParOf" srcId="{3EE2A926-5ED3-4029-9397-E96085C36F9D}" destId="{50CFC110-48DD-43A6-A466-B0D80623D361}" srcOrd="5" destOrd="0" presId="urn:microsoft.com/office/officeart/2005/8/layout/hierarchy1"/>
    <dgm:cxn modelId="{7E4BF141-34EB-4F29-83FB-8BF9E5DE073B}" type="presParOf" srcId="{50CFC110-48DD-43A6-A466-B0D80623D361}" destId="{D5CC5B3E-8E21-459B-92F5-56D3FB6AEBAC}" srcOrd="0" destOrd="0" presId="urn:microsoft.com/office/officeart/2005/8/layout/hierarchy1"/>
    <dgm:cxn modelId="{E6925511-6E86-4A5F-BB17-60C0871ADAB7}" type="presParOf" srcId="{D5CC5B3E-8E21-459B-92F5-56D3FB6AEBAC}" destId="{112513D4-F6E5-40C9-B717-A2BE9BC5C1A1}" srcOrd="0" destOrd="0" presId="urn:microsoft.com/office/officeart/2005/8/layout/hierarchy1"/>
    <dgm:cxn modelId="{1BD8F38D-D8C3-4DDA-B89A-C12689A239C5}" type="presParOf" srcId="{D5CC5B3E-8E21-459B-92F5-56D3FB6AEBAC}" destId="{9EB49F51-3920-4EEC-BB52-5222C1F02F68}" srcOrd="1" destOrd="0" presId="urn:microsoft.com/office/officeart/2005/8/layout/hierarchy1"/>
    <dgm:cxn modelId="{FC3C4CF8-6A21-46EF-9D6D-D7F540FE615E}" type="presParOf" srcId="{50CFC110-48DD-43A6-A466-B0D80623D361}" destId="{B16798A4-1823-48F6-B48F-4CE70C103D0C}" srcOrd="1" destOrd="0" presId="urn:microsoft.com/office/officeart/2005/8/layout/hierarchy1"/>
    <dgm:cxn modelId="{B331B7F4-3A1E-4AD8-BCB8-7AC5B0EAF583}" type="presParOf" srcId="{3EE2A926-5ED3-4029-9397-E96085C36F9D}" destId="{089F2AFA-8282-4E83-A3A1-ED5CAC013076}" srcOrd="6" destOrd="0" presId="urn:microsoft.com/office/officeart/2005/8/layout/hierarchy1"/>
    <dgm:cxn modelId="{1EB7674C-9FFE-4DF8-9899-697993E36A5A}" type="presParOf" srcId="{3EE2A926-5ED3-4029-9397-E96085C36F9D}" destId="{7E4A6FA9-A1C7-439A-91B3-A4987E2F33B9}" srcOrd="7" destOrd="0" presId="urn:microsoft.com/office/officeart/2005/8/layout/hierarchy1"/>
    <dgm:cxn modelId="{9B8E81C1-0013-4540-BC3A-207DBE6AA3E8}" type="presParOf" srcId="{7E4A6FA9-A1C7-439A-91B3-A4987E2F33B9}" destId="{495D6900-A07A-4670-A91D-F2B27ABDAFB0}" srcOrd="0" destOrd="0" presId="urn:microsoft.com/office/officeart/2005/8/layout/hierarchy1"/>
    <dgm:cxn modelId="{7550CB6D-EF34-435B-9A4D-BC5D10D3DCD8}" type="presParOf" srcId="{495D6900-A07A-4670-A91D-F2B27ABDAFB0}" destId="{53ED9594-8E6D-4B27-8057-BED1F09FDD40}" srcOrd="0" destOrd="0" presId="urn:microsoft.com/office/officeart/2005/8/layout/hierarchy1"/>
    <dgm:cxn modelId="{758BF1D9-F612-49E0-9849-CE8018E27D1D}" type="presParOf" srcId="{495D6900-A07A-4670-A91D-F2B27ABDAFB0}" destId="{DB7E4FEC-687D-4B43-8C7A-32088CF25DF0}" srcOrd="1" destOrd="0" presId="urn:microsoft.com/office/officeart/2005/8/layout/hierarchy1"/>
    <dgm:cxn modelId="{86F8C940-5B01-488B-A4AF-105C0A3C64C5}" type="presParOf" srcId="{7E4A6FA9-A1C7-439A-91B3-A4987E2F33B9}" destId="{CC667772-AF69-415A-A508-CFBE33525541}" srcOrd="1" destOrd="0" presId="urn:microsoft.com/office/officeart/2005/8/layout/hierarchy1"/>
    <dgm:cxn modelId="{2E173BB2-26BE-4B33-A26A-42DCF593C58B}" type="presParOf" srcId="{3EE2A926-5ED3-4029-9397-E96085C36F9D}" destId="{180C6656-43A4-4CEB-987A-7EB0E625D1AA}" srcOrd="8" destOrd="0" presId="urn:microsoft.com/office/officeart/2005/8/layout/hierarchy1"/>
    <dgm:cxn modelId="{C8BA4347-A2C6-468C-BE34-EB632A125693}" type="presParOf" srcId="{3EE2A926-5ED3-4029-9397-E96085C36F9D}" destId="{9F5B3150-71F8-422F-9A0C-F9E84896B619}" srcOrd="9" destOrd="0" presId="urn:microsoft.com/office/officeart/2005/8/layout/hierarchy1"/>
    <dgm:cxn modelId="{68BDF289-6784-4866-ACDC-93C1DFA1CF27}" type="presParOf" srcId="{9F5B3150-71F8-422F-9A0C-F9E84896B619}" destId="{3280AE0A-3B98-4199-9AB8-75FFA30B183E}" srcOrd="0" destOrd="0" presId="urn:microsoft.com/office/officeart/2005/8/layout/hierarchy1"/>
    <dgm:cxn modelId="{D3346219-D8F4-413F-8B33-E927C35E9039}" type="presParOf" srcId="{3280AE0A-3B98-4199-9AB8-75FFA30B183E}" destId="{991B5FB7-82BD-44ED-AB16-659AE95F009D}" srcOrd="0" destOrd="0" presId="urn:microsoft.com/office/officeart/2005/8/layout/hierarchy1"/>
    <dgm:cxn modelId="{F44FD900-4D51-4989-99D8-19E550E3F319}" type="presParOf" srcId="{3280AE0A-3B98-4199-9AB8-75FFA30B183E}" destId="{EC8EFCF4-8FC7-4A98-915B-0D7F4A56CDD9}" srcOrd="1" destOrd="0" presId="urn:microsoft.com/office/officeart/2005/8/layout/hierarchy1"/>
    <dgm:cxn modelId="{60535431-F530-48CB-87AB-3941B0E568CC}" type="presParOf" srcId="{9F5B3150-71F8-422F-9A0C-F9E84896B619}" destId="{1FBEDAA6-A523-4909-8D4F-8B8F7FCFD310}" srcOrd="1" destOrd="0" presId="urn:microsoft.com/office/officeart/2005/8/layout/hierarchy1"/>
    <dgm:cxn modelId="{4D3367AF-E065-40A2-89CE-8660EA4F797F}" type="presParOf" srcId="{3EE2A926-5ED3-4029-9397-E96085C36F9D}" destId="{7829967A-BC17-4CCF-BAA9-D3916F58E119}" srcOrd="10" destOrd="0" presId="urn:microsoft.com/office/officeart/2005/8/layout/hierarchy1"/>
    <dgm:cxn modelId="{E3B65323-E25E-4C54-AE26-CF4CC7088F31}" type="presParOf" srcId="{3EE2A926-5ED3-4029-9397-E96085C36F9D}" destId="{3F7DE9AB-F3A8-43B6-91D1-4B4A666FAFA6}" srcOrd="11" destOrd="0" presId="urn:microsoft.com/office/officeart/2005/8/layout/hierarchy1"/>
    <dgm:cxn modelId="{4ED23118-AF5F-454D-A909-E624B8889339}" type="presParOf" srcId="{3F7DE9AB-F3A8-43B6-91D1-4B4A666FAFA6}" destId="{C76632AD-7F97-4168-91C4-DB5A525607B3}" srcOrd="0" destOrd="0" presId="urn:microsoft.com/office/officeart/2005/8/layout/hierarchy1"/>
    <dgm:cxn modelId="{09F2B651-CBB4-45B4-BF2D-F181FA611DB9}" type="presParOf" srcId="{C76632AD-7F97-4168-91C4-DB5A525607B3}" destId="{58D31287-D16C-43B2-AEEA-DA83E9C30A96}" srcOrd="0" destOrd="0" presId="urn:microsoft.com/office/officeart/2005/8/layout/hierarchy1"/>
    <dgm:cxn modelId="{730E0541-3BC0-4509-A4F4-5ACE7CCBE42B}" type="presParOf" srcId="{C76632AD-7F97-4168-91C4-DB5A525607B3}" destId="{5F8CE47B-7DD3-4F62-8477-EB16D6714EB9}" srcOrd="1" destOrd="0" presId="urn:microsoft.com/office/officeart/2005/8/layout/hierarchy1"/>
    <dgm:cxn modelId="{B0D66C86-D1EF-4548-8E34-50EE9834B491}" type="presParOf" srcId="{3F7DE9AB-F3A8-43B6-91D1-4B4A666FAFA6}" destId="{0C4F1060-31D8-421C-8D8B-AA23D903617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29967A-BC17-4CCF-BAA9-D3916F58E119}">
      <dsp:nvSpPr>
        <dsp:cNvPr id="0" name=""/>
        <dsp:cNvSpPr/>
      </dsp:nvSpPr>
      <dsp:spPr>
        <a:xfrm>
          <a:off x="4845684" y="1084174"/>
          <a:ext cx="4163227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2"/>
              </a:lnTo>
              <a:lnTo>
                <a:pt x="4163227" y="270042"/>
              </a:lnTo>
              <a:lnTo>
                <a:pt x="4163227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0C6656-43A4-4CEB-987A-7EB0E625D1AA}">
      <dsp:nvSpPr>
        <dsp:cNvPr id="0" name=""/>
        <dsp:cNvSpPr/>
      </dsp:nvSpPr>
      <dsp:spPr>
        <a:xfrm>
          <a:off x="4845684" y="1084174"/>
          <a:ext cx="2497936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2"/>
              </a:lnTo>
              <a:lnTo>
                <a:pt x="2497936" y="270042"/>
              </a:lnTo>
              <a:lnTo>
                <a:pt x="2497936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F2AFA-8282-4E83-A3A1-ED5CAC013076}">
      <dsp:nvSpPr>
        <dsp:cNvPr id="0" name=""/>
        <dsp:cNvSpPr/>
      </dsp:nvSpPr>
      <dsp:spPr>
        <a:xfrm>
          <a:off x="4845684" y="1084174"/>
          <a:ext cx="832645" cy="3962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042"/>
              </a:lnTo>
              <a:lnTo>
                <a:pt x="832645" y="270042"/>
              </a:lnTo>
              <a:lnTo>
                <a:pt x="832645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3B3DB-78A7-444B-B89C-E522B3B1533B}">
      <dsp:nvSpPr>
        <dsp:cNvPr id="0" name=""/>
        <dsp:cNvSpPr/>
      </dsp:nvSpPr>
      <dsp:spPr>
        <a:xfrm>
          <a:off x="4013038" y="1084174"/>
          <a:ext cx="832645" cy="396263"/>
        </a:xfrm>
        <a:custGeom>
          <a:avLst/>
          <a:gdLst/>
          <a:ahLst/>
          <a:cxnLst/>
          <a:rect l="0" t="0" r="0" b="0"/>
          <a:pathLst>
            <a:path>
              <a:moveTo>
                <a:pt x="832645" y="0"/>
              </a:moveTo>
              <a:lnTo>
                <a:pt x="832645" y="270042"/>
              </a:lnTo>
              <a:lnTo>
                <a:pt x="0" y="270042"/>
              </a:lnTo>
              <a:lnTo>
                <a:pt x="0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F64E5-9054-4132-990A-C3CB377254D5}">
      <dsp:nvSpPr>
        <dsp:cNvPr id="0" name=""/>
        <dsp:cNvSpPr/>
      </dsp:nvSpPr>
      <dsp:spPr>
        <a:xfrm>
          <a:off x="2347747" y="1084174"/>
          <a:ext cx="2497936" cy="396263"/>
        </a:xfrm>
        <a:custGeom>
          <a:avLst/>
          <a:gdLst/>
          <a:ahLst/>
          <a:cxnLst/>
          <a:rect l="0" t="0" r="0" b="0"/>
          <a:pathLst>
            <a:path>
              <a:moveTo>
                <a:pt x="2497936" y="0"/>
              </a:moveTo>
              <a:lnTo>
                <a:pt x="2497936" y="270042"/>
              </a:lnTo>
              <a:lnTo>
                <a:pt x="0" y="270042"/>
              </a:lnTo>
              <a:lnTo>
                <a:pt x="0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FF276-011A-4746-BC7F-801DAA73286B}">
      <dsp:nvSpPr>
        <dsp:cNvPr id="0" name=""/>
        <dsp:cNvSpPr/>
      </dsp:nvSpPr>
      <dsp:spPr>
        <a:xfrm>
          <a:off x="682456" y="1084174"/>
          <a:ext cx="4163227" cy="396263"/>
        </a:xfrm>
        <a:custGeom>
          <a:avLst/>
          <a:gdLst/>
          <a:ahLst/>
          <a:cxnLst/>
          <a:rect l="0" t="0" r="0" b="0"/>
          <a:pathLst>
            <a:path>
              <a:moveTo>
                <a:pt x="4163227" y="0"/>
              </a:moveTo>
              <a:lnTo>
                <a:pt x="4163227" y="270042"/>
              </a:lnTo>
              <a:lnTo>
                <a:pt x="0" y="270042"/>
              </a:lnTo>
              <a:lnTo>
                <a:pt x="0" y="39626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D8085-8D96-4FA9-9C59-27C2B6D35171}">
      <dsp:nvSpPr>
        <dsp:cNvPr id="0" name=""/>
        <dsp:cNvSpPr/>
      </dsp:nvSpPr>
      <dsp:spPr>
        <a:xfrm>
          <a:off x="4164429" y="218980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C8A63-47F7-4477-BA09-7DFB9C3A896E}">
      <dsp:nvSpPr>
        <dsp:cNvPr id="0" name=""/>
        <dsp:cNvSpPr/>
      </dsp:nvSpPr>
      <dsp:spPr>
        <a:xfrm>
          <a:off x="4315819" y="362801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/>
            <a:t>Factors influencing retention:</a:t>
          </a:r>
          <a:endParaRPr lang="en-US" sz="800" kern="1200"/>
        </a:p>
      </dsp:txBody>
      <dsp:txXfrm>
        <a:off x="4341160" y="388142"/>
        <a:ext cx="1311828" cy="814512"/>
      </dsp:txXfrm>
    </dsp:sp>
    <dsp:sp modelId="{3BCF8C4F-12DB-45BF-9187-F1B43698BEBA}">
      <dsp:nvSpPr>
        <dsp:cNvPr id="0" name=""/>
        <dsp:cNvSpPr/>
      </dsp:nvSpPr>
      <dsp:spPr>
        <a:xfrm>
          <a:off x="1201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C11B3D-11FE-406C-97AA-BD9F939D5FFD}">
      <dsp:nvSpPr>
        <dsp:cNvPr id="0" name=""/>
        <dsp:cNvSpPr/>
      </dsp:nvSpPr>
      <dsp:spPr>
        <a:xfrm>
          <a:off x="152591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Customers who </a:t>
          </a:r>
          <a:r>
            <a:rPr lang="en-NG" sz="800" b="1" kern="1200"/>
            <a:t>bought recently</a:t>
          </a:r>
          <a:r>
            <a:rPr lang="en-NG" sz="800" kern="1200"/>
            <a:t> are more likely to stay active.</a:t>
          </a:r>
          <a:endParaRPr lang="en-US" sz="800" kern="1200"/>
        </a:p>
      </dsp:txBody>
      <dsp:txXfrm>
        <a:off x="177932" y="1649600"/>
        <a:ext cx="1311828" cy="814512"/>
      </dsp:txXfrm>
    </dsp:sp>
    <dsp:sp modelId="{7C4392A8-2BE8-4C8D-8484-A67437F22251}">
      <dsp:nvSpPr>
        <dsp:cNvPr id="0" name=""/>
        <dsp:cNvSpPr/>
      </dsp:nvSpPr>
      <dsp:spPr>
        <a:xfrm>
          <a:off x="1666492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46A89F-07DF-475D-9F70-9B71E9332138}">
      <dsp:nvSpPr>
        <dsp:cNvPr id="0" name=""/>
        <dsp:cNvSpPr/>
      </dsp:nvSpPr>
      <dsp:spPr>
        <a:xfrm>
          <a:off x="1817882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Customers who </a:t>
          </a:r>
          <a:r>
            <a:rPr lang="en-NG" sz="800" b="1" kern="1200"/>
            <a:t>buy more often</a:t>
          </a:r>
          <a:r>
            <a:rPr lang="en-NG" sz="800" kern="1200"/>
            <a:t> tend to keep returning.</a:t>
          </a:r>
          <a:endParaRPr lang="en-US" sz="800" kern="1200"/>
        </a:p>
      </dsp:txBody>
      <dsp:txXfrm>
        <a:off x="1843223" y="1649600"/>
        <a:ext cx="1311828" cy="814512"/>
      </dsp:txXfrm>
    </dsp:sp>
    <dsp:sp modelId="{112513D4-F6E5-40C9-B717-A2BE9BC5C1A1}">
      <dsp:nvSpPr>
        <dsp:cNvPr id="0" name=""/>
        <dsp:cNvSpPr/>
      </dsp:nvSpPr>
      <dsp:spPr>
        <a:xfrm>
          <a:off x="3331783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49F51-3920-4EEC-BB52-5222C1F02F68}">
      <dsp:nvSpPr>
        <dsp:cNvPr id="0" name=""/>
        <dsp:cNvSpPr/>
      </dsp:nvSpPr>
      <dsp:spPr>
        <a:xfrm>
          <a:off x="3483173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Customers who </a:t>
          </a:r>
          <a:r>
            <a:rPr lang="en-NG" sz="800" b="1" kern="1200"/>
            <a:t>spend more</a:t>
          </a:r>
          <a:r>
            <a:rPr lang="en-NG" sz="800" kern="1200"/>
            <a:t> usually show stronger loyalty.</a:t>
          </a:r>
          <a:endParaRPr lang="en-US" sz="800" kern="1200"/>
        </a:p>
      </dsp:txBody>
      <dsp:txXfrm>
        <a:off x="3508514" y="1649600"/>
        <a:ext cx="1311828" cy="814512"/>
      </dsp:txXfrm>
    </dsp:sp>
    <dsp:sp modelId="{53ED9594-8E6D-4B27-8057-BED1F09FDD40}">
      <dsp:nvSpPr>
        <dsp:cNvPr id="0" name=""/>
        <dsp:cNvSpPr/>
      </dsp:nvSpPr>
      <dsp:spPr>
        <a:xfrm>
          <a:off x="4997074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7E4FEC-687D-4B43-8C7A-32088CF25DF0}">
      <dsp:nvSpPr>
        <dsp:cNvPr id="0" name=""/>
        <dsp:cNvSpPr/>
      </dsp:nvSpPr>
      <dsp:spPr>
        <a:xfrm>
          <a:off x="5148464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Retention can </a:t>
          </a:r>
          <a:r>
            <a:rPr lang="en-NG" sz="800" b="1" kern="1200"/>
            <a:t>vary by country</a:t>
          </a:r>
          <a:r>
            <a:rPr lang="en-NG" sz="800" kern="1200"/>
            <a:t>, depending on delivery and customer experience.</a:t>
          </a:r>
          <a:endParaRPr lang="en-US" sz="800" kern="1200"/>
        </a:p>
      </dsp:txBody>
      <dsp:txXfrm>
        <a:off x="5173805" y="1649600"/>
        <a:ext cx="1311828" cy="814512"/>
      </dsp:txXfrm>
    </dsp:sp>
    <dsp:sp modelId="{991B5FB7-82BD-44ED-AB16-659AE95F009D}">
      <dsp:nvSpPr>
        <dsp:cNvPr id="0" name=""/>
        <dsp:cNvSpPr/>
      </dsp:nvSpPr>
      <dsp:spPr>
        <a:xfrm>
          <a:off x="6662365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EFCF4-8FC7-4A98-915B-0D7F4A56CDD9}">
      <dsp:nvSpPr>
        <dsp:cNvPr id="0" name=""/>
        <dsp:cNvSpPr/>
      </dsp:nvSpPr>
      <dsp:spPr>
        <a:xfrm>
          <a:off x="6813755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Some customers return more during </a:t>
          </a:r>
          <a:r>
            <a:rPr lang="en-NG" sz="800" b="1" kern="1200"/>
            <a:t>sales seasons or holidays</a:t>
          </a:r>
          <a:r>
            <a:rPr lang="en-NG" sz="800" kern="1200"/>
            <a:t>.</a:t>
          </a:r>
          <a:endParaRPr lang="en-US" sz="800" kern="1200"/>
        </a:p>
      </dsp:txBody>
      <dsp:txXfrm>
        <a:off x="6839096" y="1649600"/>
        <a:ext cx="1311828" cy="814512"/>
      </dsp:txXfrm>
    </dsp:sp>
    <dsp:sp modelId="{58D31287-D16C-43B2-AEEA-DA83E9C30A96}">
      <dsp:nvSpPr>
        <dsp:cNvPr id="0" name=""/>
        <dsp:cNvSpPr/>
      </dsp:nvSpPr>
      <dsp:spPr>
        <a:xfrm>
          <a:off x="8327656" y="1480438"/>
          <a:ext cx="1362510" cy="865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CE47B-7DD3-4F62-8477-EB16D6714EB9}">
      <dsp:nvSpPr>
        <dsp:cNvPr id="0" name=""/>
        <dsp:cNvSpPr/>
      </dsp:nvSpPr>
      <dsp:spPr>
        <a:xfrm>
          <a:off x="8479046" y="1624259"/>
          <a:ext cx="1362510" cy="8651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NG" sz="800" kern="1200"/>
            <a:t>Retention also depends on </a:t>
          </a:r>
          <a:r>
            <a:rPr lang="en-NG" sz="800" b="1" kern="1200"/>
            <a:t>what products</a:t>
          </a:r>
          <a:r>
            <a:rPr lang="en-NG" sz="800" kern="1200"/>
            <a:t> people buy — for example, consumable items often lead to repeat purchases.</a:t>
          </a:r>
          <a:endParaRPr lang="en-US" sz="800" kern="1200"/>
        </a:p>
      </dsp:txBody>
      <dsp:txXfrm>
        <a:off x="8504387" y="1649600"/>
        <a:ext cx="1311828" cy="8145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66E60-E8E1-4072-A20F-C1CDCDC62A0F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6ABD4-9B27-4F83-AECB-270B7DE8771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476878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D1AA-5686-E238-A1BB-D2FAF9CD5E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EBAF7-8CF4-1170-AF4B-250C4907F5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160AC-EC69-3711-1674-A5725427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2F154-BA8E-A6EC-FF36-E2ED8C61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120FF-30D8-F4D4-2598-9D3F0C7A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175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403EA-05BE-6DA7-9664-C676188F6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8FF0-88BF-8CC5-F829-9016FF814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0FE58-7160-6991-E731-D6B9D9A6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0E03B-91F4-3979-0778-A477D7A5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39BBC-ACF5-229F-0590-7F1B1188C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7012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F71C77-F3DA-B929-B84D-F0F910A364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DD2AA0-8B02-742C-26D6-3FDDA6D94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283-8726-CF33-20D3-AF6CC0D98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B8C4FC-77E0-D5AD-9ACE-C301F4B92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2F33C-E898-D61D-968B-45B4C22F6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31322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6E7A5-129F-BA0D-004D-50D403E6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D3963-F4F3-F876-4DD4-587BA4091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C7D5-B108-D99F-F0C4-AB3101BB8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F42028-9EEB-38F2-D17F-491CDB63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3875-74F1-21CE-4B5B-8F84C3B6B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10015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619AE-5729-1C1F-E120-76D507DB8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E0D1-94AC-E84B-9DF9-65B15051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72AAA-CF17-6477-4DBD-C8E680AD7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74581-A1D0-7CD1-891B-BDDE98A08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9B1E4-5A7F-4CE7-39E7-20E9EE8E9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534490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9EFE-D429-73F0-C0DB-52773275E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B3C3-050D-A4D6-A88B-F66E6ADEB8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6F855-D2C8-5747-8665-C2990F275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ECC187-182B-51ED-64EE-F7486B38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C07C0-DAC6-CD8B-78B0-FBF444C7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8D2F98-3E58-F563-5F64-BDDCBCB1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743871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33E69-DD03-B4A0-1261-041DC57D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30E2F6-91E7-7BEF-9864-98B98ACB8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88DD1-9432-9568-4B09-73130EA85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B26911-D325-CEB1-944B-E3E7F95DF6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FF65F5-F0C5-80BC-D192-61499880CC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11421-270C-F838-A30F-2A23A18A2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68632-AE63-C666-6F79-FE560C418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B8F165-7467-E31F-6F4B-1E01AB5A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5609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4E4A0-A209-1CC6-0E2F-B035393A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04C56D-7447-AA03-DEAE-2221416F9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BEA5D-68C0-707B-3EC8-FAC4EC0C5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57D8E-5F4E-2A0A-BC2F-564F497A8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86374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88D50-272F-2BA9-FF61-5DDF2D57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925B42-BCB4-F02B-8876-940A78618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72041-3059-E9FF-8CE8-A30373E99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159866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834E8-9074-9805-2C17-06EA5371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E3A6-CF4B-4F66-F398-FD2EFA865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1CA52-D4EA-865F-8EAD-D9FA32D8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6FAF7-ECD7-FE5E-371D-494AC9536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77A1E-6619-B593-81B9-B891CFD63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03401-EDD2-E5AF-096C-A1F637F2B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8868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BF30B-5601-BAC9-C1C3-D5FF34D53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964518-E393-0CC8-90D2-2BB637B8D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06E7C-C791-1AAD-6135-F0891A128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076E2-D569-4279-874D-971D072DF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8A4514-5493-4FF5-8DAE-4DBEDD606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62338-7984-00BB-8444-6D4233A49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52013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3A54E1-50F6-9F7F-7F46-F592F05E0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66B90-791B-F725-ED2F-9073D6F81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BE257-CCD7-E20A-B009-5AB8A4BC5E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4F0F25-1352-43CD-A9CB-219479DADA5B}" type="datetimeFigureOut">
              <a:rPr lang="en-NG" smtClean="0"/>
              <a:t>20/10/2025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11AF2-AF7A-BEA0-259C-4FC60F9E7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A4CDD-315A-BD2E-108A-846D77981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86CB8B-FD87-45C8-821E-3641633D306A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57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A5260F5B-D3E7-6E9F-C411-53EF70D972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7" r="1" b="1"/>
          <a:stretch>
            <a:fillRect/>
          </a:stretch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9414" y="-733991"/>
            <a:ext cx="3020876" cy="12206596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6567EA8-C72D-4B9B-D23F-6B2E9F9C9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6" y="0"/>
            <a:ext cx="2843402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FBFA78-9360-1E01-5448-6D5AE0A32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38704" y="21736"/>
            <a:ext cx="3152862" cy="6858008"/>
          </a:xfrm>
          <a:prstGeom prst="rect">
            <a:avLst/>
          </a:prstGeom>
          <a:gradFill flip="none" rotWithShape="1">
            <a:gsLst>
              <a:gs pos="5000">
                <a:schemeClr val="accent5">
                  <a:alpha val="48000"/>
                </a:schemeClr>
              </a:gs>
              <a:gs pos="42000">
                <a:schemeClr val="accent5">
                  <a:alpha val="0"/>
                </a:schemeClr>
              </a:gs>
            </a:gsLst>
            <a:lin ang="1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447" y="5288433"/>
            <a:ext cx="12199706" cy="159131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9000">
                <a:schemeClr val="accent2">
                  <a:alpha val="0"/>
                </a:schemeClr>
              </a:gs>
            </a:gsLst>
            <a:lin ang="588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84596" y="2224929"/>
            <a:ext cx="3866773" cy="54428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4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1F6D85-42BC-F0C3-B696-30F5EB4D08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GB" sz="4000">
                <a:solidFill>
                  <a:srgbClr val="FFFFFF"/>
                </a:solidFill>
              </a:rPr>
              <a:t>Explorative Data Analysis for Shopshere Inc	</a:t>
            </a:r>
            <a:endParaRPr lang="en-NG" sz="40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B3B4CB-BC83-D68F-5D2B-5BE0B1633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r>
              <a:rPr lang="en-GB" sz="1400">
                <a:solidFill>
                  <a:srgbClr val="FFFFFF"/>
                </a:solidFill>
              </a:rPr>
              <a:t>BY</a:t>
            </a:r>
          </a:p>
          <a:p>
            <a:pPr algn="l"/>
            <a:r>
              <a:rPr lang="en-GB" sz="1400">
                <a:solidFill>
                  <a:srgbClr val="FFFFFF"/>
                </a:solidFill>
              </a:rPr>
              <a:t>ISRAEL ASIDERE</a:t>
            </a:r>
            <a:endParaRPr lang="en-NG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9845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7931319-C506-F157-9D12-9BFD93561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995" y="4511848"/>
            <a:ext cx="6334207" cy="15553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4BA154-85BA-A192-F6FB-64952E15A204}"/>
              </a:ext>
            </a:extLst>
          </p:cNvPr>
          <p:cNvSpPr txBox="1"/>
          <p:nvPr/>
        </p:nvSpPr>
        <p:spPr>
          <a:xfrm>
            <a:off x="150158" y="1680883"/>
            <a:ext cx="52394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tables to the right show the original table</a:t>
            </a:r>
          </a:p>
          <a:p>
            <a:r>
              <a:rPr lang="en-GB" dirty="0"/>
              <a:t>and a few additions to the original table by splitting </a:t>
            </a:r>
          </a:p>
          <a:p>
            <a:r>
              <a:rPr lang="en-GB" b="1" dirty="0" err="1"/>
              <a:t>InvoiceDate</a:t>
            </a:r>
            <a:r>
              <a:rPr lang="en-GB" dirty="0"/>
              <a:t> to </a:t>
            </a:r>
            <a:r>
              <a:rPr lang="en-GB" b="1" i="1" dirty="0"/>
              <a:t>InvoiceMonth</a:t>
            </a:r>
            <a:r>
              <a:rPr lang="en-GB" i="1" dirty="0"/>
              <a:t>, </a:t>
            </a:r>
            <a:r>
              <a:rPr lang="en-GB" b="1" i="1" dirty="0" err="1"/>
              <a:t>CohortMonth</a:t>
            </a:r>
            <a:r>
              <a:rPr lang="en-GB" i="1" dirty="0"/>
              <a:t> </a:t>
            </a:r>
            <a:r>
              <a:rPr lang="en-GB" dirty="0"/>
              <a:t>and </a:t>
            </a:r>
          </a:p>
          <a:p>
            <a:r>
              <a:rPr lang="en-GB" b="1" i="1" dirty="0" err="1"/>
              <a:t>CohortIndex</a:t>
            </a:r>
            <a:r>
              <a:rPr lang="en-GB" dirty="0"/>
              <a:t> we are able to get a wider view of </a:t>
            </a:r>
          </a:p>
          <a:p>
            <a:r>
              <a:rPr lang="en-GB" dirty="0"/>
              <a:t>customer patterns by grouping customers by their </a:t>
            </a:r>
          </a:p>
          <a:p>
            <a:r>
              <a:rPr lang="en-GB" dirty="0"/>
              <a:t>first purchase </a:t>
            </a:r>
            <a:r>
              <a:rPr lang="en-GB" b="1" dirty="0"/>
              <a:t>(</a:t>
            </a:r>
            <a:r>
              <a:rPr lang="en-GB" b="1" dirty="0" err="1"/>
              <a:t>CohortMonth</a:t>
            </a:r>
            <a:r>
              <a:rPr lang="en-GB" b="1" dirty="0"/>
              <a:t>) </a:t>
            </a:r>
            <a:r>
              <a:rPr lang="en-GB" dirty="0"/>
              <a:t>and tracking how </a:t>
            </a:r>
          </a:p>
          <a:p>
            <a:r>
              <a:rPr lang="en-GB" dirty="0"/>
              <a:t>many of them continue purchasing in the following</a:t>
            </a:r>
          </a:p>
          <a:p>
            <a:r>
              <a:rPr lang="en-GB" dirty="0"/>
              <a:t>months </a:t>
            </a:r>
            <a:r>
              <a:rPr lang="en-GB" b="1" dirty="0"/>
              <a:t>(InvoiceMonth).</a:t>
            </a:r>
            <a:endParaRPr lang="en-NG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3B5C30-D163-93F3-A80A-1B65A4CA2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995" y="900953"/>
            <a:ext cx="6234171" cy="278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664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2CAC59-614E-ED4A-903A-BB500CC5F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263" y="1431030"/>
            <a:ext cx="5599743" cy="30475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4B8E11-97C0-8192-A11A-F7945A741A78}"/>
              </a:ext>
            </a:extLst>
          </p:cNvPr>
          <p:cNvSpPr txBox="1"/>
          <p:nvPr/>
        </p:nvSpPr>
        <p:spPr>
          <a:xfrm>
            <a:off x="278428" y="1999098"/>
            <a:ext cx="5982728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heatmap to the right is a cohort analysis chart that</a:t>
            </a:r>
          </a:p>
          <a:p>
            <a:r>
              <a:rPr lang="en-GB" dirty="0"/>
              <a:t>Tells us about customer loyalty over time. From the chart</a:t>
            </a:r>
          </a:p>
          <a:p>
            <a:r>
              <a:rPr lang="en-GB" dirty="0"/>
              <a:t>We can see that:</a:t>
            </a:r>
          </a:p>
          <a:p>
            <a:endParaRPr lang="en-GB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800" dirty="0">
                <a:latin typeface="Arial" panose="020B0604020202020204" pitchFamily="34" charset="0"/>
              </a:rPr>
              <a:t>Most cohorts drop from </a:t>
            </a:r>
            <a:r>
              <a:rPr lang="en-NG" altLang="en-NG" sz="800" b="1" dirty="0">
                <a:latin typeface="Arial" panose="020B0604020202020204" pitchFamily="34" charset="0"/>
              </a:rPr>
              <a:t>100% → ~25–30%</a:t>
            </a:r>
            <a:r>
              <a:rPr lang="en-NG" altLang="en-NG" sz="800" dirty="0">
                <a:latin typeface="Arial" panose="020B0604020202020204" pitchFamily="34" charset="0"/>
              </a:rPr>
              <a:t> after 1–2 months — meaning about </a:t>
            </a:r>
            <a:r>
              <a:rPr lang="en-NG" altLang="en-NG" sz="800" b="1" dirty="0">
                <a:latin typeface="Arial" panose="020B0604020202020204" pitchFamily="34" charset="0"/>
              </a:rPr>
              <a:t>1 in 4 customers</a:t>
            </a:r>
            <a:r>
              <a:rPr lang="en-NG" altLang="en-NG" sz="800" dirty="0">
                <a:latin typeface="Arial" panose="020B0604020202020204" pitchFamily="34" charset="0"/>
              </a:rPr>
              <a:t> keep buying after</a:t>
            </a:r>
            <a:endParaRPr lang="en-GB" altLang="en-NG" sz="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G" altLang="en-NG" sz="800" dirty="0">
                <a:latin typeface="Arial" panose="020B0604020202020204" pitchFamily="34" charset="0"/>
              </a:rPr>
              <a:t> their first month.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800" dirty="0">
                <a:latin typeface="Arial" panose="020B0604020202020204" pitchFamily="34" charset="0"/>
              </a:rPr>
              <a:t>Some later cohorts (like </a:t>
            </a:r>
            <a:r>
              <a:rPr lang="en-NG" altLang="en-NG" sz="800" b="1" dirty="0">
                <a:latin typeface="Arial" panose="020B0604020202020204" pitchFamily="34" charset="0"/>
              </a:rPr>
              <a:t>2024-03 or 2024-06</a:t>
            </a:r>
            <a:r>
              <a:rPr lang="en-NG" altLang="en-NG" sz="800" dirty="0">
                <a:latin typeface="Arial" panose="020B0604020202020204" pitchFamily="34" charset="0"/>
              </a:rPr>
              <a:t>) show slightly better retention (~30% after several months), suggesting</a:t>
            </a:r>
            <a:endParaRPr lang="en-GB" altLang="en-NG" sz="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G" altLang="en-NG" sz="800" b="1" dirty="0">
                <a:latin typeface="Arial" panose="020B0604020202020204" pitchFamily="34" charset="0"/>
              </a:rPr>
              <a:t>customer retention is improving</a:t>
            </a:r>
            <a:r>
              <a:rPr lang="en-NG" altLang="en-NG" sz="8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800" dirty="0">
                <a:latin typeface="Arial" panose="020B0604020202020204" pitchFamily="34" charset="0"/>
              </a:rPr>
              <a:t>The </a:t>
            </a:r>
            <a:r>
              <a:rPr lang="en-NG" altLang="en-NG" sz="800" b="1" dirty="0">
                <a:latin typeface="Arial" panose="020B0604020202020204" pitchFamily="34" charset="0"/>
              </a:rPr>
              <a:t>bottom rows</a:t>
            </a:r>
            <a:r>
              <a:rPr lang="en-NG" altLang="en-NG" sz="800" dirty="0">
                <a:latin typeface="Arial" panose="020B0604020202020204" pitchFamily="34" charset="0"/>
              </a:rPr>
              <a:t> are shorter because those customers haven’t been around long enough to measure long-term retention yet.</a:t>
            </a:r>
          </a:p>
          <a:p>
            <a:endParaRPr lang="en-GB" dirty="0"/>
          </a:p>
          <a:p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4279645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226CE4-5289-200F-E049-3FA8DD387675}"/>
              </a:ext>
            </a:extLst>
          </p:cNvPr>
          <p:cNvSpPr txBox="1"/>
          <p:nvPr/>
        </p:nvSpPr>
        <p:spPr>
          <a:xfrm>
            <a:off x="1246824" y="2623381"/>
            <a:ext cx="4772974" cy="3553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The plots to the right are elbow plots that shows the clusters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And helps us decide the optimal number of clusters with the ideal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Number found at the point where the curve visibly bends in our case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That point is point </a:t>
            </a:r>
            <a:r>
              <a:rPr lang="en-US" sz="1700" b="1"/>
              <a:t>4. </a:t>
            </a:r>
            <a:r>
              <a:rPr lang="en-US" sz="1700"/>
              <a:t>This helps us to group our pre existing clusters into groups each representing a point (ie 0,1,2,3,4). The groups are shown below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1"/>
              <a:t>0: 'VIPs',    1: 'Loyal Regulars',    2: 'At Risk / Lost’, 3: 'V-VIPs',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44ADB0-8F65-4CA1-5DC2-4D3B8C76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11" y="679697"/>
            <a:ext cx="3848322" cy="24725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75BA185-126B-35FA-A7ED-BB816B03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1096" y="3657600"/>
            <a:ext cx="3746551" cy="258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421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F6D407-9BCC-1A89-77A0-C79DF7711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ED8CA5-B29C-ACC6-75D1-1A4B4C51A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4BEBB5B-1D78-938E-3F7A-24296A926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1FB16-A56E-E75D-79E1-14E711657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Actionable</a:t>
            </a:r>
            <a:br>
              <a:rPr lang="en-GB">
                <a:solidFill>
                  <a:srgbClr val="FFFFFF"/>
                </a:solidFill>
              </a:rPr>
            </a:br>
            <a:r>
              <a:rPr lang="en-GB">
                <a:solidFill>
                  <a:srgbClr val="FFFFFF"/>
                </a:solidFill>
              </a:rPr>
              <a:t>Insights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C92AABF-BDE5-09CC-1060-5C47E0B8A0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FFA46-0D63-F591-12B7-E468BB219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In  this section I will be presenting actionable insights from the above Exploratory data analysis. This insight will influence customer retention positively, and</a:t>
            </a:r>
          </a:p>
          <a:p>
            <a:pPr marL="0" indent="0">
              <a:buNone/>
            </a:pPr>
            <a:r>
              <a:rPr lang="en-GB" dirty="0"/>
              <a:t>Identify some of the key factors influencing retention  </a:t>
            </a:r>
          </a:p>
        </p:txBody>
      </p:sp>
    </p:spTree>
    <p:extLst>
      <p:ext uri="{BB962C8B-B14F-4D97-AF65-F5344CB8AC3E}">
        <p14:creationId xmlns:p14="http://schemas.microsoft.com/office/powerpoint/2010/main" val="619385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9A70CF4-CE94-D3BA-2C03-8C88E67CA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7447" y="3062316"/>
            <a:ext cx="6092331" cy="3289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D9136B-90E3-B844-2371-FFA444D58EEA}"/>
              </a:ext>
            </a:extLst>
          </p:cNvPr>
          <p:cNvSpPr txBox="1"/>
          <p:nvPr/>
        </p:nvSpPr>
        <p:spPr>
          <a:xfrm>
            <a:off x="638828" y="3914690"/>
            <a:ext cx="48237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chart to the right shows the recency days,</a:t>
            </a:r>
          </a:p>
          <a:p>
            <a:r>
              <a:rPr lang="en-US" dirty="0"/>
              <a:t> frequency and monetary values for each group</a:t>
            </a:r>
          </a:p>
          <a:p>
            <a:endParaRPr lang="en-NG" dirty="0"/>
          </a:p>
        </p:txBody>
      </p:sp>
      <p:graphicFrame>
        <p:nvGraphicFramePr>
          <p:cNvPr id="12" name="TextBox 1">
            <a:extLst>
              <a:ext uri="{FF2B5EF4-FFF2-40B4-BE49-F238E27FC236}">
                <a16:creationId xmlns:a16="http://schemas.microsoft.com/office/drawing/2014/main" id="{3597809C-12A3-CC79-C9D9-082D95B8BFB8}"/>
              </a:ext>
            </a:extLst>
          </p:cNvPr>
          <p:cNvGraphicFramePr/>
          <p:nvPr/>
        </p:nvGraphicFramePr>
        <p:xfrm>
          <a:off x="1096487" y="615433"/>
          <a:ext cx="9842759" cy="2708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75614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D8685-4727-9A2A-B75B-F4E3EEF72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15DDED-9F61-6B70-AEC3-1B6ADC4CFAED}"/>
              </a:ext>
            </a:extLst>
          </p:cNvPr>
          <p:cNvSpPr txBox="1"/>
          <p:nvPr/>
        </p:nvSpPr>
        <p:spPr>
          <a:xfrm>
            <a:off x="632624" y="1556833"/>
            <a:ext cx="6369669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Insight to Support customer growth:</a:t>
            </a:r>
          </a:p>
          <a:p>
            <a:endParaRPr lang="en-GB" sz="1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After their first month, </a:t>
            </a:r>
            <a:r>
              <a:rPr lang="en-NG" altLang="en-NG" sz="1400" b="1" dirty="0">
                <a:latin typeface="Arial" panose="020B0604020202020204" pitchFamily="34" charset="0"/>
              </a:rPr>
              <a:t>only about 25–30% of customers keep buying</a:t>
            </a:r>
            <a:r>
              <a:rPr lang="en-NG" altLang="en-NG" sz="1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NG" altLang="en-NG" sz="1400" dirty="0">
                <a:latin typeface="Arial" panose="020B0604020202020204" pitchFamily="34" charset="0"/>
              </a:rPr>
              <a:t>This means most customers buy once and then stop.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Focusing on the </a:t>
            </a:r>
            <a:r>
              <a:rPr lang="en-NG" altLang="en-NG" sz="1400" b="1" dirty="0">
                <a:latin typeface="Arial" panose="020B0604020202020204" pitchFamily="34" charset="0"/>
              </a:rPr>
              <a:t>first 30 days</a:t>
            </a:r>
            <a:r>
              <a:rPr lang="en-NG" altLang="en-NG" sz="1400" dirty="0">
                <a:latin typeface="Arial" panose="020B0604020202020204" pitchFamily="34" charset="0"/>
              </a:rPr>
              <a:t> after a purchase can help keep more customers active.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b="1" dirty="0">
                <a:latin typeface="Arial" panose="020B0604020202020204" pitchFamily="34" charset="0"/>
              </a:rPr>
              <a:t>Recent customer groups (like those from March and June 2024)</a:t>
            </a:r>
            <a:r>
              <a:rPr lang="en-NG" altLang="en-NG" sz="1400" dirty="0">
                <a:latin typeface="Arial" panose="020B0604020202020204" pitchFamily="34" charset="0"/>
              </a:rPr>
              <a:t> are showing slightly better retention.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This means new marketing or customer experience efforts are working.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b="1" dirty="0">
                <a:latin typeface="Arial" panose="020B0604020202020204" pitchFamily="34" charset="0"/>
              </a:rPr>
              <a:t>High-value customers</a:t>
            </a:r>
            <a:r>
              <a:rPr lang="en-NG" altLang="en-NG" sz="1400" dirty="0">
                <a:latin typeface="Arial" panose="020B0604020202020204" pitchFamily="34" charset="0"/>
              </a:rPr>
              <a:t> spend more and buy more often, but they are fewer in number.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Special treatment for these customers, like </a:t>
            </a:r>
            <a:r>
              <a:rPr lang="en-NG" altLang="en-NG" sz="1400" b="1" dirty="0">
                <a:latin typeface="Arial" panose="020B0604020202020204" pitchFamily="34" charset="0"/>
              </a:rPr>
              <a:t>loyalty programs or early access deals</a:t>
            </a:r>
            <a:r>
              <a:rPr lang="en-NG" altLang="en-NG" sz="1400" dirty="0">
                <a:latin typeface="Arial" panose="020B0604020202020204" pitchFamily="34" charset="0"/>
              </a:rPr>
              <a:t>, can help keep them longer.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b="1" dirty="0">
                <a:latin typeface="Arial" panose="020B0604020202020204" pitchFamily="34" charset="0"/>
              </a:rPr>
              <a:t>One-time buyers</a:t>
            </a:r>
            <a:r>
              <a:rPr lang="en-NG" altLang="en-NG" sz="1400" dirty="0">
                <a:latin typeface="Arial" panose="020B0604020202020204" pitchFamily="34" charset="0"/>
              </a:rPr>
              <a:t> are the biggest reason for churn.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Sending </a:t>
            </a:r>
            <a:r>
              <a:rPr lang="en-NG" altLang="en-NG" sz="1400" b="1" dirty="0">
                <a:latin typeface="Arial" panose="020B0604020202020204" pitchFamily="34" charset="0"/>
              </a:rPr>
              <a:t>reminders, discounts, or personalized offers</a:t>
            </a:r>
            <a:r>
              <a:rPr lang="en-NG" altLang="en-NG" sz="1400" dirty="0">
                <a:latin typeface="Arial" panose="020B0604020202020204" pitchFamily="34" charset="0"/>
              </a:rPr>
              <a:t> can bring them 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Retention also differs by </a:t>
            </a:r>
            <a:r>
              <a:rPr lang="en-NG" altLang="en-NG" sz="1400" b="1" dirty="0">
                <a:latin typeface="Arial" panose="020B0604020202020204" pitchFamily="34" charset="0"/>
              </a:rPr>
              <a:t>region or market</a:t>
            </a:r>
            <a:r>
              <a:rPr lang="en-NG" altLang="en-NG" sz="1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Learning from high-performing areas can help improve other regions.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B03E3-F8B8-5BBA-5BFD-847F5C7D0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5059" y="1892064"/>
            <a:ext cx="4238957" cy="40343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036788-B3CC-D817-9DC9-F9FBBDC42ECE}"/>
              </a:ext>
            </a:extLst>
          </p:cNvPr>
          <p:cNvSpPr txBox="1"/>
          <p:nvPr/>
        </p:nvSpPr>
        <p:spPr>
          <a:xfrm>
            <a:off x="6689912" y="921124"/>
            <a:ext cx="5466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Pie chart showing the Distribution of retained vs churned customers.</a:t>
            </a:r>
            <a:endParaRPr lang="en-NG" sz="1400" dirty="0"/>
          </a:p>
        </p:txBody>
      </p:sp>
    </p:spTree>
    <p:extLst>
      <p:ext uri="{BB962C8B-B14F-4D97-AF65-F5344CB8AC3E}">
        <p14:creationId xmlns:p14="http://schemas.microsoft.com/office/powerpoint/2010/main" val="31824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DE6E63-9A52-CE30-C37E-E3D2C6418FE3}"/>
              </a:ext>
            </a:extLst>
          </p:cNvPr>
          <p:cNvSpPr txBox="1"/>
          <p:nvPr/>
        </p:nvSpPr>
        <p:spPr>
          <a:xfrm>
            <a:off x="596185" y="1547793"/>
            <a:ext cx="59390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Insight to support customer lifetime growth:</a:t>
            </a:r>
          </a:p>
          <a:p>
            <a:endParaRPr lang="en-NG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The more often customers buy, the </a:t>
            </a:r>
            <a:r>
              <a:rPr lang="en-NG" altLang="en-NG" sz="1400" b="1" dirty="0">
                <a:latin typeface="Arial" panose="020B0604020202020204" pitchFamily="34" charset="0"/>
              </a:rPr>
              <a:t>higher their lifetime value</a:t>
            </a:r>
            <a:r>
              <a:rPr lang="en-NG" altLang="en-NG" sz="1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b="1" dirty="0">
                <a:latin typeface="Arial" panose="020B0604020202020204" pitchFamily="34" charset="0"/>
              </a:rPr>
              <a:t>Loyal customers</a:t>
            </a:r>
            <a:r>
              <a:rPr lang="en-NG" altLang="en-NG" sz="1400" dirty="0">
                <a:latin typeface="Arial" panose="020B0604020202020204" pitchFamily="34" charset="0"/>
              </a:rPr>
              <a:t> are both profitable and easier to retain.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b="1" dirty="0">
                <a:latin typeface="Arial" panose="020B0604020202020204" pitchFamily="34" charset="0"/>
              </a:rPr>
              <a:t>Low-value customers</a:t>
            </a:r>
            <a:r>
              <a:rPr lang="en-NG" altLang="en-NG" sz="1400" dirty="0">
                <a:latin typeface="Arial" panose="020B0604020202020204" pitchFamily="34" charset="0"/>
              </a:rPr>
              <a:t> often leave early but can be reactivated.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Grouping customers by </a:t>
            </a:r>
            <a:r>
              <a:rPr lang="en-NG" altLang="en-NG" sz="1400" b="1" dirty="0">
                <a:latin typeface="Arial" panose="020B0604020202020204" pitchFamily="34" charset="0"/>
              </a:rPr>
              <a:t>RFM (Recency, Frequency, Monetary)</a:t>
            </a:r>
            <a:r>
              <a:rPr lang="en-NG" altLang="en-NG" sz="1400" dirty="0">
                <a:latin typeface="Arial" panose="020B0604020202020204" pitchFamily="34" charset="0"/>
              </a:rPr>
              <a:t> helps send better offers.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NG" altLang="en-NG" sz="1400" dirty="0">
                <a:latin typeface="Arial" panose="020B0604020202020204" pitchFamily="34" charset="0"/>
              </a:rPr>
              <a:t>Keeping customers active </a:t>
            </a:r>
            <a:r>
              <a:rPr lang="en-NG" altLang="en-NG" sz="1400" b="1" dirty="0">
                <a:latin typeface="Arial" panose="020B0604020202020204" pitchFamily="34" charset="0"/>
              </a:rPr>
              <a:t>beyond their first month</a:t>
            </a:r>
            <a:r>
              <a:rPr lang="en-NG" altLang="en-NG" sz="1400" dirty="0">
                <a:latin typeface="Arial" panose="020B0604020202020204" pitchFamily="34" charset="0"/>
              </a:rPr>
              <a:t> can </a:t>
            </a:r>
            <a:r>
              <a:rPr lang="en-NG" altLang="en-NG" sz="1400" b="1" dirty="0">
                <a:latin typeface="Arial" panose="020B0604020202020204" pitchFamily="34" charset="0"/>
              </a:rPr>
              <a:t>double CLV</a:t>
            </a:r>
            <a:r>
              <a:rPr lang="en-NG" altLang="en-NG" sz="1400" dirty="0">
                <a:latin typeface="Arial" panose="020B0604020202020204" pitchFamily="34" charset="0"/>
              </a:rPr>
              <a:t>.</a:t>
            </a:r>
          </a:p>
          <a:p>
            <a:endParaRPr lang="en-GB" dirty="0"/>
          </a:p>
          <a:p>
            <a:endParaRPr lang="en-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E6071-B573-793C-4397-73346B54B5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3"/>
          <a:stretch>
            <a:fillRect/>
          </a:stretch>
        </p:blipFill>
        <p:spPr>
          <a:xfrm>
            <a:off x="6757147" y="934497"/>
            <a:ext cx="5082988" cy="40684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F61182-DA10-1E26-677A-E5D73CAF89C1}"/>
              </a:ext>
            </a:extLst>
          </p:cNvPr>
          <p:cNvSpPr txBox="1"/>
          <p:nvPr/>
        </p:nvSpPr>
        <p:spPr>
          <a:xfrm>
            <a:off x="6649571" y="5493124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The radar chart above highlights distinct customer </a:t>
            </a:r>
            <a:r>
              <a:rPr lang="en-GB" sz="800" dirty="0" err="1"/>
              <a:t>behaviors</a:t>
            </a:r>
            <a:r>
              <a:rPr lang="en-GB" sz="800" dirty="0"/>
              <a:t> based on RFM scores.</a:t>
            </a:r>
            <a:br>
              <a:rPr lang="en-GB" sz="800" dirty="0"/>
            </a:br>
            <a:r>
              <a:rPr lang="en-GB" sz="800" b="1" dirty="0"/>
              <a:t>V-VIPs</a:t>
            </a:r>
            <a:r>
              <a:rPr lang="en-GB" sz="800" dirty="0"/>
              <a:t> are the most valuable group, with high spending, frequent, and recent purchases.</a:t>
            </a:r>
            <a:br>
              <a:rPr lang="en-GB" sz="800" dirty="0"/>
            </a:br>
            <a:r>
              <a:rPr lang="en-GB" sz="800" b="1" dirty="0"/>
              <a:t>VIPs</a:t>
            </a:r>
            <a:r>
              <a:rPr lang="en-GB" sz="800" dirty="0"/>
              <a:t> remain active with solid engagement, while </a:t>
            </a:r>
            <a:r>
              <a:rPr lang="en-GB" sz="800" b="1" dirty="0"/>
              <a:t>Loyal Regulars</a:t>
            </a:r>
            <a:r>
              <a:rPr lang="en-GB" sz="800" dirty="0"/>
              <a:t> show moderate but steady activity.</a:t>
            </a:r>
            <a:br>
              <a:rPr lang="en-GB" sz="800" dirty="0"/>
            </a:br>
            <a:r>
              <a:rPr lang="en-GB" sz="800" b="1" dirty="0"/>
              <a:t>At Risk / Lost</a:t>
            </a:r>
            <a:r>
              <a:rPr lang="en-GB" sz="800" dirty="0"/>
              <a:t> customers have not purchased recently and show low frequency and spending.</a:t>
            </a:r>
            <a:br>
              <a:rPr lang="en-GB" sz="800" dirty="0"/>
            </a:br>
            <a:r>
              <a:rPr lang="en-GB" sz="800" dirty="0"/>
              <a:t>This segmentation provides a clearer view of customer value and helps guide targeted retention and marketing strategies.</a:t>
            </a:r>
            <a:endParaRPr lang="en-NG" sz="800" dirty="0"/>
          </a:p>
        </p:txBody>
      </p:sp>
    </p:spTree>
    <p:extLst>
      <p:ext uri="{BB962C8B-B14F-4D97-AF65-F5344CB8AC3E}">
        <p14:creationId xmlns:p14="http://schemas.microsoft.com/office/powerpoint/2010/main" val="2974554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ADAAF-8798-42B5-0D0C-D602C0E4676C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Actionable insights for each group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2EF03A-A98A-07C0-B343-900064F9BF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48798"/>
              </p:ext>
            </p:extLst>
          </p:nvPr>
        </p:nvGraphicFramePr>
        <p:xfrm>
          <a:off x="4777316" y="2219311"/>
          <a:ext cx="6780701" cy="2417052"/>
        </p:xfrm>
        <a:graphic>
          <a:graphicData uri="http://schemas.openxmlformats.org/drawingml/2006/table">
            <a:tbl>
              <a:tblPr/>
              <a:tblGrid>
                <a:gridCol w="1175035">
                  <a:extLst>
                    <a:ext uri="{9D8B030D-6E8A-4147-A177-3AD203B41FA5}">
                      <a16:colId xmlns:a16="http://schemas.microsoft.com/office/drawing/2014/main" val="835263423"/>
                    </a:ext>
                  </a:extLst>
                </a:gridCol>
                <a:gridCol w="1321406">
                  <a:extLst>
                    <a:ext uri="{9D8B030D-6E8A-4147-A177-3AD203B41FA5}">
                      <a16:colId xmlns:a16="http://schemas.microsoft.com/office/drawing/2014/main" val="3716383847"/>
                    </a:ext>
                  </a:extLst>
                </a:gridCol>
                <a:gridCol w="1577556">
                  <a:extLst>
                    <a:ext uri="{9D8B030D-6E8A-4147-A177-3AD203B41FA5}">
                      <a16:colId xmlns:a16="http://schemas.microsoft.com/office/drawing/2014/main" val="2772645510"/>
                    </a:ext>
                  </a:extLst>
                </a:gridCol>
                <a:gridCol w="2706704">
                  <a:extLst>
                    <a:ext uri="{9D8B030D-6E8A-4147-A177-3AD203B41FA5}">
                      <a16:colId xmlns:a16="http://schemas.microsoft.com/office/drawing/2014/main" val="3858340009"/>
                    </a:ext>
                  </a:extLst>
                </a:gridCol>
              </a:tblGrid>
              <a:tr h="182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b="1"/>
                        <a:t>Customer Segment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b="1"/>
                        <a:t>Profile Summary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b="1"/>
                        <a:t>Goal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 b="1"/>
                        <a:t>Recommended Retention &amp; Marketing Strategies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663091"/>
                  </a:ext>
                </a:extLst>
              </a:tr>
              <a:tr h="558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🟥 </a:t>
                      </a:r>
                      <a:r>
                        <a:rPr lang="en-GB" sz="800" b="1"/>
                        <a:t>V-VIPs (Very Valuable, Very Active)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Highest spenders, very frequent, and most recent purchasers.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Maintain loyalty and strengthen brand connection.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• Offer early access to new collections or exclusive sales.• Send personalized rewards and thank-you gifts.• Create premium membership tiers or VIP events.• Engage them in community or product beta programs.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642086"/>
                  </a:ext>
                </a:extLst>
              </a:tr>
              <a:tr h="558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🟦 </a:t>
                      </a:r>
                      <a:r>
                        <a:rPr lang="en-GB" sz="800" b="1"/>
                        <a:t>VIPs (Active, Valuable Customers)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High engagement and spend, but slightly less frequent than V-VIPs.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Encourage higher purchase frequency and average order value.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• Provide bundle or upsell recommendations.• Use reminder emails for loyalty points or unused coupons.• Offer “Buy More, Save More” campaigns.• Request feedback to enhance brand attachment.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516768"/>
                  </a:ext>
                </a:extLst>
              </a:tr>
              <a:tr h="558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🟧 </a:t>
                      </a:r>
                      <a:r>
                        <a:rPr lang="en-GB" sz="800" b="1"/>
                        <a:t>Loyal Regulars (Steady Shoppers)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Consistent buyers with moderate frequency and spend.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Increase basket size and strengthen loyalty.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• Use personalized product recommendations.• Introduce gamified loyalty or referral programs.• Offer milestone discounts after repeat purchases.• Promote subscription or auto-reorder options.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934958"/>
                  </a:ext>
                </a:extLst>
              </a:tr>
              <a:tr h="5586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🟩 </a:t>
                      </a:r>
                      <a:r>
                        <a:rPr lang="en-GB" sz="800" b="1"/>
                        <a:t>At Risk / Lost Customers</a:t>
                      </a:r>
                      <a:endParaRPr lang="en-GB" sz="800"/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Low engagement and spending; long gap since last purchase.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Reactivate interest and recover churned customers.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800"/>
                        <a:t>• Send “We miss you” reactivation emails with limited-time offers.• Retarget with products previously viewed.• Offer incentives for survey completion to learn drop-off reasons.• Highlight new arrivals or trending products.</a:t>
                      </a:r>
                    </a:p>
                  </a:txBody>
                  <a:tcPr marL="26733" marR="26733" marT="13366" marB="133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61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9252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CEF36-36A8-FBF2-D16F-DC61BAAF9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7E482305-6A83-DCEB-481B-2691A7B3C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7" r="1" b="1"/>
          <a:stretch>
            <a:fillRect/>
          </a:stretch>
        </p:blipFill>
        <p:spPr>
          <a:xfrm>
            <a:off x="-3447" y="-1"/>
            <a:ext cx="12195447" cy="68797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650171-4C56-923F-EA5E-8D44F05A23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028" y="4121944"/>
            <a:ext cx="7927785" cy="1620665"/>
          </a:xfrm>
        </p:spPr>
        <p:txBody>
          <a:bodyPr>
            <a:normAutofit/>
          </a:bodyPr>
          <a:lstStyle/>
          <a:p>
            <a:pPr algn="l"/>
            <a:r>
              <a:rPr lang="en-GB" sz="4000" dirty="0">
                <a:solidFill>
                  <a:srgbClr val="FFFFFF"/>
                </a:solidFill>
              </a:rPr>
              <a:t>Thank you!	</a:t>
            </a:r>
            <a:endParaRPr lang="en-NG" sz="4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99812-C75C-8F46-BBF4-C5B056A1C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028" y="5737867"/>
            <a:ext cx="7942381" cy="618479"/>
          </a:xfrm>
        </p:spPr>
        <p:txBody>
          <a:bodyPr>
            <a:normAutofit/>
          </a:bodyPr>
          <a:lstStyle/>
          <a:p>
            <a:pPr algn="l"/>
            <a:endParaRPr lang="en-NG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85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0C593-2B65-BE52-2ABA-55ACFE884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Introduction</a:t>
            </a:r>
            <a:endParaRPr lang="en-NG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05D6E-E95E-D245-15D5-68AC2B897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b="1" dirty="0"/>
              <a:t>Goal</a:t>
            </a:r>
            <a:r>
              <a:rPr lang="en-GB" dirty="0"/>
              <a:t>: To explore and understand customer data in the e-commerce industry to: </a:t>
            </a:r>
          </a:p>
          <a:p>
            <a:pPr lvl="1"/>
            <a:r>
              <a:rPr lang="en-GB" dirty="0"/>
              <a:t>Identify key factors influencing </a:t>
            </a:r>
            <a:r>
              <a:rPr lang="en-GB" b="1" dirty="0"/>
              <a:t>retention</a:t>
            </a:r>
          </a:p>
          <a:p>
            <a:pPr lvl="1"/>
            <a:r>
              <a:rPr lang="en-GB" dirty="0"/>
              <a:t>Segment customer by </a:t>
            </a:r>
            <a:r>
              <a:rPr lang="en-GB" b="1" dirty="0"/>
              <a:t>behaviour and value</a:t>
            </a:r>
          </a:p>
          <a:p>
            <a:pPr lvl="1"/>
            <a:r>
              <a:rPr lang="en-GB" dirty="0"/>
              <a:t>Provide insights that support Customer Lifetime Value (CLV) growth</a:t>
            </a:r>
          </a:p>
          <a:p>
            <a:pPr lvl="1"/>
            <a:r>
              <a:rPr lang="en-GB" dirty="0"/>
              <a:t>Generate data driven recommendations 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98402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8A40E5-C812-1197-7702-725E59F1B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39F6B1-1C0F-C5A4-4860-95ADBB5B6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F5BE590-5DF4-3A6A-60D6-4EED24E4C8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55B1B-48BB-94F7-CAC4-29A0464B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 err="1">
                <a:solidFill>
                  <a:srgbClr val="FFFFFF"/>
                </a:solidFill>
              </a:rPr>
              <a:t>Datset</a:t>
            </a:r>
            <a:r>
              <a:rPr lang="en-GB" dirty="0">
                <a:solidFill>
                  <a:srgbClr val="FFFFFF"/>
                </a:solidFill>
              </a:rPr>
              <a:t> Overview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43F7ECA3-E5BE-409B-6A0B-83F929A9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E3C43-B243-589E-6051-B6A3A561B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b="1" dirty="0"/>
              <a:t>Source</a:t>
            </a:r>
            <a:r>
              <a:rPr lang="en-GB" dirty="0"/>
              <a:t>: Provided by </a:t>
            </a:r>
            <a:r>
              <a:rPr lang="en-GB" dirty="0" err="1"/>
              <a:t>Shopshpere</a:t>
            </a:r>
            <a:r>
              <a:rPr lang="en-GB" dirty="0"/>
              <a:t> Inc</a:t>
            </a:r>
          </a:p>
          <a:p>
            <a:r>
              <a:rPr lang="en-GB" dirty="0"/>
              <a:t>Size: 385,314 variables and 8 features</a:t>
            </a:r>
          </a:p>
          <a:p>
            <a:r>
              <a:rPr lang="en-GB" dirty="0"/>
              <a:t>Timeframe Covered: 2023-2024</a:t>
            </a:r>
          </a:p>
          <a:p>
            <a:r>
              <a:rPr lang="en-GB" dirty="0"/>
              <a:t>Target Variable: </a:t>
            </a:r>
            <a:r>
              <a:rPr lang="en-GB" dirty="0" err="1"/>
              <a:t>StockCode</a:t>
            </a:r>
            <a:endParaRPr lang="en-GB" dirty="0"/>
          </a:p>
          <a:p>
            <a:r>
              <a:rPr lang="en-GB" dirty="0"/>
              <a:t>Key Variable Groups: Quantity, Unit Price, Country</a:t>
            </a:r>
          </a:p>
        </p:txBody>
      </p:sp>
    </p:spTree>
    <p:extLst>
      <p:ext uri="{BB962C8B-B14F-4D97-AF65-F5344CB8AC3E}">
        <p14:creationId xmlns:p14="http://schemas.microsoft.com/office/powerpoint/2010/main" val="3033795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B02E77-5793-F59E-9AAA-9EACC466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995A6-C432-388F-03B3-0852FB76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E315487-93A6-572C-7093-D4D2015B6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78EA20-DF37-DD97-A0B9-4B63CD0BC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Quality Checks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80B1DF65-4866-A135-B17E-42F85AB6C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6F0B2-956F-55DA-7CBA-A4AB211EF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In  this section I will be analysing and presenting results showing the data shape, structure, missing values and data consistency. This is essential to show data inconsistencies and predict potential solutions</a:t>
            </a:r>
          </a:p>
        </p:txBody>
      </p:sp>
    </p:spTree>
    <p:extLst>
      <p:ext uri="{BB962C8B-B14F-4D97-AF65-F5344CB8AC3E}">
        <p14:creationId xmlns:p14="http://schemas.microsoft.com/office/powerpoint/2010/main" val="1266839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B9BB5F-CF55-AFDC-B8ED-BE451402D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880" y="1119104"/>
            <a:ext cx="7084890" cy="39248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7D9228-37DD-3BE2-5B9B-14CDE2C203A7}"/>
              </a:ext>
            </a:extLst>
          </p:cNvPr>
          <p:cNvSpPr txBox="1"/>
          <p:nvPr/>
        </p:nvSpPr>
        <p:spPr>
          <a:xfrm>
            <a:off x="566928" y="2619863"/>
            <a:ext cx="44610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chart to the right is a missingness </a:t>
            </a:r>
          </a:p>
          <a:p>
            <a:r>
              <a:rPr lang="en-GB" dirty="0"/>
              <a:t>Matrix which simply allows us to visualize</a:t>
            </a:r>
          </a:p>
          <a:p>
            <a:r>
              <a:rPr lang="en-GB" dirty="0"/>
              <a:t>Missing values and shows that in the</a:t>
            </a:r>
          </a:p>
          <a:p>
            <a:r>
              <a:rPr lang="en-GB" dirty="0"/>
              <a:t>Entire dataset there are </a:t>
            </a:r>
            <a:r>
              <a:rPr lang="en-GB" b="1" dirty="0"/>
              <a:t>no missing values 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1809005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2AEBAC-2628-7568-2883-FF4628FA1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0896"/>
            <a:ext cx="5410641" cy="29992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9860CA5-558D-C08F-8531-F1BC1E740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38145"/>
            <a:ext cx="5461571" cy="31277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058C30A-0024-D882-77DC-81EF605E3330}"/>
              </a:ext>
            </a:extLst>
          </p:cNvPr>
          <p:cNvSpPr txBox="1"/>
          <p:nvPr/>
        </p:nvSpPr>
        <p:spPr>
          <a:xfrm>
            <a:off x="493776" y="2496312"/>
            <a:ext cx="583057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charts to the right show the distribution of </a:t>
            </a:r>
            <a:r>
              <a:rPr lang="en-GB" b="1" dirty="0"/>
              <a:t>Unit Price</a:t>
            </a:r>
            <a:r>
              <a:rPr lang="en-GB" dirty="0"/>
              <a:t> </a:t>
            </a:r>
          </a:p>
          <a:p>
            <a:r>
              <a:rPr lang="en-GB" dirty="0"/>
              <a:t>and </a:t>
            </a:r>
            <a:r>
              <a:rPr lang="en-GB" b="1" dirty="0"/>
              <a:t>Quantity</a:t>
            </a:r>
            <a:r>
              <a:rPr lang="en-GB" dirty="0"/>
              <a:t> in the dataset. The distribution of </a:t>
            </a:r>
            <a:r>
              <a:rPr lang="en-GB" b="1" dirty="0"/>
              <a:t>Quantity</a:t>
            </a:r>
            <a:r>
              <a:rPr lang="en-GB" dirty="0"/>
              <a:t> </a:t>
            </a:r>
          </a:p>
          <a:p>
            <a:r>
              <a:rPr lang="en-GB" dirty="0"/>
              <a:t>seems to be normally distributed but there is a presence </a:t>
            </a:r>
          </a:p>
          <a:p>
            <a:r>
              <a:rPr lang="en-GB" dirty="0"/>
              <a:t>of outliers on the far left and right. The distribution of </a:t>
            </a:r>
          </a:p>
          <a:p>
            <a:r>
              <a:rPr lang="en-GB" dirty="0"/>
              <a:t>The </a:t>
            </a:r>
            <a:r>
              <a:rPr lang="en-GB" b="1" dirty="0" err="1"/>
              <a:t>UnitPrice</a:t>
            </a:r>
            <a:r>
              <a:rPr lang="en-GB" dirty="0"/>
              <a:t> distribution is skewed left confirming the</a:t>
            </a:r>
          </a:p>
          <a:p>
            <a:r>
              <a:rPr lang="en-GB" dirty="0"/>
              <a:t>Presence if outliers to the right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1209220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9A7F8D-7CEF-E5C4-E8D4-1B8621CB2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07762"/>
            <a:ext cx="4990448" cy="29212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F87ED-8CC6-6860-B813-97B3FCE804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7396" y="3429000"/>
            <a:ext cx="4867656" cy="32428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FD1570-9A66-B139-FE58-707A5F1F751B}"/>
              </a:ext>
            </a:extLst>
          </p:cNvPr>
          <p:cNvSpPr txBox="1"/>
          <p:nvPr/>
        </p:nvSpPr>
        <p:spPr>
          <a:xfrm>
            <a:off x="714624" y="2377440"/>
            <a:ext cx="54427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Boxplots to the left confirm my suspicion of the</a:t>
            </a:r>
          </a:p>
          <a:p>
            <a:r>
              <a:rPr lang="en-GB" dirty="0"/>
              <a:t>Presence of some outliers in the Quantity feature and</a:t>
            </a:r>
          </a:p>
          <a:p>
            <a:r>
              <a:rPr lang="en-GB" dirty="0"/>
              <a:t>much more in the </a:t>
            </a:r>
            <a:r>
              <a:rPr lang="en-GB" b="1" dirty="0" err="1"/>
              <a:t>UnitPrice</a:t>
            </a:r>
            <a:r>
              <a:rPr lang="en-GB" dirty="0"/>
              <a:t> Feature</a:t>
            </a:r>
            <a:endParaRPr lang="en-NG" dirty="0"/>
          </a:p>
        </p:txBody>
      </p:sp>
    </p:spTree>
    <p:extLst>
      <p:ext uri="{BB962C8B-B14F-4D97-AF65-F5344CB8AC3E}">
        <p14:creationId xmlns:p14="http://schemas.microsoft.com/office/powerpoint/2010/main" val="2326672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3B30A4-1C94-0D57-D30A-318CCBCC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664EEF-A098-F065-D3F8-ACD92EA8B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37AFB0-45EF-97D0-2A3B-05D740D1E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90CF4-85D6-396B-8CDF-0E10DD712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3" y="1153572"/>
            <a:ext cx="3359073" cy="446116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Customer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Segmentation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Analysis</a:t>
            </a:r>
            <a:endParaRPr lang="en-NG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D8F42947-AAE7-CD25-AB76-E03BE5B78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C48A5-F3B8-E33F-0543-14955C7EF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In  this section I will be identifying patterns for meaningful segmentation of the dataset, particularly customers from the United States, United Kingdom and different tiers of customers based on their purchase patterns </a:t>
            </a:r>
          </a:p>
        </p:txBody>
      </p:sp>
    </p:spTree>
    <p:extLst>
      <p:ext uri="{BB962C8B-B14F-4D97-AF65-F5344CB8AC3E}">
        <p14:creationId xmlns:p14="http://schemas.microsoft.com/office/powerpoint/2010/main" val="94417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68EBA2-0804-0E5B-66D7-C357DAA86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6630" y="5246710"/>
            <a:ext cx="5928460" cy="8444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345396-611F-9D68-D8B1-461C744F6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3435" y="848101"/>
            <a:ext cx="5734850" cy="30198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2E15DB-7A22-50AD-FA72-A08ACF4826C5}"/>
              </a:ext>
            </a:extLst>
          </p:cNvPr>
          <p:cNvSpPr txBox="1"/>
          <p:nvPr/>
        </p:nvSpPr>
        <p:spPr>
          <a:xfrm>
            <a:off x="130777" y="2091847"/>
            <a:ext cx="59652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To the right we can see a graph showing the segmentation of customers of </a:t>
            </a:r>
            <a:r>
              <a:rPr lang="en-GB" dirty="0" err="1"/>
              <a:t>Shopsphere</a:t>
            </a:r>
            <a:r>
              <a:rPr lang="en-GB" dirty="0"/>
              <a:t> in the </a:t>
            </a:r>
          </a:p>
          <a:p>
            <a:r>
              <a:rPr lang="en-GB" b="1" dirty="0"/>
              <a:t>United States (4372) </a:t>
            </a:r>
            <a:r>
              <a:rPr lang="en-GB" dirty="0"/>
              <a:t>in comparison to customers from the </a:t>
            </a:r>
          </a:p>
          <a:p>
            <a:r>
              <a:rPr lang="en-GB" b="1" dirty="0"/>
              <a:t>United Kingdom (4359) </a:t>
            </a:r>
            <a:r>
              <a:rPr lang="en-GB" dirty="0"/>
              <a:t>with customers from the united states being more</a:t>
            </a:r>
            <a:endParaRPr lang="en-NG" b="1" dirty="0"/>
          </a:p>
        </p:txBody>
      </p:sp>
    </p:spTree>
    <p:extLst>
      <p:ext uri="{BB962C8B-B14F-4D97-AF65-F5344CB8AC3E}">
        <p14:creationId xmlns:p14="http://schemas.microsoft.com/office/powerpoint/2010/main" val="443831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1255</Words>
  <Application>Microsoft Office PowerPoint</Application>
  <PresentationFormat>Widescreen</PresentationFormat>
  <Paragraphs>116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Explorative Data Analysis for Shopshere Inc </vt:lpstr>
      <vt:lpstr>Introduction</vt:lpstr>
      <vt:lpstr>Datset Overview</vt:lpstr>
      <vt:lpstr>Quality Checks</vt:lpstr>
      <vt:lpstr>PowerPoint Presentation</vt:lpstr>
      <vt:lpstr>PowerPoint Presentation</vt:lpstr>
      <vt:lpstr>PowerPoint Presentation</vt:lpstr>
      <vt:lpstr>Customer Segmentation Analysis</vt:lpstr>
      <vt:lpstr>PowerPoint Presentation</vt:lpstr>
      <vt:lpstr>PowerPoint Presentation</vt:lpstr>
      <vt:lpstr>PowerPoint Presentation</vt:lpstr>
      <vt:lpstr>PowerPoint Presentation</vt:lpstr>
      <vt:lpstr>Actionable Insights</vt:lpstr>
      <vt:lpstr>PowerPoint Presentation</vt:lpstr>
      <vt:lpstr>PowerPoint Presentation</vt:lpstr>
      <vt:lpstr>PowerPoint Presentation</vt:lpstr>
      <vt:lpstr>PowerPoint Presentation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Israel Asidere</dc:creator>
  <cp:lastModifiedBy>Israel Asidere</cp:lastModifiedBy>
  <cp:revision>8</cp:revision>
  <dcterms:created xsi:type="dcterms:W3CDTF">2025-10-10T05:19:34Z</dcterms:created>
  <dcterms:modified xsi:type="dcterms:W3CDTF">2025-10-20T11:56:37Z</dcterms:modified>
</cp:coreProperties>
</file>