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6" r:id="rId5"/>
    <p:sldId id="337" r:id="rId6"/>
    <p:sldId id="257" r:id="rId7"/>
    <p:sldId id="335" r:id="rId8"/>
    <p:sldId id="334" r:id="rId9"/>
    <p:sldId id="325" r:id="rId10"/>
    <p:sldId id="326" r:id="rId11"/>
    <p:sldId id="327" r:id="rId12"/>
    <p:sldId id="324" r:id="rId13"/>
    <p:sldId id="316" r:id="rId14"/>
    <p:sldId id="264" r:id="rId15"/>
    <p:sldId id="275" r:id="rId16"/>
    <p:sldId id="328" r:id="rId17"/>
    <p:sldId id="329" r:id="rId18"/>
    <p:sldId id="330" r:id="rId19"/>
    <p:sldId id="331" r:id="rId20"/>
    <p:sldId id="332" r:id="rId21"/>
    <p:sldId id="333" r:id="rId22"/>
    <p:sldId id="294" r:id="rId23"/>
    <p:sldId id="340" r:id="rId24"/>
    <p:sldId id="339" r:id="rId25"/>
    <p:sldId id="338" r:id="rId26"/>
    <p:sldId id="299" r:id="rId27"/>
    <p:sldId id="341" r:id="rId28"/>
    <p:sldId id="342" r:id="rId29"/>
    <p:sldId id="343" r:id="rId30"/>
    <p:sldId id="344" r:id="rId31"/>
    <p:sldId id="345" r:id="rId32"/>
    <p:sldId id="346" r:id="rId33"/>
    <p:sldId id="348" r:id="rId34"/>
    <p:sldId id="349" r:id="rId35"/>
    <p:sldId id="350" r:id="rId36"/>
    <p:sldId id="351" r:id="rId37"/>
    <p:sldId id="347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74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figma.com/file/iQPv7IADIfB8nzuScFQ7Zh/TG?node-id=0%3A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0608F-D273-42D0-AFEE-949DD48A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96" y="2498667"/>
            <a:ext cx="3834906" cy="267061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Trabalho de graduação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Defesa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015E8-F639-4D23-9970-09BCDD1E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19" y="5751973"/>
            <a:ext cx="3511233" cy="985257"/>
          </a:xfrm>
        </p:spPr>
        <p:txBody>
          <a:bodyPr anchor="t">
            <a:normAutofit lnSpcReduction="10000"/>
          </a:bodyPr>
          <a:lstStyle/>
          <a:p>
            <a:r>
              <a:rPr lang="pt-BR" sz="2200" dirty="0"/>
              <a:t>Prof. Orientador</a:t>
            </a:r>
          </a:p>
          <a:p>
            <a:r>
              <a:rPr lang="pt-BR" sz="2200" dirty="0"/>
              <a:t>Fabio codo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 descr="Esquemático&#10;&#10;Descrição gerada automaticamente com confiança média">
            <a:extLst>
              <a:ext uri="{FF2B5EF4-FFF2-40B4-BE49-F238E27FC236}">
                <a16:creationId xmlns:a16="http://schemas.microsoft.com/office/drawing/2014/main" id="{BF43B7AA-188A-470F-8580-D0CF8424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52" y="0"/>
            <a:ext cx="7546448" cy="6858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D1764C1-8939-4D4C-BFAF-0FCCC934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907" y="768230"/>
            <a:ext cx="2203864" cy="9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B07C-641C-452A-FDE0-808F8A8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5827"/>
          </a:xfrm>
        </p:spPr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B418A-CF2B-8F93-F54B-3AA561A2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5704"/>
            <a:ext cx="11029615" cy="4729646"/>
          </a:xfrm>
        </p:spPr>
        <p:txBody>
          <a:bodyPr>
            <a:normAutofit/>
          </a:bodyPr>
          <a:lstStyle/>
          <a:p>
            <a:r>
              <a:rPr lang="pt-BR" sz="2400" dirty="0"/>
              <a:t>Desenvolvido no FIGMA</a:t>
            </a:r>
          </a:p>
          <a:p>
            <a:r>
              <a:rPr lang="pt-BR" sz="2400" dirty="0"/>
              <a:t>Visões Administrador e Cliente</a:t>
            </a:r>
          </a:p>
          <a:p>
            <a:r>
              <a:rPr lang="pt-BR" sz="2400" dirty="0"/>
              <a:t>https://www.figma.com/file/iQPv7IADIfB8nzuScFQ7Zh/TG?node-id=0%3A1</a:t>
            </a:r>
          </a:p>
        </p:txBody>
      </p:sp>
    </p:spTree>
    <p:extLst>
      <p:ext uri="{BB962C8B-B14F-4D97-AF65-F5344CB8AC3E}">
        <p14:creationId xmlns:p14="http://schemas.microsoft.com/office/powerpoint/2010/main" val="126016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D77F9C-225F-48F5-AAE9-58E26234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40" y="833772"/>
            <a:ext cx="10993549" cy="344134"/>
          </a:xfrm>
        </p:spPr>
        <p:txBody>
          <a:bodyPr>
            <a:normAutofit fontScale="90000"/>
          </a:bodyPr>
          <a:lstStyle/>
          <a:p>
            <a:r>
              <a:rPr lang="pt-BR" dirty="0"/>
              <a:t>Protótipo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951A0-477E-4D34-B2E5-B986D804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47C82-BEFE-4E06-B9FF-E382FA817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EE108-801A-44BD-8228-85634F52F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852A1-9748-47A9-8914-CEB245C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4264" y="3081865"/>
            <a:ext cx="91976" cy="3310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83523AC-D4C9-80EF-234B-EF3FC41AC916}"/>
              </a:ext>
            </a:extLst>
          </p:cNvPr>
          <p:cNvSpPr txBox="1">
            <a:spLocks/>
          </p:cNvSpPr>
          <p:nvPr/>
        </p:nvSpPr>
        <p:spPr>
          <a:xfrm>
            <a:off x="374878" y="1083704"/>
            <a:ext cx="10993546" cy="453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figma</a:t>
            </a:r>
            <a:endParaRPr lang="pt-BR" dirty="0"/>
          </a:p>
        </p:txBody>
      </p:sp>
      <p:pic>
        <p:nvPicPr>
          <p:cNvPr id="8" name="Imagem 7">
            <a:hlinkClick r:id="rId2"/>
            <a:extLst>
              <a:ext uri="{FF2B5EF4-FFF2-40B4-BE49-F238E27FC236}">
                <a16:creationId xmlns:a16="http://schemas.microsoft.com/office/drawing/2014/main" id="{6792A3DF-3131-3526-CB3B-008A511A4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3" t="10898" r="1576" b="5242"/>
          <a:stretch/>
        </p:blipFill>
        <p:spPr>
          <a:xfrm>
            <a:off x="79953" y="1787453"/>
            <a:ext cx="12027074" cy="48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1308111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caso de uso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1F429-1E7F-97CE-385D-8AB1FEF0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89" y="2272303"/>
            <a:ext cx="9378636" cy="38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1308111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caso de uso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C26CA-4367-7613-5641-3617DA450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" t="1" r="17408" b="-425"/>
          <a:stretch/>
        </p:blipFill>
        <p:spPr>
          <a:xfrm>
            <a:off x="3244356" y="1428907"/>
            <a:ext cx="6897863" cy="52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1308111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classes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17061-585A-3460-0A1C-2CAD8CF4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3" y="1915167"/>
            <a:ext cx="8189058" cy="40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1308111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classes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5871B7-954C-CEFF-ABBA-CAAAAFF7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65" y="1456969"/>
            <a:ext cx="471553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58" y="1206250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sequência – cadastro de cliente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5BD4CF-EC10-68DF-63EA-A938E04D1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 t="6297" r="1182" b="5548"/>
          <a:stretch/>
        </p:blipFill>
        <p:spPr>
          <a:xfrm>
            <a:off x="3263704" y="1674483"/>
            <a:ext cx="6400800" cy="51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58" y="1206250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sequência – cadastro de jogo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A04985-DEEB-1D3B-D271-F9800098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33" y="1674483"/>
            <a:ext cx="6124133" cy="51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58" y="701055"/>
            <a:ext cx="10993549" cy="607056"/>
          </a:xfrm>
        </p:spPr>
        <p:txBody>
          <a:bodyPr>
            <a:normAutofit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58" y="1206250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Diagrama sequência – fluxo de venda – adicionar jogo na sacola – Finalizar pedido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E5C2A-3152-261D-EECE-608D9FC9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3" y="1674483"/>
            <a:ext cx="4212389" cy="51176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D3CF01-2AFA-C1F6-6022-C056B5C7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42" y="1674483"/>
            <a:ext cx="5427238" cy="50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0495"/>
            <a:ext cx="4654295" cy="139850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770190"/>
            <a:ext cx="4654295" cy="746620"/>
          </a:xfrm>
        </p:spPr>
        <p:txBody>
          <a:bodyPr anchor="t">
            <a:normAutofit/>
          </a:bodyPr>
          <a:lstStyle/>
          <a:p>
            <a:pPr algn="ctr"/>
            <a:r>
              <a:rPr lang="pt-BR" sz="2200" dirty="0"/>
              <a:t>Estrutura do projeto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8ABCC8-4721-831E-5972-3BD1866C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58"/>
          <a:stretch/>
        </p:blipFill>
        <p:spPr>
          <a:xfrm>
            <a:off x="6286135" y="0"/>
            <a:ext cx="6044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6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C70B3-5849-4C3F-BB5D-A68396DF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alunos</a:t>
            </a: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57C50-1E7C-48B1-A637-1CA62E8E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André </a:t>
            </a:r>
            <a:r>
              <a:rPr lang="en-US" sz="2000" cap="all" dirty="0" err="1"/>
              <a:t>luis</a:t>
            </a:r>
            <a:r>
              <a:rPr lang="en-US" sz="2000" cap="all" dirty="0"/>
              <a:t> </a:t>
            </a:r>
            <a:r>
              <a:rPr lang="en-US" sz="2000" cap="all" dirty="0" err="1"/>
              <a:t>cosme</a:t>
            </a:r>
            <a:r>
              <a:rPr lang="en-US" sz="2000" cap="all" dirty="0"/>
              <a:t> santos</a:t>
            </a:r>
          </a:p>
          <a:p>
            <a:pPr marL="0" indent="0">
              <a:buNone/>
            </a:pPr>
            <a:r>
              <a:rPr lang="en-US" sz="2000" cap="all" dirty="0"/>
              <a:t>Israel </a:t>
            </a:r>
            <a:r>
              <a:rPr lang="en-US" sz="2000" cap="all" dirty="0" err="1"/>
              <a:t>Andrelino</a:t>
            </a:r>
            <a:r>
              <a:rPr lang="en-US" sz="2000" cap="all" dirty="0"/>
              <a:t> Curvelo</a:t>
            </a:r>
          </a:p>
          <a:p>
            <a:pPr marL="0" indent="0">
              <a:buNone/>
            </a:pPr>
            <a:r>
              <a:rPr lang="en-US" sz="2000" cap="all" dirty="0"/>
              <a:t>Lucio </a:t>
            </a:r>
            <a:r>
              <a:rPr lang="en-US" sz="2000" cap="all" dirty="0" err="1"/>
              <a:t>kenji</a:t>
            </a:r>
            <a:r>
              <a:rPr lang="en-US" sz="2000" cap="all" dirty="0"/>
              <a:t> </a:t>
            </a:r>
            <a:r>
              <a:rPr lang="en-US" sz="2000" cap="all" dirty="0" err="1"/>
              <a:t>naka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23614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0495"/>
            <a:ext cx="4654295" cy="139850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770190"/>
            <a:ext cx="4654295" cy="746620"/>
          </a:xfrm>
        </p:spPr>
        <p:txBody>
          <a:bodyPr anchor="t">
            <a:normAutofit/>
          </a:bodyPr>
          <a:lstStyle/>
          <a:p>
            <a:pPr algn="ctr"/>
            <a:r>
              <a:rPr lang="pt-BR" sz="2200" dirty="0"/>
              <a:t>Estrutura do projeto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F3D861-A65A-15B1-0C91-76516BD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00" y="-17585"/>
            <a:ext cx="28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9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0495"/>
            <a:ext cx="4654295" cy="139850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Desenvolvimento </a:t>
            </a:r>
            <a:r>
              <a:rPr lang="pt-BR" dirty="0" err="1"/>
              <a:t>back-end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770190"/>
            <a:ext cx="4654295" cy="746620"/>
          </a:xfrm>
        </p:spPr>
        <p:txBody>
          <a:bodyPr anchor="t">
            <a:normAutofit/>
          </a:bodyPr>
          <a:lstStyle/>
          <a:p>
            <a:pPr algn="ctr"/>
            <a:r>
              <a:rPr lang="pt-BR" sz="2200" dirty="0"/>
              <a:t>Banco de dados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B7F5DE-628B-36A6-E030-6B80A876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37" y="0"/>
            <a:ext cx="6138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0495"/>
            <a:ext cx="4654295" cy="139850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Desenvolvimento front-</a:t>
            </a:r>
            <a:r>
              <a:rPr lang="pt-BR" dirty="0" err="1"/>
              <a:t>end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770190"/>
            <a:ext cx="4654295" cy="746620"/>
          </a:xfrm>
        </p:spPr>
        <p:txBody>
          <a:bodyPr anchor="t">
            <a:normAutofit/>
          </a:bodyPr>
          <a:lstStyle/>
          <a:p>
            <a:pPr algn="ctr"/>
            <a:r>
              <a:rPr lang="pt-BR" sz="2200" dirty="0"/>
              <a:t>Estrutura do projeto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B7B23443-CA1C-11A9-1D77-C5FF237D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5" y="-1"/>
            <a:ext cx="70974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9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76" y="1090473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login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B59A3-8744-8348-E03D-8DFE5B81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5" y="1483235"/>
            <a:ext cx="9945858" cy="52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409" y="667132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Cadastro de cliente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1FC253-65C0-8EA6-8679-2D50A76C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78" y="1180256"/>
            <a:ext cx="10451044" cy="55590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15B77-E462-0698-9680-C333119C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58898" y="1785973"/>
            <a:ext cx="1074813" cy="3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477" y="688808"/>
            <a:ext cx="10993546" cy="468233"/>
          </a:xfrm>
        </p:spPr>
        <p:txBody>
          <a:bodyPr>
            <a:normAutofit/>
          </a:bodyPr>
          <a:lstStyle/>
          <a:p>
            <a:r>
              <a:rPr lang="pt-BR" dirty="0"/>
              <a:t>loja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B98115-31DE-4DF5-2EC8-561CA4B4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" y="1193020"/>
            <a:ext cx="10743028" cy="57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343" y="704518"/>
            <a:ext cx="10993546" cy="386255"/>
          </a:xfrm>
        </p:spPr>
        <p:txBody>
          <a:bodyPr>
            <a:normAutofit/>
          </a:bodyPr>
          <a:lstStyle/>
          <a:p>
            <a:r>
              <a:rPr lang="pt-BR" dirty="0"/>
              <a:t>sacola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72731D-C01A-4699-FBBF-F4F52B9C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78" y="1180256"/>
            <a:ext cx="10618138" cy="56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343" y="704518"/>
            <a:ext cx="10993546" cy="386255"/>
          </a:xfrm>
        </p:spPr>
        <p:txBody>
          <a:bodyPr>
            <a:normAutofit/>
          </a:bodyPr>
          <a:lstStyle/>
          <a:p>
            <a:r>
              <a:rPr lang="pt-BR" dirty="0"/>
              <a:t>Histórico de compras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364B94-2689-E102-A574-B609479D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4" y="1180256"/>
            <a:ext cx="10457151" cy="56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343" y="704518"/>
            <a:ext cx="10993546" cy="386255"/>
          </a:xfrm>
        </p:spPr>
        <p:txBody>
          <a:bodyPr>
            <a:normAutofit/>
          </a:bodyPr>
          <a:lstStyle/>
          <a:p>
            <a:r>
              <a:rPr lang="pt-BR" dirty="0"/>
              <a:t>biblioteca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A9951-6AD5-6BA0-7D86-5434BEFC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7" y="1165256"/>
            <a:ext cx="10743028" cy="57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73" y="934595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343" y="704518"/>
            <a:ext cx="10993546" cy="386255"/>
          </a:xfrm>
        </p:spPr>
        <p:txBody>
          <a:bodyPr>
            <a:normAutofit/>
          </a:bodyPr>
          <a:lstStyle/>
          <a:p>
            <a:r>
              <a:rPr lang="pt-BR" dirty="0"/>
              <a:t>Detalhes do jogo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AAA5A5-1B4F-AF02-85B4-C42E461C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1" y="1240877"/>
            <a:ext cx="10250658" cy="54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Fatec Mogi das Cruzes | Acesso Administrativo">
            <a:extLst>
              <a:ext uri="{FF2B5EF4-FFF2-40B4-BE49-F238E27FC236}">
                <a16:creationId xmlns:a16="http://schemas.microsoft.com/office/drawing/2014/main" id="{2740DEEC-B656-42A7-9DC7-6800F91595D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130" y="1859238"/>
            <a:ext cx="6927082" cy="31395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54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Relatório </a:t>
            </a:r>
            <a:br>
              <a:rPr lang="en-US" sz="54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en-US" sz="54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técnico-científico</a:t>
            </a:r>
          </a:p>
        </p:txBody>
      </p:sp>
      <p:sp>
        <p:nvSpPr>
          <p:cNvPr id="3" name="AutoShape 2" descr="Fatec Mogi das Cruzes | Acesso Administrativo">
            <a:extLst>
              <a:ext uri="{FF2B5EF4-FFF2-40B4-BE49-F238E27FC236}">
                <a16:creationId xmlns:a16="http://schemas.microsoft.com/office/drawing/2014/main" id="{858F4AE7-8DD1-4C88-9E1E-E564E66EF54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179099" y="2281452"/>
            <a:ext cx="4966179" cy="2295094"/>
          </a:xfrm>
          <a:prstGeom prst="rect">
            <a:avLst/>
          </a:prstGeom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BR" sz="2400" dirty="0"/>
              <a:t>RAK GAMESHOP - DESENVOLVIMENTO DE SISTEMA PARA VENDA DE MÍDIAS DIGITAIS</a:t>
            </a:r>
            <a:endParaRPr lang="en-US" sz="2400" cap="all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AutoShape 2" descr="Fatec Mogi das Cruzes | Acesso Administrativo">
            <a:extLst>
              <a:ext uri="{FF2B5EF4-FFF2-40B4-BE49-F238E27FC236}">
                <a16:creationId xmlns:a16="http://schemas.microsoft.com/office/drawing/2014/main" id="{E794B438-993E-4CD3-A5EB-96AAD6003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632" y="1953055"/>
            <a:ext cx="4128052" cy="41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9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70" y="967942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343" y="704518"/>
            <a:ext cx="10993546" cy="386255"/>
          </a:xfrm>
        </p:spPr>
        <p:txBody>
          <a:bodyPr>
            <a:normAutofit/>
          </a:bodyPr>
          <a:lstStyle/>
          <a:p>
            <a:r>
              <a:rPr lang="pt-BR" dirty="0"/>
              <a:t>Admin – jogos disponíveis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E08C3B-9842-176B-6B44-249C10DC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1213603"/>
            <a:ext cx="10672689" cy="56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70" y="967942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Mvp</a:t>
            </a:r>
            <a:r>
              <a:rPr lang="pt-BR" dirty="0"/>
              <a:t>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343" y="704518"/>
            <a:ext cx="10993546" cy="386255"/>
          </a:xfrm>
        </p:spPr>
        <p:txBody>
          <a:bodyPr>
            <a:normAutofit/>
          </a:bodyPr>
          <a:lstStyle/>
          <a:p>
            <a:r>
              <a:rPr lang="pt-BR" dirty="0"/>
              <a:t>Admin – cadastrar jogo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932840-B639-072E-EED8-C1273508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1" y="1369467"/>
            <a:ext cx="10081846" cy="53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70" y="967942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deploy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216" y="708298"/>
            <a:ext cx="3265508" cy="386255"/>
          </a:xfrm>
        </p:spPr>
        <p:txBody>
          <a:bodyPr>
            <a:normAutofit/>
          </a:bodyPr>
          <a:lstStyle/>
          <a:p>
            <a:r>
              <a:rPr lang="pt-BR" dirty="0" err="1"/>
              <a:t>heroku</a:t>
            </a:r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4" name="Picture 4" descr="Imagem">
            <a:extLst>
              <a:ext uri="{FF2B5EF4-FFF2-40B4-BE49-F238E27FC236}">
                <a16:creationId xmlns:a16="http://schemas.microsoft.com/office/drawing/2014/main" id="{E8D41CFD-D849-7894-0410-0991A6B9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1213603"/>
            <a:ext cx="11118555" cy="546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CB933-B7C2-488B-9393-362AB1E9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70" y="967942"/>
            <a:ext cx="10993549" cy="24566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deploy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B9484-EC24-4D76-8AE0-617B04D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081" y="704517"/>
            <a:ext cx="3265508" cy="386255"/>
          </a:xfrm>
        </p:spPr>
        <p:txBody>
          <a:bodyPr>
            <a:normAutofit/>
          </a:bodyPr>
          <a:lstStyle/>
          <a:p>
            <a:r>
              <a:rPr lang="pt-BR" dirty="0" err="1"/>
              <a:t>netlify</a:t>
            </a:r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Imagem">
            <a:extLst>
              <a:ext uri="{FF2B5EF4-FFF2-40B4-BE49-F238E27FC236}">
                <a16:creationId xmlns:a16="http://schemas.microsoft.com/office/drawing/2014/main" id="{B0D3439B-D0A5-5E2A-03DC-21388D5DA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"/>
          <a:stretch/>
        </p:blipFill>
        <p:spPr bwMode="auto">
          <a:xfrm>
            <a:off x="0" y="1349906"/>
            <a:ext cx="12192000" cy="566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37CC7-CE12-44CB-BC0B-FCC7800D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ACFFB5BF-110A-2E8C-DE0C-1EEC27EE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39" y="1759925"/>
            <a:ext cx="3217490" cy="33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37CC7-CE12-44CB-BC0B-FCC7800D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ACFFB5BF-110A-2E8C-DE0C-1EEC27EE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39" y="1759925"/>
            <a:ext cx="3217490" cy="33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B07C-641C-452A-FDE0-808F8A8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5827"/>
          </a:xfrm>
        </p:spPr>
        <p:txBody>
          <a:bodyPr/>
          <a:lstStyle/>
          <a:p>
            <a:r>
              <a:rPr lang="pt-BR" dirty="0"/>
              <a:t>Descrição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B418A-CF2B-8F93-F54B-3AA561A2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252"/>
            <a:ext cx="11029615" cy="4618592"/>
          </a:xfrm>
        </p:spPr>
        <p:txBody>
          <a:bodyPr/>
          <a:lstStyle/>
          <a:p>
            <a:r>
              <a:rPr lang="pt-BR" sz="2400" dirty="0"/>
              <a:t>Comercialização de jogos eletrônicos</a:t>
            </a:r>
          </a:p>
          <a:p>
            <a:r>
              <a:rPr lang="pt-BR" sz="2400" dirty="0"/>
              <a:t>Adaptação de vendas ao cenário atual</a:t>
            </a:r>
          </a:p>
          <a:p>
            <a:r>
              <a:rPr lang="pt-BR" sz="2400" dirty="0"/>
              <a:t>Necessidade de um sistema para disponibilização dos jogos em formato digital para os clientes</a:t>
            </a:r>
          </a:p>
          <a:p>
            <a:r>
              <a:rPr lang="pt-BR" sz="2400" dirty="0"/>
              <a:t>Gerenciamento dos jogos e vendas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02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B07C-641C-452A-FDE0-808F8A8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5827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B418A-CF2B-8F93-F54B-3AA561A2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252"/>
            <a:ext cx="11029615" cy="4618592"/>
          </a:xfrm>
        </p:spPr>
        <p:txBody>
          <a:bodyPr/>
          <a:lstStyle/>
          <a:p>
            <a:r>
              <a:rPr lang="pt-BR" sz="2400" dirty="0"/>
              <a:t>O sistema deve ser capaz de efetuar o cadastro, exclusão, alteração e consulta de jogos do acervo da empresa</a:t>
            </a:r>
          </a:p>
          <a:p>
            <a:r>
              <a:rPr lang="pt-BR" sz="2400" dirty="0"/>
              <a:t>Adaptação de vendas ao cenário atual</a:t>
            </a:r>
          </a:p>
          <a:p>
            <a:r>
              <a:rPr lang="pt-BR" sz="2400" dirty="0"/>
              <a:t>O sistema deve ser capaz de inserir, listar e retirar produtos da sacola. </a:t>
            </a:r>
          </a:p>
          <a:p>
            <a:r>
              <a:rPr lang="pt-BR" sz="2400" dirty="0"/>
              <a:t>O sistema deve ser capaz de efetuar o controle de vendas.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90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B07C-641C-452A-FDE0-808F8A8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5827"/>
          </a:xfrm>
        </p:spPr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B418A-CF2B-8F93-F54B-3AA561A2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252"/>
            <a:ext cx="11029615" cy="4618592"/>
          </a:xfrm>
        </p:spPr>
        <p:txBody>
          <a:bodyPr>
            <a:normAutofit/>
          </a:bodyPr>
          <a:lstStyle/>
          <a:p>
            <a:r>
              <a:rPr lang="pt-BR" sz="2400" dirty="0"/>
              <a:t>Utilizar linguagem C#</a:t>
            </a:r>
          </a:p>
          <a:p>
            <a:r>
              <a:rPr lang="pt-BR" sz="2400" dirty="0"/>
              <a:t>Utilizar o banco de dados MySQL</a:t>
            </a:r>
          </a:p>
          <a:p>
            <a:r>
              <a:rPr lang="pt-BR" sz="2400" dirty="0"/>
              <a:t>A arquitetura da solução obedecer à arquitetura MVC. </a:t>
            </a:r>
          </a:p>
          <a:p>
            <a:r>
              <a:rPr lang="pt-BR" sz="2400" dirty="0"/>
              <a:t>O sistema deve rodar em qualquer navegador</a:t>
            </a:r>
          </a:p>
        </p:txBody>
      </p:sp>
    </p:spTree>
    <p:extLst>
      <p:ext uri="{BB962C8B-B14F-4D97-AF65-F5344CB8AC3E}">
        <p14:creationId xmlns:p14="http://schemas.microsoft.com/office/powerpoint/2010/main" val="38392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B07C-641C-452A-FDE0-808F8A8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5827"/>
          </a:xfrm>
        </p:spPr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B418A-CF2B-8F93-F54B-3AA561A2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252"/>
            <a:ext cx="11029615" cy="4618592"/>
          </a:xfrm>
        </p:spPr>
        <p:txBody>
          <a:bodyPr>
            <a:noAutofit/>
          </a:bodyPr>
          <a:lstStyle/>
          <a:p>
            <a:r>
              <a:rPr lang="pt-BR" sz="2000" dirty="0"/>
              <a:t>Para todo produto cadastrado é obrigatório o cadastro dos seguintes dados: Nome, Foto, Descrição, Categoria, Classificação, Tamanho, Data de Lançamento e Desenvolvedora;</a:t>
            </a:r>
          </a:p>
          <a:p>
            <a:r>
              <a:rPr lang="pt-BR" sz="2000" dirty="0"/>
              <a:t>Um produto pode estar associado com mais de uma categoria.</a:t>
            </a:r>
          </a:p>
          <a:p>
            <a:r>
              <a:rPr lang="pt-BR" sz="2000" dirty="0"/>
              <a:t>Para todo cliente cadastrado é obrigatório o cadastro dos seguintes dados: Nome, Apelido, Data de Nascimento, CPF, Telefone (deve ser composto pelo tipo, DDD e número), e-mail e senha.</a:t>
            </a:r>
          </a:p>
          <a:p>
            <a:r>
              <a:rPr lang="pt-BR" sz="2000" dirty="0"/>
              <a:t>Todo cartão de crédito associado a um cliente deverá ser composto pelos seguintes campos: Nº do Cartão, Nome impresso no Cartão, Bandeira do Cartão e Código de Segurança. </a:t>
            </a:r>
          </a:p>
          <a:p>
            <a:r>
              <a:rPr lang="pt-BR" sz="2000" dirty="0"/>
              <a:t>Para todo produto deve haver um valor de custo. </a:t>
            </a:r>
          </a:p>
        </p:txBody>
      </p:sp>
    </p:spTree>
    <p:extLst>
      <p:ext uri="{BB962C8B-B14F-4D97-AF65-F5344CB8AC3E}">
        <p14:creationId xmlns:p14="http://schemas.microsoft.com/office/powerpoint/2010/main" val="65631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7F46A30-8137-48B8-B1D9-3890089B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637CC7-CE12-44CB-BC0B-FCC7800D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Tecnologias usadas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1A4188A-F2A5-4375-8AEE-6D4CA64A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5236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Logotipo&#10;&#10;Descrição gerada automaticamente">
            <a:extLst>
              <a:ext uri="{FF2B5EF4-FFF2-40B4-BE49-F238E27FC236}">
                <a16:creationId xmlns:a16="http://schemas.microsoft.com/office/drawing/2014/main" id="{C7211B05-4E7C-44D3-9B60-2AAF744F0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5" r="6642" b="18069"/>
          <a:stretch/>
        </p:blipFill>
        <p:spPr bwMode="auto">
          <a:xfrm>
            <a:off x="9391525" y="790044"/>
            <a:ext cx="2519578" cy="1215487"/>
          </a:xfrm>
          <a:prstGeom prst="rect">
            <a:avLst/>
          </a:prstGeom>
          <a:noFill/>
        </p:spPr>
      </p:pic>
      <p:pic>
        <p:nvPicPr>
          <p:cNvPr id="6146" name="Picture 2" descr="Desenho de pessoa e texto branco&#10;&#10;Descrição gerada automaticamente com confiança média">
            <a:extLst>
              <a:ext uri="{FF2B5EF4-FFF2-40B4-BE49-F238E27FC236}">
                <a16:creationId xmlns:a16="http://schemas.microsoft.com/office/drawing/2014/main" id="{49ED3036-1D13-4C13-BA5E-B4009D5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6580" y="3316166"/>
            <a:ext cx="2218886" cy="1109443"/>
          </a:xfrm>
          <a:prstGeom prst="rect">
            <a:avLst/>
          </a:prstGeom>
          <a:noFill/>
        </p:spPr>
      </p:pic>
      <p:pic>
        <p:nvPicPr>
          <p:cNvPr id="4098" name="Picture 2" descr="Ícone&#10;&#10;Descrição gerada automaticamente">
            <a:extLst>
              <a:ext uri="{FF2B5EF4-FFF2-40B4-BE49-F238E27FC236}">
                <a16:creationId xmlns:a16="http://schemas.microsoft.com/office/drawing/2014/main" id="{2FE56ABF-8006-42A2-8009-628C191D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5778" y="3300821"/>
            <a:ext cx="1641598" cy="1345213"/>
          </a:xfrm>
          <a:prstGeom prst="rect">
            <a:avLst/>
          </a:prstGeom>
          <a:noFill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E2A534-99C4-0D35-1C20-B2EDFE9C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73" y="957838"/>
            <a:ext cx="1454058" cy="145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ece a utilizar Vue.js em poucos minutos | by Anchieta Júnior | Medium">
            <a:extLst>
              <a:ext uri="{FF2B5EF4-FFF2-40B4-BE49-F238E27FC236}">
                <a16:creationId xmlns:a16="http://schemas.microsoft.com/office/drawing/2014/main" id="{B4FF1E62-8A6E-A2C8-B5D9-5DD38EB76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7" t="6438" r="16800" b="17239"/>
          <a:stretch/>
        </p:blipFill>
        <p:spPr bwMode="auto">
          <a:xfrm>
            <a:off x="7084427" y="3502066"/>
            <a:ext cx="2218886" cy="10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24994A-EC61-3207-F35E-24EB4BE6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04" y="5457003"/>
            <a:ext cx="2980142" cy="70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AC3AF3D-98A5-F44D-3765-47D3C950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948" y="5316702"/>
            <a:ext cx="1748579" cy="97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B44C537-4BEE-D6D4-866E-5A0F7826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22" y="1357638"/>
            <a:ext cx="2726071" cy="8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 and symbol, meaning, history, PNG, brand">
            <a:extLst>
              <a:ext uri="{FF2B5EF4-FFF2-40B4-BE49-F238E27FC236}">
                <a16:creationId xmlns:a16="http://schemas.microsoft.com/office/drawing/2014/main" id="{E380AA75-D99C-B29A-1DF5-13FD3DD3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89" y="5236039"/>
            <a:ext cx="1726765" cy="9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699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E55CF03D780408B1AC37697692AE5" ma:contentTypeVersion="5" ma:contentTypeDescription="Create a new document." ma:contentTypeScope="" ma:versionID="3559b2d1ca6eab0e8c865608993c4c92">
  <xsd:schema xmlns:xsd="http://www.w3.org/2001/XMLSchema" xmlns:xs="http://www.w3.org/2001/XMLSchema" xmlns:p="http://schemas.microsoft.com/office/2006/metadata/properties" xmlns:ns2="437af3e4-c37f-474c-b7cb-16ac35f4c1aa" targetNamespace="http://schemas.microsoft.com/office/2006/metadata/properties" ma:root="true" ma:fieldsID="12c9a27612d2e5166f47cc3c22123a4f" ns2:_="">
    <xsd:import namespace="437af3e4-c37f-474c-b7cb-16ac35f4c1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af3e4-c37f-474c-b7cb-16ac35f4c1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37af3e4-c37f-474c-b7cb-16ac35f4c1aa" xsi:nil="true"/>
  </documentManagement>
</p:properties>
</file>

<file path=customXml/itemProps1.xml><?xml version="1.0" encoding="utf-8"?>
<ds:datastoreItem xmlns:ds="http://schemas.openxmlformats.org/officeDocument/2006/customXml" ds:itemID="{796DA165-C855-4E8E-8AFE-2D1926610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912B2-6888-415C-A935-CBA54EBB27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af3e4-c37f-474c-b7cb-16ac35f4c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3439E3-0693-4C92-8F78-94A202600506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37af3e4-c37f-474c-b7cb-16ac35f4c1aa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432</Words>
  <Application>Microsoft Office PowerPoint</Application>
  <PresentationFormat>Widescreen</PresentationFormat>
  <Paragraphs>83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Gill Sans MT</vt:lpstr>
      <vt:lpstr>Univers</vt:lpstr>
      <vt:lpstr>Univers Condensed</vt:lpstr>
      <vt:lpstr>Wingdings 2</vt:lpstr>
      <vt:lpstr>DividendVTI</vt:lpstr>
      <vt:lpstr>Trabalho de graduação  Defesa</vt:lpstr>
      <vt:lpstr>alunos</vt:lpstr>
      <vt:lpstr>Relatório  técnico-científico</vt:lpstr>
      <vt:lpstr>introdução</vt:lpstr>
      <vt:lpstr>Descrição de negócio</vt:lpstr>
      <vt:lpstr>Requisitos funcionais</vt:lpstr>
      <vt:lpstr>Requisitos não funcionais</vt:lpstr>
      <vt:lpstr>Regras de negócio</vt:lpstr>
      <vt:lpstr>Tecnologias usadas</vt:lpstr>
      <vt:lpstr>Protótipo</vt:lpstr>
      <vt:lpstr>Protótipo</vt:lpstr>
      <vt:lpstr>Desenvolvimento back-end</vt:lpstr>
      <vt:lpstr>Desenvolvimento back-end</vt:lpstr>
      <vt:lpstr>Desenvolvimento back-end</vt:lpstr>
      <vt:lpstr>Desenvolvimento back-end</vt:lpstr>
      <vt:lpstr>Desenvolvimento back-end</vt:lpstr>
      <vt:lpstr>Desenvolvimento back-end</vt:lpstr>
      <vt:lpstr>Desenvolvimento back-end</vt:lpstr>
      <vt:lpstr>Desenvolvimento back-end</vt:lpstr>
      <vt:lpstr>Desenvolvimento back-end</vt:lpstr>
      <vt:lpstr>Desenvolvimento back-end</vt:lpstr>
      <vt:lpstr>Desenvolvimento front-end</vt:lpstr>
      <vt:lpstr>Mvp do Sistema</vt:lpstr>
      <vt:lpstr>Mvp do Sistema</vt:lpstr>
      <vt:lpstr>Mvp do Sistema</vt:lpstr>
      <vt:lpstr>Mvp do Sistema</vt:lpstr>
      <vt:lpstr>Mvp do Sistema</vt:lpstr>
      <vt:lpstr>Mvp do Sistema</vt:lpstr>
      <vt:lpstr>Mvp do Sistema</vt:lpstr>
      <vt:lpstr>Mvp do Sistema</vt:lpstr>
      <vt:lpstr>Mvp do Sistema</vt:lpstr>
      <vt:lpstr>deploy</vt:lpstr>
      <vt:lpstr>deploy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Graduação RAK GAMESHOP</dc:title>
  <dc:creator>ISRAEL CURVELO</dc:creator>
  <cp:lastModifiedBy>Israel Curvelo</cp:lastModifiedBy>
  <cp:revision>33</cp:revision>
  <dcterms:created xsi:type="dcterms:W3CDTF">2021-08-03T22:54:57Z</dcterms:created>
  <dcterms:modified xsi:type="dcterms:W3CDTF">2022-06-23T18:26:56Z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0x010100825E55CF03D780408B1AC37697692AE5</vt:lpwstr>
  </property>
</Properties>
</file>