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8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16C99CC6-49B6-4CE5-9705-9ABD2F3D6A37}">
          <p14:sldIdLst>
            <p14:sldId id="256"/>
            <p14:sldId id="28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lom  rochman" initials="Sr" lastIdx="1" clrIdx="0">
    <p:extLst>
      <p:ext uri="{19B8F6BF-5375-455C-9EA6-DF929625EA0E}">
        <p15:presenceInfo xmlns:p15="http://schemas.microsoft.com/office/powerpoint/2012/main" userId="Shalom  roch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FF705-DAB1-4E50-8483-EA27B9C3B6D2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D7FF4F-4E1F-418B-B055-EC26017D6FC4}">
      <dgm:prSet custT="1"/>
      <dgm:spPr/>
      <dgm:t>
        <a:bodyPr/>
        <a:lstStyle/>
        <a:p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Genie</a:t>
          </a:r>
        </a:p>
      </dgm:t>
    </dgm:pt>
    <dgm:pt modelId="{F9B86927-5566-423E-8CAD-206A6A3C4629}" type="parTrans" cxnId="{364A7DE0-BA50-4B78-8EE9-DC0B47AD5FDE}">
      <dgm:prSet/>
      <dgm:spPr/>
      <dgm:t>
        <a:bodyPr/>
        <a:lstStyle/>
        <a:p>
          <a:endParaRPr lang="en-US"/>
        </a:p>
      </dgm:t>
    </dgm:pt>
    <dgm:pt modelId="{B6281823-C0C2-4069-A992-8E3F185960DC}" type="sibTrans" cxnId="{364A7DE0-BA50-4B78-8EE9-DC0B47AD5FDE}">
      <dgm:prSet/>
      <dgm:spPr/>
      <dgm:t>
        <a:bodyPr/>
        <a:lstStyle/>
        <a:p>
          <a:endParaRPr lang="en-US"/>
        </a:p>
      </dgm:t>
    </dgm:pt>
    <dgm:pt modelId="{68AEADC9-8696-4D0B-8CE8-0F0D28428E20}" type="pres">
      <dgm:prSet presAssocID="{64CFF705-DAB1-4E50-8483-EA27B9C3B6D2}" presName="Name0" presStyleCnt="0">
        <dgm:presLayoutVars>
          <dgm:dir/>
          <dgm:resizeHandles val="exact"/>
        </dgm:presLayoutVars>
      </dgm:prSet>
      <dgm:spPr/>
    </dgm:pt>
    <dgm:pt modelId="{5A3B7D9A-FF4A-4813-879F-97099A777ABD}" type="pres">
      <dgm:prSet presAssocID="{39D7FF4F-4E1F-418B-B055-EC26017D6FC4}" presName="node" presStyleLbl="node1" presStyleIdx="0" presStyleCnt="1">
        <dgm:presLayoutVars>
          <dgm:bulletEnabled val="1"/>
        </dgm:presLayoutVars>
      </dgm:prSet>
      <dgm:spPr/>
    </dgm:pt>
  </dgm:ptLst>
  <dgm:cxnLst>
    <dgm:cxn modelId="{B7E71CD2-93D2-4506-B739-27869E907029}" type="presOf" srcId="{64CFF705-DAB1-4E50-8483-EA27B9C3B6D2}" destId="{68AEADC9-8696-4D0B-8CE8-0F0D28428E20}" srcOrd="0" destOrd="0" presId="urn:microsoft.com/office/officeart/2005/8/layout/hList6"/>
    <dgm:cxn modelId="{364A7DE0-BA50-4B78-8EE9-DC0B47AD5FDE}" srcId="{64CFF705-DAB1-4E50-8483-EA27B9C3B6D2}" destId="{39D7FF4F-4E1F-418B-B055-EC26017D6FC4}" srcOrd="0" destOrd="0" parTransId="{F9B86927-5566-423E-8CAD-206A6A3C4629}" sibTransId="{B6281823-C0C2-4069-A992-8E3F185960DC}"/>
    <dgm:cxn modelId="{DD8655EC-CF09-4117-A83C-D5143ABBC2E1}" type="presOf" srcId="{39D7FF4F-4E1F-418B-B055-EC26017D6FC4}" destId="{5A3B7D9A-FF4A-4813-879F-97099A777ABD}" srcOrd="0" destOrd="0" presId="urn:microsoft.com/office/officeart/2005/8/layout/hList6"/>
    <dgm:cxn modelId="{E15DEA94-857B-48D6-9FC3-1BABE1051A99}" type="presParOf" srcId="{68AEADC9-8696-4D0B-8CE8-0F0D28428E20}" destId="{5A3B7D9A-FF4A-4813-879F-97099A777AB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Memory Management</a:t>
          </a:r>
          <a:endParaRPr lang="en-US" sz="6500" b="1" kern="1200" dirty="0">
            <a:solidFill>
              <a:prstClr val="white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720" custLinFactNeighborY="-1708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Value &amp; Reference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Reference Counting </a:t>
          </a: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682F878-F80A-4241-899C-A259EDECFDE1}">
      <dgm:prSet custT="1"/>
      <dgm:spPr/>
      <dgm:t>
        <a:bodyPr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Weak References</a:t>
          </a:r>
        </a:p>
      </dgm:t>
    </dgm:pt>
    <dgm:pt modelId="{3B9A41FE-B605-4B64-9F49-4CA61895AFB8}" type="parTrans" cxnId="{C8B8D309-96AD-4B20-9387-8163C0A4F99F}">
      <dgm:prSet/>
      <dgm:spPr/>
      <dgm:t>
        <a:bodyPr/>
        <a:lstStyle/>
        <a:p>
          <a:endParaRPr lang="en-US"/>
        </a:p>
      </dgm:t>
    </dgm:pt>
    <dgm:pt modelId="{B6C4F54A-61D9-45C0-8C7B-FCBD18B6A478}" type="sibTrans" cxnId="{C8B8D309-96AD-4B20-9387-8163C0A4F99F}">
      <dgm:prSet/>
      <dgm:spPr/>
      <dgm:t>
        <a:bodyPr/>
        <a:lstStyle/>
        <a:p>
          <a:endParaRPr lang="en-US"/>
        </a:p>
      </dgm:t>
    </dgm:pt>
    <dgm:pt modelId="{4E6A3E78-5F57-41C2-8DD3-C09ECE00380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Transfer Of Ownership</a:t>
          </a:r>
        </a:p>
      </dgm:t>
    </dgm:pt>
    <dgm:pt modelId="{42501DEE-5F25-46E3-98EA-664DB7409075}" type="parTrans" cxnId="{DEF948F1-47C9-4B44-8632-F81CFFA4AC40}">
      <dgm:prSet/>
      <dgm:spPr/>
      <dgm:t>
        <a:bodyPr/>
        <a:lstStyle/>
        <a:p>
          <a:endParaRPr lang="en-US"/>
        </a:p>
      </dgm:t>
    </dgm:pt>
    <dgm:pt modelId="{5ADA2CBC-037A-41A8-A081-29AD429A03B0}" type="sibTrans" cxnId="{DEF948F1-47C9-4B44-8632-F81CFFA4AC40}">
      <dgm:prSet/>
      <dgm:spPr/>
      <dgm:t>
        <a:bodyPr/>
        <a:lstStyle/>
        <a:p>
          <a:endParaRPr lang="en-US"/>
        </a:p>
      </dgm:t>
    </dgm:pt>
    <dgm:pt modelId="{2ACB106C-D16F-4C1F-B243-3061980E4568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Pointers</a:t>
          </a:r>
        </a:p>
      </dgm:t>
    </dgm:pt>
    <dgm:pt modelId="{C2712AE0-7D95-4CA9-BB9A-5D537E848E9B}" type="parTrans" cxnId="{4C7A1507-F3D8-41A4-A896-BED6B53A0463}">
      <dgm:prSet/>
      <dgm:spPr/>
      <dgm:t>
        <a:bodyPr/>
        <a:lstStyle/>
        <a:p>
          <a:endParaRPr lang="en-US"/>
        </a:p>
      </dgm:t>
    </dgm:pt>
    <dgm:pt modelId="{E0B29673-CA52-4120-BBDB-9227F9921FAB}" type="sibTrans" cxnId="{4C7A1507-F3D8-41A4-A896-BED6B53A0463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5" custScaleX="115626775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5" custScaleX="115626775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AF9F4D96-A61B-46DC-AABF-F620D5765281}" type="pres">
      <dgm:prSet presAssocID="{34B982B5-57CE-4C7E-BA89-4402A359AEB7}" presName="parTxOnlySpace" presStyleCnt="0"/>
      <dgm:spPr/>
    </dgm:pt>
    <dgm:pt modelId="{08327F40-F43E-42DB-90D2-79A658190C35}" type="pres">
      <dgm:prSet presAssocID="{7682F878-F80A-4241-899C-A259EDECFDE1}" presName="parTxOnly" presStyleLbl="node1" presStyleIdx="2" presStyleCnt="5" custScaleX="115627980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2B6FCEF7-3E6B-4D06-9977-19778BD54C58}" type="pres">
      <dgm:prSet presAssocID="{B6C4F54A-61D9-45C0-8C7B-FCBD18B6A478}" presName="parTxOnlySpace" presStyleCnt="0"/>
      <dgm:spPr/>
    </dgm:pt>
    <dgm:pt modelId="{BD4BE69D-F4A2-47DF-9286-C59B35F7632E}" type="pres">
      <dgm:prSet presAssocID="{4E6A3E78-5F57-41C2-8DD3-C09ECE003809}" presName="parTxOnly" presStyleLbl="node1" presStyleIdx="3" presStyleCnt="5" custScaleX="115626775" custScaleY="95559318" custLinFactX="-1013715" custLinFactY="-600000" custLinFactNeighborX="-1100000" custLinFactNeighborY="-699341">
        <dgm:presLayoutVars>
          <dgm:chMax val="0"/>
          <dgm:chPref val="0"/>
          <dgm:bulletEnabled val="1"/>
        </dgm:presLayoutVars>
      </dgm:prSet>
      <dgm:spPr/>
    </dgm:pt>
    <dgm:pt modelId="{FA16E7C5-7DF8-45F6-9D06-766A0F9D3A06}" type="pres">
      <dgm:prSet presAssocID="{5ADA2CBC-037A-41A8-A081-29AD429A03B0}" presName="parTxOnlySpace" presStyleCnt="0"/>
      <dgm:spPr/>
    </dgm:pt>
    <dgm:pt modelId="{C04186BF-1E48-4303-9688-DE554517E8D3}" type="pres">
      <dgm:prSet presAssocID="{2ACB106C-D16F-4C1F-B243-3061980E4568}" presName="parTxOnly" presStyleLbl="node1" presStyleIdx="4" presStyleCnt="5" custScaleX="115626775" custScaleY="95559318" custLinFactX="-1013715" custLinFactY="-600000" custLinFactNeighborX="-1100000" custLinFactNeighborY="-699341">
        <dgm:presLayoutVars>
          <dgm:chMax val="0"/>
          <dgm:chPref val="0"/>
          <dgm:bulletEnabled val="1"/>
        </dgm:presLayoutVars>
      </dgm:prSet>
      <dgm:spPr/>
    </dgm:pt>
  </dgm:ptLst>
  <dgm:cxnLst>
    <dgm:cxn modelId="{4C7A1507-F3D8-41A4-A896-BED6B53A0463}" srcId="{B93783F5-68B2-4A8F-97B4-C627BFF83F0F}" destId="{2ACB106C-D16F-4C1F-B243-3061980E4568}" srcOrd="4" destOrd="0" parTransId="{C2712AE0-7D95-4CA9-BB9A-5D537E848E9B}" sibTransId="{E0B29673-CA52-4120-BBDB-9227F9921FAB}"/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C8B8D309-96AD-4B20-9387-8163C0A4F99F}" srcId="{B93783F5-68B2-4A8F-97B4-C627BFF83F0F}" destId="{7682F878-F80A-4241-899C-A259EDECFDE1}" srcOrd="2" destOrd="0" parTransId="{3B9A41FE-B605-4B64-9F49-4CA61895AFB8}" sibTransId="{B6C4F54A-61D9-45C0-8C7B-FCBD18B6A478}"/>
    <dgm:cxn modelId="{B4B67A17-F90E-48C5-BDDC-604B1FA96FC1}" type="presOf" srcId="{4E6A3E78-5F57-41C2-8DD3-C09ECE003809}" destId="{BD4BE69D-F4A2-47DF-9286-C59B35F7632E}" srcOrd="0" destOrd="0" presId="urn:microsoft.com/office/officeart/2005/8/layout/chevron1"/>
    <dgm:cxn modelId="{77F8243E-EFF7-482D-BF1A-476C89520FFC}" type="presOf" srcId="{2ACB106C-D16F-4C1F-B243-3061980E4568}" destId="{C04186BF-1E48-4303-9688-DE554517E8D3}" srcOrd="0" destOrd="0" presId="urn:microsoft.com/office/officeart/2005/8/layout/chevron1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CEC227A5-4332-4B8B-BDC6-4973F10014A4}" type="presOf" srcId="{7682F878-F80A-4241-899C-A259EDECFDE1}" destId="{08327F40-F43E-42DB-90D2-79A658190C35}" srcOrd="0" destOrd="0" presId="urn:microsoft.com/office/officeart/2005/8/layout/chevron1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DEF948F1-47C9-4B44-8632-F81CFFA4AC40}" srcId="{B93783F5-68B2-4A8F-97B4-C627BFF83F0F}" destId="{4E6A3E78-5F57-41C2-8DD3-C09ECE003809}" srcOrd="3" destOrd="0" parTransId="{42501DEE-5F25-46E3-98EA-664DB7409075}" sibTransId="{5ADA2CBC-037A-41A8-A081-29AD429A03B0}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  <dgm:cxn modelId="{48DAEB4F-03D6-4D56-BD6D-698F5CA3AF28}" type="presParOf" srcId="{7F19605C-3906-43BD-9C50-F4927134B7B0}" destId="{AF9F4D96-A61B-46DC-AABF-F620D5765281}" srcOrd="3" destOrd="0" presId="urn:microsoft.com/office/officeart/2005/8/layout/chevron1"/>
    <dgm:cxn modelId="{EB90D302-FCFF-4651-AAF4-6559AC336A4A}" type="presParOf" srcId="{7F19605C-3906-43BD-9C50-F4927134B7B0}" destId="{08327F40-F43E-42DB-90D2-79A658190C35}" srcOrd="4" destOrd="0" presId="urn:microsoft.com/office/officeart/2005/8/layout/chevron1"/>
    <dgm:cxn modelId="{540CA164-DBB0-4B56-9B3C-021FA30ABC55}" type="presParOf" srcId="{7F19605C-3906-43BD-9C50-F4927134B7B0}" destId="{2B6FCEF7-3E6B-4D06-9977-19778BD54C58}" srcOrd="5" destOrd="0" presId="urn:microsoft.com/office/officeart/2005/8/layout/chevron1"/>
    <dgm:cxn modelId="{05CAB979-E781-4817-9151-FD1C9CD01E40}" type="presParOf" srcId="{7F19605C-3906-43BD-9C50-F4927134B7B0}" destId="{BD4BE69D-F4A2-47DF-9286-C59B35F7632E}" srcOrd="6" destOrd="0" presId="urn:microsoft.com/office/officeart/2005/8/layout/chevron1"/>
    <dgm:cxn modelId="{F6547765-6F29-4914-A4DF-DE5BF8A6D008}" type="presParOf" srcId="{7F19605C-3906-43BD-9C50-F4927134B7B0}" destId="{FA16E7C5-7DF8-45F6-9D06-766A0F9D3A06}" srcOrd="7" destOrd="0" presId="urn:microsoft.com/office/officeart/2005/8/layout/chevron1"/>
    <dgm:cxn modelId="{4050B44C-AD32-4702-AB03-651298767CBA}" type="presParOf" srcId="{7F19605C-3906-43BD-9C50-F4927134B7B0}" destId="{C04186BF-1E48-4303-9688-DE554517E8D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Functions</a:t>
          </a: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720" custLinFactNeighborY="-1708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Real &amp; Formal Parameters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passing parameters</a:t>
          </a: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682F878-F80A-4241-899C-A259EDECFDE1}">
      <dgm:prSet custT="1"/>
      <dgm:spPr/>
      <dgm:t>
        <a:bodyPr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Recursion &amp; Overloading</a:t>
          </a:r>
        </a:p>
      </dgm:t>
    </dgm:pt>
    <dgm:pt modelId="{3B9A41FE-B605-4B64-9F49-4CA61895AFB8}" type="parTrans" cxnId="{C8B8D309-96AD-4B20-9387-8163C0A4F99F}">
      <dgm:prSet/>
      <dgm:spPr/>
      <dgm:t>
        <a:bodyPr/>
        <a:lstStyle/>
        <a:p>
          <a:endParaRPr lang="en-US"/>
        </a:p>
      </dgm:t>
    </dgm:pt>
    <dgm:pt modelId="{B6C4F54A-61D9-45C0-8C7B-FCBD18B6A478}" type="sibTrans" cxnId="{C8B8D309-96AD-4B20-9387-8163C0A4F99F}">
      <dgm:prSet/>
      <dgm:spPr/>
      <dgm:t>
        <a:bodyPr/>
        <a:lstStyle/>
        <a:p>
          <a:endParaRPr lang="en-US"/>
        </a:p>
      </dgm:t>
    </dgm:pt>
    <dgm:pt modelId="{4E6A3E78-5F57-41C2-8DD3-C09ECE00380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Calling Conventions</a:t>
          </a:r>
        </a:p>
      </dgm:t>
    </dgm:pt>
    <dgm:pt modelId="{42501DEE-5F25-46E3-98EA-664DB7409075}" type="parTrans" cxnId="{DEF948F1-47C9-4B44-8632-F81CFFA4AC40}">
      <dgm:prSet/>
      <dgm:spPr/>
      <dgm:t>
        <a:bodyPr/>
        <a:lstStyle/>
        <a:p>
          <a:endParaRPr lang="en-US"/>
        </a:p>
      </dgm:t>
    </dgm:pt>
    <dgm:pt modelId="{5ADA2CBC-037A-41A8-A081-29AD429A03B0}" type="sibTrans" cxnId="{DEF948F1-47C9-4B44-8632-F81CFFA4AC40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4" custScaleX="115626775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4" custScaleX="115626775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AF9F4D96-A61B-46DC-AABF-F620D5765281}" type="pres">
      <dgm:prSet presAssocID="{34B982B5-57CE-4C7E-BA89-4402A359AEB7}" presName="parTxOnlySpace" presStyleCnt="0"/>
      <dgm:spPr/>
    </dgm:pt>
    <dgm:pt modelId="{08327F40-F43E-42DB-90D2-79A658190C35}" type="pres">
      <dgm:prSet presAssocID="{7682F878-F80A-4241-899C-A259EDECFDE1}" presName="parTxOnly" presStyleLbl="node1" presStyleIdx="2" presStyleCnt="4" custScaleX="115627980" custScaleY="95559318" custLinFactX="305963" custLinFactY="-100000" custLinFactNeighborX="400000" custLinFactNeighborY="-145990">
        <dgm:presLayoutVars>
          <dgm:chMax val="0"/>
          <dgm:chPref val="0"/>
          <dgm:bulletEnabled val="1"/>
        </dgm:presLayoutVars>
      </dgm:prSet>
      <dgm:spPr/>
    </dgm:pt>
    <dgm:pt modelId="{2B6FCEF7-3E6B-4D06-9977-19778BD54C58}" type="pres">
      <dgm:prSet presAssocID="{B6C4F54A-61D9-45C0-8C7B-FCBD18B6A478}" presName="parTxOnlySpace" presStyleCnt="0"/>
      <dgm:spPr/>
    </dgm:pt>
    <dgm:pt modelId="{BD4BE69D-F4A2-47DF-9286-C59B35F7632E}" type="pres">
      <dgm:prSet presAssocID="{4E6A3E78-5F57-41C2-8DD3-C09ECE003809}" presName="parTxOnly" presStyleLbl="node1" presStyleIdx="3" presStyleCnt="4" custScaleX="115626775" custScaleY="95559318" custLinFactX="-1013715" custLinFactY="-600000" custLinFactNeighborX="-1100000" custLinFactNeighborY="-699341">
        <dgm:presLayoutVars>
          <dgm:chMax val="0"/>
          <dgm:chPref val="0"/>
          <dgm:bulletEnabled val="1"/>
        </dgm:presLayoutVars>
      </dgm:prSet>
      <dgm:spPr/>
    </dgm:pt>
  </dgm:ptLst>
  <dgm:cxnLst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C8B8D309-96AD-4B20-9387-8163C0A4F99F}" srcId="{B93783F5-68B2-4A8F-97B4-C627BFF83F0F}" destId="{7682F878-F80A-4241-899C-A259EDECFDE1}" srcOrd="2" destOrd="0" parTransId="{3B9A41FE-B605-4B64-9F49-4CA61895AFB8}" sibTransId="{B6C4F54A-61D9-45C0-8C7B-FCBD18B6A478}"/>
    <dgm:cxn modelId="{B4B67A17-F90E-48C5-BDDC-604B1FA96FC1}" type="presOf" srcId="{4E6A3E78-5F57-41C2-8DD3-C09ECE003809}" destId="{BD4BE69D-F4A2-47DF-9286-C59B35F7632E}" srcOrd="0" destOrd="0" presId="urn:microsoft.com/office/officeart/2005/8/layout/chevron1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CEC227A5-4332-4B8B-BDC6-4973F10014A4}" type="presOf" srcId="{7682F878-F80A-4241-899C-A259EDECFDE1}" destId="{08327F40-F43E-42DB-90D2-79A658190C35}" srcOrd="0" destOrd="0" presId="urn:microsoft.com/office/officeart/2005/8/layout/chevron1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DEF948F1-47C9-4B44-8632-F81CFFA4AC40}" srcId="{B93783F5-68B2-4A8F-97B4-C627BFF83F0F}" destId="{4E6A3E78-5F57-41C2-8DD3-C09ECE003809}" srcOrd="3" destOrd="0" parTransId="{42501DEE-5F25-46E3-98EA-664DB7409075}" sibTransId="{5ADA2CBC-037A-41A8-A081-29AD429A03B0}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  <dgm:cxn modelId="{48DAEB4F-03D6-4D56-BD6D-698F5CA3AF28}" type="presParOf" srcId="{7F19605C-3906-43BD-9C50-F4927134B7B0}" destId="{AF9F4D96-A61B-46DC-AABF-F620D5765281}" srcOrd="3" destOrd="0" presId="urn:microsoft.com/office/officeart/2005/8/layout/chevron1"/>
    <dgm:cxn modelId="{EB90D302-FCFF-4651-AAF4-6559AC336A4A}" type="presParOf" srcId="{7F19605C-3906-43BD-9C50-F4927134B7B0}" destId="{08327F40-F43E-42DB-90D2-79A658190C35}" srcOrd="4" destOrd="0" presId="urn:microsoft.com/office/officeart/2005/8/layout/chevron1"/>
    <dgm:cxn modelId="{540CA164-DBB0-4B56-9B3C-021FA30ABC55}" type="presParOf" srcId="{7F19605C-3906-43BD-9C50-F4927134B7B0}" destId="{2B6FCEF7-3E6B-4D06-9977-19778BD54C58}" srcOrd="5" destOrd="0" presId="urn:microsoft.com/office/officeart/2005/8/layout/chevron1"/>
    <dgm:cxn modelId="{05CAB979-E781-4817-9151-FD1C9CD01E40}" type="presParOf" srcId="{7F19605C-3906-43BD-9C50-F4927134B7B0}" destId="{BD4BE69D-F4A2-47DF-9286-C59B35F7632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Classes</a:t>
          </a: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720" custLinFactNeighborY="-1708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Information Hiding - Visibility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Inheritance – Polymorphism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2" custScaleX="36842254" custScaleY="25163755" custLinFactX="500000" custLinFactY="1000000" custLinFactNeighborX="572976" custLinFactNeighborY="1027233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2" custScaleX="36842254" custScaleY="25163755" custLinFactX="265771" custLinFactY="1000000" custLinFactNeighborX="300000" custLinFactNeighborY="1027233">
        <dgm:presLayoutVars>
          <dgm:chMax val="0"/>
          <dgm:chPref val="0"/>
          <dgm:bulletEnabled val="1"/>
        </dgm:presLayoutVars>
      </dgm:prSet>
      <dgm:spPr/>
    </dgm:pt>
  </dgm:ptLst>
  <dgm:cxnLst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introduction</a:t>
          </a: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720" custLinFactNeighborY="-1708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History &amp; language goals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Workspace</a:t>
          </a: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682F878-F80A-4241-899C-A259EDECFDE1}">
      <dgm:prSet custT="1"/>
      <dgm:spPr/>
      <dgm:t>
        <a:bodyPr/>
        <a:lstStyle/>
        <a:p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Programing Paradigm</a:t>
          </a:r>
        </a:p>
      </dgm:t>
    </dgm:pt>
    <dgm:pt modelId="{3B9A41FE-B605-4B64-9F49-4CA61895AFB8}" type="parTrans" cxnId="{C8B8D309-96AD-4B20-9387-8163C0A4F99F}">
      <dgm:prSet/>
      <dgm:spPr/>
      <dgm:t>
        <a:bodyPr/>
        <a:lstStyle/>
        <a:p>
          <a:endParaRPr lang="en-US"/>
        </a:p>
      </dgm:t>
    </dgm:pt>
    <dgm:pt modelId="{B6C4F54A-61D9-45C0-8C7B-FCBD18B6A478}" type="sibTrans" cxnId="{C8B8D309-96AD-4B20-9387-8163C0A4F99F}">
      <dgm:prSet/>
      <dgm:spPr/>
      <dgm:t>
        <a:bodyPr/>
        <a:lstStyle/>
        <a:p>
          <a:endParaRPr lang="en-US"/>
        </a:p>
      </dgm:t>
    </dgm:pt>
    <dgm:pt modelId="{4E6A3E78-5F57-41C2-8DD3-C09ECE003809}">
      <dgm:prSet custT="1"/>
      <dgm:spPr/>
      <dgm:t>
        <a:bodyPr/>
        <a:lstStyle/>
        <a:p>
          <a:r>
            <a:rPr lang="en-US" sz="1800" b="1" dirty="0"/>
            <a:t>Advantages &amp; Disadvantages</a:t>
          </a:r>
          <a:endParaRPr lang="en-US" sz="1800" dirty="0"/>
        </a:p>
      </dgm:t>
    </dgm:pt>
    <dgm:pt modelId="{42501DEE-5F25-46E3-98EA-664DB7409075}" type="parTrans" cxnId="{DEF948F1-47C9-4B44-8632-F81CFFA4AC40}">
      <dgm:prSet/>
      <dgm:spPr/>
      <dgm:t>
        <a:bodyPr/>
        <a:lstStyle/>
        <a:p>
          <a:endParaRPr lang="en-US"/>
        </a:p>
      </dgm:t>
    </dgm:pt>
    <dgm:pt modelId="{5ADA2CBC-037A-41A8-A081-29AD429A03B0}" type="sibTrans" cxnId="{DEF948F1-47C9-4B44-8632-F81CFFA4AC40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4" custScaleX="121001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4" custScaleX="121001">
        <dgm:presLayoutVars>
          <dgm:chMax val="0"/>
          <dgm:chPref val="0"/>
          <dgm:bulletEnabled val="1"/>
        </dgm:presLayoutVars>
      </dgm:prSet>
      <dgm:spPr/>
    </dgm:pt>
    <dgm:pt modelId="{AF9F4D96-A61B-46DC-AABF-F620D5765281}" type="pres">
      <dgm:prSet presAssocID="{34B982B5-57CE-4C7E-BA89-4402A359AEB7}" presName="parTxOnlySpace" presStyleCnt="0"/>
      <dgm:spPr/>
    </dgm:pt>
    <dgm:pt modelId="{08327F40-F43E-42DB-90D2-79A658190C35}" type="pres">
      <dgm:prSet presAssocID="{7682F878-F80A-4241-899C-A259EDECFDE1}" presName="parTxOnly" presStyleLbl="node1" presStyleIdx="2" presStyleCnt="4" custScaleX="121001">
        <dgm:presLayoutVars>
          <dgm:chMax val="0"/>
          <dgm:chPref val="0"/>
          <dgm:bulletEnabled val="1"/>
        </dgm:presLayoutVars>
      </dgm:prSet>
      <dgm:spPr/>
    </dgm:pt>
    <dgm:pt modelId="{2B6FCEF7-3E6B-4D06-9977-19778BD54C58}" type="pres">
      <dgm:prSet presAssocID="{B6C4F54A-61D9-45C0-8C7B-FCBD18B6A478}" presName="parTxOnlySpace" presStyleCnt="0"/>
      <dgm:spPr/>
    </dgm:pt>
    <dgm:pt modelId="{BD4BE69D-F4A2-47DF-9286-C59B35F7632E}" type="pres">
      <dgm:prSet presAssocID="{4E6A3E78-5F57-41C2-8DD3-C09ECE003809}" presName="parTxOnly" presStyleLbl="node1" presStyleIdx="3" presStyleCnt="4" custScaleX="121001">
        <dgm:presLayoutVars>
          <dgm:chMax val="0"/>
          <dgm:chPref val="0"/>
          <dgm:bulletEnabled val="1"/>
        </dgm:presLayoutVars>
      </dgm:prSet>
      <dgm:spPr/>
    </dgm:pt>
  </dgm:ptLst>
  <dgm:cxnLst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C8B8D309-96AD-4B20-9387-8163C0A4F99F}" srcId="{B93783F5-68B2-4A8F-97B4-C627BFF83F0F}" destId="{7682F878-F80A-4241-899C-A259EDECFDE1}" srcOrd="2" destOrd="0" parTransId="{3B9A41FE-B605-4B64-9F49-4CA61895AFB8}" sibTransId="{B6C4F54A-61D9-45C0-8C7B-FCBD18B6A478}"/>
    <dgm:cxn modelId="{B4B67A17-F90E-48C5-BDDC-604B1FA96FC1}" type="presOf" srcId="{4E6A3E78-5F57-41C2-8DD3-C09ECE003809}" destId="{BD4BE69D-F4A2-47DF-9286-C59B35F7632E}" srcOrd="0" destOrd="0" presId="urn:microsoft.com/office/officeart/2005/8/layout/chevron1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CEC227A5-4332-4B8B-BDC6-4973F10014A4}" type="presOf" srcId="{7682F878-F80A-4241-899C-A259EDECFDE1}" destId="{08327F40-F43E-42DB-90D2-79A658190C35}" srcOrd="0" destOrd="0" presId="urn:microsoft.com/office/officeart/2005/8/layout/chevron1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DEF948F1-47C9-4B44-8632-F81CFFA4AC40}" srcId="{B93783F5-68B2-4A8F-97B4-C627BFF83F0F}" destId="{4E6A3E78-5F57-41C2-8DD3-C09ECE003809}" srcOrd="3" destOrd="0" parTransId="{42501DEE-5F25-46E3-98EA-664DB7409075}" sibTransId="{5ADA2CBC-037A-41A8-A081-29AD429A03B0}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  <dgm:cxn modelId="{48DAEB4F-03D6-4D56-BD6D-698F5CA3AF28}" type="presParOf" srcId="{7F19605C-3906-43BD-9C50-F4927134B7B0}" destId="{AF9F4D96-A61B-46DC-AABF-F620D5765281}" srcOrd="3" destOrd="0" presId="urn:microsoft.com/office/officeart/2005/8/layout/chevron1"/>
    <dgm:cxn modelId="{EB90D302-FCFF-4651-AAF4-6559AC336A4A}" type="presParOf" srcId="{7F19605C-3906-43BD-9C50-F4927134B7B0}" destId="{08327F40-F43E-42DB-90D2-79A658190C35}" srcOrd="4" destOrd="0" presId="urn:microsoft.com/office/officeart/2005/8/layout/chevron1"/>
    <dgm:cxn modelId="{540CA164-DBB0-4B56-9B3C-021FA30ABC55}" type="presParOf" srcId="{7F19605C-3906-43BD-9C50-F4927134B7B0}" destId="{2B6FCEF7-3E6B-4D06-9977-19778BD54C58}" srcOrd="5" destOrd="0" presId="urn:microsoft.com/office/officeart/2005/8/layout/chevron1"/>
    <dgm:cxn modelId="{05CAB979-E781-4817-9151-FD1C9CD01E40}" type="presParOf" srcId="{7F19605C-3906-43BD-9C50-F4927134B7B0}" destId="{BD4BE69D-F4A2-47DF-9286-C59B35F7632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r>
            <a:rPr lang="en-US" alt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Evaluation Criteria</a:t>
          </a:r>
          <a:endParaRPr lang="en-US" sz="5400" b="1" kern="1200" dirty="0">
            <a:solidFill>
              <a:prstClr val="white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67" custLinFactNeighborY="-569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Readability &amp;</a:t>
          </a:r>
          <a:r>
            <a:rPr lang="he-IL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Writability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Reliability</a:t>
          </a: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682F878-F80A-4241-899C-A259EDECFDE1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Cost &amp; Portability</a:t>
          </a:r>
        </a:p>
      </dgm:t>
    </dgm:pt>
    <dgm:pt modelId="{3B9A41FE-B605-4B64-9F49-4CA61895AFB8}" type="parTrans" cxnId="{C8B8D309-96AD-4B20-9387-8163C0A4F99F}">
      <dgm:prSet/>
      <dgm:spPr/>
      <dgm:t>
        <a:bodyPr/>
        <a:lstStyle/>
        <a:p>
          <a:endParaRPr lang="en-US"/>
        </a:p>
      </dgm:t>
    </dgm:pt>
    <dgm:pt modelId="{B6C4F54A-61D9-45C0-8C7B-FCBD18B6A478}" type="sibTrans" cxnId="{C8B8D309-96AD-4B20-9387-8163C0A4F99F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3" custScaleX="82645" custScaleY="62093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3" custScaleX="82645" custScaleY="62093">
        <dgm:presLayoutVars>
          <dgm:chMax val="0"/>
          <dgm:chPref val="0"/>
          <dgm:bulletEnabled val="1"/>
        </dgm:presLayoutVars>
      </dgm:prSet>
      <dgm:spPr/>
    </dgm:pt>
    <dgm:pt modelId="{AF9F4D96-A61B-46DC-AABF-F620D5765281}" type="pres">
      <dgm:prSet presAssocID="{34B982B5-57CE-4C7E-BA89-4402A359AEB7}" presName="parTxOnlySpace" presStyleCnt="0"/>
      <dgm:spPr/>
    </dgm:pt>
    <dgm:pt modelId="{08327F40-F43E-42DB-90D2-79A658190C35}" type="pres">
      <dgm:prSet presAssocID="{7682F878-F80A-4241-899C-A259EDECFDE1}" presName="parTxOnly" presStyleLbl="node1" presStyleIdx="2" presStyleCnt="3" custScaleX="82645" custScaleY="62093">
        <dgm:presLayoutVars>
          <dgm:chMax val="0"/>
          <dgm:chPref val="0"/>
          <dgm:bulletEnabled val="1"/>
        </dgm:presLayoutVars>
      </dgm:prSet>
      <dgm:spPr/>
    </dgm:pt>
  </dgm:ptLst>
  <dgm:cxnLst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C8B8D309-96AD-4B20-9387-8163C0A4F99F}" srcId="{B93783F5-68B2-4A8F-97B4-C627BFF83F0F}" destId="{7682F878-F80A-4241-899C-A259EDECFDE1}" srcOrd="2" destOrd="0" parTransId="{3B9A41FE-B605-4B64-9F49-4CA61895AFB8}" sibTransId="{B6C4F54A-61D9-45C0-8C7B-FCBD18B6A478}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CEC227A5-4332-4B8B-BDC6-4973F10014A4}" type="presOf" srcId="{7682F878-F80A-4241-899C-A259EDECFDE1}" destId="{08327F40-F43E-42DB-90D2-79A658190C35}" srcOrd="0" destOrd="0" presId="urn:microsoft.com/office/officeart/2005/8/layout/chevron1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  <dgm:cxn modelId="{48DAEB4F-03D6-4D56-BD6D-698F5CA3AF28}" type="presParOf" srcId="{7F19605C-3906-43BD-9C50-F4927134B7B0}" destId="{AF9F4D96-A61B-46DC-AABF-F620D5765281}" srcOrd="3" destOrd="0" presId="urn:microsoft.com/office/officeart/2005/8/layout/chevron1"/>
    <dgm:cxn modelId="{EB90D302-FCFF-4651-AAF4-6559AC336A4A}" type="presParOf" srcId="{7F19605C-3906-43BD-9C50-F4927134B7B0}" destId="{08327F40-F43E-42DB-90D2-79A658190C3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Type System</a:t>
          </a: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67" custLinFactNeighborY="-569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3783F5-68B2-4A8F-97B4-C627BFF83F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53723-35B5-42BE-A862-A1555E6732A9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Typing System</a:t>
          </a:r>
        </a:p>
      </dgm:t>
    </dgm:pt>
    <dgm:pt modelId="{AB57EF9D-B288-4A47-B840-76102E0A762F}" type="parTrans" cxnId="{85F40B8B-ED36-4A4A-87B8-FCEE7CD02EF9}">
      <dgm:prSet/>
      <dgm:spPr/>
      <dgm:t>
        <a:bodyPr/>
        <a:lstStyle/>
        <a:p>
          <a:endParaRPr lang="en-US"/>
        </a:p>
      </dgm:t>
    </dgm:pt>
    <dgm:pt modelId="{2E9C2240-25AB-45C4-848C-90DD5994E5CB}" type="sibTrans" cxnId="{85F40B8B-ED36-4A4A-87B8-FCEE7CD02EF9}">
      <dgm:prSet/>
      <dgm:spPr/>
      <dgm:t>
        <a:bodyPr/>
        <a:lstStyle/>
        <a:p>
          <a:endParaRPr lang="en-US"/>
        </a:p>
      </dgm:t>
    </dgm:pt>
    <dgm:pt modelId="{763E19F7-1A40-4640-A8D6-D7579492E7AA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Types</a:t>
          </a:r>
        </a:p>
      </dgm:t>
    </dgm:pt>
    <dgm:pt modelId="{87A0FA26-FE55-4950-9985-E5B9857FD33B}" type="parTrans" cxnId="{870EFD08-AC21-4F00-905F-7420B5C50606}">
      <dgm:prSet/>
      <dgm:spPr/>
      <dgm:t>
        <a:bodyPr/>
        <a:lstStyle/>
        <a:p>
          <a:endParaRPr lang="en-US"/>
        </a:p>
      </dgm:t>
    </dgm:pt>
    <dgm:pt modelId="{34B982B5-57CE-4C7E-BA89-4402A359AEB7}" type="sibTrans" cxnId="{870EFD08-AC21-4F00-905F-7420B5C50606}">
      <dgm:prSet/>
      <dgm:spPr/>
      <dgm:t>
        <a:bodyPr/>
        <a:lstStyle/>
        <a:p>
          <a:endParaRPr lang="en-US"/>
        </a:p>
      </dgm:t>
    </dgm:pt>
    <dgm:pt modelId="{7682F878-F80A-4241-899C-A259EDECFDE1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Structures</a:t>
          </a:r>
        </a:p>
      </dgm:t>
    </dgm:pt>
    <dgm:pt modelId="{3B9A41FE-B605-4B64-9F49-4CA61895AFB8}" type="parTrans" cxnId="{C8B8D309-96AD-4B20-9387-8163C0A4F99F}">
      <dgm:prSet/>
      <dgm:spPr/>
      <dgm:t>
        <a:bodyPr/>
        <a:lstStyle/>
        <a:p>
          <a:endParaRPr lang="en-US"/>
        </a:p>
      </dgm:t>
    </dgm:pt>
    <dgm:pt modelId="{B6C4F54A-61D9-45C0-8C7B-FCBD18B6A478}" type="sibTrans" cxnId="{C8B8D309-96AD-4B20-9387-8163C0A4F99F}">
      <dgm:prSet/>
      <dgm:spPr/>
      <dgm:t>
        <a:bodyPr/>
        <a:lstStyle/>
        <a:p>
          <a:endParaRPr lang="en-US"/>
        </a:p>
      </dgm:t>
    </dgm:pt>
    <dgm:pt modelId="{7F19605C-3906-43BD-9C50-F4927134B7B0}" type="pres">
      <dgm:prSet presAssocID="{B93783F5-68B2-4A8F-97B4-C627BFF83F0F}" presName="Name0" presStyleCnt="0">
        <dgm:presLayoutVars>
          <dgm:dir/>
          <dgm:animLvl val="lvl"/>
          <dgm:resizeHandles val="exact"/>
        </dgm:presLayoutVars>
      </dgm:prSet>
      <dgm:spPr/>
    </dgm:pt>
    <dgm:pt modelId="{F2F176E8-5D30-42CB-A17E-13DB116EB9E5}" type="pres">
      <dgm:prSet presAssocID="{7EC53723-35B5-42BE-A862-A1555E6732A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E20775-5B2C-4C56-88A6-0AD8FFF3867F}" type="pres">
      <dgm:prSet presAssocID="{2E9C2240-25AB-45C4-848C-90DD5994E5CB}" presName="parTxOnlySpace" presStyleCnt="0"/>
      <dgm:spPr/>
    </dgm:pt>
    <dgm:pt modelId="{3BB1AC49-560B-47E9-BADB-DA69A4B7445B}" type="pres">
      <dgm:prSet presAssocID="{763E19F7-1A40-4640-A8D6-D7579492E7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9F4D96-A61B-46DC-AABF-F620D5765281}" type="pres">
      <dgm:prSet presAssocID="{34B982B5-57CE-4C7E-BA89-4402A359AEB7}" presName="parTxOnlySpace" presStyleCnt="0"/>
      <dgm:spPr/>
    </dgm:pt>
    <dgm:pt modelId="{08327F40-F43E-42DB-90D2-79A658190C35}" type="pres">
      <dgm:prSet presAssocID="{7682F878-F80A-4241-899C-A259EDECFDE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70EFD08-AC21-4F00-905F-7420B5C50606}" srcId="{B93783F5-68B2-4A8F-97B4-C627BFF83F0F}" destId="{763E19F7-1A40-4640-A8D6-D7579492E7AA}" srcOrd="1" destOrd="0" parTransId="{87A0FA26-FE55-4950-9985-E5B9857FD33B}" sibTransId="{34B982B5-57CE-4C7E-BA89-4402A359AEB7}"/>
    <dgm:cxn modelId="{C8B8D309-96AD-4B20-9387-8163C0A4F99F}" srcId="{B93783F5-68B2-4A8F-97B4-C627BFF83F0F}" destId="{7682F878-F80A-4241-899C-A259EDECFDE1}" srcOrd="2" destOrd="0" parTransId="{3B9A41FE-B605-4B64-9F49-4CA61895AFB8}" sibTransId="{B6C4F54A-61D9-45C0-8C7B-FCBD18B6A478}"/>
    <dgm:cxn modelId="{93B8257A-4324-4FBF-8329-45207CE61C09}" type="presOf" srcId="{763E19F7-1A40-4640-A8D6-D7579492E7AA}" destId="{3BB1AC49-560B-47E9-BADB-DA69A4B7445B}" srcOrd="0" destOrd="0" presId="urn:microsoft.com/office/officeart/2005/8/layout/chevron1"/>
    <dgm:cxn modelId="{42BB6488-961C-49CF-BC4E-CBBF3BECA9BE}" type="presOf" srcId="{7EC53723-35B5-42BE-A862-A1555E6732A9}" destId="{F2F176E8-5D30-42CB-A17E-13DB116EB9E5}" srcOrd="0" destOrd="0" presId="urn:microsoft.com/office/officeart/2005/8/layout/chevron1"/>
    <dgm:cxn modelId="{85F40B8B-ED36-4A4A-87B8-FCEE7CD02EF9}" srcId="{B93783F5-68B2-4A8F-97B4-C627BFF83F0F}" destId="{7EC53723-35B5-42BE-A862-A1555E6732A9}" srcOrd="0" destOrd="0" parTransId="{AB57EF9D-B288-4A47-B840-76102E0A762F}" sibTransId="{2E9C2240-25AB-45C4-848C-90DD5994E5CB}"/>
    <dgm:cxn modelId="{CEC227A5-4332-4B8B-BDC6-4973F10014A4}" type="presOf" srcId="{7682F878-F80A-4241-899C-A259EDECFDE1}" destId="{08327F40-F43E-42DB-90D2-79A658190C35}" srcOrd="0" destOrd="0" presId="urn:microsoft.com/office/officeart/2005/8/layout/chevron1"/>
    <dgm:cxn modelId="{A23824AC-C1AD-4E10-97B7-69B11BECFC47}" type="presOf" srcId="{B93783F5-68B2-4A8F-97B4-C627BFF83F0F}" destId="{7F19605C-3906-43BD-9C50-F4927134B7B0}" srcOrd="0" destOrd="0" presId="urn:microsoft.com/office/officeart/2005/8/layout/chevron1"/>
    <dgm:cxn modelId="{BD68D9B1-4556-404D-ADA3-CEB2C0AF70C3}" type="presParOf" srcId="{7F19605C-3906-43BD-9C50-F4927134B7B0}" destId="{F2F176E8-5D30-42CB-A17E-13DB116EB9E5}" srcOrd="0" destOrd="0" presId="urn:microsoft.com/office/officeart/2005/8/layout/chevron1"/>
    <dgm:cxn modelId="{AABE89C4-B861-42F4-8718-F76157873718}" type="presParOf" srcId="{7F19605C-3906-43BD-9C50-F4927134B7B0}" destId="{1EE20775-5B2C-4C56-88A6-0AD8FFF3867F}" srcOrd="1" destOrd="0" presId="urn:microsoft.com/office/officeart/2005/8/layout/chevron1"/>
    <dgm:cxn modelId="{8D73C0D7-84E5-4672-BFC9-ED16941420A6}" type="presParOf" srcId="{7F19605C-3906-43BD-9C50-F4927134B7B0}" destId="{3BB1AC49-560B-47E9-BADB-DA69A4B7445B}" srcOrd="2" destOrd="0" presId="urn:microsoft.com/office/officeart/2005/8/layout/chevron1"/>
    <dgm:cxn modelId="{48DAEB4F-03D6-4D56-BD6D-698F5CA3AF28}" type="presParOf" srcId="{7F19605C-3906-43BD-9C50-F4927134B7B0}" destId="{AF9F4D96-A61B-46DC-AABF-F620D5765281}" srcOrd="3" destOrd="0" presId="urn:microsoft.com/office/officeart/2005/8/layout/chevron1"/>
    <dgm:cxn modelId="{EB90D302-FCFF-4651-AAF4-6559AC336A4A}" type="presParOf" srcId="{7F19605C-3906-43BD-9C50-F4927134B7B0}" destId="{08327F40-F43E-42DB-90D2-79A658190C3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2981DB-668A-4141-AAFD-9FC4ED752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0B11A-A52F-46AD-A37B-237645D285DB}">
      <dgm:prSet phldrT="[טקסט]" custT="1"/>
      <dgm:spPr>
        <a:noFill/>
        <a:ln w="28575">
          <a:solidFill>
            <a:schemeClr val="accent1"/>
          </a:solidFill>
        </a:ln>
      </dgm:spPr>
      <dgm:t>
        <a:bodyPr/>
        <a:lstStyle/>
        <a:p>
          <a:pPr algn="just" rtl="1"/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ישנו מנגנון הנקרא </a:t>
          </a:r>
          <a:r>
            <a: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</a:t>
          </a:r>
          <a:r>
            <a:rPr lang="de-DE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ype Inference</a:t>
          </a:r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המאפשר להגדיר משתנה כ-</a:t>
          </a:r>
          <a:r>
            <a: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var</a:t>
          </a:r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. בזמן קימפול יוחלט מה הוא הטיפוס.</a:t>
          </a:r>
          <a:endParaRPr lang="en-US" sz="2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9F2ADAC-733F-4EC2-9A19-65ECF1343D55}" type="parTrans" cxnId="{2DBEDC3F-4D25-492A-AAC1-2906713C5E5C}">
      <dgm:prSet/>
      <dgm:spPr/>
      <dgm:t>
        <a:bodyPr/>
        <a:lstStyle/>
        <a:p>
          <a:endParaRPr lang="en-US"/>
        </a:p>
      </dgm:t>
    </dgm:pt>
    <dgm:pt modelId="{70471562-A0A0-4C7E-BC97-8A29E68E0C4B}" type="sibTrans" cxnId="{2DBEDC3F-4D25-492A-AAC1-2906713C5E5C}">
      <dgm:prSet/>
      <dgm:spPr/>
      <dgm:t>
        <a:bodyPr/>
        <a:lstStyle/>
        <a:p>
          <a:endParaRPr lang="en-US"/>
        </a:p>
      </dgm:t>
    </dgm:pt>
    <dgm:pt modelId="{796463AD-4AC2-4E7C-BDA4-E99AFA26E539}">
      <dgm:prSet phldrT="[טקסט]" custT="1"/>
      <dgm:spPr>
        <a:noFill/>
        <a:ln w="28575">
          <a:solidFill>
            <a:schemeClr val="accent1"/>
          </a:solidFill>
        </a:ln>
      </dgm:spPr>
      <dgm:t>
        <a:bodyPr/>
        <a:lstStyle/>
        <a:p>
          <a:pPr rtl="1"/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כברירת מחדל כל </a:t>
          </a:r>
          <a:r>
            <a:rPr lang="de-DE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Reference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מצביע על אובייקט כלשהו בזיכרון. אם בכל זאת יש צורך בהשמת </a:t>
          </a:r>
          <a:r>
            <a:rPr lang="en-US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null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לאובייקט, הופכים אותו ל-</a:t>
          </a:r>
          <a:r>
            <a:rPr lang="en-US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nullable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ע"י הסימון ?.</a:t>
          </a:r>
          <a:endParaRPr lang="en-US" sz="2400" kern="1200" dirty="0">
            <a:solidFill>
              <a:prstClr val="black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gm:t>
    </dgm:pt>
    <dgm:pt modelId="{C2558D29-9C54-4AE3-BC29-19596F55A76A}" type="sibTrans" cxnId="{57D37B5E-D453-43E1-88A0-B5BA320E0FC3}">
      <dgm:prSet/>
      <dgm:spPr/>
      <dgm:t>
        <a:bodyPr/>
        <a:lstStyle/>
        <a:p>
          <a:endParaRPr lang="en-US"/>
        </a:p>
      </dgm:t>
    </dgm:pt>
    <dgm:pt modelId="{9058CA34-2CC0-4512-87C6-83E90959BFA0}" type="parTrans" cxnId="{57D37B5E-D453-43E1-88A0-B5BA320E0FC3}">
      <dgm:prSet/>
      <dgm:spPr/>
      <dgm:t>
        <a:bodyPr/>
        <a:lstStyle/>
        <a:p>
          <a:endParaRPr lang="en-US"/>
        </a:p>
      </dgm:t>
    </dgm:pt>
    <dgm:pt modelId="{59911C37-DFD1-4E1B-B9D9-548A3EA8ACED}" type="pres">
      <dgm:prSet presAssocID="{502981DB-668A-4141-AAFD-9FC4ED7520AD}" presName="linear" presStyleCnt="0">
        <dgm:presLayoutVars>
          <dgm:animLvl val="lvl"/>
          <dgm:resizeHandles val="exact"/>
        </dgm:presLayoutVars>
      </dgm:prSet>
      <dgm:spPr/>
    </dgm:pt>
    <dgm:pt modelId="{6D7CC15C-CC72-47A7-992C-21E81B0DAED4}" type="pres">
      <dgm:prSet presAssocID="{7EA0B11A-A52F-46AD-A37B-237645D285DB}" presName="parentText" presStyleLbl="node1" presStyleIdx="0" presStyleCnt="2" custLinFactY="-22684" custLinFactNeighborX="985" custLinFactNeighborY="-100000">
        <dgm:presLayoutVars>
          <dgm:chMax val="0"/>
          <dgm:bulletEnabled val="1"/>
        </dgm:presLayoutVars>
      </dgm:prSet>
      <dgm:spPr/>
    </dgm:pt>
    <dgm:pt modelId="{CDAF87DB-64EE-45D2-B848-8A0F45633C65}" type="pres">
      <dgm:prSet presAssocID="{70471562-A0A0-4C7E-BC97-8A29E68E0C4B}" presName="spacer" presStyleCnt="0"/>
      <dgm:spPr/>
    </dgm:pt>
    <dgm:pt modelId="{C9F91A1A-E938-417C-A568-017245BAD333}" type="pres">
      <dgm:prSet presAssocID="{796463AD-4AC2-4E7C-BDA4-E99AFA26E5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BEDC3F-4D25-492A-AAC1-2906713C5E5C}" srcId="{502981DB-668A-4141-AAFD-9FC4ED7520AD}" destId="{7EA0B11A-A52F-46AD-A37B-237645D285DB}" srcOrd="0" destOrd="0" parTransId="{19F2ADAC-733F-4EC2-9A19-65ECF1343D55}" sibTransId="{70471562-A0A0-4C7E-BC97-8A29E68E0C4B}"/>
    <dgm:cxn modelId="{57D37B5E-D453-43E1-88A0-B5BA320E0FC3}" srcId="{502981DB-668A-4141-AAFD-9FC4ED7520AD}" destId="{796463AD-4AC2-4E7C-BDA4-E99AFA26E539}" srcOrd="1" destOrd="0" parTransId="{9058CA34-2CC0-4512-87C6-83E90959BFA0}" sibTransId="{C2558D29-9C54-4AE3-BC29-19596F55A76A}"/>
    <dgm:cxn modelId="{742DE84E-04DB-4E03-A846-46956F7EF08E}" type="presOf" srcId="{7EA0B11A-A52F-46AD-A37B-237645D285DB}" destId="{6D7CC15C-CC72-47A7-992C-21E81B0DAED4}" srcOrd="0" destOrd="0" presId="urn:microsoft.com/office/officeart/2005/8/layout/vList2"/>
    <dgm:cxn modelId="{28E12254-ED11-4301-BC85-663F850C0F6C}" type="presOf" srcId="{796463AD-4AC2-4E7C-BDA4-E99AFA26E539}" destId="{C9F91A1A-E938-417C-A568-017245BAD333}" srcOrd="0" destOrd="0" presId="urn:microsoft.com/office/officeart/2005/8/layout/vList2"/>
    <dgm:cxn modelId="{F1807FCA-60B0-44C9-9D42-1953CA4375E3}" type="presOf" srcId="{502981DB-668A-4141-AAFD-9FC4ED7520AD}" destId="{59911C37-DFD1-4E1B-B9D9-548A3EA8ACED}" srcOrd="0" destOrd="0" presId="urn:microsoft.com/office/officeart/2005/8/layout/vList2"/>
    <dgm:cxn modelId="{2F3249B7-4B08-4CCE-B383-68354D0EF7F1}" type="presParOf" srcId="{59911C37-DFD1-4E1B-B9D9-548A3EA8ACED}" destId="{6D7CC15C-CC72-47A7-992C-21E81B0DAED4}" srcOrd="0" destOrd="0" presId="urn:microsoft.com/office/officeart/2005/8/layout/vList2"/>
    <dgm:cxn modelId="{687B3085-1676-434A-82F5-DBEFA4A03A2B}" type="presParOf" srcId="{59911C37-DFD1-4E1B-B9D9-548A3EA8ACED}" destId="{CDAF87DB-64EE-45D2-B848-8A0F45633C65}" srcOrd="1" destOrd="0" presId="urn:microsoft.com/office/officeart/2005/8/layout/vList2"/>
    <dgm:cxn modelId="{C63309BE-EA5B-4507-9A9F-E8003FBFD0D3}" type="presParOf" srcId="{59911C37-DFD1-4E1B-B9D9-548A3EA8ACED}" destId="{C9F91A1A-E938-417C-A568-017245BAD3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51FB95-6D69-4FFA-8E8B-023AD87659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68F7-1F72-453A-844A-CAF2192DE37C}">
      <dgm:prSet custT="1"/>
      <dgm:spPr/>
      <dgm:t>
        <a:bodyPr/>
        <a:lstStyle/>
        <a:p>
          <a:r>
            <a:rPr lang="en-US" sz="5400" b="1" dirty="0"/>
            <a:t>Scopes</a:t>
          </a:r>
          <a:endParaRPr lang="en-US" sz="5400" dirty="0">
            <a:latin typeface="+mj-lt"/>
          </a:endParaRPr>
        </a:p>
      </dgm:t>
    </dgm:pt>
    <dgm:pt modelId="{03C27B81-2CCB-4489-A190-0E04096E79B3}" type="parTrans" cxnId="{89D67BC3-AF37-4C17-856C-622161965DC0}">
      <dgm:prSet/>
      <dgm:spPr/>
      <dgm:t>
        <a:bodyPr/>
        <a:lstStyle/>
        <a:p>
          <a:endParaRPr lang="en-US"/>
        </a:p>
      </dgm:t>
    </dgm:pt>
    <dgm:pt modelId="{652C23E9-4C04-4E5A-B085-E5D87999D56F}" type="sibTrans" cxnId="{89D67BC3-AF37-4C17-856C-622161965DC0}">
      <dgm:prSet/>
      <dgm:spPr/>
      <dgm:t>
        <a:bodyPr/>
        <a:lstStyle/>
        <a:p>
          <a:endParaRPr lang="en-US"/>
        </a:p>
      </dgm:t>
    </dgm:pt>
    <dgm:pt modelId="{F162AC5C-7ACD-4250-87BF-ED9255D77F1A}" type="pres">
      <dgm:prSet presAssocID="{FB51FB95-6D69-4FFA-8E8B-023AD8765957}" presName="Name0" presStyleCnt="0">
        <dgm:presLayoutVars>
          <dgm:dir/>
          <dgm:animLvl val="lvl"/>
          <dgm:resizeHandles val="exact"/>
        </dgm:presLayoutVars>
      </dgm:prSet>
      <dgm:spPr/>
    </dgm:pt>
    <dgm:pt modelId="{B66B61BE-D8A6-410A-AD23-C912AE79ADA1}" type="pres">
      <dgm:prSet presAssocID="{633068F7-1F72-453A-844A-CAF2192DE37C}" presName="parTxOnly" presStyleLbl="node1" presStyleIdx="0" presStyleCnt="1" custLinFactNeighborX="-467" custLinFactNeighborY="-569">
        <dgm:presLayoutVars>
          <dgm:chMax val="0"/>
          <dgm:chPref val="0"/>
          <dgm:bulletEnabled val="1"/>
        </dgm:presLayoutVars>
      </dgm:prSet>
      <dgm:spPr/>
    </dgm:pt>
  </dgm:ptLst>
  <dgm:cxnLst>
    <dgm:cxn modelId="{0F5B5E3B-A5DC-4F28-97FA-2F7B5948EE38}" type="presOf" srcId="{FB51FB95-6D69-4FFA-8E8B-023AD8765957}" destId="{F162AC5C-7ACD-4250-87BF-ED9255D77F1A}" srcOrd="0" destOrd="0" presId="urn:microsoft.com/office/officeart/2005/8/layout/chevron1"/>
    <dgm:cxn modelId="{89D67BC3-AF37-4C17-856C-622161965DC0}" srcId="{FB51FB95-6D69-4FFA-8E8B-023AD8765957}" destId="{633068F7-1F72-453A-844A-CAF2192DE37C}" srcOrd="0" destOrd="0" parTransId="{03C27B81-2CCB-4489-A190-0E04096E79B3}" sibTransId="{652C23E9-4C04-4E5A-B085-E5D87999D56F}"/>
    <dgm:cxn modelId="{9D3BA0E0-7219-44E4-9E8C-4E57F9030A7B}" type="presOf" srcId="{633068F7-1F72-453A-844A-CAF2192DE37C}" destId="{B66B61BE-D8A6-410A-AD23-C912AE79ADA1}" srcOrd="0" destOrd="0" presId="urn:microsoft.com/office/officeart/2005/8/layout/chevron1"/>
    <dgm:cxn modelId="{20704098-77A0-41C2-9C2A-9A7E91FD1FBB}" type="presParOf" srcId="{F162AC5C-7ACD-4250-87BF-ED9255D77F1A}" destId="{B66B61BE-D8A6-410A-AD23-C912AE79ADA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B7D9A-FF4A-4813-879F-97099A777ABD}">
      <dsp:nvSpPr>
        <dsp:cNvPr id="0" name=""/>
        <dsp:cNvSpPr/>
      </dsp:nvSpPr>
      <dsp:spPr>
        <a:xfrm rot="16200000">
          <a:off x="3326309" y="-3326309"/>
          <a:ext cx="2262781" cy="89153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0" tIns="0" rIns="34290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Genie</a:t>
          </a:r>
        </a:p>
      </dsp:txBody>
      <dsp:txXfrm rot="5400000">
        <a:off x="0" y="452556"/>
        <a:ext cx="8915399" cy="13576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Memory Management</a:t>
          </a:r>
          <a:endParaRPr lang="en-US" sz="6500" b="1" kern="1200" dirty="0">
            <a:solidFill>
              <a:prstClr val="white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sp:txBody>
      <dsp:txXfrm>
        <a:off x="1235391" y="0"/>
        <a:ext cx="6563153" cy="24707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44738" y="2589483"/>
          <a:ext cx="2013210" cy="66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Value &amp; Reference</a:t>
          </a:r>
        </a:p>
      </dsp:txBody>
      <dsp:txXfrm>
        <a:off x="377500" y="2589483"/>
        <a:ext cx="1347686" cy="665524"/>
      </dsp:txXfrm>
    </dsp:sp>
    <dsp:sp modelId="{3BB1AC49-560B-47E9-BADB-DA69A4B7445B}">
      <dsp:nvSpPr>
        <dsp:cNvPr id="0" name=""/>
        <dsp:cNvSpPr/>
      </dsp:nvSpPr>
      <dsp:spPr>
        <a:xfrm>
          <a:off x="2057774" y="2589483"/>
          <a:ext cx="2013210" cy="66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Reference Counting </a:t>
          </a:r>
        </a:p>
      </dsp:txBody>
      <dsp:txXfrm>
        <a:off x="2390536" y="2589483"/>
        <a:ext cx="1347686" cy="665524"/>
      </dsp:txXfrm>
    </dsp:sp>
    <dsp:sp modelId="{08327F40-F43E-42DB-90D2-79A658190C35}">
      <dsp:nvSpPr>
        <dsp:cNvPr id="0" name=""/>
        <dsp:cNvSpPr/>
      </dsp:nvSpPr>
      <dsp:spPr>
        <a:xfrm>
          <a:off x="4070811" y="2589483"/>
          <a:ext cx="2013231" cy="66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Weak References</a:t>
          </a:r>
        </a:p>
      </dsp:txBody>
      <dsp:txXfrm>
        <a:off x="4403573" y="2589483"/>
        <a:ext cx="1347707" cy="665524"/>
      </dsp:txXfrm>
    </dsp:sp>
    <dsp:sp modelId="{BD4BE69D-F4A2-47DF-9286-C59B35F7632E}">
      <dsp:nvSpPr>
        <dsp:cNvPr id="0" name=""/>
        <dsp:cNvSpPr/>
      </dsp:nvSpPr>
      <dsp:spPr>
        <a:xfrm>
          <a:off x="6058279" y="2582147"/>
          <a:ext cx="2013210" cy="66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Transfer Of Ownership</a:t>
          </a:r>
        </a:p>
      </dsp:txBody>
      <dsp:txXfrm>
        <a:off x="6391041" y="2582147"/>
        <a:ext cx="1347686" cy="665524"/>
      </dsp:txXfrm>
    </dsp:sp>
    <dsp:sp modelId="{C04186BF-1E48-4303-9688-DE554517E8D3}">
      <dsp:nvSpPr>
        <dsp:cNvPr id="0" name=""/>
        <dsp:cNvSpPr/>
      </dsp:nvSpPr>
      <dsp:spPr>
        <a:xfrm>
          <a:off x="8071315" y="2582147"/>
          <a:ext cx="2013210" cy="665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Pointers</a:t>
          </a:r>
        </a:p>
      </dsp:txBody>
      <dsp:txXfrm>
        <a:off x="8404077" y="2582147"/>
        <a:ext cx="1347686" cy="6655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Functions</a:t>
          </a:r>
        </a:p>
      </dsp:txBody>
      <dsp:txXfrm>
        <a:off x="1235391" y="0"/>
        <a:ext cx="6563153" cy="24707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68554" y="2507722"/>
          <a:ext cx="2505328" cy="828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Real &amp; Formal Parameters</a:t>
          </a:r>
        </a:p>
      </dsp:txBody>
      <dsp:txXfrm>
        <a:off x="482658" y="2507722"/>
        <a:ext cx="1677121" cy="828207"/>
      </dsp:txXfrm>
    </dsp:sp>
    <dsp:sp modelId="{3BB1AC49-560B-47E9-BADB-DA69A4B7445B}">
      <dsp:nvSpPr>
        <dsp:cNvPr id="0" name=""/>
        <dsp:cNvSpPr/>
      </dsp:nvSpPr>
      <dsp:spPr>
        <a:xfrm>
          <a:off x="2573666" y="2507722"/>
          <a:ext cx="2505328" cy="828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passing parameters</a:t>
          </a:r>
        </a:p>
      </dsp:txBody>
      <dsp:txXfrm>
        <a:off x="2987770" y="2507722"/>
        <a:ext cx="1677121" cy="828207"/>
      </dsp:txXfrm>
    </dsp:sp>
    <dsp:sp modelId="{08327F40-F43E-42DB-90D2-79A658190C35}">
      <dsp:nvSpPr>
        <dsp:cNvPr id="0" name=""/>
        <dsp:cNvSpPr/>
      </dsp:nvSpPr>
      <dsp:spPr>
        <a:xfrm>
          <a:off x="5078777" y="2507722"/>
          <a:ext cx="2505354" cy="828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Recursion &amp; Overloading</a:t>
          </a:r>
        </a:p>
      </dsp:txBody>
      <dsp:txXfrm>
        <a:off x="5492881" y="2507722"/>
        <a:ext cx="1677147" cy="828207"/>
      </dsp:txXfrm>
    </dsp:sp>
    <dsp:sp modelId="{BD4BE69D-F4A2-47DF-9286-C59B35F7632E}">
      <dsp:nvSpPr>
        <dsp:cNvPr id="0" name=""/>
        <dsp:cNvSpPr/>
      </dsp:nvSpPr>
      <dsp:spPr>
        <a:xfrm>
          <a:off x="7552071" y="2498593"/>
          <a:ext cx="2505328" cy="828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Calling Conventions</a:t>
          </a:r>
        </a:p>
      </dsp:txBody>
      <dsp:txXfrm>
        <a:off x="7966175" y="2498593"/>
        <a:ext cx="1677121" cy="8282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Classes</a:t>
          </a:r>
        </a:p>
      </dsp:txBody>
      <dsp:txXfrm>
        <a:off x="1235391" y="0"/>
        <a:ext cx="6563153" cy="24707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66209" y="1769918"/>
          <a:ext cx="3801134" cy="10384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Information Hiding - Visibility</a:t>
          </a:r>
        </a:p>
      </dsp:txBody>
      <dsp:txXfrm>
        <a:off x="585454" y="1769918"/>
        <a:ext cx="2762644" cy="1038490"/>
      </dsp:txXfrm>
    </dsp:sp>
    <dsp:sp modelId="{3BB1AC49-560B-47E9-BADB-DA69A4B7445B}">
      <dsp:nvSpPr>
        <dsp:cNvPr id="0" name=""/>
        <dsp:cNvSpPr/>
      </dsp:nvSpPr>
      <dsp:spPr>
        <a:xfrm>
          <a:off x="3817525" y="1769918"/>
          <a:ext cx="3801134" cy="10384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Inheritance – Polymorphism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336770" y="1769918"/>
        <a:ext cx="2762644" cy="1038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introduction</a:t>
          </a:r>
        </a:p>
      </dsp:txBody>
      <dsp:txXfrm>
        <a:off x="1235391" y="0"/>
        <a:ext cx="6563153" cy="2470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1094" y="2176905"/>
          <a:ext cx="2702674" cy="8934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History &amp; language goals</a:t>
          </a:r>
        </a:p>
      </dsp:txBody>
      <dsp:txXfrm>
        <a:off x="447813" y="2176905"/>
        <a:ext cx="1809236" cy="893438"/>
      </dsp:txXfrm>
    </dsp:sp>
    <dsp:sp modelId="{3BB1AC49-560B-47E9-BADB-DA69A4B7445B}">
      <dsp:nvSpPr>
        <dsp:cNvPr id="0" name=""/>
        <dsp:cNvSpPr/>
      </dsp:nvSpPr>
      <dsp:spPr>
        <a:xfrm>
          <a:off x="2480408" y="2176905"/>
          <a:ext cx="2702674" cy="8934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Workspace</a:t>
          </a:r>
        </a:p>
      </dsp:txBody>
      <dsp:txXfrm>
        <a:off x="2927127" y="2176905"/>
        <a:ext cx="1809236" cy="893438"/>
      </dsp:txXfrm>
    </dsp:sp>
    <dsp:sp modelId="{08327F40-F43E-42DB-90D2-79A658190C35}">
      <dsp:nvSpPr>
        <dsp:cNvPr id="0" name=""/>
        <dsp:cNvSpPr/>
      </dsp:nvSpPr>
      <dsp:spPr>
        <a:xfrm>
          <a:off x="4959723" y="2176905"/>
          <a:ext cx="2702674" cy="8934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Programing Paradigm</a:t>
          </a:r>
        </a:p>
      </dsp:txBody>
      <dsp:txXfrm>
        <a:off x="5406442" y="2176905"/>
        <a:ext cx="1809236" cy="893438"/>
      </dsp:txXfrm>
    </dsp:sp>
    <dsp:sp modelId="{BD4BE69D-F4A2-47DF-9286-C59B35F7632E}">
      <dsp:nvSpPr>
        <dsp:cNvPr id="0" name=""/>
        <dsp:cNvSpPr/>
      </dsp:nvSpPr>
      <dsp:spPr>
        <a:xfrm>
          <a:off x="7439037" y="2176905"/>
          <a:ext cx="2702674" cy="8934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Advantages &amp; Disadvantages</a:t>
          </a:r>
          <a:endParaRPr lang="en-US" sz="1800" kern="1200" dirty="0"/>
        </a:p>
      </dsp:txBody>
      <dsp:txXfrm>
        <a:off x="7885756" y="2176905"/>
        <a:ext cx="1809236" cy="893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Evaluation Criteria</a:t>
          </a:r>
          <a:endParaRPr lang="en-US" sz="5400" b="1" kern="1200" dirty="0">
            <a:solidFill>
              <a:prstClr val="white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sp:txBody>
      <dsp:txXfrm>
        <a:off x="1235391" y="0"/>
        <a:ext cx="6563153" cy="24707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2832" y="2071321"/>
          <a:ext cx="3675539" cy="1104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Readability &amp;</a:t>
          </a:r>
          <a:r>
            <a:rPr lang="he-IL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Writability</a:t>
          </a:r>
        </a:p>
      </dsp:txBody>
      <dsp:txXfrm>
        <a:off x="555135" y="2071321"/>
        <a:ext cx="2570934" cy="1104605"/>
      </dsp:txXfrm>
    </dsp:sp>
    <dsp:sp modelId="{3BB1AC49-560B-47E9-BADB-DA69A4B7445B}">
      <dsp:nvSpPr>
        <dsp:cNvPr id="0" name=""/>
        <dsp:cNvSpPr/>
      </dsp:nvSpPr>
      <dsp:spPr>
        <a:xfrm>
          <a:off x="3233633" y="2071321"/>
          <a:ext cx="3675539" cy="1104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Reliability</a:t>
          </a:r>
        </a:p>
      </dsp:txBody>
      <dsp:txXfrm>
        <a:off x="3785936" y="2071321"/>
        <a:ext cx="2570934" cy="1104605"/>
      </dsp:txXfrm>
    </dsp:sp>
    <dsp:sp modelId="{08327F40-F43E-42DB-90D2-79A658190C35}">
      <dsp:nvSpPr>
        <dsp:cNvPr id="0" name=""/>
        <dsp:cNvSpPr/>
      </dsp:nvSpPr>
      <dsp:spPr>
        <a:xfrm>
          <a:off x="6464434" y="2071321"/>
          <a:ext cx="3675539" cy="1104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Cost &amp; Portability</a:t>
          </a:r>
        </a:p>
      </dsp:txBody>
      <dsp:txXfrm>
        <a:off x="7016737" y="2071321"/>
        <a:ext cx="2570934" cy="1104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Type System</a:t>
          </a:r>
        </a:p>
      </dsp:txBody>
      <dsp:txXfrm>
        <a:off x="1235391" y="0"/>
        <a:ext cx="6563153" cy="24707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76E8-5D30-42CB-A17E-13DB116EB9E5}">
      <dsp:nvSpPr>
        <dsp:cNvPr id="0" name=""/>
        <dsp:cNvSpPr/>
      </dsp:nvSpPr>
      <dsp:spPr>
        <a:xfrm>
          <a:off x="2971" y="1899562"/>
          <a:ext cx="3620308" cy="1448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Typing System</a:t>
          </a:r>
        </a:p>
      </dsp:txBody>
      <dsp:txXfrm>
        <a:off x="727033" y="1899562"/>
        <a:ext cx="2172185" cy="1448123"/>
      </dsp:txXfrm>
    </dsp:sp>
    <dsp:sp modelId="{3BB1AC49-560B-47E9-BADB-DA69A4B7445B}">
      <dsp:nvSpPr>
        <dsp:cNvPr id="0" name=""/>
        <dsp:cNvSpPr/>
      </dsp:nvSpPr>
      <dsp:spPr>
        <a:xfrm>
          <a:off x="3261248" y="1899562"/>
          <a:ext cx="3620308" cy="1448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Types</a:t>
          </a:r>
        </a:p>
      </dsp:txBody>
      <dsp:txXfrm>
        <a:off x="3985310" y="1899562"/>
        <a:ext cx="2172185" cy="1448123"/>
      </dsp:txXfrm>
    </dsp:sp>
    <dsp:sp modelId="{08327F40-F43E-42DB-90D2-79A658190C35}">
      <dsp:nvSpPr>
        <dsp:cNvPr id="0" name=""/>
        <dsp:cNvSpPr/>
      </dsp:nvSpPr>
      <dsp:spPr>
        <a:xfrm>
          <a:off x="6519526" y="1899562"/>
          <a:ext cx="3620308" cy="14481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Structures</a:t>
          </a:r>
        </a:p>
      </dsp:txBody>
      <dsp:txXfrm>
        <a:off x="7243588" y="1899562"/>
        <a:ext cx="2172185" cy="14481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C15C-CC72-47A7-992C-21E81B0DAED4}">
      <dsp:nvSpPr>
        <dsp:cNvPr id="0" name=""/>
        <dsp:cNvSpPr/>
      </dsp:nvSpPr>
      <dsp:spPr>
        <a:xfrm>
          <a:off x="0" y="313953"/>
          <a:ext cx="5892800" cy="1700430"/>
        </a:xfrm>
        <a:prstGeom prst="roundRect">
          <a:avLst/>
        </a:prstGeom>
        <a:noFill/>
        <a:ln w="285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ישנו מנגנון הנקרא </a:t>
          </a:r>
          <a:r>
            <a: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</a:t>
          </a:r>
          <a:r>
            <a:rPr lang="de-DE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ype Inference</a:t>
          </a:r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המאפשר להגדיר משתנה כ-</a:t>
          </a:r>
          <a:r>
            <a: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var</a:t>
          </a:r>
          <a:r>
            <a:rPr lang="he-IL" sz="2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. בזמן קימפול יוחלט מה הוא הטיפוס.</a:t>
          </a:r>
          <a:endParaRPr lang="en-US" sz="2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83008" y="396961"/>
        <a:ext cx="5726784" cy="1534414"/>
      </dsp:txXfrm>
    </dsp:sp>
    <dsp:sp modelId="{C9F91A1A-E938-417C-A568-017245BAD333}">
      <dsp:nvSpPr>
        <dsp:cNvPr id="0" name=""/>
        <dsp:cNvSpPr/>
      </dsp:nvSpPr>
      <dsp:spPr>
        <a:xfrm>
          <a:off x="0" y="2774510"/>
          <a:ext cx="5892800" cy="1700430"/>
        </a:xfrm>
        <a:prstGeom prst="roundRect">
          <a:avLst/>
        </a:prstGeom>
        <a:noFill/>
        <a:ln w="285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כברירת מחדל כל </a:t>
          </a:r>
          <a:r>
            <a:rPr lang="de-DE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Reference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מצביע על אובייקט כלשהו בזיכרון. אם בכל זאת יש צורך בהשמת </a:t>
          </a:r>
          <a:r>
            <a:rPr lang="en-US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null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לאובייקט, הופכים אותו ל-</a:t>
          </a:r>
          <a:r>
            <a:rPr lang="en-US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nullable</a:t>
          </a:r>
          <a:r>
            <a:rPr lang="he-IL" sz="2400" kern="1200" dirty="0">
              <a:solidFill>
                <a:prstClr val="black"/>
              </a:solidFill>
              <a:latin typeface="Century Gothic" panose="020B0502020202020204"/>
              <a:ea typeface="+mn-ea"/>
              <a:cs typeface="Gisha" panose="020B0502040204020203" pitchFamily="34" charset="-79"/>
            </a:rPr>
            <a:t> ע"י הסימון ?.</a:t>
          </a:r>
          <a:endParaRPr lang="en-US" sz="2400" kern="1200" dirty="0">
            <a:solidFill>
              <a:prstClr val="black"/>
            </a:solidFill>
            <a:latin typeface="Century Gothic" panose="020B0502020202020204"/>
            <a:ea typeface="+mn-ea"/>
            <a:cs typeface="Gisha" panose="020B0502040204020203" pitchFamily="34" charset="-79"/>
          </a:endParaRPr>
        </a:p>
      </dsp:txBody>
      <dsp:txXfrm>
        <a:off x="83008" y="2857518"/>
        <a:ext cx="5726784" cy="15344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61BE-D8A6-410A-AD23-C912AE79ADA1}">
      <dsp:nvSpPr>
        <dsp:cNvPr id="0" name=""/>
        <dsp:cNvSpPr/>
      </dsp:nvSpPr>
      <dsp:spPr>
        <a:xfrm>
          <a:off x="0" y="0"/>
          <a:ext cx="9033935" cy="2470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Scopes</a:t>
          </a:r>
          <a:endParaRPr lang="en-US" sz="5400" kern="1200" dirty="0">
            <a:latin typeface="+mj-lt"/>
          </a:endParaRPr>
        </a:p>
      </dsp:txBody>
      <dsp:txXfrm>
        <a:off x="1235391" y="0"/>
        <a:ext cx="6563153" cy="2470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60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81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7EC9-3116-4075-BA03-62B5747BB57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DC3C8A-D023-4BDB-9DF6-C769B8935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19E48582-C161-437E-9C6F-C3ED689EA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614502"/>
              </p:ext>
            </p:extLst>
          </p:nvPr>
        </p:nvGraphicFramePr>
        <p:xfrm>
          <a:off x="2589213" y="2514600"/>
          <a:ext cx="8915399" cy="226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8B3E65-51F0-4DBF-8131-296078E7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pPr algn="r" rtl="1"/>
            <a:r>
              <a:rPr lang="he-IL" dirty="0"/>
              <a:t>שלום רוכמן – 206341448</a:t>
            </a:r>
          </a:p>
          <a:p>
            <a:pPr algn="r" rtl="1"/>
            <a:r>
              <a:rPr lang="he-IL" dirty="0"/>
              <a:t>ישראל דרייפוס - 4301288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3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Reliability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67" y="1424635"/>
            <a:ext cx="10466363" cy="4944793"/>
          </a:xfrm>
        </p:spPr>
        <p:txBody>
          <a:bodyPr>
            <a:norm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Exception Handling</a:t>
            </a:r>
            <a:endParaRPr lang="he-IL" sz="2400" dirty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Type Checking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Garbage Collection </a:t>
            </a:r>
            <a:r>
              <a:rPr lang="he-IL" sz="2400" dirty="0">
                <a:solidFill>
                  <a:schemeClr val="tx1"/>
                </a:solidFill>
              </a:rPr>
              <a:t> - ניהול אוטומטי של הזיכרון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Pointers</a:t>
            </a:r>
            <a:endParaRPr lang="he-IL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Century Gothic" panose="020B0502020202020204" pitchFamily="34" charset="0"/>
              <a:buChar char="х"/>
            </a:pPr>
            <a:r>
              <a:rPr lang="he-IL" sz="2400" dirty="0">
                <a:solidFill>
                  <a:schemeClr val="tx1"/>
                </a:solidFill>
              </a:rPr>
              <a:t>ניהול ידני של הזיכרון – יכול לגרום ל-</a:t>
            </a:r>
            <a:r>
              <a:rPr lang="en-US" sz="2400" dirty="0" err="1">
                <a:solidFill>
                  <a:schemeClr val="tx1"/>
                </a:solidFill>
              </a:rPr>
              <a:t>MemLeak</a:t>
            </a:r>
            <a:endParaRPr lang="he-IL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Century Gothic" panose="020B0502020202020204" pitchFamily="34" charset="0"/>
              <a:buChar char="х"/>
            </a:pPr>
            <a:r>
              <a:rPr lang="he-IL" sz="2400" dirty="0">
                <a:solidFill>
                  <a:schemeClr val="tx1"/>
                </a:solidFill>
              </a:rPr>
              <a:t>שני מצביעים </a:t>
            </a:r>
            <a:r>
              <a:rPr lang="he-IL" sz="2400" dirty="0" err="1">
                <a:solidFill>
                  <a:schemeClr val="tx1"/>
                </a:solidFill>
              </a:rPr>
              <a:t>מצביעים</a:t>
            </a:r>
            <a:r>
              <a:rPr lang="he-IL" sz="2400" dirty="0">
                <a:solidFill>
                  <a:schemeClr val="tx1"/>
                </a:solidFill>
              </a:rPr>
              <a:t> לאותו המקום - יכול לגרום ל-</a:t>
            </a:r>
            <a:r>
              <a:rPr lang="en-US" sz="2400" dirty="0">
                <a:solidFill>
                  <a:schemeClr val="tx1"/>
                </a:solidFill>
              </a:rPr>
              <a:t>Dangling Pointer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6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Cost &amp; Portability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6567" y="1336432"/>
            <a:ext cx="10457719" cy="4962768"/>
          </a:xfrm>
        </p:spPr>
        <p:txBody>
          <a:bodyPr>
            <a:normAutofit/>
          </a:bodyPr>
          <a:lstStyle/>
          <a:p>
            <a:pPr marL="342900" lvl="0" indent="-34290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Cost</a:t>
            </a:r>
          </a:p>
          <a:p>
            <a:pPr marL="800100" lvl="1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השפה קלה ללימוד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200000"/>
              </a:lnSpc>
              <a:buFont typeface="Century Gothic" panose="020B0502020202020204" pitchFamily="34" charset="0"/>
              <a:buChar char="х"/>
            </a:pPr>
            <a:r>
              <a:rPr lang="he-IL" sz="2400" dirty="0">
                <a:solidFill>
                  <a:schemeClr val="tx1"/>
                </a:solidFill>
              </a:rPr>
              <a:t>פיתוח רציני בשפה יעלה יותר כסף בגלל חוסר במשאבים (</a:t>
            </a:r>
            <a:r>
              <a:rPr lang="en-US" sz="2400" dirty="0">
                <a:solidFill>
                  <a:schemeClr val="tx1"/>
                </a:solidFill>
              </a:rPr>
              <a:t>IDE</a:t>
            </a:r>
            <a:r>
              <a:rPr lang="he-IL" sz="2400" dirty="0">
                <a:solidFill>
                  <a:schemeClr val="tx1"/>
                </a:solidFill>
              </a:rPr>
              <a:t> וכו’)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Portability</a:t>
            </a:r>
          </a:p>
          <a:p>
            <a:pPr lvl="1" algn="r" rtl="1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מתקמפלת ל-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he-IL" sz="2400" dirty="0">
                <a:solidFill>
                  <a:schemeClr val="tx1"/>
                </a:solidFill>
              </a:rPr>
              <a:t>, לכן היא אינה ניידת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>
              <a:lnSpc>
                <a:spcPct val="20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7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244827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717630"/>
              </p:ext>
            </p:extLst>
          </p:nvPr>
        </p:nvGraphicFramePr>
        <p:xfrm>
          <a:off x="1786597" y="2110154"/>
          <a:ext cx="10142806" cy="524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68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Typing System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67" y="1226346"/>
            <a:ext cx="10466363" cy="2402225"/>
          </a:xfrm>
        </p:spPr>
        <p:txBody>
          <a:bodyPr>
            <a:norm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Static</a:t>
            </a:r>
          </a:p>
          <a:p>
            <a:pPr marL="457200" lvl="2" algn="r" rtl="1"/>
            <a:r>
              <a:rPr lang="he-IL" sz="2400" dirty="0">
                <a:solidFill>
                  <a:schemeClr val="tx1"/>
                </a:solidFill>
              </a:rPr>
              <a:t>בדיקת טיפוס וההחלטה על גודל הזיכרון להקצאה נקבע בזמן קומפילציה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Strong</a:t>
            </a:r>
            <a:endParaRPr lang="he-IL" sz="2400" dirty="0">
              <a:solidFill>
                <a:schemeClr val="tx1"/>
              </a:solidFill>
            </a:endParaRPr>
          </a:p>
          <a:p>
            <a:pPr lvl="1" algn="r" rtl="1"/>
            <a:r>
              <a:rPr lang="he-IL" sz="2400" dirty="0">
                <a:solidFill>
                  <a:schemeClr val="tx1"/>
                </a:solidFill>
              </a:rPr>
              <a:t>לא ניתן לבצע המרה מרומזת 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51741A6-03DD-4E35-B4CA-5249A138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6" y="3628571"/>
            <a:ext cx="9342910" cy="26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0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Data Types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853" y="1655086"/>
            <a:ext cx="10466363" cy="4855140"/>
          </a:xfrm>
        </p:spPr>
        <p:txBody>
          <a:bodyPr>
            <a:norm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Primitives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Double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Bool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String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Char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Enum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274BDD0F-E4A5-4769-8260-CEBAF0AE5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247992"/>
              </p:ext>
            </p:extLst>
          </p:nvPr>
        </p:nvGraphicFramePr>
        <p:xfrm>
          <a:off x="3338287" y="1496180"/>
          <a:ext cx="5892800" cy="536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7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Data Structures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853" y="1655086"/>
            <a:ext cx="10466363" cy="4855140"/>
          </a:xfrm>
        </p:spPr>
        <p:txBody>
          <a:bodyPr>
            <a:normAutofit/>
          </a:bodyPr>
          <a:lstStyle/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HashTable</a:t>
            </a:r>
            <a:endParaRPr lang="en-US" sz="2400" dirty="0">
              <a:solidFill>
                <a:schemeClr val="tx1"/>
              </a:solidFill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List </a:t>
            </a:r>
            <a:r>
              <a:rPr lang="he-IL" sz="2400" dirty="0">
                <a:solidFill>
                  <a:schemeClr val="tx1"/>
                </a:solidFill>
              </a:rPr>
              <a:t> - מערך דינמי.</a:t>
            </a:r>
            <a:endParaRPr lang="en-US" sz="2400" dirty="0">
              <a:solidFill>
                <a:schemeClr val="tx1"/>
              </a:solidFill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Dict</a:t>
            </a:r>
            <a:r>
              <a:rPr lang="he-IL" sz="2400" dirty="0">
                <a:solidFill>
                  <a:schemeClr val="tx1"/>
                </a:solidFill>
              </a:rPr>
              <a:t> - מוכר בשפות אחרות כ-</a:t>
            </a:r>
            <a:r>
              <a:rPr lang="de-DE" sz="2400" dirty="0">
                <a:solidFill>
                  <a:schemeClr val="tx1"/>
                </a:solidFill>
              </a:rPr>
              <a:t>Dictionary</a:t>
            </a:r>
            <a:endParaRPr lang="en-US" sz="2400" dirty="0">
              <a:solidFill>
                <a:schemeClr val="tx1"/>
              </a:solidFill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Array</a:t>
            </a:r>
            <a:r>
              <a:rPr lang="he-IL" sz="2400" dirty="0">
                <a:solidFill>
                  <a:schemeClr val="tx1"/>
                </a:solidFill>
              </a:rPr>
              <a:t> - מערך סטטי</a:t>
            </a:r>
            <a:endParaRPr lang="en-US" sz="2400" dirty="0">
              <a:solidFill>
                <a:schemeClr val="tx1"/>
              </a:solidFill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Struct</a:t>
            </a:r>
          </a:p>
          <a:p>
            <a:pPr algn="r" rt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207239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78FFADFB-6435-4163-9225-FE15302A9233}"/>
              </a:ext>
            </a:extLst>
          </p:cNvPr>
          <p:cNvGrpSpPr/>
          <p:nvPr/>
        </p:nvGrpSpPr>
        <p:grpSpPr>
          <a:xfrm>
            <a:off x="5021643" y="4335175"/>
            <a:ext cx="3923175" cy="974393"/>
            <a:chOff x="8071315" y="2281813"/>
            <a:chExt cx="2013210" cy="665524"/>
          </a:xfrm>
        </p:grpSpPr>
        <p:sp>
          <p:nvSpPr>
            <p:cNvPr id="6" name="חץ: סוגר זוויתי 5">
              <a:extLst>
                <a:ext uri="{FF2B5EF4-FFF2-40B4-BE49-F238E27FC236}">
                  <a16:creationId xmlns:a16="http://schemas.microsoft.com/office/drawing/2014/main" id="{59E2A471-E0A1-4914-B3F0-51D4780E8850}"/>
                </a:ext>
              </a:extLst>
            </p:cNvPr>
            <p:cNvSpPr/>
            <p:nvPr/>
          </p:nvSpPr>
          <p:spPr>
            <a:xfrm>
              <a:off x="8071315" y="2281813"/>
              <a:ext cx="2013210" cy="6655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חץ: סוגר זוויתי 4">
              <a:extLst>
                <a:ext uri="{FF2B5EF4-FFF2-40B4-BE49-F238E27FC236}">
                  <a16:creationId xmlns:a16="http://schemas.microsoft.com/office/drawing/2014/main" id="{6B04FBBC-F7D8-4BEC-BC5B-D5CB457E5D94}"/>
                </a:ext>
              </a:extLst>
            </p:cNvPr>
            <p:cNvSpPr txBox="1"/>
            <p:nvPr/>
          </p:nvSpPr>
          <p:spPr>
            <a:xfrm>
              <a:off x="8404077" y="2281813"/>
              <a:ext cx="1347686" cy="665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prstClr val="white"/>
                  </a:solidFill>
                  <a:latin typeface="Century Gothic" panose="020B0502020202020204"/>
                  <a:ea typeface="+mn-ea"/>
                  <a:cs typeface="+mn-cs"/>
                </a:rPr>
                <a:t>Scoping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75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Scoping System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939" y="1073387"/>
            <a:ext cx="10466363" cy="2402225"/>
          </a:xfrm>
        </p:spPr>
        <p:txBody>
          <a:bodyPr>
            <a:norm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Static</a:t>
            </a:r>
          </a:p>
          <a:p>
            <a:pPr marL="457200" lvl="2" algn="r" rtl="1"/>
            <a:r>
              <a:rPr lang="he-IL" sz="2400" dirty="0">
                <a:solidFill>
                  <a:schemeClr val="tx1"/>
                </a:solidFill>
              </a:rPr>
              <a:t>זהות המשתנים ביחס לתחומי ההכרה נקבעים בזמן ריצה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יש לציין ש-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אינה תומכת בקינון תוכניות</a:t>
            </a:r>
          </a:p>
          <a:p>
            <a:pPr lvl="1" algn="r" rtl="1"/>
            <a:r>
              <a:rPr lang="he-IL" sz="2400" dirty="0">
                <a:solidFill>
                  <a:schemeClr val="tx1"/>
                </a:solidFill>
              </a:rPr>
              <a:t>להלן דוגמא לסטטיות בתחומי ההכרה ב-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100E34E-DFE2-41DB-B0FA-A029B0B7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31" y="3286926"/>
            <a:ext cx="7050138" cy="338238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E2E3B26-3349-4E44-A4D2-94B6B6DD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198" y="4687607"/>
            <a:ext cx="847725" cy="58102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DFC6F12-746E-43B8-AB45-FC3C3C170187}"/>
              </a:ext>
            </a:extLst>
          </p:cNvPr>
          <p:cNvSpPr txBox="1"/>
          <p:nvPr/>
        </p:nvSpPr>
        <p:spPr>
          <a:xfrm>
            <a:off x="10234813" y="4327932"/>
            <a:ext cx="11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7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976263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27611"/>
              </p:ext>
            </p:extLst>
          </p:nvPr>
        </p:nvGraphicFramePr>
        <p:xfrm>
          <a:off x="1786597" y="1509486"/>
          <a:ext cx="10142806" cy="584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2021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Value &amp; Reference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853" y="1655086"/>
            <a:ext cx="10466363" cy="485514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ישנם שני סוגים של טיפוסים ב-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Value Type </a:t>
            </a:r>
            <a:endParaRPr lang="he-IL" sz="2400" dirty="0">
              <a:solidFill>
                <a:schemeClr val="tx1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טיפוסי הנתונים הבסיסיים (הפרימיטיביים)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 Type</a:t>
            </a:r>
            <a:endParaRPr lang="he-IL" sz="2400" dirty="0">
              <a:solidFill>
                <a:schemeClr val="tx1"/>
              </a:solidFill>
            </a:endParaRPr>
          </a:p>
          <a:p>
            <a:pPr lvl="1" algn="r" rtl="1"/>
            <a:r>
              <a:rPr lang="he-IL" sz="2400" dirty="0">
                <a:solidFill>
                  <a:schemeClr val="tx1"/>
                </a:solidFill>
              </a:rPr>
              <a:t>כל הטיפוסים המוצהרים כמחלקות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1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C7D740-93CD-4A89-9FFA-553E72F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entury Gothic" panose="020B0502020202020204"/>
                <a:ea typeface="+mn-ea"/>
                <a:cs typeface="Gisha" panose="020B0502040204020203" pitchFamily="34" charset="-79"/>
              </a:rPr>
              <a:t>Contents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CB2996-6F2B-427F-8D78-3AE9A5E8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introduction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alt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Evaluation Criteria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Type System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Scopes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Memory Management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Functions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2400" b="1" dirty="0">
                <a:solidFill>
                  <a:schemeClr val="tx1"/>
                </a:solidFill>
                <a:cs typeface="Gisha" panose="020B0502040204020203" pitchFamily="34" charset="-79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97208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Reference Counting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996" y="1336432"/>
            <a:ext cx="10748004" cy="485514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ניהול הזיכרון ב-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הוא ע"י האלגוריתם לאיסוף זבל </a:t>
            </a:r>
            <a:r>
              <a:rPr lang="en-US" sz="2400" dirty="0">
                <a:solidFill>
                  <a:schemeClr val="tx1"/>
                </a:solidFill>
              </a:rPr>
              <a:t>Reference Counting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כאשר אובייקט מושם לתוך משתנה, המונה </a:t>
            </a:r>
            <a:r>
              <a:rPr lang="en-US" sz="2400" dirty="0">
                <a:solidFill>
                  <a:schemeClr val="tx1"/>
                </a:solidFill>
              </a:rPr>
              <a:t>reference</a:t>
            </a:r>
            <a:r>
              <a:rPr lang="he-IL" sz="2400" dirty="0">
                <a:solidFill>
                  <a:schemeClr val="tx1"/>
                </a:solidFill>
              </a:rPr>
              <a:t>-ים הפנימי שלו עולה ב-1.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כאשר מסתיים אזור הכרה של משתנה המתייחס לאובייקט מסויים, המונה </a:t>
            </a:r>
            <a:r>
              <a:rPr lang="en-US" sz="2400" dirty="0">
                <a:solidFill>
                  <a:schemeClr val="tx1"/>
                </a:solidFill>
              </a:rPr>
              <a:t>reference</a:t>
            </a:r>
            <a:r>
              <a:rPr lang="he-IL" sz="2400" dirty="0">
                <a:solidFill>
                  <a:schemeClr val="tx1"/>
                </a:solidFill>
              </a:rPr>
              <a:t>-ים הפנימי של האובייקט יורד ב-1.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כאשר המונה מגיע לאפס מיקום האובייקט בזיכרון משתחרר.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ישנה אפשרות שייווצרו </a:t>
            </a:r>
            <a:r>
              <a:rPr lang="en-US" sz="2400" dirty="0">
                <a:solidFill>
                  <a:schemeClr val="tx1"/>
                </a:solidFill>
              </a:rPr>
              <a:t>Reference Cycles</a:t>
            </a:r>
            <a:r>
              <a:rPr lang="he-IL" sz="2400" dirty="0">
                <a:solidFill>
                  <a:schemeClr val="tx1"/>
                </a:solidFill>
              </a:rPr>
              <a:t> שגורמים לאובייקטים לא להימחק אף פעם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3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/>
              <a:t>Reference Counting</a:t>
            </a:r>
            <a:endParaRPr lang="en-US" b="1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767" y="2026979"/>
            <a:ext cx="10748004" cy="1392254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>
                <a:solidFill>
                  <a:schemeClr val="tx1"/>
                </a:solidFill>
              </a:rPr>
              <a:t>דוגמא לבעיית ה-</a:t>
            </a:r>
            <a:r>
              <a:rPr lang="en-US" sz="2400">
                <a:solidFill>
                  <a:schemeClr val="tx1"/>
                </a:solidFill>
              </a:rPr>
              <a:t>Reference Cycle</a:t>
            </a:r>
            <a:r>
              <a:rPr lang="he-IL" sz="2400">
                <a:solidFill>
                  <a:schemeClr val="tx1"/>
                </a:solidFill>
              </a:rPr>
              <a:t> ב-</a:t>
            </a:r>
            <a:r>
              <a:rPr lang="en-US" sz="2400">
                <a:solidFill>
                  <a:schemeClr val="tx1"/>
                </a:solidFill>
              </a:rPr>
              <a:t>Genie</a:t>
            </a:r>
            <a:r>
              <a:rPr lang="he-IL" sz="2400">
                <a:solidFill>
                  <a:schemeClr val="tx1"/>
                </a:solidFill>
              </a:rPr>
              <a:t>:</a:t>
            </a:r>
          </a:p>
          <a:p>
            <a:pPr lvl="1" algn="r" rtl="1">
              <a:lnSpc>
                <a:spcPct val="150000"/>
              </a:lnSpc>
            </a:pPr>
            <a:r>
              <a:rPr lang="he-IL" sz="2400">
                <a:solidFill>
                  <a:schemeClr val="tx1"/>
                </a:solidFill>
              </a:rPr>
              <a:t>רשימה דו כיוונית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4AB995-0A6A-4953-9341-818D2540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2" y="3839030"/>
            <a:ext cx="7188346" cy="296091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CC0266E-F4CD-4E69-B817-9BE9532D28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89143" y="4310744"/>
            <a:ext cx="2670628" cy="20174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7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rtl="1"/>
            <a:r>
              <a:rPr lang="en-US" b="1"/>
              <a:t>Weak References</a:t>
            </a:r>
            <a:endParaRPr lang="en-US" b="1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996" y="1365460"/>
            <a:ext cx="10326863" cy="227762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מספקת פתרון עבור בעיית המעגלים שבאלגוריתם של </a:t>
            </a:r>
            <a:r>
              <a:rPr lang="en-US" sz="2400" dirty="0">
                <a:solidFill>
                  <a:schemeClr val="tx1"/>
                </a:solidFill>
              </a:rPr>
              <a:t>Reference Counting</a:t>
            </a:r>
            <a:r>
              <a:rPr lang="he-IL" sz="2400" dirty="0">
                <a:solidFill>
                  <a:schemeClr val="tx1"/>
                </a:solidFill>
              </a:rPr>
              <a:t> ע"י </a:t>
            </a:r>
            <a:r>
              <a:rPr lang="en-US" sz="2400" dirty="0">
                <a:solidFill>
                  <a:schemeClr val="tx1"/>
                </a:solidFill>
              </a:rPr>
              <a:t>Weak References</a:t>
            </a:r>
            <a:r>
              <a:rPr lang="he-IL" sz="2400" dirty="0">
                <a:solidFill>
                  <a:schemeClr val="tx1"/>
                </a:solidFill>
              </a:rPr>
              <a:t>. אם יודעים שייווצר מעגל, הופכים את אחד המצביעים ל-</a:t>
            </a:r>
            <a:r>
              <a:rPr lang="en-US" sz="2400" dirty="0">
                <a:solidFill>
                  <a:schemeClr val="tx1"/>
                </a:solidFill>
              </a:rPr>
              <a:t>Weak Reference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לדוגמא (פתרון עבור הדוגמא לעיל):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6568E2E-9118-471E-9A32-6AF6ECA1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6" y="4640999"/>
            <a:ext cx="7221033" cy="10155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52449-BAE8-4346-A524-25D9063C41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99659" y="4140795"/>
            <a:ext cx="2671200" cy="201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696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E6E81283-A676-4E0C-973B-D0E6A59A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3196772"/>
            <a:ext cx="8001000" cy="13906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rtl="1"/>
            <a:r>
              <a:rPr lang="en-US" b="1"/>
              <a:t>Transfer Of Ownership</a:t>
            </a:r>
            <a:endParaRPr lang="en-US" b="1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1390650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מאפשרת העברת בעלות של אובייקט ע"י המילה השמורה </a:t>
            </a:r>
            <a:r>
              <a:rPr lang="en-US" sz="2400" dirty="0">
                <a:solidFill>
                  <a:schemeClr val="tx1"/>
                </a:solidFill>
              </a:rPr>
              <a:t>owned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0" lvl="1" algn="r" rtl="1">
              <a:lnSpc>
                <a:spcPct val="170000"/>
              </a:lnSpc>
            </a:pPr>
            <a:r>
              <a:rPr lang="he-IL" sz="2400" dirty="0">
                <a:solidFill>
                  <a:schemeClr val="tx1"/>
                </a:solidFill>
              </a:rPr>
              <a:t>לדוגמא:</a:t>
            </a:r>
          </a:p>
        </p:txBody>
      </p:sp>
      <p:sp>
        <p:nvSpPr>
          <p:cNvPr id="40" name="מציין מיקום טקסט 2">
            <a:extLst>
              <a:ext uri="{FF2B5EF4-FFF2-40B4-BE49-F238E27FC236}">
                <a16:creationId xmlns:a16="http://schemas.microsoft.com/office/drawing/2014/main" id="{2C53C09D-8BF1-4AE7-A4AD-0F55D007B9A2}"/>
              </a:ext>
            </a:extLst>
          </p:cNvPr>
          <p:cNvSpPr txBox="1">
            <a:spLocks/>
          </p:cNvSpPr>
          <p:nvPr/>
        </p:nvSpPr>
        <p:spPr>
          <a:xfrm>
            <a:off x="2121179" y="4587422"/>
            <a:ext cx="9383432" cy="139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he-IL" sz="2400" dirty="0">
                <a:solidFill>
                  <a:schemeClr val="tx1"/>
                </a:solidFill>
              </a:rPr>
              <a:t>בדוגמא הזאת,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he-IL" sz="2400" dirty="0">
                <a:solidFill>
                  <a:schemeClr val="tx1"/>
                </a:solidFill>
              </a:rPr>
              <a:t> יהפוך ל-</a:t>
            </a:r>
            <a:r>
              <a:rPr lang="en-US" sz="2400" dirty="0">
                <a:solidFill>
                  <a:schemeClr val="tx1"/>
                </a:solidFill>
              </a:rPr>
              <a:t>null</a:t>
            </a:r>
            <a:r>
              <a:rPr lang="he-IL" sz="2400" dirty="0">
                <a:solidFill>
                  <a:schemeClr val="tx1"/>
                </a:solidFill>
              </a:rPr>
              <a:t> ו-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he-IL" sz="2400" dirty="0">
                <a:solidFill>
                  <a:schemeClr val="tx1"/>
                </a:solidFill>
              </a:rPr>
              <a:t> יירש את המצביע/בעלות על האובייקט.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1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rtl="1"/>
            <a:r>
              <a:rPr lang="en-US" b="1" dirty="0"/>
              <a:t>Pointers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מאפשרת למתכנת לנהל זיכרון בצורה ידנית ע"י מצביעים.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r>
              <a:rPr lang="he-IL" sz="2400" dirty="0">
                <a:solidFill>
                  <a:schemeClr val="tx1"/>
                </a:solidFill>
              </a:rPr>
              <a:t>רוב הזמן אין צורך בפונקציונליות הזאת. מחשבים מודרניים, בדרך כלל, מספיק מהירים כדי לנהל </a:t>
            </a:r>
            <a:r>
              <a:rPr lang="en-US" sz="2400" dirty="0">
                <a:solidFill>
                  <a:schemeClr val="tx1"/>
                </a:solidFill>
              </a:rPr>
              <a:t>Reference Counting</a:t>
            </a:r>
            <a:r>
              <a:rPr lang="he-IL" sz="2400" dirty="0">
                <a:solidFill>
                  <a:schemeClr val="tx1"/>
                </a:solidFill>
              </a:rPr>
              <a:t> ויש להם מספיק זיכרון כך שחוסר יעילות קטנה אינו משמעותי עבורם.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>
              <a:lnSpc>
                <a:spcPct val="200000"/>
              </a:lnSpc>
            </a:pPr>
            <a:r>
              <a:rPr lang="he-IL" sz="2400" dirty="0">
                <a:solidFill>
                  <a:schemeClr val="tx1"/>
                </a:solidFill>
              </a:rPr>
              <a:t>משתמשים עם </a:t>
            </a:r>
            <a:r>
              <a:rPr lang="en-US" sz="2400" dirty="0">
                <a:solidFill>
                  <a:schemeClr val="tx1"/>
                </a:solidFill>
              </a:rPr>
              <a:t>Pointers</a:t>
            </a:r>
            <a:r>
              <a:rPr lang="he-IL" sz="2400" dirty="0">
                <a:solidFill>
                  <a:schemeClr val="tx1"/>
                </a:solidFill>
              </a:rPr>
              <a:t> כאשר: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רוצים לייעל קטע קוד ספציפי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מתעסקים עם ספריות חיצוניות (של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he-IL" sz="2400" dirty="0">
                <a:solidFill>
                  <a:schemeClr val="tx1"/>
                </a:solidFill>
              </a:rPr>
              <a:t> לדוגמא) שיש צורך בכך.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263795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309809"/>
              </p:ext>
            </p:extLst>
          </p:nvPr>
        </p:nvGraphicFramePr>
        <p:xfrm>
          <a:off x="1786597" y="1509486"/>
          <a:ext cx="10142806" cy="584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528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Real &amp; Formal Parameters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קישור בין </a:t>
            </a:r>
            <a:r>
              <a:rPr lang="en-US" sz="2400" dirty="0">
                <a:solidFill>
                  <a:schemeClr val="tx1"/>
                </a:solidFill>
              </a:rPr>
              <a:t>Real Parameters</a:t>
            </a:r>
            <a:r>
              <a:rPr lang="he-IL" sz="2400" dirty="0">
                <a:solidFill>
                  <a:schemeClr val="tx1"/>
                </a:solidFill>
              </a:rPr>
              <a:t> ל-</a:t>
            </a:r>
            <a:r>
              <a:rPr lang="en-US" sz="2400" dirty="0">
                <a:solidFill>
                  <a:schemeClr val="tx1"/>
                </a:solidFill>
              </a:rPr>
              <a:t>Formal Parameters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</a:p>
          <a:p>
            <a:pPr lvl="1" algn="r" rtl="1"/>
            <a:r>
              <a:rPr lang="he-IL" sz="2400" dirty="0">
                <a:solidFill>
                  <a:schemeClr val="tx1"/>
                </a:solidFill>
              </a:rPr>
              <a:t>ע"י </a:t>
            </a:r>
            <a:r>
              <a:rPr lang="de-DE" sz="2400" dirty="0">
                <a:solidFill>
                  <a:schemeClr val="tx1"/>
                </a:solidFill>
              </a:rPr>
              <a:t>Positional Parameters</a:t>
            </a:r>
            <a:r>
              <a:rPr lang="he-IL" sz="2400" dirty="0">
                <a:solidFill>
                  <a:schemeClr val="tx1"/>
                </a:solidFill>
              </a:rPr>
              <a:t> ולא </a:t>
            </a:r>
            <a:r>
              <a:rPr lang="de-DE" sz="2400" dirty="0">
                <a:solidFill>
                  <a:schemeClr val="tx1"/>
                </a:solidFill>
              </a:rPr>
              <a:t>Keyword</a:t>
            </a:r>
            <a:r>
              <a:rPr lang="en-US" sz="2400" dirty="0">
                <a:solidFill>
                  <a:schemeClr val="tx1"/>
                </a:solidFill>
              </a:rPr>
              <a:t> Parameters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r>
              <a:rPr lang="he-IL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ערכי ברירת מחדל: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פרמטרים ללא ערכי ברירת מחדל קודמים לפרמטרים עם ערכי ברירת מחדל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כמו ב: </a:t>
            </a:r>
            <a:r>
              <a:rPr lang="en-US" sz="2400" dirty="0">
                <a:solidFill>
                  <a:schemeClr val="tx1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07624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passing parameters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צורות העברת פרמטרים ב-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תמיכה ב-</a:t>
            </a:r>
            <a:r>
              <a:rPr lang="en-US" sz="2400" dirty="0">
                <a:solidFill>
                  <a:schemeClr val="tx1"/>
                </a:solidFill>
              </a:rPr>
              <a:t>Pass by Value</a:t>
            </a:r>
            <a:r>
              <a:rPr lang="he-IL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in</a:t>
            </a:r>
            <a:r>
              <a:rPr lang="he-IL" sz="2400" dirty="0">
                <a:solidFill>
                  <a:schemeClr val="tx1"/>
                </a:solidFill>
              </a:rPr>
              <a:t>) רק עבור המשתנים הפרימיטיביים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תמיכה ב-</a:t>
            </a:r>
            <a:r>
              <a:rPr lang="en-US" sz="2400" dirty="0">
                <a:solidFill>
                  <a:schemeClr val="tx1"/>
                </a:solidFill>
              </a:rPr>
              <a:t>Pass by Result</a:t>
            </a:r>
            <a:r>
              <a:rPr lang="he-IL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out</a:t>
            </a:r>
            <a:r>
              <a:rPr lang="he-IL" sz="2400" dirty="0">
                <a:solidFill>
                  <a:schemeClr val="tx1"/>
                </a:solidFill>
              </a:rPr>
              <a:t>) ע"י סימון הפרמטר ב-</a:t>
            </a:r>
            <a:r>
              <a:rPr lang="en-US" sz="2400" dirty="0">
                <a:solidFill>
                  <a:schemeClr val="tx1"/>
                </a:solidFill>
              </a:rPr>
              <a:t>out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תמיכה ב-</a:t>
            </a:r>
            <a:r>
              <a:rPr lang="en-US" sz="2400" dirty="0">
                <a:solidFill>
                  <a:schemeClr val="tx1"/>
                </a:solidFill>
              </a:rPr>
              <a:t>Pass By Reference</a:t>
            </a:r>
            <a:r>
              <a:rPr lang="he-IL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in-out</a:t>
            </a:r>
            <a:r>
              <a:rPr lang="he-IL" sz="2400" dirty="0">
                <a:solidFill>
                  <a:schemeClr val="tx1"/>
                </a:solidFill>
              </a:rPr>
              <a:t>) ע"י סימון הפרמטר ב-</a:t>
            </a:r>
            <a:r>
              <a:rPr lang="en-US" sz="2400" dirty="0">
                <a:solidFill>
                  <a:schemeClr val="tx1"/>
                </a:solidFill>
              </a:rPr>
              <a:t>ref</a:t>
            </a:r>
            <a:endParaRPr lang="he-IL" sz="2400" dirty="0">
              <a:solidFill>
                <a:schemeClr val="tx1"/>
              </a:solidFill>
            </a:endParaRPr>
          </a:p>
          <a:p>
            <a:pPr marL="1257300" lvl="2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סימון זה ישפיע גם על משתנים פרימיטיביים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Recursion &amp; Overloading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תומכת ברקורסיה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אינה תומכת בהעמסת פונקציות</a:t>
            </a:r>
          </a:p>
          <a:p>
            <a:pPr marL="1257300" lvl="2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לא ביחס לסוג הפרמטרים</a:t>
            </a:r>
          </a:p>
          <a:p>
            <a:pPr marL="1257300" lvl="2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לא ביחס למספר הפרמטרים</a:t>
            </a:r>
          </a:p>
          <a:p>
            <a:pPr marL="1257300" lvl="2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לא ביחס לסוג הערך המוחזר</a:t>
            </a:r>
            <a:endParaRPr lang="en-US" sz="2400" dirty="0">
              <a:solidFill>
                <a:schemeClr val="tx1"/>
              </a:solidFill>
            </a:endParaRPr>
          </a:p>
          <a:p>
            <a:pPr marL="1257300" lvl="2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אולי בגלל שהיא מתקמפלת ל-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he-IL" sz="2400" dirty="0">
                <a:solidFill>
                  <a:schemeClr val="tx1"/>
                </a:solidFill>
              </a:rPr>
              <a:t>?!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5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Calling Conventions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indent="-342900"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</a:rPr>
              <a:t>לא מצאנו מקור לדברים, אך אנו משערים שמכיוון ש-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מתקמפלת ל-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he-IL" sz="2400" dirty="0">
                <a:solidFill>
                  <a:schemeClr val="tx1"/>
                </a:solidFill>
              </a:rPr>
              <a:t>, היא עובדת בסטנדרט של </a:t>
            </a:r>
            <a:r>
              <a:rPr lang="en-US" sz="2400" dirty="0">
                <a:solidFill>
                  <a:schemeClr val="tx1"/>
                </a:solidFill>
              </a:rPr>
              <a:t>CDECL</a:t>
            </a:r>
            <a:r>
              <a:rPr lang="he-IL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ה-</a:t>
            </a:r>
            <a:r>
              <a:rPr lang="en-US" sz="2400" dirty="0">
                <a:solidFill>
                  <a:schemeClr val="tx1"/>
                </a:solidFill>
              </a:rPr>
              <a:t>Parameter Pushing</a:t>
            </a:r>
            <a:r>
              <a:rPr lang="he-IL" sz="2400" dirty="0">
                <a:solidFill>
                  <a:schemeClr val="tx1"/>
                </a:solidFill>
              </a:rPr>
              <a:t> מתבצעת על המחסנית, </a:t>
            </a:r>
            <a:r>
              <a:rPr lang="en-US" sz="2400" dirty="0">
                <a:solidFill>
                  <a:schemeClr val="tx1"/>
                </a:solidFill>
              </a:rPr>
              <a:t>Right To Left</a:t>
            </a:r>
          </a:p>
          <a:p>
            <a:pPr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ה-</a:t>
            </a:r>
            <a:r>
              <a:rPr lang="en-US" sz="2400" dirty="0">
                <a:solidFill>
                  <a:schemeClr val="tx1"/>
                </a:solidFill>
              </a:rPr>
              <a:t>caller</a:t>
            </a:r>
            <a:r>
              <a:rPr lang="he-IL" sz="2400" dirty="0">
                <a:solidFill>
                  <a:schemeClr val="tx1"/>
                </a:solidFill>
              </a:rPr>
              <a:t> מבצע את ה-</a:t>
            </a:r>
            <a:r>
              <a:rPr lang="en-US" sz="2400" dirty="0">
                <a:solidFill>
                  <a:schemeClr val="tx1"/>
                </a:solidFill>
              </a:rPr>
              <a:t>Stack Cleanup</a:t>
            </a:r>
          </a:p>
        </p:txBody>
      </p:sp>
    </p:spTree>
    <p:extLst>
      <p:ext uri="{BB962C8B-B14F-4D97-AF65-F5344CB8AC3E}">
        <p14:creationId xmlns:p14="http://schemas.microsoft.com/office/powerpoint/2010/main" val="178958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820841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67607"/>
              </p:ext>
            </p:extLst>
          </p:nvPr>
        </p:nvGraphicFramePr>
        <p:xfrm>
          <a:off x="1786597" y="2110154"/>
          <a:ext cx="10142806" cy="524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8515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522390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68507"/>
              </p:ext>
            </p:extLst>
          </p:nvPr>
        </p:nvGraphicFramePr>
        <p:xfrm>
          <a:off x="3173900" y="2446997"/>
          <a:ext cx="7618660" cy="441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142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Information Hiding - Visibility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040" y="1451429"/>
            <a:ext cx="9747931" cy="4884058"/>
          </a:xfrm>
        </p:spPr>
        <p:txBody>
          <a:bodyPr>
            <a:normAutofit/>
          </a:bodyPr>
          <a:lstStyle/>
          <a:p>
            <a:pPr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chemeClr val="tx1"/>
                </a:solidFill>
              </a:rPr>
              <a:t> ה-</a:t>
            </a:r>
            <a:r>
              <a:rPr lang="en-US" sz="2000" dirty="0">
                <a:solidFill>
                  <a:schemeClr val="tx1"/>
                </a:solidFill>
              </a:rPr>
              <a:t>Data Members</a:t>
            </a:r>
            <a:r>
              <a:rPr lang="he-IL" sz="2000" dirty="0">
                <a:solidFill>
                  <a:schemeClr val="tx1"/>
                </a:solidFill>
              </a:rPr>
              <a:t> וה-</a:t>
            </a:r>
            <a:r>
              <a:rPr lang="en-US" sz="2000" dirty="0">
                <a:solidFill>
                  <a:schemeClr val="tx1"/>
                </a:solidFill>
              </a:rPr>
              <a:t>Member Functions</a:t>
            </a:r>
            <a:r>
              <a:rPr lang="he-IL" sz="2000" dirty="0">
                <a:solidFill>
                  <a:schemeClr val="tx1"/>
                </a:solidFill>
              </a:rPr>
              <a:t> כברירת מחדל מוגדרים כ-</a:t>
            </a:r>
            <a:r>
              <a:rPr lang="en-US" sz="2000" dirty="0">
                <a:solidFill>
                  <a:schemeClr val="tx1"/>
                </a:solidFill>
              </a:rPr>
              <a:t>Public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ניתן להגדיר אותם כ-</a:t>
            </a:r>
            <a:r>
              <a:rPr lang="en-US" sz="2000" dirty="0">
                <a:solidFill>
                  <a:schemeClr val="tx1"/>
                </a:solidFill>
              </a:rPr>
              <a:t>Private</a:t>
            </a:r>
            <a:r>
              <a:rPr lang="he-IL" sz="2000" dirty="0">
                <a:solidFill>
                  <a:schemeClr val="tx1"/>
                </a:solidFill>
              </a:rPr>
              <a:t> ע"י:</a:t>
            </a:r>
          </a:p>
          <a:p>
            <a:pPr marL="1257300" lvl="2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000" dirty="0">
                <a:solidFill>
                  <a:schemeClr val="tx1"/>
                </a:solidFill>
              </a:rPr>
              <a:t>הוספת המילה </a:t>
            </a:r>
            <a:r>
              <a:rPr lang="en-US" sz="2000" dirty="0">
                <a:solidFill>
                  <a:schemeClr val="tx1"/>
                </a:solidFill>
              </a:rPr>
              <a:t>private</a:t>
            </a:r>
            <a:r>
              <a:rPr lang="he-IL" sz="2000" dirty="0">
                <a:solidFill>
                  <a:schemeClr val="tx1"/>
                </a:solidFill>
              </a:rPr>
              <a:t> לשורת ההצהרה או ע"י</a:t>
            </a:r>
          </a:p>
          <a:p>
            <a:pPr marL="1257300" lvl="2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2000" dirty="0">
                <a:solidFill>
                  <a:schemeClr val="tx1"/>
                </a:solidFill>
              </a:rPr>
              <a:t>הוספת קו-תחתון _ לתחילת שמו/ה של השדה/פונקציה</a:t>
            </a:r>
            <a:endParaRPr lang="en-US" sz="2000" dirty="0">
              <a:solidFill>
                <a:schemeClr val="tx1"/>
              </a:solidFill>
            </a:endParaRPr>
          </a:p>
          <a:p>
            <a:pPr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chemeClr val="tx1"/>
                </a:solidFill>
              </a:rPr>
              <a:t>הגדרת שדה כ-</a:t>
            </a:r>
            <a:r>
              <a:rPr lang="en-US" sz="2000" dirty="0">
                <a:solidFill>
                  <a:schemeClr val="tx1"/>
                </a:solidFill>
              </a:rPr>
              <a:t>prop</a:t>
            </a:r>
            <a:r>
              <a:rPr lang="he-IL" sz="2000" dirty="0">
                <a:solidFill>
                  <a:schemeClr val="tx1"/>
                </a:solidFill>
              </a:rPr>
              <a:t> הופך את השדה ל-</a:t>
            </a:r>
            <a:r>
              <a:rPr lang="en-US" sz="2000" dirty="0">
                <a:solidFill>
                  <a:schemeClr val="tx1"/>
                </a:solidFill>
              </a:rPr>
              <a:t>Private</a:t>
            </a:r>
            <a:endParaRPr lang="he-IL" sz="20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יוצרת בצורה אוטומטית גם פונקציות </a:t>
            </a:r>
            <a:r>
              <a:rPr lang="en-US" sz="2000" dirty="0">
                <a:solidFill>
                  <a:schemeClr val="tx1"/>
                </a:solidFill>
              </a:rPr>
              <a:t>get</a:t>
            </a:r>
            <a:r>
              <a:rPr lang="he-IL" sz="2000" dirty="0">
                <a:solidFill>
                  <a:schemeClr val="tx1"/>
                </a:solidFill>
              </a:rPr>
              <a:t> ו-</a:t>
            </a:r>
            <a:r>
              <a:rPr lang="en-US" sz="2000" dirty="0">
                <a:solidFill>
                  <a:schemeClr val="tx1"/>
                </a:solidFill>
              </a:rPr>
              <a:t>set</a:t>
            </a:r>
            <a:r>
              <a:rPr lang="he-IL" sz="2000" dirty="0">
                <a:solidFill>
                  <a:schemeClr val="tx1"/>
                </a:solidFill>
              </a:rPr>
              <a:t> דיפולטיביים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ה-</a:t>
            </a:r>
            <a:r>
              <a:rPr lang="en-US" sz="2000" dirty="0">
                <a:solidFill>
                  <a:schemeClr val="tx1"/>
                </a:solidFill>
              </a:rPr>
              <a:t>geters</a:t>
            </a:r>
            <a:r>
              <a:rPr lang="he-IL" sz="2000" dirty="0">
                <a:solidFill>
                  <a:schemeClr val="tx1"/>
                </a:solidFill>
              </a:rPr>
              <a:t> וה-</a:t>
            </a:r>
            <a:r>
              <a:rPr lang="en-US" sz="2000" dirty="0">
                <a:solidFill>
                  <a:schemeClr val="tx1"/>
                </a:solidFill>
              </a:rPr>
              <a:t>seters</a:t>
            </a:r>
            <a:r>
              <a:rPr lang="he-IL" sz="2000" dirty="0">
                <a:solidFill>
                  <a:schemeClr val="tx1"/>
                </a:solidFill>
              </a:rPr>
              <a:t> ניתנים גם לדריסה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88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Inheritance – Polymorphism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195" y="1465945"/>
            <a:ext cx="9383432" cy="4789712"/>
          </a:xfrm>
        </p:spPr>
        <p:txBody>
          <a:bodyPr>
            <a:normAutofit/>
          </a:bodyPr>
          <a:lstStyle/>
          <a:p>
            <a:pPr lvl="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לא ניתן לייצר ירושה מרובה ב-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endParaRPr lang="he-IL" sz="24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יש אופציה לממש כמה </a:t>
            </a:r>
            <a:r>
              <a:rPr lang="de-DE" sz="2400" dirty="0">
                <a:solidFill>
                  <a:schemeClr val="tx1"/>
                </a:solidFill>
              </a:rPr>
              <a:t>interfaces</a:t>
            </a:r>
            <a:endParaRPr lang="en-US" sz="2400" dirty="0">
              <a:solidFill>
                <a:schemeClr val="tx1"/>
              </a:solidFill>
            </a:endParaRPr>
          </a:p>
          <a:p>
            <a:pPr lvl="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השפה תומכת ברב צורתיות בתוך מבנה אחיד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8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2BCA06F-0D44-4518-91F2-A2D119555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</a:pPr>
            <a:r>
              <a:rPr lang="he-IL" sz="6500" b="1" dirty="0">
                <a:solidFill>
                  <a:prstClr val="white"/>
                </a:solidFill>
                <a:latin typeface="Century Gothic" panose="020B0502020202020204"/>
                <a:ea typeface="+mn-ea"/>
                <a:cs typeface="Gisha" panose="020B0502040204020203" pitchFamily="34" charset="-79"/>
              </a:rPr>
              <a:t>סיום</a:t>
            </a:r>
            <a:endParaRPr lang="en-US" sz="6500" b="1" dirty="0">
              <a:solidFill>
                <a:prstClr val="white"/>
              </a:solidFill>
              <a:latin typeface="Century Gothic" panose="020B0502020202020204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898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History &amp; language goals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148" y="1631853"/>
            <a:ext cx="10466363" cy="4573478"/>
          </a:xfrm>
        </p:spPr>
        <p:txBody>
          <a:bodyPr>
            <a:normAutofit fontScale="92500"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היסטוריה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השפה </a:t>
            </a:r>
            <a:r>
              <a:rPr lang="en-US" sz="2400" dirty="0">
                <a:solidFill>
                  <a:schemeClr val="tx1"/>
                </a:solidFill>
              </a:rPr>
              <a:t>Vala</a:t>
            </a:r>
            <a:r>
              <a:rPr lang="he-IL" sz="2400" dirty="0">
                <a:solidFill>
                  <a:schemeClr val="tx1"/>
                </a:solidFill>
              </a:rPr>
              <a:t> יצאה בשנת </a:t>
            </a:r>
            <a:r>
              <a:rPr lang="en-US" sz="2400" dirty="0">
                <a:solidFill>
                  <a:schemeClr val="tx1"/>
                </a:solidFill>
              </a:rPr>
              <a:t>2006</a:t>
            </a:r>
            <a:r>
              <a:rPr lang="he-IL" sz="2400" dirty="0">
                <a:solidFill>
                  <a:schemeClr val="tx1"/>
                </a:solidFill>
              </a:rPr>
              <a:t>, ויש לה סינטקס די דומה ל-</a:t>
            </a:r>
            <a:r>
              <a:rPr lang="en-US" sz="2400" dirty="0">
                <a:solidFill>
                  <a:schemeClr val="tx1"/>
                </a:solidFill>
              </a:rPr>
              <a:t>C#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השפה 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יצאה בשנת 2008, כאשר היא מושפעת מ-</a:t>
            </a:r>
            <a:r>
              <a:rPr lang="en-US" sz="2400" dirty="0">
                <a:solidFill>
                  <a:schemeClr val="tx1"/>
                </a:solidFill>
              </a:rPr>
              <a:t>Python</a:t>
            </a:r>
            <a:r>
              <a:rPr lang="he-IL" sz="2400" dirty="0">
                <a:solidFill>
                  <a:schemeClr val="tx1"/>
                </a:solidFill>
              </a:rPr>
              <a:t> ו-</a:t>
            </a:r>
            <a:r>
              <a:rPr lang="en-US" sz="2400" dirty="0">
                <a:solidFill>
                  <a:schemeClr val="tx1"/>
                </a:solidFill>
              </a:rPr>
              <a:t>Delphi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יעד</a:t>
            </a:r>
          </a:p>
          <a:p>
            <a:pPr lvl="1" algn="r" rtl="1"/>
            <a:r>
              <a:rPr lang="he-IL" sz="2400" dirty="0">
                <a:solidFill>
                  <a:schemeClr val="tx1"/>
                </a:solidFill>
              </a:rPr>
              <a:t>כתיבה בשפות </a:t>
            </a:r>
            <a:r>
              <a:rPr lang="en-US" sz="2400" dirty="0">
                <a:solidFill>
                  <a:schemeClr val="tx1"/>
                </a:solidFill>
              </a:rPr>
              <a:t>OOP</a:t>
            </a:r>
            <a:r>
              <a:rPr lang="he-IL" sz="2400" dirty="0">
                <a:solidFill>
                  <a:schemeClr val="tx1"/>
                </a:solidFill>
              </a:rPr>
              <a:t> אפליקציות אשר אמורות לרוץ על פלטפורמות שמכירות רק את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למה </a:t>
            </a:r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?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</a:rPr>
              <a:t>Genie</a:t>
            </a:r>
            <a:r>
              <a:rPr lang="he-IL" sz="2400" dirty="0">
                <a:solidFill>
                  <a:schemeClr val="tx1"/>
                </a:solidFill>
              </a:rPr>
              <a:t> דומה מאד ל-</a:t>
            </a:r>
            <a:r>
              <a:rPr lang="en-US" sz="2400" dirty="0">
                <a:solidFill>
                  <a:schemeClr val="tx1"/>
                </a:solidFill>
              </a:rPr>
              <a:t>Vala</a:t>
            </a:r>
            <a:r>
              <a:rPr lang="he-IL" sz="2400" dirty="0">
                <a:solidFill>
                  <a:schemeClr val="tx1"/>
                </a:solidFill>
              </a:rPr>
              <a:t> אך שונה בסינטקס ומאפשר לכתוב עבור אותה המטרה</a:t>
            </a: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קוד קצר יותר</a:t>
            </a: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קוד נקי יותר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Workspace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148" y="1631853"/>
            <a:ext cx="10466363" cy="457347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>
                <a:solidFill>
                  <a:schemeClr val="tx1"/>
                </a:solidFill>
              </a:rPr>
              <a:t>לא מצאנו סביבת עבודה ידידותית למשתמש עבור </a:t>
            </a:r>
            <a:r>
              <a:rPr lang="en-US" sz="2200" dirty="0">
                <a:solidFill>
                  <a:schemeClr val="tx1"/>
                </a:solidFill>
              </a:rPr>
              <a:t>Genie</a:t>
            </a:r>
            <a:r>
              <a:rPr lang="he-IL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200" dirty="0">
                <a:solidFill>
                  <a:schemeClr val="tx1"/>
                </a:solidFill>
              </a:rPr>
              <a:t>כתיבה בקבצי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he-IL" sz="2200" dirty="0">
                <a:solidFill>
                  <a:schemeClr val="tx1"/>
                </a:solidFill>
              </a:rPr>
              <a:t> (או </a:t>
            </a:r>
            <a:r>
              <a:rPr lang="en-US" sz="2200" dirty="0">
                <a:solidFill>
                  <a:schemeClr val="tx1"/>
                </a:solidFill>
              </a:rPr>
              <a:t>notepad++</a:t>
            </a:r>
            <a:r>
              <a:rPr lang="he-IL" sz="2200" dirty="0">
                <a:solidFill>
                  <a:schemeClr val="tx1"/>
                </a:solidFill>
              </a:rPr>
              <a:t>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200" dirty="0">
                <a:solidFill>
                  <a:schemeClr val="tx1"/>
                </a:solidFill>
              </a:rPr>
              <a:t>קימפול והרצה ב-</a:t>
            </a:r>
            <a:r>
              <a:rPr lang="en-US" sz="2200" dirty="0">
                <a:solidFill>
                  <a:schemeClr val="tx1"/>
                </a:solidFill>
              </a:rPr>
              <a:t>Ubuntu</a:t>
            </a:r>
            <a:endParaRPr lang="he-IL" sz="22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Century Gothic" panose="020B0502020202020204" pitchFamily="34" charset="0"/>
              <a:buChar char="х"/>
            </a:pPr>
            <a:r>
              <a:rPr lang="he-IL" sz="2200" dirty="0">
                <a:solidFill>
                  <a:schemeClr val="tx1"/>
                </a:solidFill>
              </a:rPr>
              <a:t>אין תיקון שגיאות </a:t>
            </a:r>
            <a:r>
              <a:rPr lang="he-IL" sz="22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he-IL" sz="22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Century Gothic" panose="020B0502020202020204" pitchFamily="34" charset="0"/>
              <a:buChar char="х"/>
            </a:pPr>
            <a:r>
              <a:rPr lang="he-IL" sz="2200" dirty="0">
                <a:solidFill>
                  <a:schemeClr val="tx1"/>
                </a:solidFill>
              </a:rPr>
              <a:t>אין השלמה אוטומטית </a:t>
            </a:r>
            <a:r>
              <a:rPr lang="he-IL" sz="22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>
                <a:solidFill>
                  <a:schemeClr val="tx1"/>
                </a:solidFill>
              </a:rPr>
              <a:t>הסבר מפורט יותר כתבנו בוויקי (כולל הוראות לכתיבת התוכנית </a:t>
            </a:r>
            <a:r>
              <a:rPr lang="en-US" sz="2200" dirty="0">
                <a:solidFill>
                  <a:schemeClr val="tx1"/>
                </a:solidFill>
              </a:rPr>
              <a:t>Hello World</a:t>
            </a:r>
            <a:r>
              <a:rPr lang="he-IL" sz="2200" dirty="0">
                <a:solidFill>
                  <a:schemeClr val="tx1"/>
                </a:solidFill>
              </a:rPr>
              <a:t>).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Programing Paradigm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914" y="1645919"/>
            <a:ext cx="9716086" cy="45312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Imperative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Procedural</a:t>
            </a:r>
            <a:endParaRPr lang="he-IL" sz="32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Non-Pure Object-Oriented</a:t>
            </a: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 fontScale="90000"/>
          </a:bodyPr>
          <a:lstStyle/>
          <a:p>
            <a:pPr lvl="0" algn="ctr" defTabSz="1111250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Advantages &amp; Disadvantages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403" y="1975032"/>
            <a:ext cx="10466363" cy="4573478"/>
          </a:xfrm>
        </p:spPr>
        <p:txBody>
          <a:bodyPr>
            <a:normAutofit fontScale="92500" lnSpcReduction="10000"/>
          </a:bodyPr>
          <a:lstStyle/>
          <a:p>
            <a:pPr marL="285750" indent="-285750" algn="r" rt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he-IL" sz="2600" dirty="0">
                <a:solidFill>
                  <a:schemeClr val="tx1"/>
                </a:solidFill>
              </a:rPr>
              <a:t> יתרונות</a:t>
            </a:r>
          </a:p>
          <a:p>
            <a:pPr marL="800100" lvl="1" indent="-342900" algn="r" rt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he-IL" sz="2600" dirty="0">
                <a:solidFill>
                  <a:schemeClr val="tx1"/>
                </a:solidFill>
              </a:rPr>
              <a:t>קלה ללימוד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he-IL" sz="2600" dirty="0">
                <a:solidFill>
                  <a:schemeClr val="tx1"/>
                </a:solidFill>
              </a:rPr>
              <a:t>ניהול זיכרון אוטומטי/ידני לבחירת המתכנת (נראה בהמשך)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he-IL" sz="2600" dirty="0">
                <a:solidFill>
                  <a:schemeClr val="tx1"/>
                </a:solidFill>
              </a:rPr>
              <a:t>מאפשרת שימוש בספריות </a:t>
            </a:r>
            <a:r>
              <a:rPr lang="en-US" sz="2600" dirty="0">
                <a:solidFill>
                  <a:schemeClr val="tx1"/>
                </a:solidFill>
              </a:rPr>
              <a:t>C</a:t>
            </a:r>
            <a:r>
              <a:rPr lang="he-IL" sz="2600" dirty="0">
                <a:solidFill>
                  <a:schemeClr val="tx1"/>
                </a:solidFill>
              </a:rPr>
              <a:t>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e-IL" sz="2600" dirty="0">
              <a:solidFill>
                <a:schemeClr val="tx1"/>
              </a:solidFill>
            </a:endParaRP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he-IL" sz="2600" dirty="0">
                <a:solidFill>
                  <a:schemeClr val="tx1"/>
                </a:solidFill>
              </a:rPr>
              <a:t> חסרונות</a:t>
            </a:r>
          </a:p>
          <a:p>
            <a:pPr marL="800100" lvl="1" indent="-342900" algn="r" rtl="1">
              <a:lnSpc>
                <a:spcPct val="110000"/>
              </a:lnSpc>
              <a:buFont typeface="Century Gothic" panose="020B0502020202020204" pitchFamily="34" charset="0"/>
              <a:buChar char="х"/>
            </a:pPr>
            <a:r>
              <a:rPr lang="he-IL" sz="2600" dirty="0">
                <a:solidFill>
                  <a:schemeClr val="tx1"/>
                </a:solidFill>
              </a:rPr>
              <a:t>אין הרבה מקורות ללמוד מהם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10000"/>
              </a:lnSpc>
              <a:buFont typeface="Century Gothic" panose="020B0502020202020204" pitchFamily="34" charset="0"/>
              <a:buChar char="х"/>
            </a:pPr>
            <a:r>
              <a:rPr lang="he-IL" sz="2600" dirty="0">
                <a:solidFill>
                  <a:schemeClr val="tx1"/>
                </a:solidFill>
              </a:rPr>
              <a:t>אין סביבת עבודה ידידותית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600" dirty="0">
              <a:solidFill>
                <a:schemeClr val="tx1"/>
              </a:solidFill>
            </a:endParaRPr>
          </a:p>
          <a:p>
            <a:pPr marL="800100" lvl="1" indent="-342900" algn="r" rtl="1">
              <a:lnSpc>
                <a:spcPct val="110000"/>
              </a:lnSpc>
              <a:buFont typeface="Century Gothic" panose="020B0502020202020204" pitchFamily="34" charset="0"/>
              <a:buChar char="х"/>
            </a:pPr>
            <a:r>
              <a:rPr lang="he-IL" sz="2600" dirty="0">
                <a:solidFill>
                  <a:schemeClr val="tx1"/>
                </a:solidFill>
              </a:rPr>
              <a:t>קשה לדיבוג </a:t>
            </a:r>
            <a:r>
              <a:rPr lang="he-IL" sz="2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600" dirty="0">
              <a:solidFill>
                <a:schemeClr val="tx1"/>
              </a:solidFill>
            </a:endParaRPr>
          </a:p>
          <a:p>
            <a:pPr algn="r" rtl="1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D07A989-0C21-4610-9E69-89FFF9E6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932966"/>
              </p:ext>
            </p:extLst>
          </p:nvPr>
        </p:nvGraphicFramePr>
        <p:xfrm>
          <a:off x="2461847" y="624110"/>
          <a:ext cx="9042766" cy="247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FB8DDAE9-B66B-494C-8CDA-2E91F5B9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48853"/>
              </p:ext>
            </p:extLst>
          </p:nvPr>
        </p:nvGraphicFramePr>
        <p:xfrm>
          <a:off x="1786597" y="2110154"/>
          <a:ext cx="10142806" cy="524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84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7AECF-6425-4C6A-97A5-593B2A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9490"/>
            <a:ext cx="8915399" cy="1026942"/>
          </a:xfrm>
        </p:spPr>
        <p:txBody>
          <a:bodyPr>
            <a:normAutofit/>
          </a:bodyPr>
          <a:lstStyle/>
          <a:p>
            <a:pPr lvl="0" algn="ctr" defTabSz="1111250" rtl="1">
              <a:lnSpc>
                <a:spcPct val="90000"/>
              </a:lnSpc>
              <a:spcAft>
                <a:spcPct val="35000"/>
              </a:spcAft>
            </a:pPr>
            <a:r>
              <a:rPr lang="en-US" b="1" dirty="0"/>
              <a:t>Readability &amp; Writability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24380-7393-4975-8440-8F47A5F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67" y="1226346"/>
            <a:ext cx="10466363" cy="4944793"/>
          </a:xfrm>
        </p:spPr>
        <p:txBody>
          <a:bodyPr>
            <a:norm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Control Statements</a:t>
            </a:r>
            <a:endParaRPr lang="he-IL" sz="2400" dirty="0">
              <a:solidFill>
                <a:schemeClr val="tx1"/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Abstraction of Data</a:t>
            </a:r>
            <a:r>
              <a:rPr lang="he-IL" sz="2400" dirty="0">
                <a:solidFill>
                  <a:schemeClr val="tx1"/>
                </a:solidFill>
              </a:rPr>
              <a:t> (מחלקות)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Abstraction of  Processes</a:t>
            </a:r>
            <a:r>
              <a:rPr lang="he-IL" sz="2400" dirty="0">
                <a:solidFill>
                  <a:schemeClr val="tx1"/>
                </a:solidFill>
              </a:rPr>
              <a:t> (פונקציות)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2400" dirty="0">
                <a:solidFill>
                  <a:schemeClr val="tx1"/>
                </a:solidFill>
              </a:rPr>
              <a:t>הבחנה בין בלוקים ע"י </a:t>
            </a:r>
            <a:r>
              <a:rPr lang="en-US" sz="2400" dirty="0">
                <a:solidFill>
                  <a:schemeClr val="tx1"/>
                </a:solidFill>
              </a:rPr>
              <a:t>Indentation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2400" dirty="0">
                <a:solidFill>
                  <a:schemeClr val="tx1"/>
                </a:solidFill>
              </a:rPr>
              <a:t>סינטקס אינטואיטיבי דומה מאד לשפה מדוברת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en-US" sz="2400" dirty="0">
              <a:solidFill>
                <a:schemeClr val="tx1"/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D18884B0-996A-4775-B184-43949BA7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39" y="4281716"/>
            <a:ext cx="9240543" cy="18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18839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950</Words>
  <Application>Microsoft Office PowerPoint</Application>
  <PresentationFormat>מסך רחב</PresentationFormat>
  <Paragraphs>183</Paragraphs>
  <Slides>33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Courier New</vt:lpstr>
      <vt:lpstr>Wingdings</vt:lpstr>
      <vt:lpstr>Wingdings 3</vt:lpstr>
      <vt:lpstr>עשן מתפתל</vt:lpstr>
      <vt:lpstr>מצגת של PowerPoint‏</vt:lpstr>
      <vt:lpstr>Contents</vt:lpstr>
      <vt:lpstr>מצגת של PowerPoint‏</vt:lpstr>
      <vt:lpstr>History &amp; language goals</vt:lpstr>
      <vt:lpstr>Workspace</vt:lpstr>
      <vt:lpstr>Programing Paradigm</vt:lpstr>
      <vt:lpstr>Advantages &amp; Disadvantages</vt:lpstr>
      <vt:lpstr>מצגת של PowerPoint‏</vt:lpstr>
      <vt:lpstr>Readability &amp; Writability</vt:lpstr>
      <vt:lpstr>Reliability</vt:lpstr>
      <vt:lpstr>Cost &amp; Portability</vt:lpstr>
      <vt:lpstr>מצגת של PowerPoint‏</vt:lpstr>
      <vt:lpstr>Typing System</vt:lpstr>
      <vt:lpstr>Data Types</vt:lpstr>
      <vt:lpstr>Data Structures</vt:lpstr>
      <vt:lpstr>מצגת של PowerPoint‏</vt:lpstr>
      <vt:lpstr>Scoping System</vt:lpstr>
      <vt:lpstr>מצגת של PowerPoint‏</vt:lpstr>
      <vt:lpstr>Value &amp; Reference</vt:lpstr>
      <vt:lpstr>Reference Counting</vt:lpstr>
      <vt:lpstr>Reference Counting</vt:lpstr>
      <vt:lpstr>Weak References</vt:lpstr>
      <vt:lpstr>Transfer Of Ownership</vt:lpstr>
      <vt:lpstr>Pointers</vt:lpstr>
      <vt:lpstr>מצגת של PowerPoint‏</vt:lpstr>
      <vt:lpstr>Real &amp; Formal Parameters</vt:lpstr>
      <vt:lpstr>passing parameters</vt:lpstr>
      <vt:lpstr>Recursion &amp; Overloading</vt:lpstr>
      <vt:lpstr>Calling Conventions</vt:lpstr>
      <vt:lpstr>מצגת של PowerPoint‏</vt:lpstr>
      <vt:lpstr>Information Hiding - Visibility</vt:lpstr>
      <vt:lpstr>Inheritance – Polymorphism</vt:lpstr>
      <vt:lpstr>סיום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Shalom  rochman</dc:creator>
  <cp:lastModifiedBy>Shalom  rochman</cp:lastModifiedBy>
  <cp:revision>2</cp:revision>
  <dcterms:created xsi:type="dcterms:W3CDTF">2019-07-10T11:30:31Z</dcterms:created>
  <dcterms:modified xsi:type="dcterms:W3CDTF">2019-07-10T11:38:56Z</dcterms:modified>
</cp:coreProperties>
</file>