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5"/>
  </p:notesMasterIdLst>
  <p:handoutMasterIdLst>
    <p:handoutMasterId r:id="rId16"/>
  </p:handoutMasterIdLst>
  <p:sldIdLst>
    <p:sldId id="257" r:id="rId2"/>
    <p:sldId id="258" r:id="rId3"/>
    <p:sldId id="262" r:id="rId4"/>
    <p:sldId id="263" r:id="rId5"/>
    <p:sldId id="264" r:id="rId6"/>
    <p:sldId id="259" r:id="rId7"/>
    <p:sldId id="265" r:id="rId8"/>
    <p:sldId id="260" r:id="rId9"/>
    <p:sldId id="261" r:id="rId10"/>
    <p:sldId id="266" r:id="rId11"/>
    <p:sldId id="267" r:id="rId12"/>
    <p:sldId id="268" r:id="rId13"/>
    <p:sldId id="269" r:id="rId14"/>
  </p:sldIdLst>
  <p:sldSz cx="12188825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864" userDrawn="1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  <p15:guide id="7" pos="71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ABFCF23-3B69-468F-B69F-88F6DE6A72F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howGuides="1">
      <p:cViewPr varScale="1">
        <p:scale>
          <a:sx n="76" d="100"/>
          <a:sy n="76" d="100"/>
        </p:scale>
        <p:origin x="256" y="60"/>
      </p:cViewPr>
      <p:guideLst>
        <p:guide orient="horz" pos="2160"/>
        <p:guide orient="horz" pos="1008"/>
        <p:guide orient="horz" pos="3888"/>
        <p:guide orient="horz" pos="864"/>
        <p:guide pos="3839"/>
        <p:guide pos="1007"/>
        <p:guide pos="717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02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[Pasta1]Planilha2!Tabela dinâmica9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Dosagem do Medicamento (mg) por Probabilidade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ivotFmts>
      <c:pivotFmt>
        <c:idx val="0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 w="9525"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Planilha2!$C$3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FDDB-4A5A-B5A1-164310861260}"/>
              </c:ext>
            </c:extLst>
          </c:dPt>
          <c:dPt>
            <c:idx val="5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DDB-4A5A-B5A1-16431086126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Planilha2!$A$4:$B$15</c:f>
              <c:multiLvlStrCache>
                <c:ptCount val="12"/>
                <c:lvl>
                  <c:pt idx="0">
                    <c:v>Nenhum</c:v>
                  </c:pt>
                  <c:pt idx="1">
                    <c:v>Graves</c:v>
                  </c:pt>
                  <c:pt idx="2">
                    <c:v>Nenhum</c:v>
                  </c:pt>
                  <c:pt idx="3">
                    <c:v>Moderados</c:v>
                  </c:pt>
                  <c:pt idx="4">
                    <c:v>Leves</c:v>
                  </c:pt>
                  <c:pt idx="5">
                    <c:v>Graves</c:v>
                  </c:pt>
                  <c:pt idx="6">
                    <c:v>Moderados</c:v>
                  </c:pt>
                  <c:pt idx="7">
                    <c:v>Leves</c:v>
                  </c:pt>
                  <c:pt idx="8">
                    <c:v>Graves</c:v>
                  </c:pt>
                  <c:pt idx="9">
                    <c:v>Moderados</c:v>
                  </c:pt>
                  <c:pt idx="10">
                    <c:v>Nenhum</c:v>
                  </c:pt>
                  <c:pt idx="11">
                    <c:v>Leves</c:v>
                  </c:pt>
                </c:lvl>
                <c:lvl>
                  <c:pt idx="0">
                    <c:v>1.0%</c:v>
                  </c:pt>
                  <c:pt idx="1">
                    <c:v>1.5%</c:v>
                  </c:pt>
                  <c:pt idx="2">
                    <c:v>10.0%</c:v>
                  </c:pt>
                  <c:pt idx="3">
                    <c:v>13.0%</c:v>
                  </c:pt>
                  <c:pt idx="4">
                    <c:v>14.5%</c:v>
                  </c:pt>
                  <c:pt idx="5">
                    <c:v>16.0%</c:v>
                  </c:pt>
                  <c:pt idx="6">
                    <c:v>5.0%</c:v>
                  </c:pt>
                  <c:pt idx="7">
                    <c:v>5.5%</c:v>
                  </c:pt>
                  <c:pt idx="8">
                    <c:v>8.0%</c:v>
                  </c:pt>
                  <c:pt idx="11">
                    <c:v>9.5%</c:v>
                  </c:pt>
                </c:lvl>
              </c:multiLvlStrCache>
            </c:multiLvlStrRef>
          </c:cat>
          <c:val>
            <c:numRef>
              <c:f>Planilha2!$C$4:$C$15</c:f>
              <c:numCache>
                <c:formatCode>General</c:formatCode>
                <c:ptCount val="12"/>
                <c:pt idx="0">
                  <c:v>200</c:v>
                </c:pt>
                <c:pt idx="1">
                  <c:v>50</c:v>
                </c:pt>
                <c:pt idx="2">
                  <c:v>100</c:v>
                </c:pt>
                <c:pt idx="3">
                  <c:v>200</c:v>
                </c:pt>
                <c:pt idx="4">
                  <c:v>100</c:v>
                </c:pt>
                <c:pt idx="5">
                  <c:v>200</c:v>
                </c:pt>
                <c:pt idx="6">
                  <c:v>50</c:v>
                </c:pt>
                <c:pt idx="7">
                  <c:v>200</c:v>
                </c:pt>
                <c:pt idx="8">
                  <c:v>100</c:v>
                </c:pt>
                <c:pt idx="9">
                  <c:v>100</c:v>
                </c:pt>
                <c:pt idx="10">
                  <c:v>50</c:v>
                </c:pt>
                <c:pt idx="1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DB-4A5A-B5A1-16431086126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8022464"/>
        <c:axId val="2068156128"/>
      </c:barChart>
      <c:catAx>
        <c:axId val="58022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068156128"/>
        <c:crosses val="autoZero"/>
        <c:auto val="1"/>
        <c:lblAlgn val="ctr"/>
        <c:lblOffset val="100"/>
        <c:noMultiLvlLbl val="0"/>
      </c:catAx>
      <c:valAx>
        <c:axId val="2068156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80224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[Pasta1]Planilha3!Tabela dinâmica24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/>
              <a:t>Eficácia do Medicamento por Probabilidade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pPr>
            <a:solidFill>
              <a:schemeClr val="accent1">
                <a:alpha val="85000"/>
              </a:schemeClr>
            </a:solidFill>
            <a:ln w="9525">
              <a:noFill/>
            </a:ln>
            <a:effectLst/>
          </c:spPr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Planilha3!$C$3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76B-4088-B3AC-CC194E8D3BC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Planilha3!$A$4:$B$15</c:f>
              <c:multiLvlStrCache>
                <c:ptCount val="12"/>
                <c:lvl>
                  <c:pt idx="0">
                    <c:v>Baixa</c:v>
                  </c:pt>
                  <c:pt idx="1">
                    <c:v>Alta</c:v>
                  </c:pt>
                  <c:pt idx="2">
                    <c:v>Alta</c:v>
                  </c:pt>
                  <c:pt idx="3">
                    <c:v>Baixa</c:v>
                  </c:pt>
                  <c:pt idx="4">
                    <c:v>Moderada</c:v>
                  </c:pt>
                  <c:pt idx="5">
                    <c:v>Moderada</c:v>
                  </c:pt>
                  <c:pt idx="6">
                    <c:v>Baixa</c:v>
                  </c:pt>
                  <c:pt idx="7">
                    <c:v>Alta</c:v>
                  </c:pt>
                  <c:pt idx="8">
                    <c:v>Alta</c:v>
                  </c:pt>
                  <c:pt idx="9">
                    <c:v>Moderada</c:v>
                  </c:pt>
                  <c:pt idx="10">
                    <c:v>Moderada</c:v>
                  </c:pt>
                  <c:pt idx="11">
                    <c:v>Baixa</c:v>
                  </c:pt>
                </c:lvl>
                <c:lvl>
                  <c:pt idx="0">
                    <c:v>0.5%</c:v>
                  </c:pt>
                  <c:pt idx="1">
                    <c:v>1.5%</c:v>
                  </c:pt>
                  <c:pt idx="2">
                    <c:v>11.0%</c:v>
                  </c:pt>
                  <c:pt idx="3">
                    <c:v>13.0%</c:v>
                  </c:pt>
                  <c:pt idx="4">
                    <c:v>14.0%</c:v>
                  </c:pt>
                  <c:pt idx="5">
                    <c:v>14.5%</c:v>
                  </c:pt>
                  <c:pt idx="6">
                    <c:v>17.5%</c:v>
                  </c:pt>
                  <c:pt idx="7">
                    <c:v>2.5%</c:v>
                  </c:pt>
                  <c:pt idx="8">
                    <c:v>5.0%</c:v>
                  </c:pt>
                  <c:pt idx="9">
                    <c:v>5.5%</c:v>
                  </c:pt>
                  <c:pt idx="10">
                    <c:v>7.0%</c:v>
                  </c:pt>
                  <c:pt idx="11">
                    <c:v>8.0%</c:v>
                  </c:pt>
                </c:lvl>
              </c:multiLvlStrCache>
            </c:multiLvlStrRef>
          </c:cat>
          <c:val>
            <c:numRef>
              <c:f>Planilha3!$C$4:$C$15</c:f>
              <c:numCache>
                <c:formatCode>General</c:formatCode>
                <c:ptCount val="12"/>
                <c:pt idx="0">
                  <c:v>0</c:v>
                </c:pt>
                <c:pt idx="1">
                  <c:v>3</c:v>
                </c:pt>
                <c:pt idx="2">
                  <c:v>0</c:v>
                </c:pt>
                <c:pt idx="3">
                  <c:v>3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2</c:v>
                </c:pt>
                <c:pt idx="9">
                  <c:v>0</c:v>
                </c:pt>
                <c:pt idx="10">
                  <c:v>3</c:v>
                </c:pt>
                <c:pt idx="1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6B-4088-B3AC-CC194E8D3BCE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8010464"/>
        <c:axId val="61155440"/>
      </c:barChart>
      <c:catAx>
        <c:axId val="58010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1155440"/>
        <c:crosses val="autoZero"/>
        <c:auto val="1"/>
        <c:lblAlgn val="ctr"/>
        <c:lblOffset val="100"/>
        <c:noMultiLvlLbl val="0"/>
      </c:catAx>
      <c:valAx>
        <c:axId val="61155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80104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442EA2-39BA-4C9A-AD59-755D4917D532}" type="doc">
      <dgm:prSet loTypeId="urn:microsoft.com/office/officeart/2005/8/layout/list1" loCatId="list" qsTypeId="urn:microsoft.com/office/officeart/2005/8/quickstyle/simple1" qsCatId="simple" csTypeId="urn:microsoft.com/office/officeart/2005/8/colors/accent5_2" csCatId="accent5" phldr="1"/>
      <dgm:spPr/>
      <dgm:t>
        <a:bodyPr rtlCol="0"/>
        <a:lstStyle/>
        <a:p>
          <a:pPr rtl="0"/>
          <a:endParaRPr lang="en-US"/>
        </a:p>
      </dgm:t>
    </dgm:pt>
    <dgm:pt modelId="{4DF9FE7B-F642-4898-A360-D4E3814E1A3D}">
      <dgm:prSet phldrT="[Text]"/>
      <dgm:spPr/>
      <dgm:t>
        <a:bodyPr rtlCol="0"/>
        <a:lstStyle/>
        <a:p>
          <a:pPr rtl="0"/>
          <a:r>
            <a:rPr lang="pt-BR" noProof="0" dirty="0"/>
            <a:t>Amostras Iniciais</a:t>
          </a:r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1C10F06D-860A-4604-A7AD-02E614FE3976}" type="parTrans" cxnId="{EBD8BE8D-6018-43E2-B081-034BB5656EB6}">
      <dgm:prSet/>
      <dgm:spPr/>
      <dgm:t>
        <a:bodyPr rtlCol="0"/>
        <a:lstStyle/>
        <a:p>
          <a:pPr rtl="0"/>
          <a:endParaRPr lang="en-US"/>
        </a:p>
      </dgm:t>
    </dgm:pt>
    <dgm:pt modelId="{43C18EFF-81FC-4D70-8C6B-E95FF3730413}" type="sibTrans" cxnId="{EBD8BE8D-6018-43E2-B081-034BB5656EB6}">
      <dgm:prSet/>
      <dgm:spPr/>
      <dgm:t>
        <a:bodyPr rtlCol="0"/>
        <a:lstStyle/>
        <a:p>
          <a:pPr rtl="0"/>
          <a:endParaRPr lang="en-US"/>
        </a:p>
      </dgm:t>
    </dgm:pt>
    <dgm:pt modelId="{EFF2750D-B4B3-474C-8B62-8B638DC31F7E}">
      <dgm:prSet phldrT="[Text]"/>
      <dgm:spPr/>
      <dgm:t>
        <a:bodyPr rtlCol="0"/>
        <a:lstStyle/>
        <a:p>
          <a:pPr rtl="0"/>
          <a:r>
            <a:rPr lang="pt-BR" noProof="0" dirty="0"/>
            <a:t>30 pacientes</a:t>
          </a:r>
        </a:p>
      </dgm:t>
      <dgm:extLst>
        <a:ext uri="{E40237B7-FDA0-4F09-8148-C483321AD2D9}">
          <dgm14:cNvPr xmlns:dgm14="http://schemas.microsoft.com/office/drawing/2010/diagram" id="0" name="" title="Group A task"/>
        </a:ext>
      </dgm:extLst>
    </dgm:pt>
    <dgm:pt modelId="{AEBC78E6-CDDC-4C8F-A157-3C51E907FACD}" type="parTrans" cxnId="{A058DDA2-48CA-4E5B-B389-F71A59C262B0}">
      <dgm:prSet/>
      <dgm:spPr/>
      <dgm:t>
        <a:bodyPr rtlCol="0"/>
        <a:lstStyle/>
        <a:p>
          <a:pPr rtl="0"/>
          <a:endParaRPr lang="en-US"/>
        </a:p>
      </dgm:t>
    </dgm:pt>
    <dgm:pt modelId="{75C067D7-FCD2-4969-8F27-4BBDA88E75ED}" type="sibTrans" cxnId="{A058DDA2-48CA-4E5B-B389-F71A59C262B0}">
      <dgm:prSet/>
      <dgm:spPr/>
      <dgm:t>
        <a:bodyPr rtlCol="0"/>
        <a:lstStyle/>
        <a:p>
          <a:pPr rtl="0"/>
          <a:endParaRPr lang="en-US"/>
        </a:p>
      </dgm:t>
    </dgm:pt>
    <dgm:pt modelId="{3929B1E1-4BC4-4C73-ABE8-27CEF96A3652}">
      <dgm:prSet phldrT="[Text]"/>
      <dgm:spPr/>
      <dgm:t>
        <a:bodyPr rtlCol="0"/>
        <a:lstStyle/>
        <a:p>
          <a:pPr rtl="0"/>
          <a:r>
            <a:rPr lang="pt-BR" noProof="0" dirty="0"/>
            <a:t>Amostras Adicionais</a:t>
          </a:r>
        </a:p>
      </dgm:t>
      <dgm:extLst>
        <a:ext uri="{E40237B7-FDA0-4F09-8148-C483321AD2D9}">
          <dgm14:cNvPr xmlns:dgm14="http://schemas.microsoft.com/office/drawing/2010/diagram" id="0" name="" title="Group B"/>
        </a:ext>
      </dgm:extLst>
    </dgm:pt>
    <dgm:pt modelId="{F356CC76-9117-4B79-A270-BBBAFD3E9C79}" type="parTrans" cxnId="{1339090C-9A95-4C05-841C-FA3AF987601B}">
      <dgm:prSet/>
      <dgm:spPr/>
      <dgm:t>
        <a:bodyPr rtlCol="0"/>
        <a:lstStyle/>
        <a:p>
          <a:pPr rtl="0"/>
          <a:endParaRPr lang="en-US"/>
        </a:p>
      </dgm:t>
    </dgm:pt>
    <dgm:pt modelId="{19BA0C22-38BB-4E9F-89D5-0FF5FF9F12CE}" type="sibTrans" cxnId="{1339090C-9A95-4C05-841C-FA3AF987601B}">
      <dgm:prSet/>
      <dgm:spPr/>
      <dgm:t>
        <a:bodyPr rtlCol="0"/>
        <a:lstStyle/>
        <a:p>
          <a:pPr rtl="0"/>
          <a:endParaRPr lang="en-US"/>
        </a:p>
      </dgm:t>
    </dgm:pt>
    <dgm:pt modelId="{99E0600D-9954-43F4-8926-13B8777FAAA1}">
      <dgm:prSet phldrT="[Text]"/>
      <dgm:spPr/>
      <dgm:t>
        <a:bodyPr rtlCol="0"/>
        <a:lstStyle/>
        <a:p>
          <a:pPr rtl="0"/>
          <a:r>
            <a:rPr lang="pt-BR" noProof="0" dirty="0"/>
            <a:t>200 pacientes</a:t>
          </a:r>
        </a:p>
      </dgm:t>
      <dgm:extLst>
        <a:ext uri="{E40237B7-FDA0-4F09-8148-C483321AD2D9}">
          <dgm14:cNvPr xmlns:dgm14="http://schemas.microsoft.com/office/drawing/2010/diagram" id="0" name="" title="Group B task"/>
        </a:ext>
      </dgm:extLst>
    </dgm:pt>
    <dgm:pt modelId="{BE23F476-2C5C-42ED-BF2B-CD5FC7ADDDF6}" type="parTrans" cxnId="{09FCCB9D-A30A-4326-970E-26252D39327F}">
      <dgm:prSet/>
      <dgm:spPr/>
      <dgm:t>
        <a:bodyPr rtlCol="0"/>
        <a:lstStyle/>
        <a:p>
          <a:pPr rtl="0"/>
          <a:endParaRPr lang="en-US"/>
        </a:p>
      </dgm:t>
    </dgm:pt>
    <dgm:pt modelId="{C44937DC-4907-4769-AA8B-1B3E7391D7B0}" type="sibTrans" cxnId="{09FCCB9D-A30A-4326-970E-26252D39327F}">
      <dgm:prSet/>
      <dgm:spPr/>
      <dgm:t>
        <a:bodyPr rtlCol="0"/>
        <a:lstStyle/>
        <a:p>
          <a:pPr rtl="0"/>
          <a:endParaRPr lang="en-US"/>
        </a:p>
      </dgm:t>
    </dgm:pt>
    <dgm:pt modelId="{E6A445EE-D086-4B01-B491-D67950A5A065}" type="pres">
      <dgm:prSet presAssocID="{3F442EA2-39BA-4C9A-AD59-755D4917D532}" presName="linear" presStyleCnt="0">
        <dgm:presLayoutVars>
          <dgm:dir/>
          <dgm:animLvl val="lvl"/>
          <dgm:resizeHandles val="exact"/>
        </dgm:presLayoutVars>
      </dgm:prSet>
      <dgm:spPr/>
    </dgm:pt>
    <dgm:pt modelId="{6D3A9625-D3EB-4CA1-AB05-34452283708A}" type="pres">
      <dgm:prSet presAssocID="{4DF9FE7B-F642-4898-A360-D4E3814E1A3D}" presName="parentLin" presStyleCnt="0"/>
      <dgm:spPr/>
    </dgm:pt>
    <dgm:pt modelId="{7E290D25-335D-4339-A8E8-B036E46B5EB5}" type="pres">
      <dgm:prSet presAssocID="{4DF9FE7B-F642-4898-A360-D4E3814E1A3D}" presName="parentLeftMargin" presStyleLbl="node1" presStyleIdx="0" presStyleCnt="2"/>
      <dgm:spPr/>
    </dgm:pt>
    <dgm:pt modelId="{674922F1-7266-4681-AD4F-1C618A5FFF23}" type="pres">
      <dgm:prSet presAssocID="{4DF9FE7B-F642-4898-A360-D4E3814E1A3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6C29850-0672-4B77-B5DE-2E1563038631}" type="pres">
      <dgm:prSet presAssocID="{4DF9FE7B-F642-4898-A360-D4E3814E1A3D}" presName="negativeSpace" presStyleCnt="0"/>
      <dgm:spPr/>
    </dgm:pt>
    <dgm:pt modelId="{80259B02-529C-422B-91BE-D70198BA9F6C}" type="pres">
      <dgm:prSet presAssocID="{4DF9FE7B-F642-4898-A360-D4E3814E1A3D}" presName="childText" presStyleLbl="conFgAcc1" presStyleIdx="0" presStyleCnt="2">
        <dgm:presLayoutVars>
          <dgm:bulletEnabled val="1"/>
        </dgm:presLayoutVars>
      </dgm:prSet>
      <dgm:spPr/>
    </dgm:pt>
    <dgm:pt modelId="{E53EFB4E-D3DB-42E1-82AC-148F7D29254F}" type="pres">
      <dgm:prSet presAssocID="{43C18EFF-81FC-4D70-8C6B-E95FF3730413}" presName="spaceBetweenRectangles" presStyleCnt="0"/>
      <dgm:spPr/>
    </dgm:pt>
    <dgm:pt modelId="{07AC1C38-F728-4390-9C76-57A49ED97DBB}" type="pres">
      <dgm:prSet presAssocID="{3929B1E1-4BC4-4C73-ABE8-27CEF96A3652}" presName="parentLin" presStyleCnt="0"/>
      <dgm:spPr/>
    </dgm:pt>
    <dgm:pt modelId="{D0037F0D-DB9A-4BA4-97B4-D939B26E14DA}" type="pres">
      <dgm:prSet presAssocID="{3929B1E1-4BC4-4C73-ABE8-27CEF96A3652}" presName="parentLeftMargin" presStyleLbl="node1" presStyleIdx="0" presStyleCnt="2"/>
      <dgm:spPr/>
    </dgm:pt>
    <dgm:pt modelId="{21EEBBE2-729F-4D85-8CAE-C2B30FF126D2}" type="pres">
      <dgm:prSet presAssocID="{3929B1E1-4BC4-4C73-ABE8-27CEF96A365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ACB3FAF-C320-430D-84D4-71BA6D1761D1}" type="pres">
      <dgm:prSet presAssocID="{3929B1E1-4BC4-4C73-ABE8-27CEF96A3652}" presName="negativeSpace" presStyleCnt="0"/>
      <dgm:spPr/>
    </dgm:pt>
    <dgm:pt modelId="{5282638F-EFF2-4770-BB1A-21455422E45D}" type="pres">
      <dgm:prSet presAssocID="{3929B1E1-4BC4-4C73-ABE8-27CEF96A365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1339090C-9A95-4C05-841C-FA3AF987601B}" srcId="{3F442EA2-39BA-4C9A-AD59-755D4917D532}" destId="{3929B1E1-4BC4-4C73-ABE8-27CEF96A3652}" srcOrd="1" destOrd="0" parTransId="{F356CC76-9117-4B79-A270-BBBAFD3E9C79}" sibTransId="{19BA0C22-38BB-4E9F-89D5-0FF5FF9F12CE}"/>
    <dgm:cxn modelId="{35E51344-8990-43B9-992C-B097ADD30CDD}" type="presOf" srcId="{3929B1E1-4BC4-4C73-ABE8-27CEF96A3652}" destId="{21EEBBE2-729F-4D85-8CAE-C2B30FF126D2}" srcOrd="1" destOrd="0" presId="urn:microsoft.com/office/officeart/2005/8/layout/list1"/>
    <dgm:cxn modelId="{018BF54A-528B-43B1-81D2-397C1F3E269B}" type="presOf" srcId="{4DF9FE7B-F642-4898-A360-D4E3814E1A3D}" destId="{674922F1-7266-4681-AD4F-1C618A5FFF23}" srcOrd="1" destOrd="0" presId="urn:microsoft.com/office/officeart/2005/8/layout/list1"/>
    <dgm:cxn modelId="{E285B570-A936-4A7A-BA62-C7467521231B}" type="presOf" srcId="{3929B1E1-4BC4-4C73-ABE8-27CEF96A3652}" destId="{D0037F0D-DB9A-4BA4-97B4-D939B26E14DA}" srcOrd="0" destOrd="0" presId="urn:microsoft.com/office/officeart/2005/8/layout/list1"/>
    <dgm:cxn modelId="{F0845B7D-AB8D-48F2-901D-9DB5785551D3}" type="presOf" srcId="{EFF2750D-B4B3-474C-8B62-8B638DC31F7E}" destId="{80259B02-529C-422B-91BE-D70198BA9F6C}" srcOrd="0" destOrd="0" presId="urn:microsoft.com/office/officeart/2005/8/layout/list1"/>
    <dgm:cxn modelId="{EBD8BE8D-6018-43E2-B081-034BB5656EB6}" srcId="{3F442EA2-39BA-4C9A-AD59-755D4917D532}" destId="{4DF9FE7B-F642-4898-A360-D4E3814E1A3D}" srcOrd="0" destOrd="0" parTransId="{1C10F06D-860A-4604-A7AD-02E614FE3976}" sibTransId="{43C18EFF-81FC-4D70-8C6B-E95FF3730413}"/>
    <dgm:cxn modelId="{09FCCB9D-A30A-4326-970E-26252D39327F}" srcId="{3929B1E1-4BC4-4C73-ABE8-27CEF96A3652}" destId="{99E0600D-9954-43F4-8926-13B8777FAAA1}" srcOrd="0" destOrd="0" parTransId="{BE23F476-2C5C-42ED-BF2B-CD5FC7ADDDF6}" sibTransId="{C44937DC-4907-4769-AA8B-1B3E7391D7B0}"/>
    <dgm:cxn modelId="{A058DDA2-48CA-4E5B-B389-F71A59C262B0}" srcId="{4DF9FE7B-F642-4898-A360-D4E3814E1A3D}" destId="{EFF2750D-B4B3-474C-8B62-8B638DC31F7E}" srcOrd="0" destOrd="0" parTransId="{AEBC78E6-CDDC-4C8F-A157-3C51E907FACD}" sibTransId="{75C067D7-FCD2-4969-8F27-4BBDA88E75ED}"/>
    <dgm:cxn modelId="{430BDFA4-DC50-4C78-BCB6-6A97557D15AE}" type="presOf" srcId="{4DF9FE7B-F642-4898-A360-D4E3814E1A3D}" destId="{7E290D25-335D-4339-A8E8-B036E46B5EB5}" srcOrd="0" destOrd="0" presId="urn:microsoft.com/office/officeart/2005/8/layout/list1"/>
    <dgm:cxn modelId="{F327B1E4-1DEF-4944-9B7B-0D4B210D709B}" type="presOf" srcId="{3F442EA2-39BA-4C9A-AD59-755D4917D532}" destId="{E6A445EE-D086-4B01-B491-D67950A5A065}" srcOrd="0" destOrd="0" presId="urn:microsoft.com/office/officeart/2005/8/layout/list1"/>
    <dgm:cxn modelId="{937D19ED-A384-4A38-8FCF-5DE84408C161}" type="presOf" srcId="{99E0600D-9954-43F4-8926-13B8777FAAA1}" destId="{5282638F-EFF2-4770-BB1A-21455422E45D}" srcOrd="0" destOrd="0" presId="urn:microsoft.com/office/officeart/2005/8/layout/list1"/>
    <dgm:cxn modelId="{75C9B1AC-5A87-4668-B02D-82E3A7B3DE32}" type="presParOf" srcId="{E6A445EE-D086-4B01-B491-D67950A5A065}" destId="{6D3A9625-D3EB-4CA1-AB05-34452283708A}" srcOrd="0" destOrd="0" presId="urn:microsoft.com/office/officeart/2005/8/layout/list1"/>
    <dgm:cxn modelId="{0BC5A9A0-4F1E-47F7-9633-5DB4606195A3}" type="presParOf" srcId="{6D3A9625-D3EB-4CA1-AB05-34452283708A}" destId="{7E290D25-335D-4339-A8E8-B036E46B5EB5}" srcOrd="0" destOrd="0" presId="urn:microsoft.com/office/officeart/2005/8/layout/list1"/>
    <dgm:cxn modelId="{A5CF6AF8-B27D-4252-8C00-D45C5CA66C33}" type="presParOf" srcId="{6D3A9625-D3EB-4CA1-AB05-34452283708A}" destId="{674922F1-7266-4681-AD4F-1C618A5FFF23}" srcOrd="1" destOrd="0" presId="urn:microsoft.com/office/officeart/2005/8/layout/list1"/>
    <dgm:cxn modelId="{53BC635B-B66B-4BB6-B67B-5E308E6DBB8D}" type="presParOf" srcId="{E6A445EE-D086-4B01-B491-D67950A5A065}" destId="{96C29850-0672-4B77-B5DE-2E1563038631}" srcOrd="1" destOrd="0" presId="urn:microsoft.com/office/officeart/2005/8/layout/list1"/>
    <dgm:cxn modelId="{95DA9A8E-E307-40CE-8345-1BA865FF3808}" type="presParOf" srcId="{E6A445EE-D086-4B01-B491-D67950A5A065}" destId="{80259B02-529C-422B-91BE-D70198BA9F6C}" srcOrd="2" destOrd="0" presId="urn:microsoft.com/office/officeart/2005/8/layout/list1"/>
    <dgm:cxn modelId="{9A391751-1CCB-4059-942E-743D33194855}" type="presParOf" srcId="{E6A445EE-D086-4B01-B491-D67950A5A065}" destId="{E53EFB4E-D3DB-42E1-82AC-148F7D29254F}" srcOrd="3" destOrd="0" presId="urn:microsoft.com/office/officeart/2005/8/layout/list1"/>
    <dgm:cxn modelId="{2C863F8C-313B-4956-93D2-7FCD89C736AB}" type="presParOf" srcId="{E6A445EE-D086-4B01-B491-D67950A5A065}" destId="{07AC1C38-F728-4390-9C76-57A49ED97DBB}" srcOrd="4" destOrd="0" presId="urn:microsoft.com/office/officeart/2005/8/layout/list1"/>
    <dgm:cxn modelId="{4411D49A-18D1-42F6-8D11-5A3F7F2C55D6}" type="presParOf" srcId="{07AC1C38-F728-4390-9C76-57A49ED97DBB}" destId="{D0037F0D-DB9A-4BA4-97B4-D939B26E14DA}" srcOrd="0" destOrd="0" presId="urn:microsoft.com/office/officeart/2005/8/layout/list1"/>
    <dgm:cxn modelId="{C913ED4B-5AB4-4497-A8B7-45000178B74A}" type="presParOf" srcId="{07AC1C38-F728-4390-9C76-57A49ED97DBB}" destId="{21EEBBE2-729F-4D85-8CAE-C2B30FF126D2}" srcOrd="1" destOrd="0" presId="urn:microsoft.com/office/officeart/2005/8/layout/list1"/>
    <dgm:cxn modelId="{1F12AF40-6796-4B49-A65B-1323D4DD25E1}" type="presParOf" srcId="{E6A445EE-D086-4B01-B491-D67950A5A065}" destId="{AACB3FAF-C320-430D-84D4-71BA6D1761D1}" srcOrd="5" destOrd="0" presId="urn:microsoft.com/office/officeart/2005/8/layout/list1"/>
    <dgm:cxn modelId="{AE66D236-6310-4110-907D-22C916DED3A3}" type="presParOf" srcId="{E6A445EE-D086-4B01-B491-D67950A5A065}" destId="{5282638F-EFF2-4770-BB1A-21455422E45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259B02-529C-422B-91BE-D70198BA9F6C}">
      <dsp:nvSpPr>
        <dsp:cNvPr id="0" name=""/>
        <dsp:cNvSpPr/>
      </dsp:nvSpPr>
      <dsp:spPr>
        <a:xfrm>
          <a:off x="0" y="585964"/>
          <a:ext cx="3302196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287" tIns="416560" rIns="256287" bIns="142240" numCol="1" spcCol="1270" rtlCol="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noProof="0" dirty="0"/>
            <a:t>30 pacientes</a:t>
          </a:r>
        </a:p>
      </dsp:txBody>
      <dsp:txXfrm>
        <a:off x="0" y="585964"/>
        <a:ext cx="3302196" cy="850500"/>
      </dsp:txXfrm>
    </dsp:sp>
    <dsp:sp modelId="{674922F1-7266-4681-AD4F-1C618A5FFF23}">
      <dsp:nvSpPr>
        <dsp:cNvPr id="0" name=""/>
        <dsp:cNvSpPr/>
      </dsp:nvSpPr>
      <dsp:spPr>
        <a:xfrm>
          <a:off x="165109" y="290764"/>
          <a:ext cx="2311537" cy="590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371" tIns="0" rIns="87371" bIns="0" numCol="1" spcCol="1270" rtlCol="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noProof="0" dirty="0"/>
            <a:t>Amostras Iniciais</a:t>
          </a:r>
        </a:p>
      </dsp:txBody>
      <dsp:txXfrm>
        <a:off x="193930" y="319585"/>
        <a:ext cx="2253895" cy="532758"/>
      </dsp:txXfrm>
    </dsp:sp>
    <dsp:sp modelId="{5282638F-EFF2-4770-BB1A-21455422E45D}">
      <dsp:nvSpPr>
        <dsp:cNvPr id="0" name=""/>
        <dsp:cNvSpPr/>
      </dsp:nvSpPr>
      <dsp:spPr>
        <a:xfrm>
          <a:off x="0" y="1839664"/>
          <a:ext cx="3302196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287" tIns="416560" rIns="256287" bIns="142240" numCol="1" spcCol="1270" rtlCol="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noProof="0" dirty="0"/>
            <a:t>200 pacientes</a:t>
          </a:r>
        </a:p>
      </dsp:txBody>
      <dsp:txXfrm>
        <a:off x="0" y="1839664"/>
        <a:ext cx="3302196" cy="850500"/>
      </dsp:txXfrm>
    </dsp:sp>
    <dsp:sp modelId="{21EEBBE2-729F-4D85-8CAE-C2B30FF126D2}">
      <dsp:nvSpPr>
        <dsp:cNvPr id="0" name=""/>
        <dsp:cNvSpPr/>
      </dsp:nvSpPr>
      <dsp:spPr>
        <a:xfrm>
          <a:off x="165109" y="1544464"/>
          <a:ext cx="2311537" cy="590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371" tIns="0" rIns="87371" bIns="0" numCol="1" spcCol="1270" rtlCol="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noProof="0" dirty="0"/>
            <a:t>Amostras Adicionais</a:t>
          </a:r>
        </a:p>
      </dsp:txBody>
      <dsp:txXfrm>
        <a:off x="193930" y="1573285"/>
        <a:ext cx="2253895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D60DB00-A6E3-4D47-BDF0-10ED360809A3}" type="datetime1">
              <a:rPr lang="pt-BR" smtClean="0"/>
              <a:t>16/12/2023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EE90FB7-7BE5-4BD8-9BF5-21AB483C5F70}" type="datetime1">
              <a:rPr lang="pt-BR" noProof="0" smtClean="0"/>
              <a:pPr/>
              <a:t>16/12/2023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41221E5-7225-48EB-A4EE-420E7BFCF705}" type="slidenum">
              <a:rPr lang="pt-BR" smtClean="0"/>
              <a:pPr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9576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84C34B-1520-2406-C086-AFBA2B9F28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149C0641-6077-EDC0-99D7-9AEF19C1BC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18293DE4-CAB3-DD4F-3E35-F364AFEFCB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7AD63671-F8A8-A013-1B8C-5CB53678E6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41221E5-7225-48EB-A4EE-420E7BFCF705}" type="slidenum">
              <a:rPr lang="pt-BR" smtClean="0"/>
              <a:pPr rtl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41046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A099E5-E52D-49E8-5D9A-820AA8D4E7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2511FA66-6081-C83D-5C14-129D122025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81F34BDB-1632-C7C6-C696-1E4B76E0EF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5BC34BC7-ED67-4FA9-1FCB-718A806DCD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41221E5-7225-48EB-A4EE-420E7BFCF705}" type="slidenum">
              <a:rPr lang="pt-BR" smtClean="0"/>
              <a:pPr rtl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33656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D58C2-05B5-AF83-272D-6E678D051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115A3559-B65E-A4E6-63EC-EA0DCDFA45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E0F7B6E3-EDE0-EB45-8505-64AC246C7A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37581A0-8FA4-A1CD-2771-129795CA79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41221E5-7225-48EB-A4EE-420E7BFCF705}" type="slidenum">
              <a:rPr lang="pt-BR" smtClean="0"/>
              <a:pPr rtl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79599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0C03FF-98C0-DEDE-18F9-C7CD8DC45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5E5015CC-EB51-1D6D-B2D7-D4D4B8EFAD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A46B07D0-B8A2-F2DC-1962-8799BBC8B5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2F427754-1B8C-824F-CEAB-814296F8A5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41221E5-7225-48EB-A4EE-420E7BFCF705}" type="slidenum">
              <a:rPr lang="pt-BR" smtClean="0"/>
              <a:pPr rtl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5749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41221E5-7225-48EB-A4EE-420E7BFCF705}" type="slidenum">
              <a:rPr lang="pt-BR" smtClean="0"/>
              <a:pPr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5406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13B4E3-F000-FDF0-6199-5A28FFA751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B03325AD-8C88-53AB-B777-99C3ECCC5D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78157317-D697-A851-10B2-51E28ECE52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6EEE751-902D-F4FD-BEA6-739FAA485E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41221E5-7225-48EB-A4EE-420E7BFCF705}" type="slidenum">
              <a:rPr lang="pt-BR" smtClean="0"/>
              <a:pPr rtl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0030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514548-714E-C232-B14E-49EB4F7754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BE0E177F-2E91-1845-4E0F-B055494CAB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EEDC5239-9028-6B88-F614-7B01036BFF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68AA3B7-A1A6-FD07-8410-AAF0E30CCA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41221E5-7225-48EB-A4EE-420E7BFCF705}" type="slidenum">
              <a:rPr lang="pt-BR" smtClean="0"/>
              <a:pPr rtl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0266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5DF178-7035-9035-BA55-3DB40E7571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93D47256-8C86-DD4D-DDA7-67DF62964E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229733D9-FD15-9206-9EE5-87C84474A6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11EFDEB5-ED66-9745-1819-B2CB0CF244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41221E5-7225-48EB-A4EE-420E7BFCF705}" type="slidenum">
              <a:rPr lang="pt-BR" smtClean="0"/>
              <a:pPr rtl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9368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26884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87EA21-3559-FA61-3B0B-DC96AC69C6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65D7908-0568-3B16-15A3-FD07349C2E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CA3F38E-48BA-27B3-1FEA-DDDB663264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CE9310F-DB5E-029B-7BCD-A5FBC5E026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7623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8638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41221E5-7225-48EB-A4EE-420E7BFCF705}" type="slidenum">
              <a:rPr lang="pt-BR" smtClean="0"/>
              <a:pPr rtl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1636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 bwMode="ltGray">
      <p:bgPr>
        <a:gradFill rotWithShape="1">
          <a:gsLst>
            <a:gs pos="0">
              <a:schemeClr val="tx2">
                <a:lumMod val="20000"/>
                <a:lumOff val="80000"/>
              </a:schemeClr>
            </a:gs>
            <a:gs pos="90000">
              <a:schemeClr val="tx2">
                <a:lumMod val="60000"/>
                <a:lumOff val="4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699025" y="6356351"/>
            <a:ext cx="1218883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B70C78E-4309-4963-9DFE-35F1C5A8323C}" type="datetime1">
              <a:rPr lang="pt-BR" noProof="0" smtClean="0"/>
              <a:pPr/>
              <a:t>16/12/2023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114708" y="6356351"/>
            <a:ext cx="3974065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285571" y="6356351"/>
            <a:ext cx="609441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pic>
        <p:nvPicPr>
          <p:cNvPr id="55" name="Imagem 2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1803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Retângulo 35"/>
          <p:cNvSpPr/>
          <p:nvPr userDrawn="1"/>
        </p:nvSpPr>
        <p:spPr>
          <a:xfrm>
            <a:off x="11892563" y="0"/>
            <a:ext cx="304721" cy="6858000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01147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90E5E0E-7085-430D-BF15-EB3C5726629F}" type="datetime1">
              <a:rPr lang="pt-BR" noProof="0" smtClean="0"/>
              <a:pPr/>
              <a:t>16/12/2023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496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>
            <a:lvl5pPr>
              <a:defRPr/>
            </a:lvl5pPr>
          </a:lstStyle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2D163CE-6F2E-4E45-A6F3-736864E1C592}" type="datetime1">
              <a:rPr lang="pt-BR" noProof="0" smtClean="0"/>
              <a:pPr/>
              <a:t>16/12/2023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Retângulo 7"/>
          <p:cNvSpPr/>
          <p:nvPr userDrawn="1"/>
        </p:nvSpPr>
        <p:spPr>
          <a:xfrm>
            <a:off x="11885691" y="0"/>
            <a:ext cx="304721" cy="6858000"/>
          </a:xfrm>
          <a:prstGeom prst="rect">
            <a:avLst/>
          </a:prstGeom>
          <a:solidFill>
            <a:schemeClr val="tx2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4863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75CEC02-C4A0-45DF-B33B-9CB1BC726506}" type="datetime1">
              <a:rPr lang="pt-BR" noProof="0" smtClean="0"/>
              <a:pPr/>
              <a:t>16/12/2023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3219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19454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919454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AEC863-7BB7-45E0-AEEF-16A5432CDD11}" type="datetime1">
              <a:rPr lang="pt-BR" noProof="0" smtClean="0"/>
              <a:pPr/>
              <a:t>16/12/2023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pic>
        <p:nvPicPr>
          <p:cNvPr id="7" name="Imagem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1803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tângulo 8"/>
          <p:cNvSpPr/>
          <p:nvPr/>
        </p:nvSpPr>
        <p:spPr>
          <a:xfrm>
            <a:off x="11892563" y="0"/>
            <a:ext cx="304721" cy="6858000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2873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935496" y="1600200"/>
            <a:ext cx="4572000" cy="4572000"/>
          </a:xfrm>
        </p:spPr>
        <p:txBody>
          <a:bodyPr rtlCol="0"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824328" y="1600200"/>
            <a:ext cx="4572000" cy="4572000"/>
          </a:xfrm>
        </p:spPr>
        <p:txBody>
          <a:bodyPr rtlCol="0"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0EE904F-C587-4217-8495-37535CCEBB1F}" type="datetime1">
              <a:rPr lang="pt-BR" noProof="0" smtClean="0"/>
              <a:pPr/>
              <a:t>16/12/2023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53845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03413" y="177800"/>
            <a:ext cx="9472824" cy="1239837"/>
          </a:xfrm>
        </p:spPr>
        <p:txBody>
          <a:bodyPr rtlCol="0"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936615" y="1499616"/>
            <a:ext cx="4572000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936615" y="2514706"/>
            <a:ext cx="4572000" cy="3657493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4328" y="1499616"/>
            <a:ext cx="4572000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824328" y="2514600"/>
            <a:ext cx="4572000" cy="3655568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68A5A7C-4182-4B0E-8C1E-A099E5512A8B}" type="datetime1">
              <a:rPr lang="pt-BR" noProof="0" smtClean="0"/>
              <a:pPr/>
              <a:t>16/12/2023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48964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077E49A-C6CC-4647-8530-43BAF66989F4}" type="datetime1">
              <a:rPr lang="pt-BR" noProof="0" smtClean="0"/>
              <a:pPr/>
              <a:t>16/12/2023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87922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5180250" y="6356351"/>
            <a:ext cx="1218883" cy="365125"/>
          </a:xfrm>
        </p:spPr>
        <p:txBody>
          <a:bodyPr rtlCol="0"/>
          <a:lstStyle>
            <a:lvl1pPr>
              <a:defRPr/>
            </a:lvl1pPr>
          </a:lstStyle>
          <a:p>
            <a:fld id="{1D217809-F5F9-4818-B777-5D88ACA2F0FE}" type="datetime1">
              <a:rPr lang="pt-BR" noProof="0" smtClean="0"/>
              <a:pPr/>
              <a:t>16/12/2023</a:t>
            </a:fld>
            <a:endParaRPr lang="pt-BR" noProof="0" dirty="0"/>
          </a:p>
        </p:txBody>
      </p:sp>
      <p:sp>
        <p:nvSpPr>
          <p:cNvPr id="6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6595933" y="6356351"/>
            <a:ext cx="3974065" cy="365125"/>
          </a:xfr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4"/>
          <p:cNvSpPr>
            <a:spLocks noGrp="1"/>
          </p:cNvSpPr>
          <p:nvPr>
            <p:ph type="sldNum" sz="quarter" idx="12"/>
          </p:nvPr>
        </p:nvSpPr>
        <p:spPr>
          <a:xfrm>
            <a:off x="10766796" y="6356351"/>
            <a:ext cx="609441" cy="365125"/>
          </a:xfrm>
        </p:spPr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7328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9B11C3-DE8D-4DDF-BD1D-2C3F7CE8CBAA}" type="datetime1">
              <a:rPr lang="pt-BR" noProof="0" smtClean="0"/>
              <a:pPr/>
              <a:t>16/12/2023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9" name="Retângulo 8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76394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DEB9A8F-F6DB-411E-9D5A-F3258D3687A0}" type="datetime1">
              <a:rPr lang="pt-BR" noProof="0" smtClean="0"/>
              <a:pPr/>
              <a:t>16/12/2023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9" name="Retângulo 8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5645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tx2">
                <a:lumMod val="20000"/>
                <a:lumOff val="80000"/>
              </a:schemeClr>
            </a:gs>
            <a:gs pos="90000">
              <a:schemeClr val="tx2">
                <a:lumMod val="60000"/>
                <a:lumOff val="4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903413" y="177800"/>
            <a:ext cx="9472824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903413" y="1600200"/>
            <a:ext cx="9472824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fld id="{82157358-F5C3-451D-B85B-3610D9B3258D}" type="datetime1">
              <a:rPr lang="pt-BR" noProof="0" smtClean="0"/>
              <a:pPr/>
              <a:t>16/12/2023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all" baseline="0"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9" name="Retângulo 8"/>
          <p:cNvSpPr/>
          <p:nvPr/>
        </p:nvSpPr>
        <p:spPr>
          <a:xfrm>
            <a:off x="11885691" y="0"/>
            <a:ext cx="304721" cy="6858000"/>
          </a:xfrm>
          <a:prstGeom prst="rect">
            <a:avLst/>
          </a:prstGeom>
          <a:solidFill>
            <a:schemeClr val="tx2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pic>
        <p:nvPicPr>
          <p:cNvPr id="46" name="Imagem 2"/>
          <p:cNvPicPr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18034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1518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39" userDrawn="1">
          <p15:clr>
            <a:srgbClr val="F26B43"/>
          </p15:clr>
        </p15:guide>
        <p15:guide id="2" pos="1199" userDrawn="1">
          <p15:clr>
            <a:srgbClr val="F26B43"/>
          </p15:clr>
        </p15:guide>
        <p15:guide id="3" pos="719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38028" y="3220891"/>
            <a:ext cx="6912767" cy="640157"/>
          </a:xfrm>
        </p:spPr>
        <p:txBody>
          <a:bodyPr rtlCol="0"/>
          <a:lstStyle/>
          <a:p>
            <a:pPr rtl="0"/>
            <a:r>
              <a:rPr lang="pt-BR" sz="3200" dirty="0">
                <a:solidFill>
                  <a:schemeClr val="accent5">
                    <a:lumMod val="75000"/>
                  </a:schemeClr>
                </a:solidFill>
              </a:rPr>
              <a:t>Trabalhando com Métodos Científicos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38028" y="4005064"/>
            <a:ext cx="7516442" cy="504056"/>
          </a:xfrm>
        </p:spPr>
        <p:txBody>
          <a:bodyPr rtlCol="0">
            <a:normAutofit/>
          </a:bodyPr>
          <a:lstStyle/>
          <a:p>
            <a:pPr rtl="0"/>
            <a:r>
              <a:rPr lang="pt-BR" sz="1800" b="0" i="0" dirty="0">
                <a:effectLst/>
                <a:latin typeface="Söhne"/>
              </a:rPr>
              <a:t>Explorando a Intersecção entre Dosagem, Hábitos de Vida e Respostas Clínicas</a:t>
            </a:r>
            <a:endParaRPr lang="pt-BR" sz="1800" dirty="0"/>
          </a:p>
        </p:txBody>
      </p:sp>
      <p:pic>
        <p:nvPicPr>
          <p:cNvPr id="5" name="Imagem 4" descr="Fundo preto com letras brancas&#10;&#10;Descrição gerada automaticamente com confiança média">
            <a:extLst>
              <a:ext uri="{FF2B5EF4-FFF2-40B4-BE49-F238E27FC236}">
                <a16:creationId xmlns:a16="http://schemas.microsoft.com/office/drawing/2014/main" id="{0E9F01B0-B7D5-CA6E-4D09-D16DF6114A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473" y="1571408"/>
            <a:ext cx="1807877" cy="1807877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40956638-1C5F-B08F-9084-6BF32CCF95FD}"/>
              </a:ext>
            </a:extLst>
          </p:cNvPr>
          <p:cNvSpPr txBox="1">
            <a:spLocks/>
          </p:cNvSpPr>
          <p:nvPr/>
        </p:nvSpPr>
        <p:spPr>
          <a:xfrm>
            <a:off x="8254652" y="5877272"/>
            <a:ext cx="3556002" cy="980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Euphemia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>
                <a:solidFill>
                  <a:srgbClr val="0070C0"/>
                </a:solidFill>
                <a:latin typeface="Söhne"/>
              </a:rPr>
              <a:t>Israel de Castro Evangelista</a:t>
            </a:r>
          </a:p>
          <a:p>
            <a:r>
              <a:rPr lang="pt-BR" sz="1800" dirty="0">
                <a:solidFill>
                  <a:srgbClr val="0070C0"/>
                </a:solidFill>
              </a:rPr>
              <a:t>Cientista de Dados</a:t>
            </a:r>
          </a:p>
          <a:p>
            <a:r>
              <a:rPr lang="pt-BR" sz="1800" dirty="0">
                <a:solidFill>
                  <a:srgbClr val="0070C0"/>
                </a:solidFill>
              </a:rPr>
              <a:t>Turma Newton</a:t>
            </a:r>
          </a:p>
        </p:txBody>
      </p:sp>
    </p:spTree>
    <p:extLst>
      <p:ext uri="{BB962C8B-B14F-4D97-AF65-F5344CB8AC3E}">
        <p14:creationId xmlns:p14="http://schemas.microsoft.com/office/powerpoint/2010/main" val="66759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C0C248-5AB4-D2F6-D350-62318B156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AC152A-980D-FC2D-11B3-9C8F1B533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Gráfico: Tabela Probabilística</a:t>
            </a:r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A92340D2-05DD-5AAA-89C9-54B01DA87D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35496" y="1600200"/>
            <a:ext cx="9775540" cy="532656"/>
          </a:xfrm>
        </p:spPr>
        <p:txBody>
          <a:bodyPr rtlCol="0"/>
          <a:lstStyle/>
          <a:p>
            <a:pPr rtl="0"/>
            <a:r>
              <a:rPr lang="pt-BR" dirty="0"/>
              <a:t>Dosagem x Efeitos e Hábitos x Eficácia 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D20756FC-D859-1291-A831-B1019653D4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912726"/>
              </p:ext>
            </p:extLst>
          </p:nvPr>
        </p:nvGraphicFramePr>
        <p:xfrm>
          <a:off x="2278755" y="2134616"/>
          <a:ext cx="4533900" cy="2487930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2233636">
                  <a:extLst>
                    <a:ext uri="{9D8B030D-6E8A-4147-A177-3AD203B41FA5}">
                      <a16:colId xmlns:a16="http://schemas.microsoft.com/office/drawing/2014/main" val="830584698"/>
                    </a:ext>
                  </a:extLst>
                </a:gridCol>
                <a:gridCol w="1284975">
                  <a:extLst>
                    <a:ext uri="{9D8B030D-6E8A-4147-A177-3AD203B41FA5}">
                      <a16:colId xmlns:a16="http://schemas.microsoft.com/office/drawing/2014/main" val="1595118344"/>
                    </a:ext>
                  </a:extLst>
                </a:gridCol>
                <a:gridCol w="1015289">
                  <a:extLst>
                    <a:ext uri="{9D8B030D-6E8A-4147-A177-3AD203B41FA5}">
                      <a16:colId xmlns:a16="http://schemas.microsoft.com/office/drawing/2014/main" val="231415481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Dosagem do Medicamento (mg)</a:t>
                      </a:r>
                      <a:endParaRPr lang="pt-BR" sz="12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Efeitos Colaterais</a:t>
                      </a:r>
                      <a:endParaRPr lang="pt-BR" sz="12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Probabilidade</a:t>
                      </a:r>
                      <a:endParaRPr lang="pt-BR" sz="12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4512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50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 dirty="0">
                          <a:effectLst/>
                        </a:rPr>
                        <a:t>Nenhum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 dirty="0">
                          <a:effectLst/>
                        </a:rPr>
                        <a:t>8.0%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56491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50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Leves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9.5%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402157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50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Moderados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 dirty="0">
                          <a:effectLst/>
                        </a:rPr>
                        <a:t>5.0%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091551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50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Graves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1.5%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070258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Nenhum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10.0%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962150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Leves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14.5%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806644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Moderados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8.0%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291080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Graves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8.0%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87277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200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Nenhum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1.0%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902811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200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Leves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5.5%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70207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200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Moderados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13.0%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6155606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200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Graves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 dirty="0">
                          <a:effectLst/>
                        </a:rPr>
                        <a:t>16.0%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8734594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837CDC82-9B20-3B2E-DC5D-419BD62A70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475741"/>
              </p:ext>
            </p:extLst>
          </p:nvPr>
        </p:nvGraphicFramePr>
        <p:xfrm>
          <a:off x="7244703" y="2132856"/>
          <a:ext cx="4178301" cy="2489690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1383249">
                  <a:extLst>
                    <a:ext uri="{9D8B030D-6E8A-4147-A177-3AD203B41FA5}">
                      <a16:colId xmlns:a16="http://schemas.microsoft.com/office/drawing/2014/main" val="1343187860"/>
                    </a:ext>
                  </a:extLst>
                </a:gridCol>
                <a:gridCol w="1779823">
                  <a:extLst>
                    <a:ext uri="{9D8B030D-6E8A-4147-A177-3AD203B41FA5}">
                      <a16:colId xmlns:a16="http://schemas.microsoft.com/office/drawing/2014/main" val="829193866"/>
                    </a:ext>
                  </a:extLst>
                </a:gridCol>
                <a:gridCol w="1015229">
                  <a:extLst>
                    <a:ext uri="{9D8B030D-6E8A-4147-A177-3AD203B41FA5}">
                      <a16:colId xmlns:a16="http://schemas.microsoft.com/office/drawing/2014/main" val="1603193601"/>
                    </a:ext>
                  </a:extLst>
                </a:gridCol>
              </a:tblGrid>
              <a:tr h="19064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Hábitos de Vida</a:t>
                      </a:r>
                      <a:endParaRPr lang="pt-BR" sz="12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Eficácia do Medicamento</a:t>
                      </a:r>
                      <a:endParaRPr lang="pt-BR" sz="12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Probabilidade</a:t>
                      </a:r>
                      <a:endParaRPr lang="pt-BR" sz="12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632400"/>
                  </a:ext>
                </a:extLst>
              </a:tr>
              <a:tr h="19064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Não Fuma/Não Bebe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Baixa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0.5%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59984347"/>
                  </a:ext>
                </a:extLst>
              </a:tr>
              <a:tr h="19064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Não Fuma/Não Bebe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Moderada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5.5%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35355153"/>
                  </a:ext>
                </a:extLst>
              </a:tr>
              <a:tr h="19064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Não Fuma/Não Bebe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Alta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11.0%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5891768"/>
                  </a:ext>
                </a:extLst>
              </a:tr>
              <a:tr h="19064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Bebe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Baixa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17.5%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88038106"/>
                  </a:ext>
                </a:extLst>
              </a:tr>
              <a:tr h="19064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Bebe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Moderada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14.5%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73355424"/>
                  </a:ext>
                </a:extLst>
              </a:tr>
              <a:tr h="19064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Bebe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Alta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2.5%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19069690"/>
                  </a:ext>
                </a:extLst>
              </a:tr>
              <a:tr h="19064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Fuma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Baixa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8.0%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05229159"/>
                  </a:ext>
                </a:extLst>
              </a:tr>
              <a:tr h="19064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Fuma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Moderada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14.0%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33588122"/>
                  </a:ext>
                </a:extLst>
              </a:tr>
              <a:tr h="19064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Fuma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Alta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5.0%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43842589"/>
                  </a:ext>
                </a:extLst>
              </a:tr>
              <a:tr h="19064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Fuma e Bebe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Baixa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13.0%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90116931"/>
                  </a:ext>
                </a:extLst>
              </a:tr>
              <a:tr h="19064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Fuma e Bebe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Moderada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7.0%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2778926"/>
                  </a:ext>
                </a:extLst>
              </a:tr>
              <a:tr h="20017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Fuma e Bebe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Alta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 dirty="0">
                          <a:effectLst/>
                        </a:rPr>
                        <a:t>1.5%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89845432"/>
                  </a:ext>
                </a:extLst>
              </a:tr>
            </a:tbl>
          </a:graphicData>
        </a:graphic>
      </p:graphicFrame>
      <p:sp>
        <p:nvSpPr>
          <p:cNvPr id="5" name="Espaço reservado para conteúdo 13">
            <a:extLst>
              <a:ext uri="{FF2B5EF4-FFF2-40B4-BE49-F238E27FC236}">
                <a16:creationId xmlns:a16="http://schemas.microsoft.com/office/drawing/2014/main" id="{A134261B-A5BB-C8CB-E6A5-7333B19CCFA1}"/>
              </a:ext>
            </a:extLst>
          </p:cNvPr>
          <p:cNvSpPr txBox="1">
            <a:spLocks/>
          </p:cNvSpPr>
          <p:nvPr/>
        </p:nvSpPr>
        <p:spPr>
          <a:xfrm>
            <a:off x="2184103" y="4869160"/>
            <a:ext cx="8911444" cy="17446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b="1" dirty="0"/>
              <a:t>Dosagem e Efeitos Colaterais: </a:t>
            </a:r>
            <a:r>
              <a:rPr lang="pt-BR" sz="1800" dirty="0"/>
              <a:t>A probabilidade de efeitos colaterais graves aumenta com a dosagem, de 1,5% em 50 mg para 16% em 200 mg, alinhando-se com a correlação vista nas amostras.</a:t>
            </a:r>
          </a:p>
          <a:p>
            <a:r>
              <a:rPr lang="pt-BR" sz="1800" b="1" dirty="0"/>
              <a:t>Hábitos de Vida e Eficácia: </a:t>
            </a:r>
            <a:r>
              <a:rPr lang="pt-BR" sz="1800" dirty="0"/>
              <a:t>Pacientes sem hábitos nocivos apresentam maior eficácia do tratamento (11%) do que aqueles com hábitos prejudiciais (1,5%), refletindo a correlação negativa moderada (-0,35) e confirmando que estilos de vida saudáveis melhoram a resposta ao medicamento.</a:t>
            </a:r>
          </a:p>
        </p:txBody>
      </p:sp>
    </p:spTree>
    <p:extLst>
      <p:ext uri="{BB962C8B-B14F-4D97-AF65-F5344CB8AC3E}">
        <p14:creationId xmlns:p14="http://schemas.microsoft.com/office/powerpoint/2010/main" val="9845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EB3798-8D87-9170-C077-D18A71B4A7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CB87E2-5227-C6CE-4EB1-F1B8A37B9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Interpretação dos Resultados</a:t>
            </a:r>
          </a:p>
        </p:txBody>
      </p:sp>
      <p:sp>
        <p:nvSpPr>
          <p:cNvPr id="5" name="Espaço reservado para conteúdo 13">
            <a:extLst>
              <a:ext uri="{FF2B5EF4-FFF2-40B4-BE49-F238E27FC236}">
                <a16:creationId xmlns:a16="http://schemas.microsoft.com/office/drawing/2014/main" id="{B428B206-9216-63FA-C59A-7B30F4C9B58F}"/>
              </a:ext>
            </a:extLst>
          </p:cNvPr>
          <p:cNvSpPr txBox="1">
            <a:spLocks/>
          </p:cNvSpPr>
          <p:nvPr/>
        </p:nvSpPr>
        <p:spPr>
          <a:xfrm>
            <a:off x="1903413" y="1628800"/>
            <a:ext cx="8911444" cy="1744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b="1" dirty="0"/>
              <a:t>Influência da Dosagem e Hábitos de Vida: </a:t>
            </a:r>
            <a:r>
              <a:rPr lang="pt-BR" sz="1800" dirty="0"/>
              <a:t>Análise confirma que dosagem mais alta eleva risco de efeitos colaterais graves, e hábitos saudáveis aumentam eficácia do tratamento.</a:t>
            </a:r>
          </a:p>
          <a:p>
            <a:r>
              <a:rPr lang="pt-BR" sz="1800" b="1" dirty="0"/>
              <a:t>Dados Probabilísticos: </a:t>
            </a:r>
            <a:r>
              <a:rPr lang="pt-BR" sz="1800" dirty="0"/>
              <a:t>Aumento de efeitos colaterais graves de 1,5% para 16% com dosagem mais alta; alta eficácia cai drasticamente de 11% para 1,5% com hábitos prejudiciais.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0991DBC2-DDD4-75D7-EA5C-5FAE0E0A91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626356"/>
              </p:ext>
            </p:extLst>
          </p:nvPr>
        </p:nvGraphicFramePr>
        <p:xfrm>
          <a:off x="1903413" y="3284984"/>
          <a:ext cx="4911079" cy="2952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5D17BA19-3EE6-27CE-459A-7AE1A16242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8827263"/>
              </p:ext>
            </p:extLst>
          </p:nvPr>
        </p:nvGraphicFramePr>
        <p:xfrm>
          <a:off x="6814493" y="3284984"/>
          <a:ext cx="4911080" cy="2952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Título 1">
            <a:extLst>
              <a:ext uri="{FF2B5EF4-FFF2-40B4-BE49-F238E27FC236}">
                <a16:creationId xmlns:a16="http://schemas.microsoft.com/office/drawing/2014/main" id="{CE0B810C-03C6-2197-3E30-81A949A0F35B}"/>
              </a:ext>
            </a:extLst>
          </p:cNvPr>
          <p:cNvSpPr txBox="1">
            <a:spLocks/>
          </p:cNvSpPr>
          <p:nvPr/>
        </p:nvSpPr>
        <p:spPr>
          <a:xfrm>
            <a:off x="7174531" y="6237312"/>
            <a:ext cx="4536505" cy="4477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dirty="0"/>
              <a:t>Legenda</a:t>
            </a:r>
          </a:p>
          <a:p>
            <a:r>
              <a:rPr lang="pt-BR" sz="1400" dirty="0"/>
              <a:t>0 – Não Fuma/Não Bebe      1 – Bebe      2 – Fuma      3 – Fuma e Bebe</a:t>
            </a:r>
          </a:p>
        </p:txBody>
      </p:sp>
    </p:spTree>
    <p:extLst>
      <p:ext uri="{BB962C8B-B14F-4D97-AF65-F5344CB8AC3E}">
        <p14:creationId xmlns:p14="http://schemas.microsoft.com/office/powerpoint/2010/main" val="2651190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4D0E9C-CB07-607D-8476-1FC81A43C0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F830A-220C-1E96-E01C-278684AF8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Conclusão e Recomendações</a:t>
            </a:r>
          </a:p>
        </p:txBody>
      </p:sp>
      <p:sp>
        <p:nvSpPr>
          <p:cNvPr id="5" name="Espaço reservado para conteúdo 13">
            <a:extLst>
              <a:ext uri="{FF2B5EF4-FFF2-40B4-BE49-F238E27FC236}">
                <a16:creationId xmlns:a16="http://schemas.microsoft.com/office/drawing/2014/main" id="{ECEA66DC-F021-F39D-47B0-B5E924B45B63}"/>
              </a:ext>
            </a:extLst>
          </p:cNvPr>
          <p:cNvSpPr txBox="1">
            <a:spLocks/>
          </p:cNvSpPr>
          <p:nvPr/>
        </p:nvSpPr>
        <p:spPr>
          <a:xfrm>
            <a:off x="1903413" y="1628800"/>
            <a:ext cx="8911444" cy="1744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b="1" dirty="0"/>
              <a:t>Síntese dos Resultados: </a:t>
            </a:r>
            <a:r>
              <a:rPr lang="pt-BR" sz="1800" dirty="0"/>
              <a:t>Confirmação da hipótese com dados simulados. Dosagem e hábitos de vida são fatores cruciais para efeitos colaterais e eficácia do tratamento.</a:t>
            </a:r>
          </a:p>
          <a:p>
            <a:r>
              <a:rPr lang="pt-BR" sz="1800" b="1" dirty="0"/>
              <a:t>Recomendações Práticas: </a:t>
            </a:r>
            <a:r>
              <a:rPr lang="pt-BR" sz="1800" dirty="0"/>
              <a:t>Estratégias de dosagem ajustadas e promoção de estilos de vida saudáveis devem ser priorizadas para otimizar resultados do tratamento.</a:t>
            </a:r>
          </a:p>
        </p:txBody>
      </p:sp>
    </p:spTree>
    <p:extLst>
      <p:ext uri="{BB962C8B-B14F-4D97-AF65-F5344CB8AC3E}">
        <p14:creationId xmlns:p14="http://schemas.microsoft.com/office/powerpoint/2010/main" val="4215739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FB3F85-9A6F-A9DA-8435-00A3A01B97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13">
            <a:extLst>
              <a:ext uri="{FF2B5EF4-FFF2-40B4-BE49-F238E27FC236}">
                <a16:creationId xmlns:a16="http://schemas.microsoft.com/office/drawing/2014/main" id="{FB933EDF-7312-A1FA-070C-C59FF3A7B6DD}"/>
              </a:ext>
            </a:extLst>
          </p:cNvPr>
          <p:cNvSpPr txBox="1">
            <a:spLocks/>
          </p:cNvSpPr>
          <p:nvPr/>
        </p:nvSpPr>
        <p:spPr>
          <a:xfrm>
            <a:off x="6094412" y="3212976"/>
            <a:ext cx="131067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800" b="1" dirty="0"/>
              <a:t>Obrigado!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098155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Introdução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b="1" dirty="0"/>
              <a:t>Foco do Estudo: </a:t>
            </a:r>
            <a:r>
              <a:rPr lang="pt-BR" sz="2000" dirty="0"/>
              <a:t>Impacto da dosagem e hábitos de vida nos resultados de tratamentos médicos.</a:t>
            </a:r>
          </a:p>
          <a:p>
            <a:pPr lvl="0" rtl="0"/>
            <a:endParaRPr lang="pt-BR" sz="2000" dirty="0"/>
          </a:p>
          <a:p>
            <a:pPr lvl="0" rtl="0"/>
            <a:r>
              <a:rPr lang="pt-BR" b="1" dirty="0"/>
              <a:t>Relevância: </a:t>
            </a:r>
            <a:r>
              <a:rPr lang="pt-BR" sz="2000" dirty="0"/>
              <a:t>Em busca de tratamentos mais eficazes, personalizados e seguros.</a:t>
            </a:r>
          </a:p>
          <a:p>
            <a:pPr lvl="0" rtl="0"/>
            <a:endParaRPr lang="pt-BR" sz="2000" b="1" dirty="0"/>
          </a:p>
          <a:p>
            <a:pPr lvl="0" rtl="0"/>
            <a:r>
              <a:rPr lang="pt-BR" b="1" dirty="0"/>
              <a:t>Objetivo:</a:t>
            </a:r>
            <a:r>
              <a:rPr lang="pt-BR" sz="2800" dirty="0"/>
              <a:t> </a:t>
            </a:r>
            <a:r>
              <a:rPr lang="pt-BR" sz="2000" dirty="0"/>
              <a:t>Aplicar análise de dados para revelar padrões críticos na eficácia e segurança do medicamento.</a:t>
            </a:r>
          </a:p>
        </p:txBody>
      </p:sp>
    </p:spTree>
    <p:extLst>
      <p:ext uri="{BB962C8B-B14F-4D97-AF65-F5344CB8AC3E}">
        <p14:creationId xmlns:p14="http://schemas.microsoft.com/office/powerpoint/2010/main" val="297073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D92A26-3DBF-A9D3-35BC-23936907E1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>
            <a:extLst>
              <a:ext uri="{FF2B5EF4-FFF2-40B4-BE49-F238E27FC236}">
                <a16:creationId xmlns:a16="http://schemas.microsoft.com/office/drawing/2014/main" id="{6D0C81E1-8257-17BF-F859-111BD9263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Introdução</a:t>
            </a:r>
          </a:p>
        </p:txBody>
      </p:sp>
      <p:sp>
        <p:nvSpPr>
          <p:cNvPr id="14" name="Espaço reservado para conteúdo 13">
            <a:extLst>
              <a:ext uri="{FF2B5EF4-FFF2-40B4-BE49-F238E27FC236}">
                <a16:creationId xmlns:a16="http://schemas.microsoft.com/office/drawing/2014/main" id="{54738DB5-0DEC-8C97-E07B-5DB003B8A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3413" y="1600200"/>
            <a:ext cx="9472824" cy="2044824"/>
          </a:xfrm>
        </p:spPr>
        <p:txBody>
          <a:bodyPr rtlCol="0"/>
          <a:lstStyle/>
          <a:p>
            <a:pPr lvl="0" rtl="0"/>
            <a:r>
              <a:rPr lang="pt-BR" b="1" dirty="0"/>
              <a:t>Estatísticas </a:t>
            </a:r>
          </a:p>
          <a:p>
            <a:pPr marL="0" lvl="0" indent="0" rtl="0">
              <a:buNone/>
            </a:pPr>
            <a:r>
              <a:rPr lang="pt-BR" sz="2000" b="1" dirty="0"/>
              <a:t>"Reações adversas a medicamentos são responsáveis por mais de 1 milhão de visitas ao pronto-socorro nos EUA a cada ano." (Fonte: CDC)</a:t>
            </a:r>
          </a:p>
          <a:p>
            <a:pPr marL="0" lvl="0" indent="0" rtl="0">
              <a:buNone/>
            </a:pPr>
            <a:r>
              <a:rPr lang="pt-BR" sz="2000" b="1" dirty="0"/>
              <a:t>"Estilos de vida saudáveis podem prevenir até 80% das doenças cardíacas e derrames." (Fonte: OMS)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E5B24631-7068-037E-C457-181300D731B6}"/>
              </a:ext>
            </a:extLst>
          </p:cNvPr>
          <p:cNvCxnSpPr/>
          <p:nvPr/>
        </p:nvCxnSpPr>
        <p:spPr>
          <a:xfrm>
            <a:off x="2926060" y="4293096"/>
            <a:ext cx="756084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" name="Espaço reservado para conteúdo 13">
            <a:extLst>
              <a:ext uri="{FF2B5EF4-FFF2-40B4-BE49-F238E27FC236}">
                <a16:creationId xmlns:a16="http://schemas.microsoft.com/office/drawing/2014/main" id="{8C308046-696E-7C5A-5C54-293B48D69C28}"/>
              </a:ext>
            </a:extLst>
          </p:cNvPr>
          <p:cNvSpPr txBox="1">
            <a:spLocks/>
          </p:cNvSpPr>
          <p:nvPr/>
        </p:nvSpPr>
        <p:spPr>
          <a:xfrm>
            <a:off x="1931838" y="4869160"/>
            <a:ext cx="9472824" cy="129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pt-BR" sz="1600" b="1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Citações</a:t>
            </a:r>
            <a:endParaRPr lang="pt-BR" sz="1600" b="0" i="0" dirty="0">
              <a:solidFill>
                <a:schemeClr val="accent1">
                  <a:lumMod val="75000"/>
                </a:schemeClr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600" b="0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"A arte da medicina consiste em manter o paciente em boa esperança enquanto a natureza o cura." – Voltaire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600" b="0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"Que o remédio seja teu alimento e o alimento teu remédio." – Hipócrates</a:t>
            </a:r>
          </a:p>
        </p:txBody>
      </p:sp>
    </p:spTree>
    <p:extLst>
      <p:ext uri="{BB962C8B-B14F-4D97-AF65-F5344CB8AC3E}">
        <p14:creationId xmlns:p14="http://schemas.microsoft.com/office/powerpoint/2010/main" val="3758874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EB3AFA-EEF3-FE2B-7ADF-D64D63867E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>
            <a:extLst>
              <a:ext uri="{FF2B5EF4-FFF2-40B4-BE49-F238E27FC236}">
                <a16:creationId xmlns:a16="http://schemas.microsoft.com/office/drawing/2014/main" id="{5EBD5717-F411-6851-88E6-A0B226A8F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413" y="177800"/>
            <a:ext cx="9472824" cy="1239837"/>
          </a:xfrm>
        </p:spPr>
        <p:txBody>
          <a:bodyPr rtlCol="0" anchor="b">
            <a:normAutofit/>
          </a:bodyPr>
          <a:lstStyle/>
          <a:p>
            <a:pPr rtl="0"/>
            <a:r>
              <a:rPr lang="pt-BR" dirty="0"/>
              <a:t>Definição do Problema</a:t>
            </a:r>
          </a:p>
        </p:txBody>
      </p:sp>
      <p:sp>
        <p:nvSpPr>
          <p:cNvPr id="14" name="Espaço reservado para conteúdo 13">
            <a:extLst>
              <a:ext uri="{FF2B5EF4-FFF2-40B4-BE49-F238E27FC236}">
                <a16:creationId xmlns:a16="http://schemas.microsoft.com/office/drawing/2014/main" id="{4AD4120F-B374-280C-35BA-4801DC730A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35496" y="1600200"/>
            <a:ext cx="4572000" cy="4572000"/>
          </a:xfrm>
        </p:spPr>
        <p:txBody>
          <a:bodyPr rtlCol="0">
            <a:normAutofit/>
          </a:bodyPr>
          <a:lstStyle/>
          <a:p>
            <a:pPr lvl="0" rtl="0"/>
            <a:r>
              <a:rPr lang="pt-BR" sz="1800" b="1" dirty="0"/>
              <a:t>Questão Central: </a:t>
            </a:r>
            <a:r>
              <a:rPr lang="pt-BR" sz="1800" dirty="0"/>
              <a:t>Exploramos como variáveis como dosagem de medicamentos e hábitos de vida dos pacientes interagem e influenciam a ocorrência de efeitos colaterais e a eficácia do tratamento.</a:t>
            </a:r>
          </a:p>
          <a:p>
            <a:pPr lvl="0" rtl="0"/>
            <a:r>
              <a:rPr lang="pt-BR" sz="1800" b="1" dirty="0"/>
              <a:t>Dados em Foco: </a:t>
            </a:r>
            <a:r>
              <a:rPr lang="pt-BR" sz="1800" dirty="0"/>
              <a:t>Utilizamos dados sobre idade, dosagem do medicamento, duração do tratamento, hábitos de vida, efeitos colaterais e eficácia do medicamento.</a:t>
            </a:r>
            <a:endParaRPr lang="pt-BR" sz="1800" b="1" dirty="0"/>
          </a:p>
          <a:p>
            <a:pPr lvl="0" rtl="0"/>
            <a:r>
              <a:rPr lang="pt-BR" sz="1800" b="1" dirty="0"/>
              <a:t>Complexidade do Tratamento:</a:t>
            </a:r>
            <a:r>
              <a:rPr lang="pt-BR" sz="1800" dirty="0"/>
              <a:t> Reconhecemos que a resposta ao tratamento é multifatorial, tornando essencial entender essas interações complexas para uma medicina mais personalizada e segura.</a:t>
            </a:r>
          </a:p>
        </p:txBody>
      </p:sp>
      <p:pic>
        <p:nvPicPr>
          <p:cNvPr id="3" name="Imagem 2" descr="Cd com letras e números em fundo branco&#10;&#10;Descrição gerada automaticamente com confiança baixa">
            <a:extLst>
              <a:ext uri="{FF2B5EF4-FFF2-40B4-BE49-F238E27FC236}">
                <a16:creationId xmlns:a16="http://schemas.microsoft.com/office/drawing/2014/main" id="{DA448955-03CE-6E56-4CB2-4CD1185E94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328" y="2245995"/>
            <a:ext cx="4572000" cy="32804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44362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359374-8366-2B31-06AB-0640B2F2B0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>
            <a:extLst>
              <a:ext uri="{FF2B5EF4-FFF2-40B4-BE49-F238E27FC236}">
                <a16:creationId xmlns:a16="http://schemas.microsoft.com/office/drawing/2014/main" id="{2E0D751A-8CBD-AE68-1BCB-634A57E60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413" y="177800"/>
            <a:ext cx="9472824" cy="1239837"/>
          </a:xfrm>
        </p:spPr>
        <p:txBody>
          <a:bodyPr rtlCol="0" anchor="b">
            <a:normAutofit/>
          </a:bodyPr>
          <a:lstStyle/>
          <a:p>
            <a:pPr rtl="0"/>
            <a:r>
              <a:rPr lang="pt-BR" dirty="0"/>
              <a:t>Hipótese</a:t>
            </a:r>
          </a:p>
        </p:txBody>
      </p:sp>
      <p:sp>
        <p:nvSpPr>
          <p:cNvPr id="14" name="Espaço reservado para conteúdo 13">
            <a:extLst>
              <a:ext uri="{FF2B5EF4-FFF2-40B4-BE49-F238E27FC236}">
                <a16:creationId xmlns:a16="http://schemas.microsoft.com/office/drawing/2014/main" id="{8FEBB436-993E-75F6-3C5D-0C52349B35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35496" y="1600200"/>
            <a:ext cx="8911444" cy="1744638"/>
          </a:xfrm>
        </p:spPr>
        <p:txBody>
          <a:bodyPr rtlCol="0">
            <a:normAutofit/>
          </a:bodyPr>
          <a:lstStyle/>
          <a:p>
            <a:pPr lvl="0" rtl="0"/>
            <a:r>
              <a:rPr lang="pt-BR" sz="1800" b="1" dirty="0"/>
              <a:t>Declaração da Hipótese: </a:t>
            </a:r>
            <a:r>
              <a:rPr lang="pt-BR" sz="1800" dirty="0"/>
              <a:t>Investiga-se a associação entre a dosagem de medicamentos e a severidade dos efeitos colaterais, bem como a influência dos hábitos de vida na eficácia do tratamento.</a:t>
            </a:r>
          </a:p>
          <a:p>
            <a:pPr lvl="0" rtl="0"/>
            <a:r>
              <a:rPr lang="pt-BR" sz="1800" b="1" dirty="0"/>
              <a:t>Relações Chave em Foco: </a:t>
            </a:r>
            <a:r>
              <a:rPr lang="pt-BR" sz="1800" dirty="0"/>
              <a:t>O estudo concentra-se nas variáveis de dosagem e hábitos de vida, considerando seus impactos nos resultados clínicos.</a:t>
            </a:r>
          </a:p>
        </p:txBody>
      </p:sp>
      <p:pic>
        <p:nvPicPr>
          <p:cNvPr id="4" name="Imagem 3" descr="Diagrama&#10;&#10;Descrição gerada automaticamente com confiança baixa">
            <a:extLst>
              <a:ext uri="{FF2B5EF4-FFF2-40B4-BE49-F238E27FC236}">
                <a16:creationId xmlns:a16="http://schemas.microsoft.com/office/drawing/2014/main" id="{2D337654-266C-9BC6-F3F6-5703600A6B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615" y="3513162"/>
            <a:ext cx="831532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592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title="Título e layout de conteúdo com gráfico"/>
          <p:cNvSpPr>
            <a:spLocks noGrp="1"/>
          </p:cNvSpPr>
          <p:nvPr>
            <p:ph type="title"/>
          </p:nvPr>
        </p:nvSpPr>
        <p:spPr>
          <a:xfrm>
            <a:off x="1903413" y="177800"/>
            <a:ext cx="9472824" cy="1239837"/>
          </a:xfrm>
        </p:spPr>
        <p:txBody>
          <a:bodyPr rtlCol="0" anchor="b">
            <a:normAutofit/>
          </a:bodyPr>
          <a:lstStyle/>
          <a:p>
            <a:pPr rtl="0"/>
            <a:r>
              <a:rPr lang="pt-BR" dirty="0"/>
              <a:t>Gráfico – Matriz de Correlação</a:t>
            </a:r>
          </a:p>
        </p:txBody>
      </p:sp>
      <p:sp>
        <p:nvSpPr>
          <p:cNvPr id="8" name="Espaço reservado para conteúdo 13">
            <a:extLst>
              <a:ext uri="{FF2B5EF4-FFF2-40B4-BE49-F238E27FC236}">
                <a16:creationId xmlns:a16="http://schemas.microsoft.com/office/drawing/2014/main" id="{355FC99B-F331-8005-8E8B-EE0F4AE76F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35496" y="1600200"/>
            <a:ext cx="4572000" cy="4572000"/>
          </a:xfrm>
        </p:spPr>
        <p:txBody>
          <a:bodyPr rtlCol="0">
            <a:normAutofit/>
          </a:bodyPr>
          <a:lstStyle/>
          <a:p>
            <a:pPr lvl="0" rtl="0"/>
            <a:r>
              <a:rPr lang="pt-BR" sz="2400" b="1" dirty="0"/>
              <a:t>Descoberta Inicial: </a:t>
            </a:r>
            <a:r>
              <a:rPr lang="pt-BR" sz="2400" dirty="0"/>
              <a:t>Análise realizada em uma amostra limitada de 30 pacientes, indicando tendências preliminares.</a:t>
            </a:r>
          </a:p>
          <a:p>
            <a:r>
              <a:rPr lang="pt-BR" sz="2400" b="1" dirty="0"/>
              <a:t>Descobertas Direcionadoras: </a:t>
            </a:r>
            <a:r>
              <a:rPr lang="pt-BR" sz="2400" dirty="0"/>
              <a:t>As correlações identificadas apontam para a necessidade de investigar mais profundamente as relações entre dosagem, hábitos de vida, efeitos colaterais e eficácia.</a:t>
            </a:r>
          </a:p>
          <a:p>
            <a:pPr marL="0" lvl="0" indent="0" rtl="0">
              <a:buNone/>
            </a:pPr>
            <a:endParaRPr lang="pt-BR" sz="2400" dirty="0"/>
          </a:p>
        </p:txBody>
      </p:sp>
      <p:pic>
        <p:nvPicPr>
          <p:cNvPr id="9" name="Imagem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9AE68924-2144-D3A5-0627-E77CBC44ED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50" r="1" b="1"/>
          <a:stretch/>
        </p:blipFill>
        <p:spPr>
          <a:xfrm>
            <a:off x="6824328" y="1600200"/>
            <a:ext cx="4572000" cy="457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95254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22D14E-771B-0C43-2445-3A9540EA4A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title="Título e layout de conteúdo com gráfico">
            <a:extLst>
              <a:ext uri="{FF2B5EF4-FFF2-40B4-BE49-F238E27FC236}">
                <a16:creationId xmlns:a16="http://schemas.microsoft.com/office/drawing/2014/main" id="{825321B4-40C9-A703-38BA-9F8FE5F36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413" y="177800"/>
            <a:ext cx="9472824" cy="1239837"/>
          </a:xfrm>
        </p:spPr>
        <p:txBody>
          <a:bodyPr rtlCol="0" anchor="b">
            <a:normAutofit/>
          </a:bodyPr>
          <a:lstStyle/>
          <a:p>
            <a:pPr rtl="0"/>
            <a:r>
              <a:rPr lang="pt-BR" dirty="0"/>
              <a:t>Expandindo a Base de Dados e Testes Estatísticos</a:t>
            </a:r>
          </a:p>
        </p:txBody>
      </p:sp>
      <p:sp>
        <p:nvSpPr>
          <p:cNvPr id="8" name="Espaço reservado para conteúdo 13">
            <a:extLst>
              <a:ext uri="{FF2B5EF4-FFF2-40B4-BE49-F238E27FC236}">
                <a16:creationId xmlns:a16="http://schemas.microsoft.com/office/drawing/2014/main" id="{D183C683-CA15-6F95-7ED4-6A356FA6CF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35496" y="1600200"/>
            <a:ext cx="9847548" cy="2476872"/>
          </a:xfrm>
        </p:spPr>
        <p:txBody>
          <a:bodyPr rtlCol="0">
            <a:normAutofit/>
          </a:bodyPr>
          <a:lstStyle/>
          <a:p>
            <a:pPr marL="0" lvl="0" indent="0" rtl="0">
              <a:buNone/>
            </a:pPr>
            <a:r>
              <a:rPr lang="pt-BR" sz="2400" b="1" dirty="0"/>
              <a:t>Desafio e Justificativa </a:t>
            </a:r>
          </a:p>
          <a:p>
            <a:pPr lvl="0" rtl="0"/>
            <a:r>
              <a:rPr lang="pt-BR" sz="2400" b="1" dirty="0"/>
              <a:t>Base Limitada: </a:t>
            </a:r>
            <a:r>
              <a:rPr lang="pt-BR" sz="2400" dirty="0"/>
              <a:t>A amostra inicial de 30 pacientes forneceu indícios que precisavam de uma base ampliada para confirmação.</a:t>
            </a:r>
          </a:p>
          <a:p>
            <a:r>
              <a:rPr lang="pt-BR" sz="2400" b="1" dirty="0"/>
              <a:t>Simulação de Dados: </a:t>
            </a:r>
            <a:r>
              <a:rPr lang="pt-BR" sz="2400" dirty="0"/>
              <a:t>A criação de um novo conjunto de dados visa superar esse desafio, permitindo análises mais abrangentes e conclusões generalizáveis.</a:t>
            </a:r>
          </a:p>
          <a:p>
            <a:pPr marL="0" lvl="0" indent="0" rtl="0">
              <a:buNone/>
            </a:pPr>
            <a:endParaRPr lang="pt-BR" sz="2400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98C130F1-CBB7-F0C0-8865-6E9C334219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109432"/>
              </p:ext>
            </p:extLst>
          </p:nvPr>
        </p:nvGraphicFramePr>
        <p:xfrm>
          <a:off x="1989956" y="4365104"/>
          <a:ext cx="9649072" cy="2160239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193045">
                  <a:extLst>
                    <a:ext uri="{9D8B030D-6E8A-4147-A177-3AD203B41FA5}">
                      <a16:colId xmlns:a16="http://schemas.microsoft.com/office/drawing/2014/main" val="112974083"/>
                    </a:ext>
                  </a:extLst>
                </a:gridCol>
                <a:gridCol w="2246479">
                  <a:extLst>
                    <a:ext uri="{9D8B030D-6E8A-4147-A177-3AD203B41FA5}">
                      <a16:colId xmlns:a16="http://schemas.microsoft.com/office/drawing/2014/main" val="195627039"/>
                    </a:ext>
                  </a:extLst>
                </a:gridCol>
                <a:gridCol w="2030716">
                  <a:extLst>
                    <a:ext uri="{9D8B030D-6E8A-4147-A177-3AD203B41FA5}">
                      <a16:colId xmlns:a16="http://schemas.microsoft.com/office/drawing/2014/main" val="732470032"/>
                    </a:ext>
                  </a:extLst>
                </a:gridCol>
                <a:gridCol w="2208403">
                  <a:extLst>
                    <a:ext uri="{9D8B030D-6E8A-4147-A177-3AD203B41FA5}">
                      <a16:colId xmlns:a16="http://schemas.microsoft.com/office/drawing/2014/main" val="2196082716"/>
                    </a:ext>
                  </a:extLst>
                </a:gridCol>
                <a:gridCol w="1970429">
                  <a:extLst>
                    <a:ext uri="{9D8B030D-6E8A-4147-A177-3AD203B41FA5}">
                      <a16:colId xmlns:a16="http://schemas.microsoft.com/office/drawing/2014/main" val="637748087"/>
                    </a:ext>
                  </a:extLst>
                </a:gridCol>
              </a:tblGrid>
              <a:tr h="319472">
                <a:tc gridSpan="5">
                  <a:txBody>
                    <a:bodyPr/>
                    <a:lstStyle/>
                    <a:p>
                      <a:pPr algn="l" rtl="0" fontAlgn="ctr"/>
                      <a:r>
                        <a:rPr lang="pt-BR" sz="1600" u="none" strike="noStrike" dirty="0">
                          <a:effectLst/>
                        </a:rPr>
                        <a:t>Resultados dos Testes Estatísticos</a:t>
                      </a:r>
                      <a:endParaRPr lang="pt-BR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32" marR="9348" marT="9348" marB="0" anchor="ctr"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65505"/>
                  </a:ext>
                </a:extLst>
              </a:tr>
              <a:tr h="304259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Teste Estatístico</a:t>
                      </a:r>
                      <a:endParaRPr lang="pt-BR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32" marR="9348" marT="9348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Correlação para dosagem x efeitos</a:t>
                      </a:r>
                      <a:endParaRPr lang="pt-BR" sz="12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48" marR="9348" marT="9348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p-valor para dosagem x efeitos</a:t>
                      </a:r>
                      <a:endParaRPr lang="pt-BR" sz="12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48" marR="9348" marT="9348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Correlação para hábitos x eficácia</a:t>
                      </a:r>
                      <a:endParaRPr lang="pt-BR" sz="12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48" marR="9348" marT="9348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p-valor para hábitos x eficácia</a:t>
                      </a:r>
                      <a:endParaRPr lang="pt-BR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48" marR="9348" marT="9348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579844"/>
                  </a:ext>
                </a:extLst>
              </a:tr>
              <a:tr h="304259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u="none" strike="noStrike">
                          <a:effectLst/>
                        </a:rPr>
                        <a:t>Spearman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32" marR="9348" marT="9348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u="none" strike="noStrike">
                          <a:effectLst/>
                        </a:rPr>
                        <a:t>0,683 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48" marR="9348" marT="9348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u="none" strike="noStrike">
                          <a:effectLst/>
                        </a:rPr>
                        <a:t>0,000 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48" marR="9348" marT="9348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-0,554 </a:t>
                      </a:r>
                      <a:endParaRPr lang="pt-B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48" marR="9348" marT="9348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u="none" strike="noStrike">
                          <a:effectLst/>
                        </a:rPr>
                        <a:t>0,001 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48" marR="9348" marT="9348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6701605"/>
                  </a:ext>
                </a:extLst>
              </a:tr>
              <a:tr h="304259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u="none" strike="noStrike">
                          <a:effectLst/>
                        </a:rPr>
                        <a:t>ANOVA*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32" marR="9348" marT="9348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u="none" strike="noStrike">
                          <a:effectLst/>
                        </a:rPr>
                        <a:t>-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48" marR="9348" marT="9348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u="none" strike="noStrike" dirty="0">
                          <a:effectLst/>
                        </a:rPr>
                        <a:t>-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48" marR="9348" marT="9348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u="none" strike="noStrike">
                          <a:effectLst/>
                        </a:rPr>
                        <a:t>-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48" marR="9348" marT="9348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u="none" strike="noStrike">
                          <a:effectLst/>
                        </a:rPr>
                        <a:t>-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48" marR="9348" marT="9348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8863315"/>
                  </a:ext>
                </a:extLst>
              </a:tr>
              <a:tr h="304259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u="none" strike="noStrike">
                          <a:effectLst/>
                        </a:rPr>
                        <a:t>Kruskal-Wallis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32" marR="9348" marT="9348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u="none" strike="noStrike">
                          <a:effectLst/>
                        </a:rPr>
                        <a:t>45,372 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48" marR="9348" marT="9348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u="none" strike="noStrike">
                          <a:effectLst/>
                        </a:rPr>
                        <a:t>0,000 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48" marR="9348" marT="9348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u="none" strike="noStrike">
                          <a:effectLst/>
                        </a:rPr>
                        <a:t>0,092 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48" marR="9348" marT="9348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u="none" strike="noStrike">
                          <a:effectLst/>
                        </a:rPr>
                        <a:t>0,761 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48" marR="9348" marT="9348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4786515"/>
                  </a:ext>
                </a:extLst>
              </a:tr>
              <a:tr h="319472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u="none" strike="noStrike">
                          <a:effectLst/>
                        </a:rPr>
                        <a:t>Qui-quadrado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32" marR="9348" marT="9348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u="none" strike="noStrike">
                          <a:effectLst/>
                        </a:rPr>
                        <a:t>17,589 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48" marR="9348" marT="9348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u="none" strike="noStrike">
                          <a:effectLst/>
                        </a:rPr>
                        <a:t>0,007 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48" marR="9348" marT="9348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u="none" strike="noStrike">
                          <a:effectLst/>
                        </a:rPr>
                        <a:t>16,671 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48" marR="9348" marT="9348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u="none" strike="noStrike" dirty="0">
                          <a:effectLst/>
                        </a:rPr>
                        <a:t>0,011 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48" marR="9348" marT="9348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6913144"/>
                  </a:ext>
                </a:extLst>
              </a:tr>
              <a:tr h="304259">
                <a:tc gridSpan="5"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* Observação: Quantidade de dados insuficientes para aplicação da ANOVA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348" marR="9348" marT="9348" marB="0" anchor="b"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996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1086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Metodologia para Novas Amostras</a:t>
            </a:r>
          </a:p>
        </p:txBody>
      </p:sp>
      <p:sp>
        <p:nvSpPr>
          <p:cNvPr id="8" name="Espaço reservado para conteúdo 13">
            <a:extLst>
              <a:ext uri="{FF2B5EF4-FFF2-40B4-BE49-F238E27FC236}">
                <a16:creationId xmlns:a16="http://schemas.microsoft.com/office/drawing/2014/main" id="{1F26D56D-0D0E-90A1-05ED-DEFC15B053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35496" y="1600200"/>
            <a:ext cx="8911444" cy="1744638"/>
          </a:xfrm>
        </p:spPr>
        <p:txBody>
          <a:bodyPr rtlCol="0">
            <a:normAutofit/>
          </a:bodyPr>
          <a:lstStyle/>
          <a:p>
            <a:pPr lvl="0" rtl="0"/>
            <a:r>
              <a:rPr lang="pt-BR" sz="1800" b="1" dirty="0"/>
              <a:t>Simulação Estratégica: </a:t>
            </a:r>
            <a:r>
              <a:rPr lang="pt-BR" sz="1800" dirty="0"/>
              <a:t>Novos dados simulados com critérios cuidadosamente escolhidos para assegurar representatividade e diversidade, refletindo um espectro mais amplo de cenários de tratamento.</a:t>
            </a:r>
          </a:p>
          <a:p>
            <a:pPr lvl="0" rtl="0"/>
            <a:r>
              <a:rPr lang="pt-BR" sz="1800" b="1" dirty="0"/>
              <a:t>Volume para Validade: </a:t>
            </a:r>
            <a:r>
              <a:rPr lang="pt-BR" sz="1800" dirty="0"/>
              <a:t>Aumentar o volume de pacientes nos novos dados nos permite testar a hipótese com maior precisão e generalizar os resultados.</a:t>
            </a:r>
          </a:p>
        </p:txBody>
      </p:sp>
      <p:graphicFrame>
        <p:nvGraphicFramePr>
          <p:cNvPr id="13" name="Espaço reservado para conteúdo 8" descr="Lista Vertical em Caixas mostrando três grupos organizados um abaixo do outro com marcadores para descrições de tarefas em cada grupo">
            <a:extLst>
              <a:ext uri="{FF2B5EF4-FFF2-40B4-BE49-F238E27FC236}">
                <a16:creationId xmlns:a16="http://schemas.microsoft.com/office/drawing/2014/main" id="{AC3EF6A3-9497-F327-E47B-7AE8362EB6F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10401847"/>
              </p:ext>
            </p:extLst>
          </p:nvPr>
        </p:nvGraphicFramePr>
        <p:xfrm>
          <a:off x="2205980" y="3344838"/>
          <a:ext cx="3302197" cy="2980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Espaço reservado para conteúdo 13">
            <a:extLst>
              <a:ext uri="{FF2B5EF4-FFF2-40B4-BE49-F238E27FC236}">
                <a16:creationId xmlns:a16="http://schemas.microsoft.com/office/drawing/2014/main" id="{1EA0DC1F-851C-FB33-D9E6-6AFAAC1B85C3}"/>
              </a:ext>
            </a:extLst>
          </p:cNvPr>
          <p:cNvSpPr txBox="1">
            <a:spLocks/>
          </p:cNvSpPr>
          <p:nvPr/>
        </p:nvSpPr>
        <p:spPr>
          <a:xfrm>
            <a:off x="5878387" y="3808618"/>
            <a:ext cx="5004023" cy="2356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800" b="1" dirty="0"/>
              <a:t>Testes que serão realizados</a:t>
            </a:r>
          </a:p>
          <a:p>
            <a:r>
              <a:rPr lang="pt-BR" sz="1800" b="1" dirty="0"/>
              <a:t>Matriz de Correlação: </a:t>
            </a:r>
            <a:r>
              <a:rPr lang="pt-BR" sz="1800" dirty="0"/>
              <a:t>Faremos uma nova análise de correlação para comparar os resultados com a nova amostra.</a:t>
            </a:r>
          </a:p>
          <a:p>
            <a:r>
              <a:rPr lang="pt-BR" sz="1800" b="1" dirty="0"/>
              <a:t>Análise Probabilística: </a:t>
            </a:r>
            <a:r>
              <a:rPr lang="pt-BR" sz="1800" dirty="0"/>
              <a:t>Com esta análise podemos extrair insights valiosos que apoiam nossa hipótese</a:t>
            </a:r>
          </a:p>
        </p:txBody>
      </p:sp>
    </p:spTree>
    <p:extLst>
      <p:ext uri="{BB962C8B-B14F-4D97-AF65-F5344CB8AC3E}">
        <p14:creationId xmlns:p14="http://schemas.microsoft.com/office/powerpoint/2010/main" val="184370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Gráfico: Matriz de Correlação</a:t>
            </a:r>
          </a:p>
        </p:txBody>
      </p:sp>
      <p:sp>
        <p:nvSpPr>
          <p:cNvPr id="10" name="Espaço reservado para conteúdo 9"/>
          <p:cNvSpPr>
            <a:spLocks noGrp="1"/>
          </p:cNvSpPr>
          <p:nvPr>
            <p:ph sz="half" idx="1"/>
          </p:nvPr>
        </p:nvSpPr>
        <p:spPr>
          <a:xfrm>
            <a:off x="1935496" y="1600200"/>
            <a:ext cx="9775540" cy="532656"/>
          </a:xfrm>
        </p:spPr>
        <p:txBody>
          <a:bodyPr rtlCol="0"/>
          <a:lstStyle/>
          <a:p>
            <a:pPr rtl="0"/>
            <a:r>
              <a:rPr lang="pt-BR" dirty="0"/>
              <a:t>Comparação de valores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18AAFD8B-5E89-66D3-DDE6-F6F382E01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940" y="2204864"/>
            <a:ext cx="9945602" cy="36724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4066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odelo de design de farmáci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459141_TF03460537.potx" id="{6C52107A-BC85-4DD7-9B0A-B48D2976D071}" vid="{78B804CF-9173-4456-B35F-ACB7BB22941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Slides com design de farmácia</Template>
  <TotalTime>408</TotalTime>
  <Words>969</Words>
  <Application>Microsoft Office PowerPoint</Application>
  <PresentationFormat>Personalizar</PresentationFormat>
  <Paragraphs>177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0" baseType="lpstr">
      <vt:lpstr>Aptos Narrow</vt:lpstr>
      <vt:lpstr>Arial</vt:lpstr>
      <vt:lpstr>Calibri</vt:lpstr>
      <vt:lpstr>Euphemia</vt:lpstr>
      <vt:lpstr>Franklin Gothic Book</vt:lpstr>
      <vt:lpstr>Söhne</vt:lpstr>
      <vt:lpstr>Modelo de design de farmácia</vt:lpstr>
      <vt:lpstr>Trabalhando com Métodos Científicos</vt:lpstr>
      <vt:lpstr>Introdução</vt:lpstr>
      <vt:lpstr>Introdução</vt:lpstr>
      <vt:lpstr>Definição do Problema</vt:lpstr>
      <vt:lpstr>Hipótese</vt:lpstr>
      <vt:lpstr>Gráfico – Matriz de Correlação</vt:lpstr>
      <vt:lpstr>Expandindo a Base de Dados e Testes Estatísticos</vt:lpstr>
      <vt:lpstr>Metodologia para Novas Amostras</vt:lpstr>
      <vt:lpstr>Gráfico: Matriz de Correlação</vt:lpstr>
      <vt:lpstr>Gráfico: Tabela Probabilística</vt:lpstr>
      <vt:lpstr>Interpretação dos Resultados</vt:lpstr>
      <vt:lpstr>Conclusão e Recomendações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Multivariada dos Determinantes de Eficácia e Segurança em Tratamentos Farmacológicos</dc:title>
  <dc:creator>Israel Evangelista</dc:creator>
  <cp:lastModifiedBy>Israel Evangelista</cp:lastModifiedBy>
  <cp:revision>2</cp:revision>
  <dcterms:created xsi:type="dcterms:W3CDTF">2023-12-16T12:17:57Z</dcterms:created>
  <dcterms:modified xsi:type="dcterms:W3CDTF">2023-12-16T19:06:43Z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