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707" autoAdjust="0"/>
  </p:normalViewPr>
  <p:slideViewPr>
    <p:cSldViewPr snapToGrid="0">
      <p:cViewPr varScale="1">
        <p:scale>
          <a:sx n="73" d="100"/>
          <a:sy n="73" d="100"/>
        </p:scale>
        <p:origin x="6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7DF8-0F71-4354-86B4-61434162F18A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8417-2170-4294-B3A1-23151B268C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493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8416-1C3E-4635-8290-9CCA21519444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B4F9-06A9-4250-B96F-3CFA47F099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8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7B4F9-06A9-4250-B96F-3CFA47F0994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01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87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3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2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482599" y="465667"/>
            <a:ext cx="8204201" cy="5962294"/>
          </a:xfrm>
          <a:prstGeom prst="roundRect">
            <a:avLst/>
          </a:prstGeom>
          <a:noFill/>
          <a:ln w="762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7" y="230717"/>
            <a:ext cx="1661583" cy="5228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 userDrawn="1"/>
        </p:nvSpPr>
        <p:spPr>
          <a:xfrm>
            <a:off x="4487879" y="6200953"/>
            <a:ext cx="324589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s-MX" sz="2400" b="1" i="1" dirty="0">
                <a:solidFill>
                  <a:srgbClr val="A50021"/>
                </a:solidFill>
                <a:latin typeface="+mn-lt"/>
              </a:rPr>
              <a:t>Servicios para la Ciencia</a:t>
            </a:r>
          </a:p>
        </p:txBody>
      </p:sp>
    </p:spTree>
    <p:extLst>
      <p:ext uri="{BB962C8B-B14F-4D97-AF65-F5344CB8AC3E}">
        <p14:creationId xmlns:p14="http://schemas.microsoft.com/office/powerpoint/2010/main" val="208381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62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72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9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4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5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8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1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5"/>
          <p:cNvSpPr txBox="1">
            <a:spLocks/>
          </p:cNvSpPr>
          <p:nvPr/>
        </p:nvSpPr>
        <p:spPr>
          <a:xfrm>
            <a:off x="808935" y="1186517"/>
            <a:ext cx="7527235" cy="4835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b="1" dirty="0">
                <a:solidFill>
                  <a:srgbClr val="A50021"/>
                </a:solidFill>
              </a:rPr>
              <a:t>Derechos generales de los pacientes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s-MX" sz="1200" dirty="0">
              <a:solidFill>
                <a:srgbClr val="A50021"/>
              </a:solidFill>
            </a:endParaRPr>
          </a:p>
          <a:p>
            <a:pPr>
              <a:buFont typeface="+mj-lt"/>
              <a:buAutoNum type="arabicPeriod"/>
            </a:pPr>
            <a:r>
              <a:rPr lang="es-MX" sz="2000" dirty="0">
                <a:solidFill>
                  <a:srgbClr val="545454"/>
                </a:solidFill>
              </a:rPr>
              <a:t>Recibir atención médica adecuada.</a:t>
            </a:r>
          </a:p>
          <a:p>
            <a:pPr>
              <a:buFont typeface="+mj-lt"/>
              <a:buAutoNum type="arabicPeriod"/>
            </a:pPr>
            <a:r>
              <a:rPr lang="es-MX" sz="2000" dirty="0">
                <a:solidFill>
                  <a:srgbClr val="545454"/>
                </a:solidFill>
              </a:rPr>
              <a:t>Recibir trato digno y respetuoso.</a:t>
            </a:r>
          </a:p>
          <a:p>
            <a:pPr>
              <a:buFont typeface="+mj-lt"/>
              <a:buAutoNum type="arabicPeriod"/>
            </a:pPr>
            <a:r>
              <a:rPr lang="es-MX" sz="2000" dirty="0">
                <a:solidFill>
                  <a:srgbClr val="545454"/>
                </a:solidFill>
              </a:rPr>
              <a:t>Recibir información suficiente, clara, oportuna y veraz.</a:t>
            </a:r>
          </a:p>
          <a:p>
            <a:pPr>
              <a:buFont typeface="+mj-lt"/>
              <a:buAutoNum type="arabicPeriod"/>
            </a:pPr>
            <a:r>
              <a:rPr lang="es-MX" sz="2000" dirty="0">
                <a:solidFill>
                  <a:srgbClr val="545454"/>
                </a:solidFill>
              </a:rPr>
              <a:t>Decidir libremente sobre su atención.</a:t>
            </a:r>
          </a:p>
          <a:p>
            <a:pPr>
              <a:buFont typeface="+mj-lt"/>
              <a:buAutoNum type="arabicPeriod"/>
            </a:pPr>
            <a:r>
              <a:rPr lang="es-MX" sz="2000" dirty="0">
                <a:solidFill>
                  <a:srgbClr val="545454"/>
                </a:solidFill>
              </a:rPr>
              <a:t>Otorgar o no su consentimiento válidamente informado.</a:t>
            </a:r>
          </a:p>
          <a:p>
            <a:pPr>
              <a:buFont typeface="+mj-lt"/>
              <a:buAutoNum type="arabicPeriod"/>
            </a:pPr>
            <a:r>
              <a:rPr lang="es-MX" sz="2000" dirty="0">
                <a:solidFill>
                  <a:srgbClr val="545454"/>
                </a:solidFill>
              </a:rPr>
              <a:t>Ser tratado con confidencialidad.</a:t>
            </a:r>
          </a:p>
          <a:p>
            <a:pPr>
              <a:buFont typeface="+mj-lt"/>
              <a:buAutoNum type="arabicPeriod"/>
            </a:pPr>
            <a:r>
              <a:rPr lang="es-MX" sz="2000" dirty="0">
                <a:solidFill>
                  <a:srgbClr val="545454"/>
                </a:solidFill>
              </a:rPr>
              <a:t>Contar con facilidades para obtener una segunda opinión.</a:t>
            </a:r>
          </a:p>
          <a:p>
            <a:pPr>
              <a:buFont typeface="+mj-lt"/>
              <a:buAutoNum type="arabicPeriod"/>
            </a:pPr>
            <a:r>
              <a:rPr lang="es-MX" sz="2000" dirty="0">
                <a:solidFill>
                  <a:srgbClr val="545454"/>
                </a:solidFill>
              </a:rPr>
              <a:t>Recibir atención medica en caso de urgencia.</a:t>
            </a:r>
          </a:p>
          <a:p>
            <a:pPr>
              <a:buFont typeface="+mj-lt"/>
              <a:buAutoNum type="arabicPeriod"/>
            </a:pPr>
            <a:r>
              <a:rPr lang="es-MX" sz="2000" dirty="0">
                <a:solidFill>
                  <a:srgbClr val="545454"/>
                </a:solidFill>
              </a:rPr>
              <a:t>Contar con un expediente clínico.</a:t>
            </a:r>
          </a:p>
          <a:p>
            <a:pPr>
              <a:buFont typeface="+mj-lt"/>
              <a:buAutoNum type="arabicPeriod"/>
            </a:pPr>
            <a:r>
              <a:rPr lang="es-MX" sz="2000" dirty="0">
                <a:solidFill>
                  <a:srgbClr val="545454"/>
                </a:solidFill>
              </a:rPr>
              <a:t>Ser atendido cuando se inconforme por la atención medica recibida.</a:t>
            </a:r>
          </a:p>
        </p:txBody>
      </p:sp>
    </p:spTree>
    <p:extLst>
      <p:ext uri="{BB962C8B-B14F-4D97-AF65-F5344CB8AC3E}">
        <p14:creationId xmlns:p14="http://schemas.microsoft.com/office/powerpoint/2010/main" val="2340952782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4605</TotalTime>
  <Words>80</Words>
  <Application>Microsoft Office PowerPoint</Application>
  <PresentationFormat>Presentación en pantalla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Diseño personalizado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QTIM – Sistema de Gestión de la Calidad</dc:title>
  <dc:creator>Merced Velázquez</dc:creator>
  <cp:lastModifiedBy>Dra Merced Velázquez</cp:lastModifiedBy>
  <cp:revision>98</cp:revision>
  <dcterms:created xsi:type="dcterms:W3CDTF">2019-05-09T00:23:24Z</dcterms:created>
  <dcterms:modified xsi:type="dcterms:W3CDTF">2022-01-25T02:08:10Z</dcterms:modified>
</cp:coreProperties>
</file>