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9"/>
  </p:notesMasterIdLst>
  <p:sldIdLst>
    <p:sldId id="256" r:id="rId2"/>
    <p:sldId id="28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0" r:id="rId25"/>
    <p:sldId id="278" r:id="rId26"/>
    <p:sldId id="279" r:id="rId27"/>
    <p:sldId id="281" r:id="rId28"/>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4E037EF-9871-4EE4-AA16-E4A1D6F44E6F}" type="datetimeFigureOut">
              <a:rPr lang="he-IL" smtClean="0"/>
              <a:t>י"ג/אדר ב/תשפ"ב</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72C463BA-C632-4A59-903F-436B6797C0AF}" type="slidenum">
              <a:rPr lang="he-IL" smtClean="0"/>
              <a:t>‹#›</a:t>
            </a:fld>
            <a:endParaRPr lang="he-IL"/>
          </a:p>
        </p:txBody>
      </p:sp>
    </p:spTree>
    <p:extLst>
      <p:ext uri="{BB962C8B-B14F-4D97-AF65-F5344CB8AC3E}">
        <p14:creationId xmlns:p14="http://schemas.microsoft.com/office/powerpoint/2010/main" val="405999889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p>
            <a:fld id="{CA3A3A8C-65AD-45F4-974A-34EBD82A9C69}" type="datetimeFigureOut">
              <a:rPr lang="he-IL" smtClean="0"/>
              <a:t>י"ג/אדר ב/תשפ"ב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C280ECF-BCDB-4AEC-8EEB-F271F7495793}" type="slidenum">
              <a:rPr lang="he-IL" smtClean="0"/>
              <a:t>‹#›</a:t>
            </a:fld>
            <a:endParaRPr lang="he-IL"/>
          </a:p>
        </p:txBody>
      </p:sp>
    </p:spTree>
    <p:extLst>
      <p:ext uri="{BB962C8B-B14F-4D97-AF65-F5344CB8AC3E}">
        <p14:creationId xmlns:p14="http://schemas.microsoft.com/office/powerpoint/2010/main" val="354113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CA3A3A8C-65AD-45F4-974A-34EBD82A9C69}" type="datetimeFigureOut">
              <a:rPr lang="he-IL" smtClean="0"/>
              <a:t>י"ג/אדר ב/תשפ"ב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C280ECF-BCDB-4AEC-8EEB-F271F7495793}" type="slidenum">
              <a:rPr lang="he-IL" smtClean="0"/>
              <a:t>‹#›</a:t>
            </a:fld>
            <a:endParaRPr lang="he-IL"/>
          </a:p>
        </p:txBody>
      </p:sp>
    </p:spTree>
    <p:extLst>
      <p:ext uri="{BB962C8B-B14F-4D97-AF65-F5344CB8AC3E}">
        <p14:creationId xmlns:p14="http://schemas.microsoft.com/office/powerpoint/2010/main" val="217789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CA3A3A8C-65AD-45F4-974A-34EBD82A9C69}" type="datetimeFigureOut">
              <a:rPr lang="he-IL" smtClean="0"/>
              <a:t>י"ג/אדר ב/תשפ"ב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C280ECF-BCDB-4AEC-8EEB-F271F7495793}" type="slidenum">
              <a:rPr lang="he-IL" smtClean="0"/>
              <a:t>‹#›</a:t>
            </a:fld>
            <a:endParaRPr lang="he-IL"/>
          </a:p>
        </p:txBody>
      </p:sp>
    </p:spTree>
    <p:extLst>
      <p:ext uri="{BB962C8B-B14F-4D97-AF65-F5344CB8AC3E}">
        <p14:creationId xmlns:p14="http://schemas.microsoft.com/office/powerpoint/2010/main" val="167639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p>
            <a:fld id="{CA3A3A8C-65AD-45F4-974A-34EBD82A9C69}" type="datetimeFigureOut">
              <a:rPr lang="he-IL" smtClean="0"/>
              <a:t>י"ג/אדר ב/תשפ"ב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C280ECF-BCDB-4AEC-8EEB-F271F7495793}" type="slidenum">
              <a:rPr lang="he-IL" smtClean="0"/>
              <a:t>‹#›</a:t>
            </a:fld>
            <a:endParaRPr lang="he-IL"/>
          </a:p>
        </p:txBody>
      </p:sp>
    </p:spTree>
    <p:extLst>
      <p:ext uri="{BB962C8B-B14F-4D97-AF65-F5344CB8AC3E}">
        <p14:creationId xmlns:p14="http://schemas.microsoft.com/office/powerpoint/2010/main" val="1295588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CA3A3A8C-65AD-45F4-974A-34EBD82A9C69}" type="datetimeFigureOut">
              <a:rPr lang="he-IL" smtClean="0"/>
              <a:t>י"ג/אדר ב/תשפ"ב</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C280ECF-BCDB-4AEC-8EEB-F271F7495793}" type="slidenum">
              <a:rPr lang="he-IL" smtClean="0"/>
              <a:t>‹#›</a:t>
            </a:fld>
            <a:endParaRPr lang="he-IL"/>
          </a:p>
        </p:txBody>
      </p:sp>
    </p:spTree>
    <p:extLst>
      <p:ext uri="{BB962C8B-B14F-4D97-AF65-F5344CB8AC3E}">
        <p14:creationId xmlns:p14="http://schemas.microsoft.com/office/powerpoint/2010/main" val="2976384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p>
            <a:fld id="{CA3A3A8C-65AD-45F4-974A-34EBD82A9C69}" type="datetimeFigureOut">
              <a:rPr lang="he-IL" smtClean="0"/>
              <a:t>י"ג/אדר ב/תשפ"ב</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C280ECF-BCDB-4AEC-8EEB-F271F7495793}" type="slidenum">
              <a:rPr lang="he-IL" smtClean="0"/>
              <a:t>‹#›</a:t>
            </a:fld>
            <a:endParaRPr lang="he-IL"/>
          </a:p>
        </p:txBody>
      </p:sp>
    </p:spTree>
    <p:extLst>
      <p:ext uri="{BB962C8B-B14F-4D97-AF65-F5344CB8AC3E}">
        <p14:creationId xmlns:p14="http://schemas.microsoft.com/office/powerpoint/2010/main" val="641055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p>
            <a:fld id="{CA3A3A8C-65AD-45F4-974A-34EBD82A9C69}" type="datetimeFigureOut">
              <a:rPr lang="he-IL" smtClean="0"/>
              <a:t>י"ג/אדר ב/תשפ"ב</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7C280ECF-BCDB-4AEC-8EEB-F271F7495793}" type="slidenum">
              <a:rPr lang="he-IL" smtClean="0"/>
              <a:t>‹#›</a:t>
            </a:fld>
            <a:endParaRPr lang="he-IL"/>
          </a:p>
        </p:txBody>
      </p:sp>
    </p:spTree>
    <p:extLst>
      <p:ext uri="{BB962C8B-B14F-4D97-AF65-F5344CB8AC3E}">
        <p14:creationId xmlns:p14="http://schemas.microsoft.com/office/powerpoint/2010/main" val="2958461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p>
            <a:fld id="{CA3A3A8C-65AD-45F4-974A-34EBD82A9C69}" type="datetimeFigureOut">
              <a:rPr lang="he-IL" smtClean="0"/>
              <a:t>י"ג/אדר ב/תשפ"ב</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7C280ECF-BCDB-4AEC-8EEB-F271F7495793}" type="slidenum">
              <a:rPr lang="he-IL" smtClean="0"/>
              <a:t>‹#›</a:t>
            </a:fld>
            <a:endParaRPr lang="he-IL"/>
          </a:p>
        </p:txBody>
      </p:sp>
    </p:spTree>
    <p:extLst>
      <p:ext uri="{BB962C8B-B14F-4D97-AF65-F5344CB8AC3E}">
        <p14:creationId xmlns:p14="http://schemas.microsoft.com/office/powerpoint/2010/main" val="2124670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CA3A3A8C-65AD-45F4-974A-34EBD82A9C69}" type="datetimeFigureOut">
              <a:rPr lang="he-IL" smtClean="0"/>
              <a:t>י"ג/אדר ב/תשפ"ב</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7C280ECF-BCDB-4AEC-8EEB-F271F7495793}" type="slidenum">
              <a:rPr lang="he-IL" smtClean="0"/>
              <a:t>‹#›</a:t>
            </a:fld>
            <a:endParaRPr lang="he-IL"/>
          </a:p>
        </p:txBody>
      </p:sp>
    </p:spTree>
    <p:extLst>
      <p:ext uri="{BB962C8B-B14F-4D97-AF65-F5344CB8AC3E}">
        <p14:creationId xmlns:p14="http://schemas.microsoft.com/office/powerpoint/2010/main" val="2896918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CA3A3A8C-65AD-45F4-974A-34EBD82A9C69}" type="datetimeFigureOut">
              <a:rPr lang="he-IL" smtClean="0"/>
              <a:t>י"ג/אדר ב/תשפ"ב</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C280ECF-BCDB-4AEC-8EEB-F271F7495793}" type="slidenum">
              <a:rPr lang="he-IL" smtClean="0"/>
              <a:t>‹#›</a:t>
            </a:fld>
            <a:endParaRPr lang="he-IL"/>
          </a:p>
        </p:txBody>
      </p:sp>
    </p:spTree>
    <p:extLst>
      <p:ext uri="{BB962C8B-B14F-4D97-AF65-F5344CB8AC3E}">
        <p14:creationId xmlns:p14="http://schemas.microsoft.com/office/powerpoint/2010/main" val="1501484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CA3A3A8C-65AD-45F4-974A-34EBD82A9C69}" type="datetimeFigureOut">
              <a:rPr lang="he-IL" smtClean="0"/>
              <a:t>י"ג/אדר ב/תשפ"ב</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C280ECF-BCDB-4AEC-8EEB-F271F7495793}" type="slidenum">
              <a:rPr lang="he-IL" smtClean="0"/>
              <a:t>‹#›</a:t>
            </a:fld>
            <a:endParaRPr lang="he-IL"/>
          </a:p>
        </p:txBody>
      </p:sp>
    </p:spTree>
    <p:extLst>
      <p:ext uri="{BB962C8B-B14F-4D97-AF65-F5344CB8AC3E}">
        <p14:creationId xmlns:p14="http://schemas.microsoft.com/office/powerpoint/2010/main" val="334463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A3A3A8C-65AD-45F4-974A-34EBD82A9C69}" type="datetimeFigureOut">
              <a:rPr lang="he-IL" smtClean="0"/>
              <a:t>י"ג/אדר ב/תשפ"ב</a:t>
            </a:fld>
            <a:endParaRPr lang="he-IL"/>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C280ECF-BCDB-4AEC-8EEB-F271F7495793}" type="slidenum">
              <a:rPr lang="he-IL" smtClean="0"/>
              <a:t>‹#›</a:t>
            </a:fld>
            <a:endParaRPr lang="he-IL"/>
          </a:p>
        </p:txBody>
      </p:sp>
    </p:spTree>
    <p:extLst>
      <p:ext uri="{BB962C8B-B14F-4D97-AF65-F5344CB8AC3E}">
        <p14:creationId xmlns:p14="http://schemas.microsoft.com/office/powerpoint/2010/main" val="427896063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myfootballfacts.com/premier-league/all-time-premier-league/premier-league-penalty-statistics/"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rsssf.com/engpaul/FLA/"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מלבן 9"/>
          <p:cNvSpPr/>
          <p:nvPr/>
        </p:nvSpPr>
        <p:spPr>
          <a:xfrm>
            <a:off x="878562" y="332656"/>
            <a:ext cx="7593361" cy="1015663"/>
          </a:xfrm>
          <a:prstGeom prst="rect">
            <a:avLst/>
          </a:prstGeom>
          <a:noFill/>
        </p:spPr>
        <p:txBody>
          <a:bodyPr wrap="none" lIns="91440" tIns="45720" rIns="91440" bIns="45720">
            <a:spAutoFit/>
          </a:bodyPr>
          <a:lstStyle/>
          <a:p>
            <a:pPr algn="ctr"/>
            <a:r>
              <a:rPr lang="en-US" sz="60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Premier League Project</a:t>
            </a:r>
            <a:endParaRPr lang="en-US" sz="60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3723239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7"/>
            <a:ext cx="8291264" cy="1329713"/>
          </a:xfrm>
        </p:spPr>
        <p:txBody>
          <a:bodyPr>
            <a:normAutofit fontScale="90000"/>
          </a:bodyPr>
          <a:lstStyle/>
          <a:p>
            <a:r>
              <a:rPr lang="en-US" sz="3600" spc="305" dirty="0" smtClean="0">
                <a:solidFill>
                  <a:schemeClr val="bg1"/>
                </a:solidFill>
              </a:rPr>
              <a:t>EDA</a:t>
            </a:r>
            <a:br>
              <a:rPr lang="en-US" sz="3600" spc="305" dirty="0" smtClean="0">
                <a:solidFill>
                  <a:schemeClr val="bg1"/>
                </a:solidFill>
              </a:rPr>
            </a:br>
            <a:r>
              <a:rPr lang="en-US" sz="3600" spc="305" dirty="0" smtClean="0">
                <a:solidFill>
                  <a:schemeClr val="bg1"/>
                </a:solidFill>
              </a:rPr>
              <a:t>Data</a:t>
            </a:r>
            <a:r>
              <a:rPr lang="en-US" sz="3600" spc="836" dirty="0" smtClean="0">
                <a:solidFill>
                  <a:schemeClr val="bg1"/>
                </a:solidFill>
              </a:rPr>
              <a:t> </a:t>
            </a:r>
            <a:r>
              <a:rPr lang="en-US" sz="3600" spc="236" dirty="0" smtClean="0">
                <a:solidFill>
                  <a:schemeClr val="bg1"/>
                </a:solidFill>
              </a:rPr>
              <a:t>Analysis - </a:t>
            </a:r>
            <a:r>
              <a:rPr lang="en-US" sz="3600" dirty="0">
                <a:solidFill>
                  <a:schemeClr val="bg1"/>
                </a:solidFill>
              </a:rPr>
              <a:t>The team that scored the most</a:t>
            </a:r>
            <a:endParaRPr lang="he-IL" sz="3600" dirty="0">
              <a:solidFill>
                <a:schemeClr val="bg1"/>
              </a:solidFill>
            </a:endParaRPr>
          </a:p>
        </p:txBody>
      </p:sp>
      <p:sp>
        <p:nvSpPr>
          <p:cNvPr id="3" name="TextBox 2"/>
          <p:cNvSpPr txBox="1"/>
          <p:nvPr/>
        </p:nvSpPr>
        <p:spPr>
          <a:xfrm>
            <a:off x="611650" y="1588824"/>
            <a:ext cx="7920790" cy="369332"/>
          </a:xfrm>
          <a:prstGeom prst="rect">
            <a:avLst/>
          </a:prstGeom>
          <a:noFill/>
        </p:spPr>
        <p:txBody>
          <a:bodyPr wrap="square" rtlCol="1">
            <a:spAutoFit/>
          </a:bodyPr>
          <a:lstStyle/>
          <a:p>
            <a:pPr algn="l"/>
            <a:r>
              <a:rPr lang="en-US" dirty="0">
                <a:solidFill>
                  <a:schemeClr val="bg1"/>
                </a:solidFill>
              </a:rPr>
              <a:t>Manchester United and </a:t>
            </a:r>
            <a:r>
              <a:rPr lang="en-US" dirty="0" smtClean="0">
                <a:solidFill>
                  <a:schemeClr val="bg1"/>
                </a:solidFill>
              </a:rPr>
              <a:t>Arsenal has </a:t>
            </a:r>
            <a:r>
              <a:rPr lang="en-US" dirty="0">
                <a:solidFill>
                  <a:schemeClr val="bg1"/>
                </a:solidFill>
              </a:rPr>
              <a:t>the most GF(Scored goals</a:t>
            </a:r>
            <a:r>
              <a:rPr lang="en-US" dirty="0" smtClean="0">
                <a:solidFill>
                  <a:schemeClr val="bg1"/>
                </a:solidFill>
              </a:rPr>
              <a:t>). </a:t>
            </a:r>
            <a:endParaRPr lang="en-US" dirty="0">
              <a:solidFill>
                <a:schemeClr val="bg1"/>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137556"/>
            <a:ext cx="6480720" cy="4351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3002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7"/>
            <a:ext cx="8291264" cy="1329713"/>
          </a:xfrm>
        </p:spPr>
        <p:txBody>
          <a:bodyPr>
            <a:normAutofit fontScale="90000"/>
          </a:bodyPr>
          <a:lstStyle/>
          <a:p>
            <a:r>
              <a:rPr lang="en-US" sz="3600" spc="305" dirty="0" smtClean="0">
                <a:solidFill>
                  <a:schemeClr val="bg1"/>
                </a:solidFill>
              </a:rPr>
              <a:t>EDA</a:t>
            </a:r>
            <a:br>
              <a:rPr lang="en-US" sz="3600" spc="305" dirty="0" smtClean="0">
                <a:solidFill>
                  <a:schemeClr val="bg1"/>
                </a:solidFill>
              </a:rPr>
            </a:br>
            <a:r>
              <a:rPr lang="en-US" sz="3600" spc="305" dirty="0" smtClean="0">
                <a:solidFill>
                  <a:schemeClr val="bg1"/>
                </a:solidFill>
              </a:rPr>
              <a:t>Data</a:t>
            </a:r>
            <a:r>
              <a:rPr lang="en-US" sz="3600" spc="836" dirty="0" smtClean="0">
                <a:solidFill>
                  <a:schemeClr val="bg1"/>
                </a:solidFill>
              </a:rPr>
              <a:t> </a:t>
            </a:r>
            <a:r>
              <a:rPr lang="en-US" sz="3600" spc="236" dirty="0" smtClean="0">
                <a:solidFill>
                  <a:schemeClr val="bg1"/>
                </a:solidFill>
              </a:rPr>
              <a:t>Analysis - </a:t>
            </a:r>
            <a:r>
              <a:rPr lang="en-US" sz="3600" dirty="0">
                <a:solidFill>
                  <a:schemeClr val="bg1"/>
                </a:solidFill>
              </a:rPr>
              <a:t>The team that scored the </a:t>
            </a:r>
            <a:r>
              <a:rPr lang="en-US" sz="3600" dirty="0" smtClean="0">
                <a:solidFill>
                  <a:schemeClr val="bg1"/>
                </a:solidFill>
              </a:rPr>
              <a:t>most against </a:t>
            </a:r>
            <a:endParaRPr lang="he-IL" sz="3600" dirty="0">
              <a:solidFill>
                <a:schemeClr val="bg1"/>
              </a:solidFill>
            </a:endParaRPr>
          </a:p>
        </p:txBody>
      </p:sp>
      <p:sp>
        <p:nvSpPr>
          <p:cNvPr id="3" name="TextBox 2"/>
          <p:cNvSpPr txBox="1"/>
          <p:nvPr/>
        </p:nvSpPr>
        <p:spPr>
          <a:xfrm>
            <a:off x="655116" y="1852724"/>
            <a:ext cx="7920790" cy="369332"/>
          </a:xfrm>
          <a:prstGeom prst="rect">
            <a:avLst/>
          </a:prstGeom>
          <a:noFill/>
        </p:spPr>
        <p:txBody>
          <a:bodyPr wrap="square" rtlCol="1">
            <a:spAutoFit/>
          </a:bodyPr>
          <a:lstStyle/>
          <a:p>
            <a:pPr algn="l"/>
            <a:r>
              <a:rPr lang="en-US" dirty="0" err="1" smtClean="0">
                <a:solidFill>
                  <a:schemeClr val="bg1"/>
                </a:solidFill>
              </a:rPr>
              <a:t>Tottenham</a:t>
            </a:r>
            <a:r>
              <a:rPr lang="en-US" dirty="0" smtClean="0">
                <a:solidFill>
                  <a:schemeClr val="bg1"/>
                </a:solidFill>
              </a:rPr>
              <a:t> Hotspur and Everton has </a:t>
            </a:r>
            <a:r>
              <a:rPr lang="en-US" dirty="0">
                <a:solidFill>
                  <a:schemeClr val="bg1"/>
                </a:solidFill>
              </a:rPr>
              <a:t>the most </a:t>
            </a:r>
            <a:r>
              <a:rPr lang="en-US" dirty="0" smtClean="0">
                <a:solidFill>
                  <a:schemeClr val="bg1"/>
                </a:solidFill>
              </a:rPr>
              <a:t>GA(Scored goals against teams). </a:t>
            </a:r>
            <a:endParaRPr lang="en-US" dirty="0">
              <a:solidFill>
                <a:schemeClr val="bg1"/>
              </a:solidFill>
            </a:endParaRPr>
          </a:p>
        </p:txBody>
      </p:sp>
      <p:sp>
        <p:nvSpPr>
          <p:cNvPr id="4" name="TextBox 3"/>
          <p:cNvSpPr txBox="1"/>
          <p:nvPr/>
        </p:nvSpPr>
        <p:spPr>
          <a:xfrm>
            <a:off x="5652120" y="1268760"/>
            <a:ext cx="2520280" cy="369332"/>
          </a:xfrm>
          <a:prstGeom prst="rect">
            <a:avLst/>
          </a:prstGeom>
          <a:noFill/>
        </p:spPr>
        <p:txBody>
          <a:bodyPr wrap="square" rtlCol="1">
            <a:spAutoFit/>
          </a:bodyPr>
          <a:lstStyle/>
          <a:p>
            <a:pPr algn="l"/>
            <a:r>
              <a:rPr lang="he-IL" dirty="0" smtClean="0">
                <a:solidFill>
                  <a:schemeClr val="bg1"/>
                </a:solidFill>
              </a:rPr>
              <a:t>(ספגה הכי הרבה שערים)</a:t>
            </a:r>
            <a:endParaRPr lang="he-IL" dirty="0">
              <a:solidFill>
                <a:schemeClr val="bg1"/>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492896"/>
            <a:ext cx="6768752" cy="3981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083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7"/>
            <a:ext cx="8291264" cy="1329713"/>
          </a:xfrm>
        </p:spPr>
        <p:txBody>
          <a:bodyPr>
            <a:normAutofit/>
          </a:bodyPr>
          <a:lstStyle/>
          <a:p>
            <a:r>
              <a:rPr lang="en-US" sz="3600" spc="305" dirty="0" smtClean="0">
                <a:solidFill>
                  <a:schemeClr val="bg1"/>
                </a:solidFill>
              </a:rPr>
              <a:t>EDA</a:t>
            </a:r>
            <a:br>
              <a:rPr lang="en-US" sz="3600" spc="305" dirty="0" smtClean="0">
                <a:solidFill>
                  <a:schemeClr val="bg1"/>
                </a:solidFill>
              </a:rPr>
            </a:br>
            <a:r>
              <a:rPr lang="en-US" sz="3600" spc="305" dirty="0" smtClean="0">
                <a:solidFill>
                  <a:schemeClr val="bg1"/>
                </a:solidFill>
              </a:rPr>
              <a:t>Data</a:t>
            </a:r>
            <a:r>
              <a:rPr lang="en-US" sz="3600" spc="836" dirty="0" smtClean="0">
                <a:solidFill>
                  <a:schemeClr val="bg1"/>
                </a:solidFill>
              </a:rPr>
              <a:t> </a:t>
            </a:r>
            <a:r>
              <a:rPr lang="en-US" sz="3600" spc="236" dirty="0" smtClean="0">
                <a:solidFill>
                  <a:schemeClr val="bg1"/>
                </a:solidFill>
              </a:rPr>
              <a:t>Analysis - </a:t>
            </a:r>
            <a:r>
              <a:rPr lang="en-US" sz="3600" spc="280" dirty="0">
                <a:solidFill>
                  <a:schemeClr val="bg1"/>
                </a:solidFill>
              </a:rPr>
              <a:t>Top</a:t>
            </a:r>
            <a:r>
              <a:rPr lang="en-US" sz="3600" spc="-530" dirty="0">
                <a:solidFill>
                  <a:schemeClr val="bg1"/>
                </a:solidFill>
              </a:rPr>
              <a:t> </a:t>
            </a:r>
            <a:r>
              <a:rPr lang="en-US" sz="3600" spc="409" dirty="0" smtClean="0">
                <a:solidFill>
                  <a:schemeClr val="bg1"/>
                </a:solidFill>
              </a:rPr>
              <a:t>Points</a:t>
            </a:r>
            <a:endParaRPr lang="he-IL" sz="3600" dirty="0">
              <a:solidFill>
                <a:schemeClr val="bg1"/>
              </a:solidFill>
            </a:endParaRPr>
          </a:p>
        </p:txBody>
      </p:sp>
      <p:sp>
        <p:nvSpPr>
          <p:cNvPr id="3" name="TextBox 2"/>
          <p:cNvSpPr txBox="1"/>
          <p:nvPr/>
        </p:nvSpPr>
        <p:spPr>
          <a:xfrm>
            <a:off x="611650" y="1628800"/>
            <a:ext cx="7920790" cy="646331"/>
          </a:xfrm>
          <a:prstGeom prst="rect">
            <a:avLst/>
          </a:prstGeom>
          <a:noFill/>
        </p:spPr>
        <p:txBody>
          <a:bodyPr wrap="square" rtlCol="1">
            <a:spAutoFit/>
          </a:bodyPr>
          <a:lstStyle/>
          <a:p>
            <a:pPr algn="l"/>
            <a:r>
              <a:rPr lang="en-US" dirty="0">
                <a:solidFill>
                  <a:schemeClr val="bg1"/>
                </a:solidFill>
              </a:rPr>
              <a:t>Manchester United has the most Points because the team has won the most championships in the </a:t>
            </a:r>
            <a:r>
              <a:rPr lang="en-US" dirty="0" smtClean="0">
                <a:solidFill>
                  <a:schemeClr val="bg1"/>
                </a:solidFill>
              </a:rPr>
              <a:t>history.</a:t>
            </a:r>
            <a:endParaRPr lang="en-US" dirty="0">
              <a:solidFill>
                <a:schemeClr val="bg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488" y="2348880"/>
            <a:ext cx="6024339" cy="4203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4020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7"/>
            <a:ext cx="8291264" cy="1329713"/>
          </a:xfrm>
        </p:spPr>
        <p:txBody>
          <a:bodyPr>
            <a:normAutofit/>
          </a:bodyPr>
          <a:lstStyle/>
          <a:p>
            <a:r>
              <a:rPr lang="en-US" sz="3600" spc="305" dirty="0" smtClean="0">
                <a:solidFill>
                  <a:schemeClr val="bg1"/>
                </a:solidFill>
              </a:rPr>
              <a:t>Machine Learning Model</a:t>
            </a:r>
            <a:br>
              <a:rPr lang="en-US" sz="3600" spc="305" dirty="0" smtClean="0">
                <a:solidFill>
                  <a:schemeClr val="bg1"/>
                </a:solidFill>
              </a:rPr>
            </a:br>
            <a:r>
              <a:rPr lang="en-US" sz="2400" spc="305" dirty="0" smtClean="0">
                <a:solidFill>
                  <a:schemeClr val="bg1"/>
                </a:solidFill>
              </a:rPr>
              <a:t>Decision tree classifier</a:t>
            </a:r>
            <a:endParaRPr lang="he-IL" sz="3600" dirty="0">
              <a:solidFill>
                <a:schemeClr val="bg1"/>
              </a:solidFill>
            </a:endParaRPr>
          </a:p>
        </p:txBody>
      </p:sp>
      <p:sp>
        <p:nvSpPr>
          <p:cNvPr id="3" name="TextBox 2"/>
          <p:cNvSpPr txBox="1"/>
          <p:nvPr/>
        </p:nvSpPr>
        <p:spPr>
          <a:xfrm>
            <a:off x="611650" y="1700808"/>
            <a:ext cx="7920790" cy="3170099"/>
          </a:xfrm>
          <a:prstGeom prst="rect">
            <a:avLst/>
          </a:prstGeom>
          <a:noFill/>
        </p:spPr>
        <p:txBody>
          <a:bodyPr wrap="square" rtlCol="1">
            <a:spAutoFit/>
          </a:bodyPr>
          <a:lstStyle/>
          <a:p>
            <a:pPr algn="ctr"/>
            <a:r>
              <a:rPr lang="en-US" sz="2000" b="1" u="sng" dirty="0" smtClean="0">
                <a:solidFill>
                  <a:schemeClr val="bg1"/>
                </a:solidFill>
              </a:rPr>
              <a:t>Research questions</a:t>
            </a:r>
          </a:p>
          <a:p>
            <a:pPr algn="ctr"/>
            <a:endParaRPr lang="en-US" sz="2000" b="1" u="sng" dirty="0" smtClean="0">
              <a:solidFill>
                <a:schemeClr val="bg1"/>
              </a:solidFill>
            </a:endParaRPr>
          </a:p>
          <a:p>
            <a:pPr algn="l"/>
            <a:r>
              <a:rPr lang="en-US" sz="2000" dirty="0" smtClean="0">
                <a:solidFill>
                  <a:schemeClr val="bg1"/>
                </a:solidFill>
              </a:rPr>
              <a:t>1. Can we predict at which place a football team will finish in current </a:t>
            </a:r>
            <a:endParaRPr lang="he-IL" sz="2000" dirty="0" smtClean="0">
              <a:solidFill>
                <a:schemeClr val="bg1"/>
              </a:solidFill>
            </a:endParaRPr>
          </a:p>
          <a:p>
            <a:pPr algn="l"/>
            <a:r>
              <a:rPr lang="en-US" sz="2000" dirty="0" smtClean="0">
                <a:solidFill>
                  <a:schemeClr val="bg1"/>
                </a:solidFill>
              </a:rPr>
              <a:t>season, based on history data of the premier league?</a:t>
            </a:r>
          </a:p>
          <a:p>
            <a:pPr algn="l"/>
            <a:endParaRPr lang="en-US" sz="2000" dirty="0" smtClean="0">
              <a:solidFill>
                <a:schemeClr val="bg1"/>
              </a:solidFill>
            </a:endParaRPr>
          </a:p>
          <a:p>
            <a:pPr algn="l"/>
            <a:r>
              <a:rPr lang="en-US" sz="2000" dirty="0" smtClean="0">
                <a:solidFill>
                  <a:schemeClr val="bg1"/>
                </a:solidFill>
              </a:rPr>
              <a:t>2.Can we predict which team will score the most goals in current season, based on history data?</a:t>
            </a:r>
          </a:p>
          <a:p>
            <a:pPr algn="l"/>
            <a:endParaRPr lang="en-US" sz="2000" dirty="0" smtClean="0">
              <a:solidFill>
                <a:schemeClr val="bg1"/>
              </a:solidFill>
            </a:endParaRPr>
          </a:p>
          <a:p>
            <a:pPr algn="l"/>
            <a:r>
              <a:rPr lang="en-US" sz="2000" dirty="0" smtClean="0">
                <a:solidFill>
                  <a:schemeClr val="bg1"/>
                </a:solidFill>
              </a:rPr>
              <a:t>3.Can we predict which team will score the most penalties, based on previous data?</a:t>
            </a:r>
            <a:endParaRPr lang="en-US" sz="2000" dirty="0">
              <a:solidFill>
                <a:schemeClr val="bg1"/>
              </a:solidFill>
            </a:endParaRPr>
          </a:p>
        </p:txBody>
      </p:sp>
    </p:spTree>
    <p:extLst>
      <p:ext uri="{BB962C8B-B14F-4D97-AF65-F5344CB8AC3E}">
        <p14:creationId xmlns:p14="http://schemas.microsoft.com/office/powerpoint/2010/main" val="451299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7"/>
            <a:ext cx="8291264" cy="1329713"/>
          </a:xfrm>
        </p:spPr>
        <p:txBody>
          <a:bodyPr>
            <a:normAutofit/>
          </a:bodyPr>
          <a:lstStyle/>
          <a:p>
            <a:r>
              <a:rPr lang="en-US" sz="3600" dirty="0" smtClean="0">
                <a:solidFill>
                  <a:schemeClr val="bg1"/>
                </a:solidFill>
              </a:rPr>
              <a:t>Train-Test-Prediction</a:t>
            </a:r>
            <a:endParaRPr lang="he-IL" sz="3600" dirty="0">
              <a:solidFill>
                <a:schemeClr val="bg1"/>
              </a:solidFill>
            </a:endParaRPr>
          </a:p>
        </p:txBody>
      </p:sp>
      <p:sp>
        <p:nvSpPr>
          <p:cNvPr id="3" name="TextBox 2"/>
          <p:cNvSpPr txBox="1"/>
          <p:nvPr/>
        </p:nvSpPr>
        <p:spPr>
          <a:xfrm>
            <a:off x="611650" y="1340768"/>
            <a:ext cx="7920790" cy="646331"/>
          </a:xfrm>
          <a:prstGeom prst="rect">
            <a:avLst/>
          </a:prstGeom>
          <a:noFill/>
        </p:spPr>
        <p:txBody>
          <a:bodyPr wrap="square" rtlCol="1">
            <a:spAutoFit/>
          </a:bodyPr>
          <a:lstStyle/>
          <a:p>
            <a:pPr algn="l"/>
            <a:r>
              <a:rPr lang="en-US" spc="170" dirty="0" smtClean="0">
                <a:solidFill>
                  <a:srgbClr val="FFFFFF"/>
                </a:solidFill>
                <a:cs typeface="Trebuchet MS" panose="020B0603020202020204"/>
              </a:rPr>
              <a:t>1.We </a:t>
            </a:r>
            <a:r>
              <a:rPr lang="en-US" spc="170" dirty="0">
                <a:solidFill>
                  <a:srgbClr val="FFFFFF"/>
                </a:solidFill>
                <a:cs typeface="Trebuchet MS" panose="020B0603020202020204"/>
              </a:rPr>
              <a:t>split the data to train and </a:t>
            </a:r>
            <a:r>
              <a:rPr lang="en-US" spc="170" dirty="0" smtClean="0">
                <a:solidFill>
                  <a:srgbClr val="FFFFFF"/>
                </a:solidFill>
                <a:cs typeface="Trebuchet MS" panose="020B0603020202020204"/>
              </a:rPr>
              <a:t>test :</a:t>
            </a:r>
            <a:endParaRPr lang="en-US" dirty="0">
              <a:cs typeface="Trebuchet MS" panose="020B0603020202020204"/>
            </a:endParaRPr>
          </a:p>
          <a:p>
            <a:pPr algn="l"/>
            <a:endParaRPr lang="en-US" dirty="0">
              <a:solidFill>
                <a:schemeClr val="bg1"/>
              </a:solidFill>
            </a:endParaRPr>
          </a:p>
        </p:txBody>
      </p:sp>
      <p:sp>
        <p:nvSpPr>
          <p:cNvPr id="5" name="TextBox 4"/>
          <p:cNvSpPr txBox="1"/>
          <p:nvPr/>
        </p:nvSpPr>
        <p:spPr>
          <a:xfrm>
            <a:off x="611650" y="3837171"/>
            <a:ext cx="7920790" cy="369332"/>
          </a:xfrm>
          <a:prstGeom prst="rect">
            <a:avLst/>
          </a:prstGeom>
          <a:noFill/>
        </p:spPr>
        <p:txBody>
          <a:bodyPr wrap="square" rtlCol="1">
            <a:spAutoFit/>
          </a:bodyPr>
          <a:lstStyle/>
          <a:p>
            <a:pPr algn="l"/>
            <a:r>
              <a:rPr lang="en-US" spc="170" dirty="0" smtClean="0">
                <a:solidFill>
                  <a:srgbClr val="FFFFFF"/>
                </a:solidFill>
                <a:cs typeface="Trebuchet MS" panose="020B0603020202020204"/>
              </a:rPr>
              <a:t>2. We choose </a:t>
            </a:r>
            <a:r>
              <a:rPr lang="en-US" spc="305" dirty="0" smtClean="0">
                <a:solidFill>
                  <a:schemeClr val="bg1"/>
                </a:solidFill>
              </a:rPr>
              <a:t>decision tree model:</a:t>
            </a:r>
            <a:r>
              <a:rPr lang="en-US" spc="170" dirty="0" smtClean="0">
                <a:solidFill>
                  <a:srgbClr val="FFFFFF"/>
                </a:solidFill>
                <a:cs typeface="Trebuchet MS" panose="020B0603020202020204"/>
              </a:rPr>
              <a:t> </a:t>
            </a:r>
            <a:endParaRPr lang="en-US" dirty="0">
              <a:solidFill>
                <a:schemeClr val="bg1"/>
              </a:solidFill>
            </a:endParaRP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37" y="2003619"/>
            <a:ext cx="7602239" cy="171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4224842"/>
            <a:ext cx="4176463" cy="2247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125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7"/>
            <a:ext cx="8291264" cy="1329713"/>
          </a:xfrm>
        </p:spPr>
        <p:txBody>
          <a:bodyPr>
            <a:normAutofit/>
          </a:bodyPr>
          <a:lstStyle/>
          <a:p>
            <a:r>
              <a:rPr lang="en-US" sz="3600" dirty="0" smtClean="0">
                <a:solidFill>
                  <a:schemeClr val="bg1"/>
                </a:solidFill>
              </a:rPr>
              <a:t>Predicted </a:t>
            </a:r>
            <a:r>
              <a:rPr lang="en-US" sz="3600" dirty="0">
                <a:solidFill>
                  <a:schemeClr val="bg1"/>
                </a:solidFill>
              </a:rPr>
              <a:t>place</a:t>
            </a:r>
            <a:endParaRPr lang="he-IL" sz="3600" dirty="0">
              <a:solidFill>
                <a:schemeClr val="bg1"/>
              </a:solidFill>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412776"/>
            <a:ext cx="8784976" cy="4601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820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solidFill>
                  <a:schemeClr val="bg1"/>
                </a:solidFill>
              </a:rPr>
              <a:t>Analysis Prediction Accuracy</a:t>
            </a:r>
            <a:endParaRPr lang="he-IL" dirty="0">
              <a:solidFill>
                <a:schemeClr val="bg1"/>
              </a:solidFill>
            </a:endParaRPr>
          </a:p>
        </p:txBody>
      </p:sp>
      <p:sp>
        <p:nvSpPr>
          <p:cNvPr id="6" name="TextBox 5"/>
          <p:cNvSpPr txBox="1"/>
          <p:nvPr/>
        </p:nvSpPr>
        <p:spPr>
          <a:xfrm>
            <a:off x="323528" y="1412776"/>
            <a:ext cx="7920880" cy="1797928"/>
          </a:xfrm>
          <a:prstGeom prst="rect">
            <a:avLst/>
          </a:prstGeom>
          <a:noFill/>
        </p:spPr>
        <p:txBody>
          <a:bodyPr wrap="square" rtlCol="1">
            <a:spAutoFit/>
          </a:bodyPr>
          <a:lstStyle/>
          <a:p>
            <a:pPr marL="472428" marR="425439" algn="l">
              <a:spcBef>
                <a:spcPts val="1336"/>
              </a:spcBef>
            </a:pPr>
            <a:r>
              <a:rPr lang="en-US" sz="2000" dirty="0">
                <a:solidFill>
                  <a:schemeClr val="bg1"/>
                </a:solidFill>
              </a:rPr>
              <a:t>The test accuracy is low as 24%. But the average difference between real and predicted place is </a:t>
            </a:r>
            <a:r>
              <a:rPr lang="en-US" sz="2000" dirty="0" smtClean="0">
                <a:solidFill>
                  <a:schemeClr val="bg1"/>
                </a:solidFill>
              </a:rPr>
              <a:t>0.9. </a:t>
            </a:r>
            <a:r>
              <a:rPr lang="en-US" sz="2000" dirty="0">
                <a:solidFill>
                  <a:schemeClr val="bg1"/>
                </a:solidFill>
              </a:rPr>
              <a:t>It shows that the model predict the place almost correctly in most cases and the error is minor</a:t>
            </a:r>
            <a:r>
              <a:rPr lang="en-US" sz="2000" dirty="0" smtClean="0">
                <a:solidFill>
                  <a:schemeClr val="bg1"/>
                </a:solidFill>
              </a:rPr>
              <a:t>.</a:t>
            </a:r>
            <a:endParaRPr lang="he-IL" sz="2000" dirty="0" smtClean="0">
              <a:solidFill>
                <a:schemeClr val="bg1"/>
              </a:solidFill>
            </a:endParaRPr>
          </a:p>
          <a:p>
            <a:pPr marL="472428" marR="425439" algn="l">
              <a:spcBef>
                <a:spcPts val="1336"/>
              </a:spcBef>
            </a:pPr>
            <a:r>
              <a:rPr lang="he-IL" sz="2000" dirty="0" smtClean="0">
                <a:solidFill>
                  <a:schemeClr val="bg1"/>
                </a:solidFill>
              </a:rPr>
              <a:t>ממוצע הפרשים</a:t>
            </a:r>
            <a:r>
              <a:rPr lang="en-US" sz="2000" dirty="0" smtClean="0">
                <a:solidFill>
                  <a:schemeClr val="bg1"/>
                </a:solidFill>
              </a:rPr>
              <a:t>average difference -  </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0" y="3303755"/>
            <a:ext cx="6350000" cy="282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8215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en-US" dirty="0" smtClean="0">
                <a:solidFill>
                  <a:schemeClr val="bg1"/>
                </a:solidFill>
              </a:rPr>
              <a:t>Confusion Matrix</a:t>
            </a:r>
            <a:br>
              <a:rPr lang="en-US" dirty="0" smtClean="0">
                <a:solidFill>
                  <a:schemeClr val="bg1"/>
                </a:solidFill>
              </a:rPr>
            </a:br>
            <a:r>
              <a:rPr lang="en-US" sz="2000" dirty="0">
                <a:solidFill>
                  <a:schemeClr val="bg1"/>
                </a:solidFill>
              </a:rPr>
              <a:t>A confusion matrix is a summary of prediction results on a classification problem</a:t>
            </a:r>
            <a:endParaRPr lang="he-IL" dirty="0">
              <a:solidFill>
                <a:schemeClr val="bg1"/>
              </a:solidFill>
            </a:endParaRPr>
          </a:p>
        </p:txBody>
      </p:sp>
      <p:sp>
        <p:nvSpPr>
          <p:cNvPr id="7" name="TextBox 6"/>
          <p:cNvSpPr txBox="1"/>
          <p:nvPr/>
        </p:nvSpPr>
        <p:spPr>
          <a:xfrm>
            <a:off x="611560" y="1628800"/>
            <a:ext cx="7632848" cy="1015663"/>
          </a:xfrm>
          <a:prstGeom prst="rect">
            <a:avLst/>
          </a:prstGeom>
          <a:noFill/>
        </p:spPr>
        <p:txBody>
          <a:bodyPr wrap="square" rtlCol="1">
            <a:spAutoFit/>
          </a:bodyPr>
          <a:lstStyle/>
          <a:p>
            <a:pPr algn="l"/>
            <a:r>
              <a:rPr lang="en-US" sz="2000" dirty="0" smtClean="0">
                <a:solidFill>
                  <a:schemeClr val="bg1"/>
                </a:solidFill>
              </a:rPr>
              <a:t>From the confusion matrix, we can see that the model predict almost the rank of the teams in most cases correctly. As we easily see, almost all numbers lies on the diagonal of the matrix.</a:t>
            </a:r>
            <a:endParaRPr lang="he-IL" sz="2000" dirty="0">
              <a:solidFill>
                <a:schemeClr val="bg1"/>
              </a:solidFill>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589" y="2670478"/>
            <a:ext cx="4680520" cy="3742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52435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dirty="0" smtClean="0">
                <a:solidFill>
                  <a:schemeClr val="bg1"/>
                </a:solidFill>
              </a:rPr>
              <a:t>Classification Report</a:t>
            </a:r>
            <a:endParaRPr lang="he-IL" dirty="0">
              <a:solidFill>
                <a:schemeClr val="bg1"/>
              </a:solidFill>
            </a:endParaRPr>
          </a:p>
        </p:txBody>
      </p:sp>
      <p:sp>
        <p:nvSpPr>
          <p:cNvPr id="6" name="TextBox 5"/>
          <p:cNvSpPr txBox="1"/>
          <p:nvPr/>
        </p:nvSpPr>
        <p:spPr>
          <a:xfrm>
            <a:off x="611560" y="1484784"/>
            <a:ext cx="7632848" cy="1323439"/>
          </a:xfrm>
          <a:prstGeom prst="rect">
            <a:avLst/>
          </a:prstGeom>
          <a:noFill/>
        </p:spPr>
        <p:txBody>
          <a:bodyPr wrap="square" rtlCol="1">
            <a:spAutoFit/>
          </a:bodyPr>
          <a:lstStyle/>
          <a:p>
            <a:pPr algn="l"/>
            <a:r>
              <a:rPr lang="en-US" sz="2000" dirty="0" smtClean="0">
                <a:solidFill>
                  <a:schemeClr val="bg1"/>
                </a:solidFill>
              </a:rPr>
              <a:t>The prediction is a hard problem in our case(predict order of teams in </a:t>
            </a:r>
          </a:p>
          <a:p>
            <a:pPr algn="l"/>
            <a:r>
              <a:rPr lang="en-US" sz="2000" dirty="0" smtClean="0">
                <a:solidFill>
                  <a:schemeClr val="bg1"/>
                </a:solidFill>
              </a:rPr>
              <a:t>given season). In this case we got 24% accuracy. However, we can see that the model predict the order almost correctly from the confusion matrix.</a:t>
            </a: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636912"/>
            <a:ext cx="3888432" cy="3854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780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dirty="0" smtClean="0">
                <a:solidFill>
                  <a:schemeClr val="bg1"/>
                </a:solidFill>
              </a:rPr>
              <a:t>Model Validation</a:t>
            </a:r>
            <a:endParaRPr lang="he-IL" dirty="0">
              <a:solidFill>
                <a:schemeClr val="bg1"/>
              </a:solidFill>
            </a:endParaRPr>
          </a:p>
        </p:txBody>
      </p:sp>
      <p:sp>
        <p:nvSpPr>
          <p:cNvPr id="6" name="TextBox 5"/>
          <p:cNvSpPr txBox="1"/>
          <p:nvPr/>
        </p:nvSpPr>
        <p:spPr>
          <a:xfrm>
            <a:off x="611560" y="1484784"/>
            <a:ext cx="7632848" cy="923330"/>
          </a:xfrm>
          <a:prstGeom prst="rect">
            <a:avLst/>
          </a:prstGeom>
          <a:noFill/>
        </p:spPr>
        <p:txBody>
          <a:bodyPr wrap="square" rtlCol="1">
            <a:spAutoFit/>
          </a:bodyPr>
          <a:lstStyle/>
          <a:p>
            <a:pPr marL="12700" algn="l" rtl="0">
              <a:spcBef>
                <a:spcPts val="139"/>
              </a:spcBef>
            </a:pPr>
            <a:r>
              <a:rPr lang="en-US" spc="100" dirty="0">
                <a:solidFill>
                  <a:srgbClr val="FFFFFF"/>
                </a:solidFill>
                <a:cs typeface="Trebuchet MS" panose="020B0603020202020204"/>
              </a:rPr>
              <a:t>The average difference of validation models are less than 2. It shows that the </a:t>
            </a:r>
            <a:r>
              <a:rPr lang="en-US" spc="100" dirty="0" err="1">
                <a:solidFill>
                  <a:srgbClr val="FFFFFF"/>
                </a:solidFill>
                <a:cs typeface="Trebuchet MS" panose="020B0603020202020204"/>
              </a:rPr>
              <a:t>the</a:t>
            </a:r>
            <a:r>
              <a:rPr lang="en-US" spc="100" dirty="0">
                <a:solidFill>
                  <a:srgbClr val="FFFFFF"/>
                </a:solidFill>
                <a:cs typeface="Trebuchet MS" panose="020B0603020202020204"/>
              </a:rPr>
              <a:t> error between predicted and real ranks are 2. Hence, this model predict the place almost correctly and we can use this model.</a:t>
            </a:r>
            <a:endParaRPr lang="en-US" dirty="0">
              <a:cs typeface="Trebuchet MS" panose="020B0603020202020204"/>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824134"/>
            <a:ext cx="4320479" cy="2838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7" y="2821770"/>
            <a:ext cx="4104457" cy="2841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5191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7"/>
            <a:ext cx="8291264" cy="1329713"/>
          </a:xfrm>
        </p:spPr>
        <p:txBody>
          <a:bodyPr>
            <a:normAutofit/>
          </a:bodyPr>
          <a:lstStyle/>
          <a:p>
            <a:r>
              <a:rPr lang="en-US" sz="3600" b="1" u="sng" dirty="0">
                <a:solidFill>
                  <a:schemeClr val="bg1"/>
                </a:solidFill>
              </a:rPr>
              <a:t>Research questions</a:t>
            </a:r>
            <a:br>
              <a:rPr lang="en-US" sz="3600" b="1" u="sng" dirty="0">
                <a:solidFill>
                  <a:schemeClr val="bg1"/>
                </a:solidFill>
              </a:rPr>
            </a:br>
            <a:endParaRPr lang="he-IL" sz="3600" dirty="0">
              <a:solidFill>
                <a:schemeClr val="bg1"/>
              </a:solidFill>
            </a:endParaRPr>
          </a:p>
        </p:txBody>
      </p:sp>
      <p:sp>
        <p:nvSpPr>
          <p:cNvPr id="3" name="TextBox 2"/>
          <p:cNvSpPr txBox="1"/>
          <p:nvPr/>
        </p:nvSpPr>
        <p:spPr>
          <a:xfrm>
            <a:off x="604779" y="1268760"/>
            <a:ext cx="7920790" cy="2862322"/>
          </a:xfrm>
          <a:prstGeom prst="rect">
            <a:avLst/>
          </a:prstGeom>
          <a:noFill/>
        </p:spPr>
        <p:txBody>
          <a:bodyPr wrap="square" rtlCol="1">
            <a:spAutoFit/>
          </a:bodyPr>
          <a:lstStyle/>
          <a:p>
            <a:pPr algn="ctr"/>
            <a:endParaRPr lang="en-US" sz="2000" b="1" u="sng" dirty="0" smtClean="0">
              <a:solidFill>
                <a:schemeClr val="bg1"/>
              </a:solidFill>
            </a:endParaRPr>
          </a:p>
          <a:p>
            <a:pPr algn="l"/>
            <a:r>
              <a:rPr lang="en-US" sz="2000" dirty="0" smtClean="0">
                <a:solidFill>
                  <a:schemeClr val="bg1"/>
                </a:solidFill>
              </a:rPr>
              <a:t>1. Can we predict at which place a football team will finish in current </a:t>
            </a:r>
            <a:endParaRPr lang="he-IL" sz="2000" dirty="0" smtClean="0">
              <a:solidFill>
                <a:schemeClr val="bg1"/>
              </a:solidFill>
            </a:endParaRPr>
          </a:p>
          <a:p>
            <a:pPr algn="l"/>
            <a:r>
              <a:rPr lang="en-US" sz="2000" dirty="0" smtClean="0">
                <a:solidFill>
                  <a:schemeClr val="bg1"/>
                </a:solidFill>
              </a:rPr>
              <a:t>season, based on history data of the premier league?</a:t>
            </a:r>
          </a:p>
          <a:p>
            <a:pPr algn="l"/>
            <a:endParaRPr lang="en-US" sz="2000" dirty="0" smtClean="0">
              <a:solidFill>
                <a:schemeClr val="bg1"/>
              </a:solidFill>
            </a:endParaRPr>
          </a:p>
          <a:p>
            <a:pPr algn="l"/>
            <a:r>
              <a:rPr lang="en-US" sz="2000" dirty="0" smtClean="0">
                <a:solidFill>
                  <a:schemeClr val="bg1"/>
                </a:solidFill>
              </a:rPr>
              <a:t>2.Can we predict which team will score the most goals in current season, based on history data?</a:t>
            </a:r>
          </a:p>
          <a:p>
            <a:pPr algn="l"/>
            <a:endParaRPr lang="en-US" sz="2000" dirty="0" smtClean="0">
              <a:solidFill>
                <a:schemeClr val="bg1"/>
              </a:solidFill>
            </a:endParaRPr>
          </a:p>
          <a:p>
            <a:pPr algn="l"/>
            <a:r>
              <a:rPr lang="en-US" sz="2000" dirty="0" smtClean="0">
                <a:solidFill>
                  <a:schemeClr val="bg1"/>
                </a:solidFill>
              </a:rPr>
              <a:t>3.Can we predict which team will score the most penalties, based on previous data?</a:t>
            </a:r>
            <a:endParaRPr lang="en-US" sz="2000" dirty="0">
              <a:solidFill>
                <a:schemeClr val="bg1"/>
              </a:solidFill>
            </a:endParaRPr>
          </a:p>
        </p:txBody>
      </p:sp>
    </p:spTree>
    <p:extLst>
      <p:ext uri="{BB962C8B-B14F-4D97-AF65-F5344CB8AC3E}">
        <p14:creationId xmlns:p14="http://schemas.microsoft.com/office/powerpoint/2010/main" val="40793175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431240" y="141964"/>
            <a:ext cx="8229600" cy="1143000"/>
          </a:xfrm>
        </p:spPr>
        <p:txBody>
          <a:bodyPr>
            <a:normAutofit/>
          </a:bodyPr>
          <a:lstStyle/>
          <a:p>
            <a:r>
              <a:rPr lang="en-US" dirty="0" smtClean="0">
                <a:solidFill>
                  <a:schemeClr val="bg1"/>
                </a:solidFill>
              </a:rPr>
              <a:t>Question one</a:t>
            </a:r>
            <a:endParaRPr lang="he-IL" dirty="0">
              <a:solidFill>
                <a:schemeClr val="bg1"/>
              </a:solidFill>
            </a:endParaRPr>
          </a:p>
        </p:txBody>
      </p:sp>
      <p:sp>
        <p:nvSpPr>
          <p:cNvPr id="6" name="TextBox 5"/>
          <p:cNvSpPr txBox="1"/>
          <p:nvPr/>
        </p:nvSpPr>
        <p:spPr>
          <a:xfrm>
            <a:off x="611560" y="1124744"/>
            <a:ext cx="7632848" cy="2554545"/>
          </a:xfrm>
          <a:prstGeom prst="rect">
            <a:avLst/>
          </a:prstGeom>
          <a:noFill/>
        </p:spPr>
        <p:txBody>
          <a:bodyPr wrap="square" rtlCol="1">
            <a:spAutoFit/>
          </a:bodyPr>
          <a:lstStyle/>
          <a:p>
            <a:pPr algn="l"/>
            <a:r>
              <a:rPr lang="en-US" sz="2000" dirty="0" smtClean="0">
                <a:solidFill>
                  <a:schemeClr val="bg1"/>
                </a:solidFill>
              </a:rPr>
              <a:t>1. Can </a:t>
            </a:r>
            <a:r>
              <a:rPr lang="en-US" sz="2000" dirty="0">
                <a:solidFill>
                  <a:schemeClr val="bg1"/>
                </a:solidFill>
              </a:rPr>
              <a:t>we predict at which place a football team will finish in current </a:t>
            </a:r>
            <a:endParaRPr lang="he-IL" sz="2000" dirty="0">
              <a:solidFill>
                <a:schemeClr val="bg1"/>
              </a:solidFill>
            </a:endParaRPr>
          </a:p>
          <a:p>
            <a:pPr algn="l"/>
            <a:r>
              <a:rPr lang="en-US" sz="2000" dirty="0" smtClean="0">
                <a:solidFill>
                  <a:schemeClr val="bg1"/>
                </a:solidFill>
              </a:rPr>
              <a:t>season</a:t>
            </a:r>
            <a:r>
              <a:rPr lang="en-US" sz="2000" dirty="0">
                <a:solidFill>
                  <a:schemeClr val="bg1"/>
                </a:solidFill>
              </a:rPr>
              <a:t>, based on history data of the premier league</a:t>
            </a:r>
            <a:r>
              <a:rPr lang="en-US" sz="2000" dirty="0" smtClean="0">
                <a:solidFill>
                  <a:schemeClr val="bg1"/>
                </a:solidFill>
              </a:rPr>
              <a:t>?</a:t>
            </a:r>
            <a:endParaRPr lang="en-US" sz="2000" dirty="0">
              <a:solidFill>
                <a:schemeClr val="bg1"/>
              </a:solidFill>
              <a:cs typeface="Trebuchet MS" panose="020B0603020202020204"/>
            </a:endParaRPr>
          </a:p>
          <a:p>
            <a:pPr algn="l"/>
            <a:r>
              <a:rPr lang="en-US" sz="2000" b="1" u="sng" dirty="0" smtClean="0">
                <a:solidFill>
                  <a:schemeClr val="bg1"/>
                </a:solidFill>
                <a:cs typeface="Trebuchet MS" panose="020B0603020202020204"/>
              </a:rPr>
              <a:t>With the decision tree model:</a:t>
            </a:r>
          </a:p>
          <a:p>
            <a:pPr algn="l"/>
            <a:r>
              <a:rPr lang="en-US" sz="2000" dirty="0" smtClean="0">
                <a:solidFill>
                  <a:schemeClr val="bg1"/>
                </a:solidFill>
                <a:cs typeface="Trebuchet MS" panose="020B0603020202020204"/>
              </a:rPr>
              <a:t>The table shows the real place from our data under column “Place” and </a:t>
            </a:r>
            <a:endParaRPr lang="he-IL" sz="2000" dirty="0" smtClean="0">
              <a:solidFill>
                <a:schemeClr val="bg1"/>
              </a:solidFill>
              <a:cs typeface="Trebuchet MS" panose="020B0603020202020204"/>
            </a:endParaRPr>
          </a:p>
          <a:p>
            <a:pPr algn="l"/>
            <a:r>
              <a:rPr lang="en-US" sz="2000" dirty="0" smtClean="0">
                <a:solidFill>
                  <a:schemeClr val="bg1"/>
                </a:solidFill>
                <a:cs typeface="Trebuchet MS" panose="020B0603020202020204"/>
              </a:rPr>
              <a:t>the decision tree model prediction under column “Prediction.</a:t>
            </a:r>
          </a:p>
          <a:p>
            <a:pPr algn="l"/>
            <a:r>
              <a:rPr lang="en-US" sz="2000" dirty="0">
                <a:solidFill>
                  <a:schemeClr val="bg1"/>
                </a:solidFill>
                <a:cs typeface="Trebuchet MS" panose="020B0603020202020204"/>
              </a:rPr>
              <a:t>The target label is </a:t>
            </a:r>
            <a:r>
              <a:rPr lang="en-US" sz="2000" b="1" u="sng" dirty="0" smtClean="0">
                <a:solidFill>
                  <a:schemeClr val="bg1"/>
                </a:solidFill>
                <a:cs typeface="Trebuchet MS" panose="020B0603020202020204"/>
              </a:rPr>
              <a:t>Place</a:t>
            </a:r>
            <a:r>
              <a:rPr lang="en-US" sz="2000" dirty="0" smtClean="0">
                <a:solidFill>
                  <a:schemeClr val="bg1"/>
                </a:solidFill>
                <a:cs typeface="Trebuchet MS" panose="020B0603020202020204"/>
              </a:rPr>
              <a:t>. </a:t>
            </a:r>
          </a:p>
          <a:p>
            <a:pPr algn="l"/>
            <a:r>
              <a:rPr lang="en-US" sz="2000" b="1" u="sng" dirty="0" smtClean="0">
                <a:solidFill>
                  <a:schemeClr val="bg1"/>
                </a:solidFill>
                <a:cs typeface="Trebuchet MS" panose="020B0603020202020204"/>
              </a:rPr>
              <a:t>Result</a:t>
            </a:r>
            <a:r>
              <a:rPr lang="en-US" sz="2000" dirty="0" smtClean="0">
                <a:solidFill>
                  <a:schemeClr val="bg1"/>
                </a:solidFill>
                <a:cs typeface="Trebuchet MS" panose="020B0603020202020204"/>
              </a:rPr>
              <a:t> - We can see that Manchester United really the first team at </a:t>
            </a:r>
            <a:endParaRPr lang="he-IL" sz="2000" dirty="0" smtClean="0">
              <a:solidFill>
                <a:schemeClr val="bg1"/>
              </a:solidFill>
              <a:cs typeface="Trebuchet MS" panose="020B0603020202020204"/>
            </a:endParaRPr>
          </a:p>
          <a:p>
            <a:pPr algn="l"/>
            <a:r>
              <a:rPr lang="en-US" sz="2000" dirty="0" smtClean="0">
                <a:solidFill>
                  <a:schemeClr val="bg1"/>
                </a:solidFill>
                <a:cs typeface="Trebuchet MS" panose="020B0603020202020204"/>
              </a:rPr>
              <a:t>place and prediction. </a:t>
            </a:r>
            <a:endParaRPr lang="en-US" sz="2000" dirty="0">
              <a:cs typeface="Trebuchet MS" panose="020B0603020202020204"/>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713652"/>
            <a:ext cx="8784976" cy="2945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7450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431240" y="141964"/>
            <a:ext cx="8229600" cy="1143000"/>
          </a:xfrm>
        </p:spPr>
        <p:txBody>
          <a:bodyPr>
            <a:normAutofit/>
          </a:bodyPr>
          <a:lstStyle/>
          <a:p>
            <a:r>
              <a:rPr lang="en-US" dirty="0" smtClean="0">
                <a:solidFill>
                  <a:schemeClr val="bg1"/>
                </a:solidFill>
              </a:rPr>
              <a:t>Question two</a:t>
            </a:r>
            <a:endParaRPr lang="he-IL" dirty="0">
              <a:solidFill>
                <a:schemeClr val="bg1"/>
              </a:solidFill>
            </a:endParaRPr>
          </a:p>
        </p:txBody>
      </p:sp>
      <p:sp>
        <p:nvSpPr>
          <p:cNvPr id="6" name="TextBox 5"/>
          <p:cNvSpPr txBox="1"/>
          <p:nvPr/>
        </p:nvSpPr>
        <p:spPr>
          <a:xfrm>
            <a:off x="611560" y="1124744"/>
            <a:ext cx="7632848" cy="1631216"/>
          </a:xfrm>
          <a:prstGeom prst="rect">
            <a:avLst/>
          </a:prstGeom>
          <a:noFill/>
        </p:spPr>
        <p:txBody>
          <a:bodyPr wrap="square" rtlCol="1">
            <a:spAutoFit/>
          </a:bodyPr>
          <a:lstStyle/>
          <a:p>
            <a:pPr algn="l"/>
            <a:r>
              <a:rPr lang="en-US" sz="2000" dirty="0">
                <a:solidFill>
                  <a:schemeClr val="bg1"/>
                </a:solidFill>
              </a:rPr>
              <a:t>2</a:t>
            </a:r>
            <a:r>
              <a:rPr lang="en-US" sz="2000" dirty="0" smtClean="0">
                <a:solidFill>
                  <a:schemeClr val="bg1"/>
                </a:solidFill>
              </a:rPr>
              <a:t>. Can </a:t>
            </a:r>
            <a:r>
              <a:rPr lang="en-US" sz="2000" dirty="0">
                <a:solidFill>
                  <a:schemeClr val="bg1"/>
                </a:solidFill>
              </a:rPr>
              <a:t>we predict which team will score the most goals in </a:t>
            </a:r>
            <a:r>
              <a:rPr lang="en-US" sz="2000" dirty="0" smtClean="0">
                <a:solidFill>
                  <a:schemeClr val="bg1"/>
                </a:solidFill>
              </a:rPr>
              <a:t>current season</a:t>
            </a:r>
            <a:r>
              <a:rPr lang="en-US" sz="2000" dirty="0">
                <a:solidFill>
                  <a:schemeClr val="bg1"/>
                </a:solidFill>
              </a:rPr>
              <a:t>, based on history data</a:t>
            </a:r>
            <a:r>
              <a:rPr lang="en-US" sz="2000" dirty="0" smtClean="0">
                <a:solidFill>
                  <a:schemeClr val="bg1"/>
                </a:solidFill>
              </a:rPr>
              <a:t>?</a:t>
            </a:r>
            <a:endParaRPr lang="en-US" sz="2000" dirty="0">
              <a:solidFill>
                <a:schemeClr val="bg1"/>
              </a:solidFill>
              <a:cs typeface="Trebuchet MS" panose="020B0603020202020204"/>
            </a:endParaRPr>
          </a:p>
          <a:p>
            <a:pPr algn="l"/>
            <a:r>
              <a:rPr lang="en-US" sz="2000" b="1" u="sng" dirty="0" smtClean="0">
                <a:solidFill>
                  <a:schemeClr val="bg1"/>
                </a:solidFill>
                <a:cs typeface="Trebuchet MS" panose="020B0603020202020204"/>
              </a:rPr>
              <a:t>With the decision tree model:</a:t>
            </a:r>
          </a:p>
          <a:p>
            <a:pPr algn="l"/>
            <a:r>
              <a:rPr lang="en-US" sz="2000" dirty="0" smtClean="0">
                <a:solidFill>
                  <a:schemeClr val="bg1"/>
                </a:solidFill>
                <a:cs typeface="Trebuchet MS" panose="020B0603020202020204"/>
              </a:rPr>
              <a:t>We built </a:t>
            </a:r>
            <a:r>
              <a:rPr lang="en-US" sz="2000" dirty="0">
                <a:solidFill>
                  <a:schemeClr val="bg1"/>
                </a:solidFill>
                <a:cs typeface="Trebuchet MS" panose="020B0603020202020204"/>
              </a:rPr>
              <a:t>new model with new target </a:t>
            </a:r>
            <a:r>
              <a:rPr lang="en-US" sz="2000" dirty="0" smtClean="0">
                <a:solidFill>
                  <a:schemeClr val="bg1"/>
                </a:solidFill>
                <a:cs typeface="Trebuchet MS" panose="020B0603020202020204"/>
              </a:rPr>
              <a:t>label.</a:t>
            </a:r>
          </a:p>
          <a:p>
            <a:pPr algn="l"/>
            <a:r>
              <a:rPr lang="he-IL" sz="2000" dirty="0" smtClean="0">
                <a:solidFill>
                  <a:schemeClr val="bg1"/>
                </a:solidFill>
                <a:cs typeface="Trebuchet MS" panose="020B0603020202020204"/>
              </a:rPr>
              <a:t>(גולים שהבקיעו בפועל) </a:t>
            </a:r>
            <a:r>
              <a:rPr lang="en-US" sz="2000" dirty="0" smtClean="0">
                <a:solidFill>
                  <a:schemeClr val="bg1"/>
                </a:solidFill>
                <a:cs typeface="Trebuchet MS" panose="020B0603020202020204"/>
              </a:rPr>
              <a:t>The target label is </a:t>
            </a:r>
            <a:r>
              <a:rPr lang="en-US" sz="2000" b="1" u="sng" dirty="0" smtClean="0">
                <a:solidFill>
                  <a:schemeClr val="bg1"/>
                </a:solidFill>
                <a:cs typeface="Trebuchet MS" panose="020B0603020202020204"/>
              </a:rPr>
              <a:t>GF</a:t>
            </a:r>
            <a:r>
              <a:rPr lang="en-US" sz="2000" dirty="0" smtClean="0">
                <a:solidFill>
                  <a:schemeClr val="bg1"/>
                </a:solidFill>
                <a:cs typeface="Trebuchet MS" panose="020B0603020202020204"/>
              </a:rPr>
              <a:t> - </a:t>
            </a:r>
            <a:endParaRPr lang="en-US" sz="2000" dirty="0">
              <a:solidFill>
                <a:schemeClr val="bg1"/>
              </a:solidFill>
              <a:cs typeface="Trebuchet MS" panose="020B0603020202020204"/>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6" y="3140968"/>
            <a:ext cx="4876031"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2755960"/>
            <a:ext cx="3343275" cy="3887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1045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431240" y="141964"/>
            <a:ext cx="8229600" cy="1143000"/>
          </a:xfrm>
        </p:spPr>
        <p:txBody>
          <a:bodyPr>
            <a:normAutofit/>
          </a:bodyPr>
          <a:lstStyle/>
          <a:p>
            <a:r>
              <a:rPr lang="en-US" dirty="0" smtClean="0">
                <a:solidFill>
                  <a:schemeClr val="bg1"/>
                </a:solidFill>
              </a:rPr>
              <a:t>Question two - result</a:t>
            </a:r>
            <a:endParaRPr lang="he-IL" dirty="0">
              <a:solidFill>
                <a:schemeClr val="bg1"/>
              </a:solidFill>
            </a:endParaRPr>
          </a:p>
        </p:txBody>
      </p:sp>
      <p:sp>
        <p:nvSpPr>
          <p:cNvPr id="6" name="TextBox 5"/>
          <p:cNvSpPr txBox="1"/>
          <p:nvPr/>
        </p:nvSpPr>
        <p:spPr>
          <a:xfrm>
            <a:off x="611560" y="1124744"/>
            <a:ext cx="7632848" cy="707886"/>
          </a:xfrm>
          <a:prstGeom prst="rect">
            <a:avLst/>
          </a:prstGeom>
          <a:noFill/>
        </p:spPr>
        <p:txBody>
          <a:bodyPr wrap="square" rtlCol="1">
            <a:spAutoFit/>
          </a:bodyPr>
          <a:lstStyle/>
          <a:p>
            <a:pPr algn="l"/>
            <a:r>
              <a:rPr lang="en-US" sz="2000" dirty="0" smtClean="0">
                <a:solidFill>
                  <a:schemeClr val="bg1"/>
                </a:solidFill>
              </a:rPr>
              <a:t>We can see that Manchester United will score </a:t>
            </a:r>
            <a:r>
              <a:rPr lang="en-US" sz="2000" dirty="0">
                <a:solidFill>
                  <a:schemeClr val="bg1"/>
                </a:solidFill>
              </a:rPr>
              <a:t>the most goals in current </a:t>
            </a:r>
            <a:r>
              <a:rPr lang="en-US" sz="2000" dirty="0" smtClean="0">
                <a:solidFill>
                  <a:schemeClr val="bg1"/>
                </a:solidFill>
              </a:rPr>
              <a:t>season.</a:t>
            </a:r>
            <a:endParaRPr lang="en-US" sz="2000" dirty="0">
              <a:solidFill>
                <a:schemeClr val="bg1"/>
              </a:solidFill>
              <a:cs typeface="Trebuchet MS" panose="020B0603020202020204"/>
            </a:endParaRP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903" y="2204864"/>
            <a:ext cx="8315325"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11612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431240" y="141964"/>
            <a:ext cx="8229600" cy="1143000"/>
          </a:xfrm>
        </p:spPr>
        <p:txBody>
          <a:bodyPr>
            <a:normAutofit/>
          </a:bodyPr>
          <a:lstStyle/>
          <a:p>
            <a:r>
              <a:rPr lang="en-US" dirty="0" smtClean="0">
                <a:solidFill>
                  <a:schemeClr val="bg1"/>
                </a:solidFill>
              </a:rPr>
              <a:t>Question three</a:t>
            </a:r>
            <a:endParaRPr lang="he-IL" dirty="0">
              <a:solidFill>
                <a:schemeClr val="bg1"/>
              </a:solidFill>
            </a:endParaRPr>
          </a:p>
        </p:txBody>
      </p:sp>
      <p:sp>
        <p:nvSpPr>
          <p:cNvPr id="6" name="TextBox 5"/>
          <p:cNvSpPr txBox="1"/>
          <p:nvPr/>
        </p:nvSpPr>
        <p:spPr>
          <a:xfrm>
            <a:off x="611560" y="1124744"/>
            <a:ext cx="7632848" cy="1938992"/>
          </a:xfrm>
          <a:prstGeom prst="rect">
            <a:avLst/>
          </a:prstGeom>
          <a:noFill/>
        </p:spPr>
        <p:txBody>
          <a:bodyPr wrap="square" rtlCol="1">
            <a:spAutoFit/>
          </a:bodyPr>
          <a:lstStyle/>
          <a:p>
            <a:pPr algn="l"/>
            <a:r>
              <a:rPr lang="en-US" sz="2000" dirty="0">
                <a:solidFill>
                  <a:schemeClr val="bg1"/>
                </a:solidFill>
              </a:rPr>
              <a:t>3</a:t>
            </a:r>
            <a:r>
              <a:rPr lang="en-US" sz="2000" dirty="0" smtClean="0">
                <a:solidFill>
                  <a:schemeClr val="bg1"/>
                </a:solidFill>
              </a:rPr>
              <a:t>. Can </a:t>
            </a:r>
            <a:r>
              <a:rPr lang="en-US" sz="2000" dirty="0">
                <a:solidFill>
                  <a:schemeClr val="bg1"/>
                </a:solidFill>
              </a:rPr>
              <a:t>we predict which team will </a:t>
            </a:r>
            <a:r>
              <a:rPr lang="en-US" sz="2000" dirty="0" smtClean="0">
                <a:solidFill>
                  <a:schemeClr val="bg1"/>
                </a:solidFill>
              </a:rPr>
              <a:t>score the </a:t>
            </a:r>
            <a:r>
              <a:rPr lang="en-US" sz="2000" dirty="0">
                <a:solidFill>
                  <a:schemeClr val="bg1"/>
                </a:solidFill>
              </a:rPr>
              <a:t>most penalties, based on </a:t>
            </a:r>
            <a:endParaRPr lang="en-US" sz="2000" dirty="0" smtClean="0">
              <a:solidFill>
                <a:schemeClr val="bg1"/>
              </a:solidFill>
            </a:endParaRPr>
          </a:p>
          <a:p>
            <a:pPr algn="l"/>
            <a:r>
              <a:rPr lang="en-US" sz="2000" dirty="0" smtClean="0">
                <a:solidFill>
                  <a:schemeClr val="bg1"/>
                </a:solidFill>
              </a:rPr>
              <a:t>previous data?</a:t>
            </a:r>
          </a:p>
          <a:p>
            <a:pPr algn="l"/>
            <a:r>
              <a:rPr lang="en-US" sz="2000" b="1" u="sng" dirty="0">
                <a:solidFill>
                  <a:schemeClr val="bg1"/>
                </a:solidFill>
                <a:cs typeface="Trebuchet MS" panose="020B0603020202020204"/>
              </a:rPr>
              <a:t>With the decision tree </a:t>
            </a:r>
            <a:r>
              <a:rPr lang="en-US" sz="2000" b="1" u="sng" dirty="0" smtClean="0">
                <a:solidFill>
                  <a:schemeClr val="bg1"/>
                </a:solidFill>
                <a:cs typeface="Trebuchet MS" panose="020B0603020202020204"/>
              </a:rPr>
              <a:t>model</a:t>
            </a:r>
            <a:r>
              <a:rPr lang="en-US" sz="2000" b="1" u="sng" dirty="0">
                <a:solidFill>
                  <a:schemeClr val="bg1"/>
                </a:solidFill>
                <a:cs typeface="Trebuchet MS" panose="020B0603020202020204"/>
              </a:rPr>
              <a:t> </a:t>
            </a:r>
            <a:r>
              <a:rPr lang="en-US" sz="2000" b="1" u="sng" dirty="0" smtClean="0">
                <a:solidFill>
                  <a:schemeClr val="bg1"/>
                </a:solidFill>
                <a:cs typeface="Trebuchet MS" panose="020B0603020202020204"/>
              </a:rPr>
              <a:t>+ with some more Crawling(1992-2021):</a:t>
            </a:r>
          </a:p>
          <a:p>
            <a:pPr algn="l"/>
            <a:r>
              <a:rPr lang="en-US" sz="2000" dirty="0">
                <a:solidFill>
                  <a:schemeClr val="bg1"/>
                </a:solidFill>
              </a:rPr>
              <a:t>The data is from </a:t>
            </a:r>
            <a:r>
              <a:rPr lang="en-US" sz="2000" dirty="0">
                <a:solidFill>
                  <a:schemeClr val="bg1"/>
                </a:solidFill>
                <a:hlinkClick r:id="rId3"/>
              </a:rPr>
              <a:t>https://www.myfootballfacts.com/premier-league/all-time-premier-league/premier-league-penalty-statistics</a:t>
            </a:r>
            <a:r>
              <a:rPr lang="en-US" sz="2000" dirty="0" smtClean="0">
                <a:solidFill>
                  <a:schemeClr val="bg1"/>
                </a:solidFill>
                <a:hlinkClick r:id="rId3"/>
              </a:rPr>
              <a:t>/</a:t>
            </a:r>
            <a:r>
              <a:rPr lang="en-US" sz="2000" dirty="0" smtClean="0">
                <a:solidFill>
                  <a:schemeClr val="bg1"/>
                </a:solidFill>
              </a:rPr>
              <a:t>  </a:t>
            </a:r>
            <a:r>
              <a:rPr lang="en-US" sz="2000" dirty="0">
                <a:solidFill>
                  <a:schemeClr val="bg1"/>
                </a:solidFill>
              </a:rPr>
              <a:t>site.</a:t>
            </a:r>
            <a:endParaRPr lang="en-US" sz="2000" dirty="0" smtClean="0">
              <a:solidFill>
                <a:schemeClr val="bg1"/>
              </a:solidFill>
              <a:cs typeface="Trebuchet MS" panose="020B0603020202020204"/>
            </a:endParaRPr>
          </a:p>
          <a:p>
            <a:pPr algn="l"/>
            <a:endParaRPr lang="en-US" sz="2000" dirty="0">
              <a:solidFill>
                <a:schemeClr val="bg1"/>
              </a:solidFill>
              <a:cs typeface="Trebuchet MS" panose="020B0603020202020204"/>
            </a:endParaRP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 y="3140968"/>
            <a:ext cx="8778180" cy="2258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84278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431240" y="141964"/>
            <a:ext cx="8229600" cy="1143000"/>
          </a:xfrm>
        </p:spPr>
        <p:txBody>
          <a:bodyPr>
            <a:normAutofit fontScale="90000"/>
          </a:bodyPr>
          <a:lstStyle/>
          <a:p>
            <a:r>
              <a:rPr lang="en-US" dirty="0" smtClean="0">
                <a:solidFill>
                  <a:schemeClr val="bg1"/>
                </a:solidFill>
              </a:rPr>
              <a:t>Question three - </a:t>
            </a:r>
            <a:r>
              <a:rPr lang="en-US" dirty="0">
                <a:solidFill>
                  <a:schemeClr val="bg1"/>
                </a:solidFill>
              </a:rPr>
              <a:t>Data pre-processing </a:t>
            </a:r>
            <a:endParaRPr lang="he-IL" dirty="0">
              <a:solidFill>
                <a:schemeClr val="bg1"/>
              </a:solidFill>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572" y="1915092"/>
            <a:ext cx="3348372" cy="2296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5497" y="1949537"/>
            <a:ext cx="3351980" cy="2261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מלבן 2"/>
          <p:cNvSpPr/>
          <p:nvPr/>
        </p:nvSpPr>
        <p:spPr>
          <a:xfrm>
            <a:off x="827584" y="1268760"/>
            <a:ext cx="7272808" cy="646331"/>
          </a:xfrm>
          <a:prstGeom prst="rect">
            <a:avLst/>
          </a:prstGeom>
        </p:spPr>
        <p:txBody>
          <a:bodyPr wrap="square">
            <a:spAutoFit/>
          </a:bodyPr>
          <a:lstStyle/>
          <a:p>
            <a:pPr algn="l"/>
            <a:r>
              <a:rPr lang="en-US" dirty="0" smtClean="0">
                <a:solidFill>
                  <a:schemeClr val="bg1"/>
                </a:solidFill>
              </a:rPr>
              <a:t>Encoding </a:t>
            </a:r>
            <a:r>
              <a:rPr lang="en-US" dirty="0">
                <a:solidFill>
                  <a:schemeClr val="bg1"/>
                </a:solidFill>
              </a:rPr>
              <a:t>the </a:t>
            </a:r>
            <a:r>
              <a:rPr lang="en-US" b="1" u="sng" dirty="0">
                <a:solidFill>
                  <a:schemeClr val="bg1"/>
                </a:solidFill>
              </a:rPr>
              <a:t>Team name variable </a:t>
            </a:r>
            <a:r>
              <a:rPr lang="en-US" dirty="0">
                <a:solidFill>
                  <a:schemeClr val="bg1"/>
                </a:solidFill>
              </a:rPr>
              <a:t>into </a:t>
            </a:r>
            <a:r>
              <a:rPr lang="en-US" b="1" u="sng" dirty="0">
                <a:solidFill>
                  <a:schemeClr val="bg1"/>
                </a:solidFill>
              </a:rPr>
              <a:t>categorical</a:t>
            </a:r>
            <a:r>
              <a:rPr lang="en-US" dirty="0">
                <a:solidFill>
                  <a:schemeClr val="bg1"/>
                </a:solidFill>
              </a:rPr>
              <a:t>, to make it target column for the Machine Learning model</a:t>
            </a:r>
            <a:r>
              <a:rPr lang="en-US" dirty="0" smtClean="0">
                <a:solidFill>
                  <a:schemeClr val="bg1"/>
                </a:solidFill>
              </a:rPr>
              <a:t>. The target column in </a:t>
            </a:r>
            <a:r>
              <a:rPr lang="en-US" b="1" u="sng" dirty="0" smtClean="0">
                <a:solidFill>
                  <a:schemeClr val="bg1"/>
                </a:solidFill>
              </a:rPr>
              <a:t>Scored</a:t>
            </a:r>
            <a:r>
              <a:rPr lang="en-US" dirty="0" smtClean="0">
                <a:solidFill>
                  <a:schemeClr val="bg1"/>
                </a:solidFill>
              </a:rPr>
              <a:t>. </a:t>
            </a:r>
            <a:endParaRPr lang="he-IL" dirty="0">
              <a:solidFill>
                <a:schemeClr val="bg1"/>
              </a:solidFill>
            </a:endParaRPr>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4211461"/>
            <a:ext cx="4536504" cy="2427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29683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431240" y="141964"/>
            <a:ext cx="8229600" cy="1143000"/>
          </a:xfrm>
        </p:spPr>
        <p:txBody>
          <a:bodyPr>
            <a:normAutofit/>
          </a:bodyPr>
          <a:lstStyle/>
          <a:p>
            <a:r>
              <a:rPr lang="en-US" dirty="0" smtClean="0">
                <a:solidFill>
                  <a:schemeClr val="bg1"/>
                </a:solidFill>
              </a:rPr>
              <a:t>Question three - EDA</a:t>
            </a:r>
            <a:endParaRPr lang="he-IL" dirty="0">
              <a:solidFill>
                <a:schemeClr val="bg1"/>
              </a:solidFill>
            </a:endParaRPr>
          </a:p>
        </p:txBody>
      </p:sp>
      <p:sp>
        <p:nvSpPr>
          <p:cNvPr id="6" name="TextBox 5"/>
          <p:cNvSpPr txBox="1"/>
          <p:nvPr/>
        </p:nvSpPr>
        <p:spPr>
          <a:xfrm>
            <a:off x="611560" y="1124744"/>
            <a:ext cx="7632848" cy="1015663"/>
          </a:xfrm>
          <a:prstGeom prst="rect">
            <a:avLst/>
          </a:prstGeom>
          <a:noFill/>
        </p:spPr>
        <p:txBody>
          <a:bodyPr wrap="square" rtlCol="1">
            <a:spAutoFit/>
          </a:bodyPr>
          <a:lstStyle/>
          <a:p>
            <a:pPr marL="12700" algn="l" rtl="0">
              <a:spcBef>
                <a:spcPts val="139"/>
              </a:spcBef>
            </a:pPr>
            <a:r>
              <a:rPr lang="en-US" sz="2000" spc="100" dirty="0">
                <a:solidFill>
                  <a:srgbClr val="FFFFFF"/>
                </a:solidFill>
                <a:cs typeface="Trebuchet MS" panose="020B0603020202020204"/>
              </a:rPr>
              <a:t>These two graphs shows the most penalty scored for and against </a:t>
            </a:r>
            <a:r>
              <a:rPr lang="en-US" sz="2000" spc="100" dirty="0" smtClean="0">
                <a:solidFill>
                  <a:srgbClr val="FFFFFF"/>
                </a:solidFill>
                <a:cs typeface="Trebuchet MS" panose="020B0603020202020204"/>
              </a:rPr>
              <a:t>for </a:t>
            </a:r>
            <a:r>
              <a:rPr lang="en-US" sz="2000" spc="100" dirty="0">
                <a:solidFill>
                  <a:srgbClr val="FFFFFF"/>
                </a:solidFill>
                <a:cs typeface="Trebuchet MS" panose="020B0603020202020204"/>
              </a:rPr>
              <a:t>each team. We can see clearly that Manchester City and Chelsea has the most scored penalties for and against.</a:t>
            </a:r>
            <a:endParaRPr lang="en-US" sz="2000" dirty="0">
              <a:cs typeface="Trebuchet MS" panose="020B0603020202020204"/>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848827"/>
            <a:ext cx="4133651" cy="326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848827"/>
            <a:ext cx="4417695" cy="3310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78249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431240" y="141964"/>
            <a:ext cx="8229600" cy="1143000"/>
          </a:xfrm>
        </p:spPr>
        <p:txBody>
          <a:bodyPr>
            <a:normAutofit/>
          </a:bodyPr>
          <a:lstStyle/>
          <a:p>
            <a:r>
              <a:rPr lang="en-US" dirty="0" smtClean="0">
                <a:solidFill>
                  <a:schemeClr val="bg1"/>
                </a:solidFill>
              </a:rPr>
              <a:t>Question three - Result</a:t>
            </a:r>
            <a:endParaRPr lang="he-IL" dirty="0">
              <a:solidFill>
                <a:schemeClr val="bg1"/>
              </a:solidFill>
            </a:endParaRPr>
          </a:p>
        </p:txBody>
      </p:sp>
      <p:sp>
        <p:nvSpPr>
          <p:cNvPr id="6" name="TextBox 5"/>
          <p:cNvSpPr txBox="1"/>
          <p:nvPr/>
        </p:nvSpPr>
        <p:spPr>
          <a:xfrm>
            <a:off x="611560" y="1124744"/>
            <a:ext cx="7632848" cy="1028487"/>
          </a:xfrm>
          <a:prstGeom prst="rect">
            <a:avLst/>
          </a:prstGeom>
          <a:noFill/>
        </p:spPr>
        <p:txBody>
          <a:bodyPr wrap="square" rtlCol="1">
            <a:spAutoFit/>
          </a:bodyPr>
          <a:lstStyle/>
          <a:p>
            <a:pPr marL="12700" algn="l" rtl="0">
              <a:spcBef>
                <a:spcPts val="139"/>
              </a:spcBef>
            </a:pPr>
            <a:r>
              <a:rPr lang="en-US" sz="2000" spc="100" dirty="0">
                <a:solidFill>
                  <a:srgbClr val="FFFFFF"/>
                </a:solidFill>
                <a:cs typeface="Trebuchet MS" panose="020B0603020202020204"/>
              </a:rPr>
              <a:t>We used Decision Tree Classifier model to predict which team will score most </a:t>
            </a:r>
            <a:r>
              <a:rPr lang="en-US" sz="2000" spc="100" dirty="0" smtClean="0">
                <a:solidFill>
                  <a:srgbClr val="FFFFFF"/>
                </a:solidFill>
                <a:cs typeface="Trebuchet MS" panose="020B0603020202020204"/>
              </a:rPr>
              <a:t>penalties. </a:t>
            </a:r>
            <a:r>
              <a:rPr lang="en-US" sz="2000" dirty="0">
                <a:solidFill>
                  <a:schemeClr val="bg1"/>
                </a:solidFill>
                <a:cs typeface="Trebuchet MS" panose="020B0603020202020204"/>
              </a:rPr>
              <a:t>The target label is </a:t>
            </a:r>
            <a:r>
              <a:rPr lang="en-US" sz="2000" b="1" u="sng" dirty="0">
                <a:solidFill>
                  <a:schemeClr val="bg1"/>
                </a:solidFill>
                <a:cs typeface="Trebuchet MS" panose="020B0603020202020204"/>
              </a:rPr>
              <a:t>Scored</a:t>
            </a:r>
            <a:r>
              <a:rPr lang="en-US" sz="2000" dirty="0">
                <a:solidFill>
                  <a:schemeClr val="bg1"/>
                </a:solidFill>
                <a:cs typeface="Trebuchet MS" panose="020B0603020202020204"/>
              </a:rPr>
              <a:t>.</a:t>
            </a:r>
            <a:endParaRPr lang="en-US" sz="2000" dirty="0">
              <a:cs typeface="Trebuchet MS" panose="020B0603020202020204"/>
            </a:endParaRPr>
          </a:p>
          <a:p>
            <a:pPr marL="12700" algn="l" rtl="0">
              <a:spcBef>
                <a:spcPts val="139"/>
              </a:spcBef>
            </a:pPr>
            <a:r>
              <a:rPr lang="en-US" sz="2000" spc="100" dirty="0">
                <a:solidFill>
                  <a:srgbClr val="FFFFFF"/>
                </a:solidFill>
                <a:cs typeface="Trebuchet MS" panose="020B0603020202020204"/>
              </a:rPr>
              <a:t>T</a:t>
            </a:r>
            <a:r>
              <a:rPr lang="en-US" sz="2000" spc="100" dirty="0" smtClean="0">
                <a:solidFill>
                  <a:srgbClr val="FFFFFF"/>
                </a:solidFill>
                <a:cs typeface="Trebuchet MS" panose="020B0603020202020204"/>
              </a:rPr>
              <a:t>he </a:t>
            </a:r>
            <a:r>
              <a:rPr lang="en-US" sz="2000" spc="100" dirty="0">
                <a:solidFill>
                  <a:srgbClr val="FFFFFF"/>
                </a:solidFill>
                <a:cs typeface="Trebuchet MS" panose="020B0603020202020204"/>
              </a:rPr>
              <a:t>model result is Leicester </a:t>
            </a:r>
            <a:r>
              <a:rPr lang="en-US" sz="2000" spc="100" dirty="0" smtClean="0">
                <a:solidFill>
                  <a:srgbClr val="FFFFFF"/>
                </a:solidFill>
                <a:cs typeface="Trebuchet MS" panose="020B0603020202020204"/>
              </a:rPr>
              <a:t>City. </a:t>
            </a:r>
            <a:r>
              <a:rPr lang="en-US" sz="2000" dirty="0">
                <a:solidFill>
                  <a:schemeClr val="bg1"/>
                </a:solidFill>
              </a:rPr>
              <a:t>In this case we got </a:t>
            </a:r>
            <a:r>
              <a:rPr lang="en-US" sz="2000" dirty="0" smtClean="0">
                <a:solidFill>
                  <a:schemeClr val="bg1"/>
                </a:solidFill>
              </a:rPr>
              <a:t>36% </a:t>
            </a:r>
            <a:r>
              <a:rPr lang="en-US" sz="2000" dirty="0">
                <a:solidFill>
                  <a:schemeClr val="bg1"/>
                </a:solidFill>
              </a:rPr>
              <a:t>accuracy</a:t>
            </a:r>
            <a:r>
              <a:rPr lang="en-US" sz="2000" spc="100" dirty="0" smtClean="0">
                <a:solidFill>
                  <a:srgbClr val="FFFFFF"/>
                </a:solidFill>
                <a:cs typeface="Trebuchet MS" panose="020B0603020202020204"/>
              </a:rPr>
              <a:t>. </a:t>
            </a:r>
            <a:endParaRPr lang="en-US" sz="2000" dirty="0">
              <a:cs typeface="Trebuchet MS" panose="020B0603020202020204"/>
            </a:endParaRPr>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2437656"/>
            <a:ext cx="3158988" cy="3953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3216089"/>
            <a:ext cx="4998474" cy="2233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34769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431240" y="141964"/>
            <a:ext cx="8229600" cy="1143000"/>
          </a:xfrm>
        </p:spPr>
        <p:txBody>
          <a:bodyPr>
            <a:normAutofit/>
          </a:bodyPr>
          <a:lstStyle/>
          <a:p>
            <a:r>
              <a:rPr lang="en-US" dirty="0" smtClean="0">
                <a:solidFill>
                  <a:schemeClr val="bg1"/>
                </a:solidFill>
              </a:rPr>
              <a:t>Summary</a:t>
            </a:r>
            <a:endParaRPr lang="he-IL" dirty="0">
              <a:solidFill>
                <a:schemeClr val="bg1"/>
              </a:solidFill>
            </a:endParaRPr>
          </a:p>
        </p:txBody>
      </p:sp>
      <p:sp>
        <p:nvSpPr>
          <p:cNvPr id="6" name="TextBox 5"/>
          <p:cNvSpPr txBox="1"/>
          <p:nvPr/>
        </p:nvSpPr>
        <p:spPr>
          <a:xfrm>
            <a:off x="251520" y="1124744"/>
            <a:ext cx="7992888" cy="2631490"/>
          </a:xfrm>
          <a:prstGeom prst="rect">
            <a:avLst/>
          </a:prstGeom>
          <a:noFill/>
        </p:spPr>
        <p:txBody>
          <a:bodyPr wrap="square" rtlCol="1">
            <a:spAutoFit/>
          </a:bodyPr>
          <a:lstStyle/>
          <a:p>
            <a:pPr marL="12700" algn="l">
              <a:spcBef>
                <a:spcPts val="589"/>
              </a:spcBef>
            </a:pPr>
            <a:r>
              <a:rPr lang="en-US" sz="2000" spc="130" dirty="0">
                <a:solidFill>
                  <a:srgbClr val="FFFFFF"/>
                </a:solidFill>
                <a:cs typeface="Trebuchet MS" panose="020B0603020202020204"/>
              </a:rPr>
              <a:t>We have successfully </a:t>
            </a:r>
            <a:r>
              <a:rPr lang="en-US" sz="2000" spc="130" dirty="0" smtClean="0">
                <a:solidFill>
                  <a:srgbClr val="FFFFFF"/>
                </a:solidFill>
                <a:cs typeface="Trebuchet MS" panose="020B0603020202020204"/>
              </a:rPr>
              <a:t>answered all </a:t>
            </a:r>
            <a:r>
              <a:rPr lang="en-US" sz="2000" spc="130" dirty="0">
                <a:solidFill>
                  <a:srgbClr val="FFFFFF"/>
                </a:solidFill>
                <a:cs typeface="Trebuchet MS" panose="020B0603020202020204"/>
              </a:rPr>
              <a:t>the three research </a:t>
            </a:r>
            <a:r>
              <a:rPr lang="en-US" sz="2000" spc="130" dirty="0" smtClean="0">
                <a:solidFill>
                  <a:srgbClr val="FFFFFF"/>
                </a:solidFill>
                <a:cs typeface="Trebuchet MS" panose="020B0603020202020204"/>
              </a:rPr>
              <a:t>questions.</a:t>
            </a:r>
            <a:endParaRPr lang="en-US" sz="2000" spc="130" dirty="0">
              <a:solidFill>
                <a:srgbClr val="FFFFFF"/>
              </a:solidFill>
              <a:cs typeface="Trebuchet MS" panose="020B0603020202020204"/>
            </a:endParaRPr>
          </a:p>
          <a:p>
            <a:pPr marL="12700" algn="l">
              <a:spcBef>
                <a:spcPts val="589"/>
              </a:spcBef>
            </a:pPr>
            <a:r>
              <a:rPr lang="en-US" sz="2000" spc="130" dirty="0">
                <a:solidFill>
                  <a:srgbClr val="FFFFFF"/>
                </a:solidFill>
                <a:cs typeface="Trebuchet MS" panose="020B0603020202020204"/>
              </a:rPr>
              <a:t>We did it by crawling the relevant data about the research questions, cleaning it, exploring it and finding potential features for machine learning and finally using machine learning </a:t>
            </a:r>
            <a:r>
              <a:rPr lang="en-US" sz="2000" spc="130" dirty="0" smtClean="0">
                <a:solidFill>
                  <a:srgbClr val="FFFFFF"/>
                </a:solidFill>
                <a:cs typeface="Trebuchet MS" panose="020B0603020202020204"/>
              </a:rPr>
              <a:t>(decision </a:t>
            </a:r>
            <a:r>
              <a:rPr lang="en-US" sz="2000" spc="130" dirty="0">
                <a:solidFill>
                  <a:srgbClr val="FFFFFF"/>
                </a:solidFill>
                <a:cs typeface="Trebuchet MS" panose="020B0603020202020204"/>
              </a:rPr>
              <a:t>tree classifier) to answer the questions and get a prediction. Although our model </a:t>
            </a:r>
            <a:r>
              <a:rPr lang="en-US" sz="2000" spc="130" dirty="0" smtClean="0">
                <a:solidFill>
                  <a:srgbClr val="FFFFFF"/>
                </a:solidFill>
                <a:cs typeface="Trebuchet MS" panose="020B0603020202020204"/>
              </a:rPr>
              <a:t>has </a:t>
            </a:r>
            <a:r>
              <a:rPr lang="en-US" sz="2000" spc="130" dirty="0">
                <a:solidFill>
                  <a:srgbClr val="FFFFFF"/>
                </a:solidFill>
                <a:cs typeface="Trebuchet MS" panose="020B0603020202020204"/>
              </a:rPr>
              <a:t>low accuracy, the actual prediction was not so far from real </a:t>
            </a:r>
            <a:r>
              <a:rPr lang="en-US" sz="2000" spc="130" dirty="0" smtClean="0">
                <a:solidFill>
                  <a:srgbClr val="FFFFFF"/>
                </a:solidFill>
                <a:cs typeface="Trebuchet MS" panose="020B0603020202020204"/>
              </a:rPr>
              <a:t>values, </a:t>
            </a:r>
            <a:r>
              <a:rPr lang="en-US" sz="2000" spc="130" dirty="0">
                <a:solidFill>
                  <a:srgbClr val="FFFFFF"/>
                </a:solidFill>
                <a:cs typeface="Trebuchet MS" panose="020B0603020202020204"/>
              </a:rPr>
              <a:t>so we can </a:t>
            </a:r>
            <a:r>
              <a:rPr lang="en-US" sz="2000" spc="130" dirty="0" smtClean="0">
                <a:solidFill>
                  <a:srgbClr val="FFFFFF"/>
                </a:solidFill>
                <a:cs typeface="Trebuchet MS" panose="020B0603020202020204"/>
              </a:rPr>
              <a:t>infer </a:t>
            </a:r>
            <a:r>
              <a:rPr lang="en-US" sz="2000" spc="130" dirty="0">
                <a:solidFill>
                  <a:srgbClr val="FFFFFF"/>
                </a:solidFill>
                <a:cs typeface="Trebuchet MS" panose="020B0603020202020204"/>
              </a:rPr>
              <a:t>that the model is reliable and useful.</a:t>
            </a:r>
            <a:endParaRPr lang="en-US" sz="2000" dirty="0">
              <a:cs typeface="Trebuchet MS" panose="020B0603020202020204"/>
            </a:endParaRPr>
          </a:p>
        </p:txBody>
      </p:sp>
    </p:spTree>
    <p:extLst>
      <p:ext uri="{BB962C8B-B14F-4D97-AF65-F5344CB8AC3E}">
        <p14:creationId xmlns:p14="http://schemas.microsoft.com/office/powerpoint/2010/main" val="4018728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smtClean="0">
                <a:solidFill>
                  <a:schemeClr val="bg1"/>
                </a:solidFill>
              </a:rPr>
              <a:t>הרכשת נתונים - </a:t>
            </a:r>
            <a:r>
              <a:rPr lang="en-US" dirty="0" smtClean="0">
                <a:solidFill>
                  <a:schemeClr val="bg1"/>
                </a:solidFill>
              </a:rPr>
              <a:t>Data Acquisition</a:t>
            </a:r>
            <a:endParaRPr lang="he-IL" dirty="0">
              <a:solidFill>
                <a:schemeClr val="bg1"/>
              </a:solidFill>
            </a:endParaRPr>
          </a:p>
        </p:txBody>
      </p:sp>
      <p:sp>
        <p:nvSpPr>
          <p:cNvPr id="5" name="מציין מיקום תוכן 4"/>
          <p:cNvSpPr>
            <a:spLocks noGrp="1"/>
          </p:cNvSpPr>
          <p:nvPr>
            <p:ph idx="1"/>
          </p:nvPr>
        </p:nvSpPr>
        <p:spPr/>
        <p:txBody>
          <a:bodyPr>
            <a:normAutofit/>
          </a:bodyPr>
          <a:lstStyle/>
          <a:p>
            <a:pPr marL="0" indent="0" algn="l">
              <a:buNone/>
            </a:pPr>
            <a:r>
              <a:rPr lang="en-US" sz="2800" dirty="0" smtClean="0">
                <a:solidFill>
                  <a:schemeClr val="bg1"/>
                </a:solidFill>
              </a:rPr>
              <a:t>1. All </a:t>
            </a:r>
            <a:r>
              <a:rPr lang="en-US" sz="2800" dirty="0">
                <a:solidFill>
                  <a:schemeClr val="bg1"/>
                </a:solidFill>
              </a:rPr>
              <a:t>the data Crawled by using </a:t>
            </a:r>
            <a:r>
              <a:rPr lang="en-US" sz="2800" dirty="0" err="1" smtClean="0">
                <a:solidFill>
                  <a:schemeClr val="bg1"/>
                </a:solidFill>
              </a:rPr>
              <a:t>BeautifulSoap</a:t>
            </a:r>
            <a:r>
              <a:rPr lang="en-US" sz="2800" dirty="0" smtClean="0">
                <a:solidFill>
                  <a:schemeClr val="bg1"/>
                </a:solidFill>
              </a:rPr>
              <a:t> library.</a:t>
            </a:r>
          </a:p>
          <a:p>
            <a:pPr marL="0" indent="0" algn="l">
              <a:buNone/>
            </a:pPr>
            <a:r>
              <a:rPr lang="en-US" sz="2800" dirty="0">
                <a:solidFill>
                  <a:schemeClr val="bg1"/>
                </a:solidFill>
              </a:rPr>
              <a:t>2. Filtered data for teams playing </a:t>
            </a:r>
            <a:r>
              <a:rPr lang="en-US" sz="2800" dirty="0" smtClean="0">
                <a:solidFill>
                  <a:schemeClr val="bg1"/>
                </a:solidFill>
              </a:rPr>
              <a:t>season 2008.</a:t>
            </a:r>
          </a:p>
          <a:p>
            <a:pPr marL="0" indent="0" algn="l">
              <a:buNone/>
            </a:pPr>
            <a:r>
              <a:rPr lang="en-US" sz="2800" dirty="0">
                <a:solidFill>
                  <a:schemeClr val="bg1"/>
                </a:solidFill>
              </a:rPr>
              <a:t>3. </a:t>
            </a:r>
            <a:r>
              <a:rPr lang="en-US" sz="2800" dirty="0" smtClean="0">
                <a:solidFill>
                  <a:schemeClr val="bg1"/>
                </a:solidFill>
              </a:rPr>
              <a:t>Using </a:t>
            </a:r>
            <a:r>
              <a:rPr lang="en-US" sz="2800" dirty="0">
                <a:solidFill>
                  <a:schemeClr val="bg1"/>
                </a:solidFill>
              </a:rPr>
              <a:t>Python Language </a:t>
            </a:r>
            <a:r>
              <a:rPr lang="en-US" sz="2800" dirty="0" smtClean="0">
                <a:solidFill>
                  <a:schemeClr val="bg1"/>
                </a:solidFill>
              </a:rPr>
              <a:t>and Python libraries.</a:t>
            </a:r>
          </a:p>
          <a:p>
            <a:pPr marL="0" indent="0" algn="l">
              <a:buNone/>
            </a:pPr>
            <a:r>
              <a:rPr lang="en-US" sz="2800" dirty="0">
                <a:solidFill>
                  <a:schemeClr val="bg1"/>
                </a:solidFill>
              </a:rPr>
              <a:t>4. Stored all the data in the lists and created the data frames based on the </a:t>
            </a:r>
            <a:r>
              <a:rPr lang="en-US" sz="2800" dirty="0" smtClean="0">
                <a:solidFill>
                  <a:schemeClr val="bg1"/>
                </a:solidFill>
              </a:rPr>
              <a:t>lists.</a:t>
            </a:r>
            <a:endParaRPr lang="en-US" sz="2800" dirty="0">
              <a:solidFill>
                <a:schemeClr val="bg1"/>
              </a:solidFill>
            </a:endParaRPr>
          </a:p>
          <a:p>
            <a:pPr marL="0" indent="0" algn="l">
              <a:buNone/>
            </a:pPr>
            <a:endParaRPr lang="en-US" sz="2800" dirty="0" smtClean="0">
              <a:solidFill>
                <a:schemeClr val="bg1"/>
              </a:solidFill>
            </a:endParaRPr>
          </a:p>
        </p:txBody>
      </p:sp>
    </p:spTree>
    <p:extLst>
      <p:ext uri="{BB962C8B-B14F-4D97-AF65-F5344CB8AC3E}">
        <p14:creationId xmlns:p14="http://schemas.microsoft.com/office/powerpoint/2010/main" val="2240795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en-US" dirty="0" smtClean="0">
                <a:solidFill>
                  <a:schemeClr val="bg1"/>
                </a:solidFill>
              </a:rPr>
              <a:t>Crawling the data using </a:t>
            </a:r>
            <a:r>
              <a:rPr lang="en-US" dirty="0" err="1" smtClean="0">
                <a:solidFill>
                  <a:schemeClr val="bg1"/>
                </a:solidFill>
              </a:rPr>
              <a:t>BeautifulSoap</a:t>
            </a:r>
            <a:endParaRPr lang="he-IL" dirty="0">
              <a:solidFill>
                <a:schemeClr val="bg1"/>
              </a:solidFill>
            </a:endParaRPr>
          </a:p>
        </p:txBody>
      </p:sp>
      <p:sp>
        <p:nvSpPr>
          <p:cNvPr id="4" name="TextBox 3"/>
          <p:cNvSpPr txBox="1"/>
          <p:nvPr/>
        </p:nvSpPr>
        <p:spPr>
          <a:xfrm>
            <a:off x="683568" y="1700808"/>
            <a:ext cx="7344816" cy="923330"/>
          </a:xfrm>
          <a:prstGeom prst="rect">
            <a:avLst/>
          </a:prstGeom>
          <a:noFill/>
        </p:spPr>
        <p:txBody>
          <a:bodyPr wrap="square" rtlCol="1">
            <a:spAutoFit/>
          </a:bodyPr>
          <a:lstStyle/>
          <a:p>
            <a:pPr algn="l"/>
            <a:r>
              <a:rPr lang="en-US" dirty="0" smtClean="0">
                <a:solidFill>
                  <a:schemeClr val="bg1"/>
                </a:solidFill>
              </a:rPr>
              <a:t>1. The Crawling is from 1950 - 2008.</a:t>
            </a:r>
          </a:p>
          <a:p>
            <a:pPr algn="l"/>
            <a:r>
              <a:rPr lang="en-US" dirty="0" smtClean="0">
                <a:solidFill>
                  <a:schemeClr val="bg1"/>
                </a:solidFill>
              </a:rPr>
              <a:t>2. </a:t>
            </a:r>
            <a:r>
              <a:rPr lang="en-US" dirty="0">
                <a:solidFill>
                  <a:schemeClr val="bg1"/>
                </a:solidFill>
              </a:rPr>
              <a:t>The data is from  </a:t>
            </a:r>
            <a:r>
              <a:rPr lang="en-US" dirty="0">
                <a:solidFill>
                  <a:srgbClr val="FF0000"/>
                </a:solidFill>
                <a:hlinkClick r:id="rId3"/>
              </a:rPr>
              <a:t>http://www.rsssf.com/engpaul/FLA</a:t>
            </a:r>
            <a:r>
              <a:rPr lang="en-US" dirty="0" smtClean="0">
                <a:solidFill>
                  <a:srgbClr val="FF0000"/>
                </a:solidFill>
                <a:hlinkClick r:id="rId3"/>
              </a:rPr>
              <a:t>/</a:t>
            </a:r>
            <a:r>
              <a:rPr lang="en-US" dirty="0" smtClean="0">
                <a:solidFill>
                  <a:srgbClr val="FF0000"/>
                </a:solidFill>
              </a:rPr>
              <a:t>  </a:t>
            </a:r>
            <a:r>
              <a:rPr lang="en-US" dirty="0" smtClean="0">
                <a:solidFill>
                  <a:schemeClr val="bg1"/>
                </a:solidFill>
              </a:rPr>
              <a:t>site</a:t>
            </a:r>
            <a:r>
              <a:rPr lang="en-US" dirty="0">
                <a:solidFill>
                  <a:schemeClr val="bg1"/>
                </a:solidFill>
              </a:rPr>
              <a:t>. (league321) </a:t>
            </a:r>
            <a:endParaRPr lang="he-IL" dirty="0">
              <a:solidFill>
                <a:schemeClr val="bg1"/>
              </a:solidFill>
            </a:endParaRPr>
          </a:p>
          <a:p>
            <a:pPr algn="l"/>
            <a:endParaRPr lang="en-US" dirty="0" smtClean="0">
              <a:solidFill>
                <a:schemeClr val="bg1"/>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624138"/>
            <a:ext cx="6800850" cy="3792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358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en-US" spc="336" dirty="0">
                <a:solidFill>
                  <a:schemeClr val="bg1"/>
                </a:solidFill>
                <a:cs typeface="Trebuchet MS" panose="020B0603020202020204"/>
              </a:rPr>
              <a:t>Storing the data in lists and creating the data frames</a:t>
            </a:r>
            <a:endParaRPr lang="he-IL" dirty="0">
              <a:solidFill>
                <a:schemeClr val="bg1"/>
              </a:solidFill>
            </a:endParaRPr>
          </a:p>
        </p:txBody>
      </p:sp>
      <p:sp>
        <p:nvSpPr>
          <p:cNvPr id="3" name="TextBox 2"/>
          <p:cNvSpPr txBox="1"/>
          <p:nvPr/>
        </p:nvSpPr>
        <p:spPr>
          <a:xfrm>
            <a:off x="611650" y="1604351"/>
            <a:ext cx="7920790" cy="923330"/>
          </a:xfrm>
          <a:prstGeom prst="rect">
            <a:avLst/>
          </a:prstGeom>
          <a:noFill/>
        </p:spPr>
        <p:txBody>
          <a:bodyPr wrap="square" rtlCol="1">
            <a:spAutoFit/>
          </a:bodyPr>
          <a:lstStyle/>
          <a:p>
            <a:pPr algn="l"/>
            <a:r>
              <a:rPr lang="en-US" dirty="0" smtClean="0">
                <a:solidFill>
                  <a:schemeClr val="bg1"/>
                </a:solidFill>
              </a:rPr>
              <a:t>Each football team have different stats base on : team name, match played, win ,win away, draw away, lost away , GF home ,points , place</a:t>
            </a:r>
            <a:r>
              <a:rPr lang="he-IL" dirty="0" smtClean="0">
                <a:solidFill>
                  <a:schemeClr val="bg1"/>
                </a:solidFill>
              </a:rPr>
              <a:t> </a:t>
            </a:r>
            <a:r>
              <a:rPr lang="en-US" dirty="0" smtClean="0">
                <a:solidFill>
                  <a:schemeClr val="bg1"/>
                </a:solidFill>
              </a:rPr>
              <a:t>home, draw home, lost  ...</a:t>
            </a:r>
            <a:r>
              <a:rPr lang="he-IL" dirty="0" smtClean="0">
                <a:solidFill>
                  <a:schemeClr val="bg1"/>
                </a:solidFill>
              </a:rPr>
              <a:t>(גולים שהבקיעו בפועל)</a:t>
            </a:r>
            <a:r>
              <a:rPr lang="en-US" dirty="0" smtClean="0">
                <a:solidFill>
                  <a:schemeClr val="bg1"/>
                </a:solidFill>
              </a:rPr>
              <a:t>, GF</a:t>
            </a:r>
            <a:endParaRPr lang="he-IL" dirty="0">
              <a:solidFill>
                <a:schemeClr val="bg1"/>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636912"/>
            <a:ext cx="8136904"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6728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he-IL" dirty="0" smtClean="0">
                <a:solidFill>
                  <a:schemeClr val="bg1"/>
                </a:solidFill>
              </a:rPr>
              <a:t>עיבוד נתונים מקדים</a:t>
            </a:r>
            <a:r>
              <a:rPr lang="en-US" dirty="0" smtClean="0">
                <a:solidFill>
                  <a:schemeClr val="bg1"/>
                </a:solidFill>
              </a:rPr>
              <a:t>Data pre-processing - </a:t>
            </a:r>
            <a:endParaRPr lang="he-IL" dirty="0">
              <a:solidFill>
                <a:schemeClr val="bg1"/>
              </a:solidFill>
            </a:endParaRPr>
          </a:p>
        </p:txBody>
      </p:sp>
      <p:sp>
        <p:nvSpPr>
          <p:cNvPr id="3" name="TextBox 2"/>
          <p:cNvSpPr txBox="1"/>
          <p:nvPr/>
        </p:nvSpPr>
        <p:spPr>
          <a:xfrm>
            <a:off x="611650" y="1604351"/>
            <a:ext cx="7920790" cy="1237005"/>
          </a:xfrm>
          <a:prstGeom prst="rect">
            <a:avLst/>
          </a:prstGeom>
          <a:noFill/>
        </p:spPr>
        <p:txBody>
          <a:bodyPr wrap="square" rtlCol="1">
            <a:spAutoFit/>
          </a:bodyPr>
          <a:lstStyle/>
          <a:p>
            <a:pPr marL="12700" marR="5080" algn="l" rtl="0">
              <a:lnSpc>
                <a:spcPct val="101000"/>
              </a:lnSpc>
              <a:spcBef>
                <a:spcPts val="50"/>
              </a:spcBef>
            </a:pPr>
            <a:r>
              <a:rPr lang="en-US" spc="120" dirty="0">
                <a:solidFill>
                  <a:srgbClr val="FFFFFF"/>
                </a:solidFill>
                <a:cs typeface="Trebuchet MS" panose="020B0603020202020204"/>
              </a:rPr>
              <a:t>Checked </a:t>
            </a:r>
            <a:r>
              <a:rPr lang="en-US" spc="-5" dirty="0">
                <a:solidFill>
                  <a:srgbClr val="FFFFFF"/>
                </a:solidFill>
                <a:cs typeface="Trebuchet MS" panose="020B0603020202020204"/>
              </a:rPr>
              <a:t>for </a:t>
            </a:r>
            <a:r>
              <a:rPr lang="en-US" spc="64" dirty="0">
                <a:solidFill>
                  <a:srgbClr val="FFFFFF"/>
                </a:solidFill>
                <a:cs typeface="Trebuchet MS" panose="020B0603020202020204"/>
              </a:rPr>
              <a:t>null </a:t>
            </a:r>
            <a:r>
              <a:rPr lang="en-US" spc="105" dirty="0">
                <a:solidFill>
                  <a:srgbClr val="FFFFFF"/>
                </a:solidFill>
                <a:cs typeface="Trebuchet MS" panose="020B0603020202020204"/>
              </a:rPr>
              <a:t>values and dropped them.</a:t>
            </a:r>
          </a:p>
          <a:p>
            <a:pPr marL="12700" marR="5080" algn="l" rtl="0">
              <a:lnSpc>
                <a:spcPct val="101000"/>
              </a:lnSpc>
              <a:spcBef>
                <a:spcPts val="50"/>
              </a:spcBef>
            </a:pPr>
            <a:r>
              <a:rPr lang="en-US" spc="120" dirty="0">
                <a:solidFill>
                  <a:srgbClr val="FFFFFF"/>
                </a:solidFill>
                <a:cs typeface="Trebuchet MS" panose="020B0603020202020204"/>
              </a:rPr>
              <a:t>Encoded </a:t>
            </a:r>
            <a:r>
              <a:rPr lang="en-US" spc="20" dirty="0">
                <a:solidFill>
                  <a:srgbClr val="FFFFFF"/>
                </a:solidFill>
                <a:cs typeface="Trebuchet MS" panose="020B0603020202020204"/>
              </a:rPr>
              <a:t>the </a:t>
            </a:r>
            <a:r>
              <a:rPr lang="en-US" spc="114" dirty="0">
                <a:solidFill>
                  <a:srgbClr val="FFFFFF"/>
                </a:solidFill>
                <a:cs typeface="Trebuchet MS" panose="020B0603020202020204"/>
              </a:rPr>
              <a:t>Team </a:t>
            </a:r>
            <a:r>
              <a:rPr lang="en-US" spc="39" dirty="0">
                <a:solidFill>
                  <a:srgbClr val="FFFFFF"/>
                </a:solidFill>
                <a:cs typeface="Trebuchet MS" panose="020B0603020202020204"/>
              </a:rPr>
              <a:t>variable </a:t>
            </a:r>
            <a:r>
              <a:rPr lang="en-US" spc="-11" dirty="0">
                <a:solidFill>
                  <a:srgbClr val="FFFFFF"/>
                </a:solidFill>
                <a:cs typeface="Trebuchet MS" panose="020B0603020202020204"/>
              </a:rPr>
              <a:t>into</a:t>
            </a:r>
            <a:r>
              <a:rPr lang="en-US" spc="-229" dirty="0">
                <a:solidFill>
                  <a:srgbClr val="FFFFFF"/>
                </a:solidFill>
                <a:cs typeface="Trebuchet MS" panose="020B0603020202020204"/>
              </a:rPr>
              <a:t> </a:t>
            </a:r>
            <a:r>
              <a:rPr lang="en-US" spc="-229" dirty="0" smtClean="0">
                <a:solidFill>
                  <a:srgbClr val="FFFFFF"/>
                </a:solidFill>
                <a:cs typeface="Trebuchet MS" panose="020B0603020202020204"/>
              </a:rPr>
              <a:t> </a:t>
            </a:r>
            <a:r>
              <a:rPr lang="en-US" spc="89" dirty="0" smtClean="0">
                <a:solidFill>
                  <a:srgbClr val="FFFFFF"/>
                </a:solidFill>
                <a:cs typeface="Trebuchet MS" panose="020B0603020202020204"/>
              </a:rPr>
              <a:t>categorical</a:t>
            </a:r>
            <a:r>
              <a:rPr lang="en-US" spc="-225" dirty="0" smtClean="0">
                <a:solidFill>
                  <a:srgbClr val="FFFFFF"/>
                </a:solidFill>
                <a:cs typeface="Trebuchet MS" panose="020B0603020202020204"/>
              </a:rPr>
              <a:t> </a:t>
            </a:r>
            <a:r>
              <a:rPr lang="en-US" spc="39" dirty="0">
                <a:solidFill>
                  <a:srgbClr val="FFFFFF"/>
                </a:solidFill>
                <a:cs typeface="Trebuchet MS" panose="020B0603020202020204"/>
              </a:rPr>
              <a:t>to</a:t>
            </a:r>
            <a:r>
              <a:rPr lang="en-US" spc="-229" dirty="0">
                <a:solidFill>
                  <a:srgbClr val="FFFFFF"/>
                </a:solidFill>
                <a:cs typeface="Trebuchet MS" panose="020B0603020202020204"/>
              </a:rPr>
              <a:t> </a:t>
            </a:r>
            <a:r>
              <a:rPr lang="en-US" spc="-229" dirty="0" smtClean="0">
                <a:solidFill>
                  <a:srgbClr val="FFFFFF"/>
                </a:solidFill>
                <a:cs typeface="Trebuchet MS" panose="020B0603020202020204"/>
              </a:rPr>
              <a:t> </a:t>
            </a:r>
            <a:r>
              <a:rPr lang="en-US" spc="114" dirty="0" smtClean="0">
                <a:solidFill>
                  <a:srgbClr val="FFFFFF"/>
                </a:solidFill>
                <a:cs typeface="Trebuchet MS" panose="020B0603020202020204"/>
              </a:rPr>
              <a:t>make</a:t>
            </a:r>
            <a:r>
              <a:rPr lang="en-US" spc="-225" dirty="0" smtClean="0">
                <a:solidFill>
                  <a:srgbClr val="FFFFFF"/>
                </a:solidFill>
                <a:cs typeface="Trebuchet MS" panose="020B0603020202020204"/>
              </a:rPr>
              <a:t> </a:t>
            </a:r>
            <a:r>
              <a:rPr lang="en-US" spc="-100" dirty="0">
                <a:solidFill>
                  <a:srgbClr val="FFFFFF"/>
                </a:solidFill>
                <a:cs typeface="Trebuchet MS" panose="020B0603020202020204"/>
              </a:rPr>
              <a:t>it </a:t>
            </a:r>
            <a:r>
              <a:rPr lang="en-US" spc="-1011" dirty="0">
                <a:solidFill>
                  <a:srgbClr val="FFFFFF"/>
                </a:solidFill>
                <a:cs typeface="Trebuchet MS" panose="020B0603020202020204"/>
              </a:rPr>
              <a:t> </a:t>
            </a:r>
            <a:r>
              <a:rPr lang="en-US" spc="111" dirty="0">
                <a:solidFill>
                  <a:srgbClr val="FFFFFF"/>
                </a:solidFill>
                <a:cs typeface="Trebuchet MS" panose="020B0603020202020204"/>
              </a:rPr>
              <a:t>target column for the</a:t>
            </a:r>
            <a:r>
              <a:rPr lang="en-US" spc="-225" dirty="0">
                <a:solidFill>
                  <a:srgbClr val="FFFFFF"/>
                </a:solidFill>
                <a:cs typeface="Trebuchet MS" panose="020B0603020202020204"/>
              </a:rPr>
              <a:t> </a:t>
            </a:r>
            <a:r>
              <a:rPr lang="en-US" spc="250" dirty="0">
                <a:solidFill>
                  <a:srgbClr val="FFFFFF"/>
                </a:solidFill>
                <a:cs typeface="Trebuchet MS" panose="020B0603020202020204"/>
              </a:rPr>
              <a:t>ML</a:t>
            </a:r>
            <a:r>
              <a:rPr lang="en-US" spc="-225" dirty="0">
                <a:solidFill>
                  <a:srgbClr val="FFFFFF"/>
                </a:solidFill>
                <a:cs typeface="Trebuchet MS" panose="020B0603020202020204"/>
              </a:rPr>
              <a:t> </a:t>
            </a:r>
            <a:r>
              <a:rPr lang="en-US" spc="139" dirty="0" smtClean="0">
                <a:solidFill>
                  <a:srgbClr val="FFFFFF"/>
                </a:solidFill>
                <a:cs typeface="Trebuchet MS" panose="020B0603020202020204"/>
              </a:rPr>
              <a:t>model.</a:t>
            </a:r>
            <a:endParaRPr lang="en-US" dirty="0">
              <a:cs typeface="Trebuchet MS" panose="020B0603020202020204"/>
            </a:endParaRPr>
          </a:p>
          <a:p>
            <a:pPr marL="12700" marR="5080" algn="l" rtl="0">
              <a:lnSpc>
                <a:spcPct val="101000"/>
              </a:lnSpc>
              <a:spcBef>
                <a:spcPts val="50"/>
              </a:spcBef>
            </a:pPr>
            <a:endParaRPr lang="en-US" spc="111" dirty="0">
              <a:solidFill>
                <a:srgbClr val="FFFFFF"/>
              </a:solidFill>
              <a:cs typeface="Trebuchet MS" panose="020B0603020202020204"/>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650" y="2708920"/>
            <a:ext cx="8053412" cy="3786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4012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4637"/>
            <a:ext cx="8291264" cy="1329713"/>
          </a:xfrm>
        </p:spPr>
        <p:txBody>
          <a:bodyPr>
            <a:normAutofit/>
          </a:bodyPr>
          <a:lstStyle/>
          <a:p>
            <a:r>
              <a:rPr lang="he-IL" sz="3600" dirty="0" smtClean="0">
                <a:solidFill>
                  <a:schemeClr val="bg1"/>
                </a:solidFill>
              </a:rPr>
              <a:t>ניתוח נתונים חקרני </a:t>
            </a:r>
            <a:r>
              <a:rPr lang="en-US" sz="3600" dirty="0" smtClean="0">
                <a:solidFill>
                  <a:schemeClr val="bg1"/>
                </a:solidFill>
              </a:rPr>
              <a:t>Exploratory </a:t>
            </a:r>
            <a:r>
              <a:rPr lang="en-US" sz="3600" dirty="0">
                <a:solidFill>
                  <a:schemeClr val="bg1"/>
                </a:solidFill>
              </a:rPr>
              <a:t>data </a:t>
            </a:r>
            <a:r>
              <a:rPr lang="en-US" sz="3600" dirty="0" smtClean="0">
                <a:solidFill>
                  <a:schemeClr val="bg1"/>
                </a:solidFill>
              </a:rPr>
              <a:t>analysis</a:t>
            </a:r>
            <a:r>
              <a:rPr lang="en-US" sz="3600" dirty="0">
                <a:solidFill>
                  <a:schemeClr val="bg1"/>
                </a:solidFill>
              </a:rPr>
              <a:t> </a:t>
            </a:r>
            <a:r>
              <a:rPr lang="en-US" sz="3600" dirty="0" smtClean="0">
                <a:solidFill>
                  <a:schemeClr val="bg1"/>
                </a:solidFill>
              </a:rPr>
              <a:t>- </a:t>
            </a:r>
            <a:endParaRPr lang="he-IL" sz="3600" dirty="0">
              <a:solidFill>
                <a:schemeClr val="bg1"/>
              </a:solidFill>
            </a:endParaRPr>
          </a:p>
        </p:txBody>
      </p:sp>
      <p:sp>
        <p:nvSpPr>
          <p:cNvPr id="3" name="TextBox 2"/>
          <p:cNvSpPr txBox="1"/>
          <p:nvPr/>
        </p:nvSpPr>
        <p:spPr>
          <a:xfrm>
            <a:off x="611650" y="1412776"/>
            <a:ext cx="7920790" cy="2031325"/>
          </a:xfrm>
          <a:prstGeom prst="rect">
            <a:avLst/>
          </a:prstGeom>
          <a:noFill/>
        </p:spPr>
        <p:txBody>
          <a:bodyPr wrap="square" rtlCol="1">
            <a:spAutoFit/>
          </a:bodyPr>
          <a:lstStyle/>
          <a:p>
            <a:pPr algn="l"/>
            <a:r>
              <a:rPr lang="en-US" dirty="0" smtClean="0">
                <a:solidFill>
                  <a:schemeClr val="bg1"/>
                </a:solidFill>
              </a:rPr>
              <a:t>Here some description of the data in the Data Frame. For example : </a:t>
            </a:r>
          </a:p>
          <a:p>
            <a:pPr algn="l"/>
            <a:r>
              <a:rPr lang="en-US" dirty="0">
                <a:solidFill>
                  <a:schemeClr val="bg1"/>
                </a:solidFill>
              </a:rPr>
              <a:t>count - The number of not-empty values.</a:t>
            </a:r>
            <a:br>
              <a:rPr lang="en-US" dirty="0">
                <a:solidFill>
                  <a:schemeClr val="bg1"/>
                </a:solidFill>
              </a:rPr>
            </a:br>
            <a:r>
              <a:rPr lang="en-US" dirty="0">
                <a:solidFill>
                  <a:schemeClr val="bg1"/>
                </a:solidFill>
              </a:rPr>
              <a:t>mean - The </a:t>
            </a:r>
            <a:r>
              <a:rPr lang="en-US" dirty="0" smtClean="0">
                <a:solidFill>
                  <a:schemeClr val="bg1"/>
                </a:solidFill>
              </a:rPr>
              <a:t>average </a:t>
            </a:r>
            <a:r>
              <a:rPr lang="en-US" dirty="0">
                <a:solidFill>
                  <a:schemeClr val="bg1"/>
                </a:solidFill>
              </a:rPr>
              <a:t>value.</a:t>
            </a:r>
            <a:br>
              <a:rPr lang="en-US" dirty="0">
                <a:solidFill>
                  <a:schemeClr val="bg1"/>
                </a:solidFill>
              </a:rPr>
            </a:br>
            <a:r>
              <a:rPr lang="en-US" dirty="0" err="1">
                <a:solidFill>
                  <a:schemeClr val="bg1"/>
                </a:solidFill>
              </a:rPr>
              <a:t>std</a:t>
            </a:r>
            <a:r>
              <a:rPr lang="en-US" dirty="0">
                <a:solidFill>
                  <a:schemeClr val="bg1"/>
                </a:solidFill>
              </a:rPr>
              <a:t> - The standard deviation.</a:t>
            </a:r>
            <a:br>
              <a:rPr lang="en-US" dirty="0">
                <a:solidFill>
                  <a:schemeClr val="bg1"/>
                </a:solidFill>
              </a:rPr>
            </a:br>
            <a:r>
              <a:rPr lang="en-US" dirty="0">
                <a:solidFill>
                  <a:schemeClr val="bg1"/>
                </a:solidFill>
              </a:rPr>
              <a:t>min - the minimum value</a:t>
            </a:r>
            <a:r>
              <a:rPr lang="en-US" dirty="0" smtClean="0">
                <a:solidFill>
                  <a:schemeClr val="bg1"/>
                </a:solidFill>
              </a:rPr>
              <a:t>.</a:t>
            </a:r>
            <a:r>
              <a:rPr lang="en-US" dirty="0">
                <a:solidFill>
                  <a:schemeClr val="bg1"/>
                </a:solidFill>
              </a:rPr>
              <a:t/>
            </a:r>
            <a:br>
              <a:rPr lang="en-US" dirty="0">
                <a:solidFill>
                  <a:schemeClr val="bg1"/>
                </a:solidFill>
              </a:rPr>
            </a:br>
            <a:r>
              <a:rPr lang="en-US" dirty="0">
                <a:solidFill>
                  <a:schemeClr val="bg1"/>
                </a:solidFill>
              </a:rPr>
              <a:t>max - the maximum value</a:t>
            </a:r>
            <a:r>
              <a:rPr lang="en-US" dirty="0" smtClean="0">
                <a:solidFill>
                  <a:schemeClr val="bg1"/>
                </a:solidFill>
              </a:rPr>
              <a:t>.</a:t>
            </a:r>
          </a:p>
          <a:p>
            <a:pPr algn="l"/>
            <a:r>
              <a:rPr lang="en-US" dirty="0" smtClean="0">
                <a:solidFill>
                  <a:schemeClr val="bg1"/>
                </a:solidFill>
              </a:rPr>
              <a:t>Percentage - how </a:t>
            </a:r>
            <a:r>
              <a:rPr lang="en-US" dirty="0">
                <a:solidFill>
                  <a:schemeClr val="bg1"/>
                </a:solidFill>
              </a:rPr>
              <a:t>many of the values are less than the given </a:t>
            </a:r>
            <a:r>
              <a:rPr lang="en-US" dirty="0" smtClean="0">
                <a:solidFill>
                  <a:schemeClr val="bg1"/>
                </a:solidFill>
              </a:rPr>
              <a:t>percentile.</a:t>
            </a:r>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645024"/>
            <a:ext cx="8203130"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3825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426413" y="188640"/>
            <a:ext cx="8291264" cy="1329713"/>
          </a:xfrm>
        </p:spPr>
        <p:txBody>
          <a:bodyPr>
            <a:normAutofit/>
          </a:bodyPr>
          <a:lstStyle/>
          <a:p>
            <a:r>
              <a:rPr lang="en-US" sz="3600" spc="305" dirty="0" smtClean="0">
                <a:solidFill>
                  <a:schemeClr val="bg1"/>
                </a:solidFill>
              </a:rPr>
              <a:t>EDA</a:t>
            </a:r>
            <a:br>
              <a:rPr lang="en-US" sz="3600" spc="305" dirty="0" smtClean="0">
                <a:solidFill>
                  <a:schemeClr val="bg1"/>
                </a:solidFill>
              </a:rPr>
            </a:br>
            <a:r>
              <a:rPr lang="en-US" sz="3600" spc="305" dirty="0" smtClean="0">
                <a:solidFill>
                  <a:schemeClr val="bg1"/>
                </a:solidFill>
              </a:rPr>
              <a:t>Data</a:t>
            </a:r>
            <a:r>
              <a:rPr lang="en-US" sz="3600" spc="836" dirty="0" smtClean="0">
                <a:solidFill>
                  <a:schemeClr val="bg1"/>
                </a:solidFill>
              </a:rPr>
              <a:t> </a:t>
            </a:r>
            <a:r>
              <a:rPr lang="en-US" sz="3600" spc="236" dirty="0" smtClean="0">
                <a:solidFill>
                  <a:schemeClr val="bg1"/>
                </a:solidFill>
              </a:rPr>
              <a:t>Analysis - </a:t>
            </a:r>
            <a:r>
              <a:rPr lang="en-US" sz="3600" spc="280" dirty="0" smtClean="0">
                <a:solidFill>
                  <a:schemeClr val="bg1"/>
                </a:solidFill>
              </a:rPr>
              <a:t>Top</a:t>
            </a:r>
            <a:r>
              <a:rPr lang="en-US" sz="3600" spc="-530" dirty="0" smtClean="0">
                <a:solidFill>
                  <a:schemeClr val="bg1"/>
                </a:solidFill>
              </a:rPr>
              <a:t> </a:t>
            </a:r>
            <a:r>
              <a:rPr lang="en-US" sz="3600" spc="409" dirty="0">
                <a:solidFill>
                  <a:schemeClr val="bg1"/>
                </a:solidFill>
              </a:rPr>
              <a:t>Wins</a:t>
            </a:r>
            <a:endParaRPr lang="he-IL" sz="3600" dirty="0">
              <a:solidFill>
                <a:schemeClr val="bg1"/>
              </a:solidFill>
            </a:endParaRPr>
          </a:p>
        </p:txBody>
      </p:sp>
      <p:sp>
        <p:nvSpPr>
          <p:cNvPr id="3" name="TextBox 2"/>
          <p:cNvSpPr txBox="1"/>
          <p:nvPr/>
        </p:nvSpPr>
        <p:spPr>
          <a:xfrm>
            <a:off x="611650" y="1484784"/>
            <a:ext cx="7920790" cy="646331"/>
          </a:xfrm>
          <a:prstGeom prst="rect">
            <a:avLst/>
          </a:prstGeom>
          <a:noFill/>
        </p:spPr>
        <p:txBody>
          <a:bodyPr wrap="square" rtlCol="1">
            <a:spAutoFit/>
          </a:bodyPr>
          <a:lstStyle/>
          <a:p>
            <a:pPr algn="l"/>
            <a:r>
              <a:rPr lang="en-US" dirty="0">
                <a:solidFill>
                  <a:schemeClr val="bg1"/>
                </a:solidFill>
              </a:rPr>
              <a:t>Manchester United has the most wins. The team has won the most championships </a:t>
            </a:r>
            <a:r>
              <a:rPr lang="en-US" dirty="0" smtClean="0">
                <a:solidFill>
                  <a:schemeClr val="bg1"/>
                </a:solidFill>
              </a:rPr>
              <a:t>in the </a:t>
            </a:r>
            <a:r>
              <a:rPr lang="en-US" dirty="0">
                <a:solidFill>
                  <a:schemeClr val="bg1"/>
                </a:solidFill>
              </a:rPr>
              <a:t>history, compared to another </a:t>
            </a:r>
            <a:r>
              <a:rPr lang="en-US" dirty="0" smtClean="0">
                <a:solidFill>
                  <a:schemeClr val="bg1"/>
                </a:solidFill>
              </a:rPr>
              <a:t>team.</a:t>
            </a:r>
            <a:endParaRPr lang="en-US" dirty="0">
              <a:solidFill>
                <a:schemeClr val="bg1"/>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564904"/>
            <a:ext cx="5794027" cy="2966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5150" y="2636912"/>
            <a:ext cx="2981346" cy="2894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6730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426413" y="188640"/>
            <a:ext cx="8291264" cy="1329713"/>
          </a:xfrm>
        </p:spPr>
        <p:txBody>
          <a:bodyPr>
            <a:normAutofit/>
          </a:bodyPr>
          <a:lstStyle/>
          <a:p>
            <a:r>
              <a:rPr lang="en-US" sz="3600" spc="305" dirty="0" smtClean="0">
                <a:solidFill>
                  <a:schemeClr val="bg1"/>
                </a:solidFill>
              </a:rPr>
              <a:t>EDA</a:t>
            </a:r>
            <a:br>
              <a:rPr lang="en-US" sz="3600" spc="305" dirty="0" smtClean="0">
                <a:solidFill>
                  <a:schemeClr val="bg1"/>
                </a:solidFill>
              </a:rPr>
            </a:br>
            <a:r>
              <a:rPr lang="en-US" sz="3600" spc="305" dirty="0" smtClean="0">
                <a:solidFill>
                  <a:schemeClr val="bg1"/>
                </a:solidFill>
              </a:rPr>
              <a:t>Data</a:t>
            </a:r>
            <a:r>
              <a:rPr lang="en-US" sz="3600" spc="836" dirty="0" smtClean="0">
                <a:solidFill>
                  <a:schemeClr val="bg1"/>
                </a:solidFill>
              </a:rPr>
              <a:t> </a:t>
            </a:r>
            <a:r>
              <a:rPr lang="en-US" sz="3600" spc="236" dirty="0" smtClean="0">
                <a:solidFill>
                  <a:schemeClr val="bg1"/>
                </a:solidFill>
              </a:rPr>
              <a:t>Analysis - </a:t>
            </a:r>
            <a:r>
              <a:rPr lang="en-US" sz="3600" dirty="0">
                <a:solidFill>
                  <a:schemeClr val="bg1"/>
                </a:solidFill>
              </a:rPr>
              <a:t>Most losses</a:t>
            </a:r>
            <a:endParaRPr lang="he-IL" sz="3600" dirty="0">
              <a:solidFill>
                <a:schemeClr val="bg1"/>
              </a:solidFill>
            </a:endParaRPr>
          </a:p>
        </p:txBody>
      </p:sp>
      <p:sp>
        <p:nvSpPr>
          <p:cNvPr id="3" name="TextBox 2"/>
          <p:cNvSpPr txBox="1"/>
          <p:nvPr/>
        </p:nvSpPr>
        <p:spPr>
          <a:xfrm>
            <a:off x="611650" y="1484784"/>
            <a:ext cx="7920790" cy="369332"/>
          </a:xfrm>
          <a:prstGeom prst="rect">
            <a:avLst/>
          </a:prstGeom>
          <a:noFill/>
        </p:spPr>
        <p:txBody>
          <a:bodyPr wrap="square" rtlCol="1">
            <a:spAutoFit/>
          </a:bodyPr>
          <a:lstStyle/>
          <a:p>
            <a:pPr algn="l"/>
            <a:r>
              <a:rPr lang="en-US" dirty="0" err="1">
                <a:solidFill>
                  <a:schemeClr val="bg1"/>
                </a:solidFill>
              </a:rPr>
              <a:t>Tottenham</a:t>
            </a:r>
            <a:r>
              <a:rPr lang="en-US" dirty="0">
                <a:solidFill>
                  <a:schemeClr val="bg1"/>
                </a:solidFill>
              </a:rPr>
              <a:t> Hotspur and Everton </a:t>
            </a:r>
            <a:r>
              <a:rPr lang="en-US" dirty="0" smtClean="0">
                <a:solidFill>
                  <a:schemeClr val="bg1"/>
                </a:solidFill>
              </a:rPr>
              <a:t>has </a:t>
            </a:r>
            <a:r>
              <a:rPr lang="en-US" dirty="0">
                <a:solidFill>
                  <a:schemeClr val="bg1"/>
                </a:solidFill>
              </a:rPr>
              <a:t>the most </a:t>
            </a:r>
            <a:r>
              <a:rPr lang="en-US" dirty="0" smtClean="0">
                <a:solidFill>
                  <a:schemeClr val="bg1"/>
                </a:solidFill>
              </a:rPr>
              <a:t>matches lost.  </a:t>
            </a:r>
            <a:endParaRPr lang="en-US" dirty="0">
              <a:solidFill>
                <a:schemeClr val="bg1"/>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195264"/>
            <a:ext cx="6192688" cy="4414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7167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1839</TotalTime>
  <Words>995</Words>
  <Application>Microsoft Office PowerPoint</Application>
  <PresentationFormat>‫הצגה על המסך (4:3)</PresentationFormat>
  <Paragraphs>91</Paragraphs>
  <Slides>27</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27</vt:i4>
      </vt:variant>
    </vt:vector>
  </HeadingPairs>
  <TitlesOfParts>
    <vt:vector size="28" baseType="lpstr">
      <vt:lpstr>ערכת נושא Office</vt:lpstr>
      <vt:lpstr>מצגת של PowerPoint</vt:lpstr>
      <vt:lpstr>Research questions </vt:lpstr>
      <vt:lpstr>הרכשת נתונים - Data Acquisition</vt:lpstr>
      <vt:lpstr>Crawling the data using BeautifulSoap</vt:lpstr>
      <vt:lpstr>Storing the data in lists and creating the data frames</vt:lpstr>
      <vt:lpstr>עיבוד נתונים מקדיםData pre-processing - </vt:lpstr>
      <vt:lpstr>ניתוח נתונים חקרני Exploratory data analysis - </vt:lpstr>
      <vt:lpstr>EDA Data Analysis - Top Wins</vt:lpstr>
      <vt:lpstr>EDA Data Analysis - Most losses</vt:lpstr>
      <vt:lpstr>EDA Data Analysis - The team that scored the most</vt:lpstr>
      <vt:lpstr>EDA Data Analysis - The team that scored the most against </vt:lpstr>
      <vt:lpstr>EDA Data Analysis - Top Points</vt:lpstr>
      <vt:lpstr>Machine Learning Model Decision tree classifier</vt:lpstr>
      <vt:lpstr>Train-Test-Prediction</vt:lpstr>
      <vt:lpstr>Predicted place</vt:lpstr>
      <vt:lpstr>Analysis Prediction Accuracy</vt:lpstr>
      <vt:lpstr>Confusion Matrix A confusion matrix is a summary of prediction results on a classification problem</vt:lpstr>
      <vt:lpstr>Classification Report</vt:lpstr>
      <vt:lpstr>Model Validation</vt:lpstr>
      <vt:lpstr>Question one</vt:lpstr>
      <vt:lpstr>Question two</vt:lpstr>
      <vt:lpstr>Question two - result</vt:lpstr>
      <vt:lpstr>Question three</vt:lpstr>
      <vt:lpstr>Question three - Data pre-processing </vt:lpstr>
      <vt:lpstr>Question three - EDA</vt:lpstr>
      <vt:lpstr>Question three - Result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Israel</dc:creator>
  <cp:lastModifiedBy>Israel</cp:lastModifiedBy>
  <cp:revision>217</cp:revision>
  <dcterms:created xsi:type="dcterms:W3CDTF">2022-01-25T08:14:48Z</dcterms:created>
  <dcterms:modified xsi:type="dcterms:W3CDTF">2022-03-16T11:22:11Z</dcterms:modified>
</cp:coreProperties>
</file>