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HK Modular" charset="1" panose="00000800000000000000"/>
      <p:regular r:id="rId18"/>
    </p:embeddedFont>
    <p:embeddedFont>
      <p:font typeface="Poppins" charset="1" panose="00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1.png" Type="http://schemas.openxmlformats.org/officeDocument/2006/relationships/image"/><Relationship Id="rId5" Target="../media/image1.pn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58679" y="5752723"/>
            <a:ext cx="8992417" cy="9347806"/>
          </a:xfrm>
          <a:custGeom>
            <a:avLst/>
            <a:gdLst/>
            <a:ahLst/>
            <a:cxnLst/>
            <a:rect r="r" b="b" t="t" l="l"/>
            <a:pathLst>
              <a:path h="9347806" w="8992417">
                <a:moveTo>
                  <a:pt x="0" y="0"/>
                </a:moveTo>
                <a:lnTo>
                  <a:pt x="8992416" y="0"/>
                </a:lnTo>
                <a:lnTo>
                  <a:pt x="8992416" y="9347805"/>
                </a:lnTo>
                <a:lnTo>
                  <a:pt x="0" y="93478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028700" y="1085850"/>
            <a:ext cx="348652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28700" y="9323187"/>
            <a:ext cx="348652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3772773" y="9239250"/>
            <a:ext cx="348652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3772773" y="1066800"/>
            <a:ext cx="348652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7278350" y="1031675"/>
            <a:ext cx="0" cy="3486527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7297400" y="5752723"/>
            <a:ext cx="0" cy="3486527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047750" y="5862260"/>
            <a:ext cx="0" cy="3486527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1047750" y="1028700"/>
            <a:ext cx="0" cy="3486527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16823746" y="1899098"/>
            <a:ext cx="0" cy="150310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16804696" y="7088804"/>
            <a:ext cx="0" cy="150310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1898068" y="1899098"/>
            <a:ext cx="0" cy="150310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1917118" y="7088804"/>
            <a:ext cx="0" cy="150310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15320641" y="8572859"/>
            <a:ext cx="150310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15320641" y="1880048"/>
            <a:ext cx="150310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1898068" y="1860998"/>
            <a:ext cx="150310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1898068" y="8553809"/>
            <a:ext cx="150310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3936751" y="2108281"/>
            <a:ext cx="10848312" cy="6108539"/>
          </a:xfrm>
          <a:custGeom>
            <a:avLst/>
            <a:gdLst/>
            <a:ahLst/>
            <a:cxnLst/>
            <a:rect r="r" b="b" t="t" l="l"/>
            <a:pathLst>
              <a:path h="6108539" w="10848312">
                <a:moveTo>
                  <a:pt x="0" y="0"/>
                </a:moveTo>
                <a:lnTo>
                  <a:pt x="10848312" y="0"/>
                </a:lnTo>
                <a:lnTo>
                  <a:pt x="10848312" y="6108538"/>
                </a:lnTo>
                <a:lnTo>
                  <a:pt x="0" y="61085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4301221" y="2634468"/>
            <a:ext cx="10119371" cy="3227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15"/>
              </a:lnSpc>
            </a:pPr>
            <a:r>
              <a:rPr lang="en-US" b="true" sz="4047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ANÁLSISI DE VULNERABILIDADES EN SISTEMAS OPERATIVOS MEDIANTE SHODAN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849099" y="6176696"/>
            <a:ext cx="5023614" cy="1500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Esteban Uribe Jaramillo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Sara Lorena Duque Ramírez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Valeria Ballestero Ortiz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005931">
            <a:off x="-2687552" y="5844693"/>
            <a:ext cx="7916724" cy="8229600"/>
          </a:xfrm>
          <a:custGeom>
            <a:avLst/>
            <a:gdLst/>
            <a:ahLst/>
            <a:cxnLst/>
            <a:rect r="r" b="b" t="t" l="l"/>
            <a:pathLst>
              <a:path h="8229600" w="7916724">
                <a:moveTo>
                  <a:pt x="0" y="0"/>
                </a:moveTo>
                <a:lnTo>
                  <a:pt x="7916723" y="0"/>
                </a:lnTo>
                <a:lnTo>
                  <a:pt x="791672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069373">
            <a:off x="14407531" y="-1489628"/>
            <a:ext cx="4632618" cy="4114800"/>
          </a:xfrm>
          <a:custGeom>
            <a:avLst/>
            <a:gdLst/>
            <a:ahLst/>
            <a:cxnLst/>
            <a:rect r="r" b="b" t="t" l="l"/>
            <a:pathLst>
              <a:path h="4114800" w="4632618">
                <a:moveTo>
                  <a:pt x="0" y="0"/>
                </a:moveTo>
                <a:lnTo>
                  <a:pt x="4632618" y="0"/>
                </a:lnTo>
                <a:lnTo>
                  <a:pt x="46326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619406" y="3389328"/>
            <a:ext cx="11049188" cy="109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99"/>
              </a:lnSpc>
              <a:spcBef>
                <a:spcPct val="0"/>
              </a:spcBef>
            </a:pPr>
            <a:r>
              <a:rPr lang="en-US" b="true" sz="9499">
                <a:solidFill>
                  <a:srgbClr val="3853A1"/>
                </a:solidFill>
                <a:latin typeface="HK Modular"/>
                <a:ea typeface="HK Modular"/>
                <a:cs typeface="HK Modular"/>
                <a:sym typeface="HK Modular"/>
              </a:rPr>
              <a:t>PRUEBAS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19406" y="4557703"/>
            <a:ext cx="11049188" cy="269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49"/>
              </a:lnSpc>
            </a:pPr>
            <a:r>
              <a:rPr lang="en-US" b="true" sz="9499">
                <a:solidFill>
                  <a:srgbClr val="A0E0F4"/>
                </a:solidFill>
                <a:latin typeface="HK Modular"/>
                <a:ea typeface="HK Modular"/>
                <a:cs typeface="HK Modular"/>
                <a:sym typeface="HK Modular"/>
              </a:rPr>
              <a:t>Y RESULTADOS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111239">
            <a:off x="-3198595" y="5568428"/>
            <a:ext cx="7916724" cy="8229600"/>
          </a:xfrm>
          <a:custGeom>
            <a:avLst/>
            <a:gdLst/>
            <a:ahLst/>
            <a:cxnLst/>
            <a:rect r="r" b="b" t="t" l="l"/>
            <a:pathLst>
              <a:path h="8229600" w="7916724">
                <a:moveTo>
                  <a:pt x="0" y="0"/>
                </a:moveTo>
                <a:lnTo>
                  <a:pt x="7916723" y="0"/>
                </a:lnTo>
                <a:lnTo>
                  <a:pt x="791672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333466" y="4493077"/>
            <a:ext cx="2445715" cy="2684917"/>
          </a:xfrm>
          <a:custGeom>
            <a:avLst/>
            <a:gdLst/>
            <a:ahLst/>
            <a:cxnLst/>
            <a:rect r="r" b="b" t="t" l="l"/>
            <a:pathLst>
              <a:path h="2684917" w="2445715">
                <a:moveTo>
                  <a:pt x="0" y="0"/>
                </a:moveTo>
                <a:lnTo>
                  <a:pt x="2445715" y="0"/>
                </a:lnTo>
                <a:lnTo>
                  <a:pt x="2445715" y="2684916"/>
                </a:lnTo>
                <a:lnTo>
                  <a:pt x="0" y="26849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36807" y="7177993"/>
            <a:ext cx="4501874" cy="1862650"/>
          </a:xfrm>
          <a:custGeom>
            <a:avLst/>
            <a:gdLst/>
            <a:ahLst/>
            <a:cxnLst/>
            <a:rect r="r" b="b" t="t" l="l"/>
            <a:pathLst>
              <a:path h="1862650" w="4501874">
                <a:moveTo>
                  <a:pt x="0" y="0"/>
                </a:moveTo>
                <a:lnTo>
                  <a:pt x="4501874" y="0"/>
                </a:lnTo>
                <a:lnTo>
                  <a:pt x="4501874" y="1862651"/>
                </a:lnTo>
                <a:lnTo>
                  <a:pt x="0" y="186265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82978" y="1104900"/>
            <a:ext cx="12304766" cy="982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89"/>
              </a:lnSpc>
            </a:pPr>
            <a:r>
              <a:rPr lang="en-US" b="true" sz="6999">
                <a:solidFill>
                  <a:srgbClr val="C9EFFC"/>
                </a:solidFill>
                <a:latin typeface="HK Modular"/>
                <a:ea typeface="HK Modular"/>
                <a:cs typeface="HK Modular"/>
                <a:sym typeface="HK Modular"/>
              </a:rPr>
              <a:t>CONCLUSIONES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04956" y="2864485"/>
            <a:ext cx="9266504" cy="4472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La configuracion de las reglas que establecimos desde el firewall no resultaron concluyentes en si afectaba o no el tiempo de respuesta otrogado por la aplicación de Shodan</a:t>
            </a:r>
          </a:p>
          <a:p>
            <a:pPr algn="l">
              <a:lnSpc>
                <a:spcPts val="3919"/>
              </a:lnSpc>
            </a:pP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La aplicacion de medidas de seguridad son importantes para que nuestras maquinas no sufran ataques de terceros</a:t>
            </a:r>
          </a:p>
          <a:p>
            <a:pPr algn="l">
              <a:lnSpc>
                <a:spcPts val="391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06006" y="4692490"/>
            <a:ext cx="9475989" cy="1340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59"/>
              </a:lnSpc>
              <a:spcBef>
                <a:spcPct val="0"/>
              </a:spcBef>
            </a:pPr>
            <a:r>
              <a:rPr lang="en-US" b="true" sz="11699">
                <a:solidFill>
                  <a:srgbClr val="E9E9E9"/>
                </a:solidFill>
                <a:latin typeface="HK Modular"/>
                <a:ea typeface="HK Modular"/>
                <a:cs typeface="HK Modular"/>
                <a:sym typeface="HK Modular"/>
              </a:rPr>
              <a:t>GRACIAS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6217418" cy="4114800"/>
          </a:xfrm>
          <a:custGeom>
            <a:avLst/>
            <a:gdLst/>
            <a:ahLst/>
            <a:cxnLst/>
            <a:rect r="r" b="b" t="t" l="l"/>
            <a:pathLst>
              <a:path h="4114800" w="6217418">
                <a:moveTo>
                  <a:pt x="0" y="0"/>
                </a:moveTo>
                <a:lnTo>
                  <a:pt x="6217418" y="0"/>
                </a:lnTo>
                <a:lnTo>
                  <a:pt x="62174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928633" y="6172200"/>
            <a:ext cx="6217418" cy="4114800"/>
          </a:xfrm>
          <a:custGeom>
            <a:avLst/>
            <a:gdLst/>
            <a:ahLst/>
            <a:cxnLst/>
            <a:rect r="r" b="b" t="t" l="l"/>
            <a:pathLst>
              <a:path h="4114800" w="6217418">
                <a:moveTo>
                  <a:pt x="0" y="0"/>
                </a:moveTo>
                <a:lnTo>
                  <a:pt x="6217418" y="0"/>
                </a:lnTo>
                <a:lnTo>
                  <a:pt x="62174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634554" y="2057400"/>
            <a:ext cx="6217418" cy="4114800"/>
          </a:xfrm>
          <a:custGeom>
            <a:avLst/>
            <a:gdLst/>
            <a:ahLst/>
            <a:cxnLst/>
            <a:rect r="r" b="b" t="t" l="l"/>
            <a:pathLst>
              <a:path h="4114800" w="6217418">
                <a:moveTo>
                  <a:pt x="0" y="0"/>
                </a:moveTo>
                <a:lnTo>
                  <a:pt x="6217418" y="0"/>
                </a:lnTo>
                <a:lnTo>
                  <a:pt x="62174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4394300" y="4114800"/>
            <a:ext cx="6217418" cy="4114800"/>
          </a:xfrm>
          <a:custGeom>
            <a:avLst/>
            <a:gdLst/>
            <a:ahLst/>
            <a:cxnLst/>
            <a:rect r="r" b="b" t="t" l="l"/>
            <a:pathLst>
              <a:path h="4114800" w="6217418">
                <a:moveTo>
                  <a:pt x="0" y="0"/>
                </a:moveTo>
                <a:lnTo>
                  <a:pt x="6217418" y="0"/>
                </a:lnTo>
                <a:lnTo>
                  <a:pt x="62174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151801">
            <a:off x="-1920535" y="5047807"/>
            <a:ext cx="7916724" cy="8650750"/>
          </a:xfrm>
          <a:custGeom>
            <a:avLst/>
            <a:gdLst/>
            <a:ahLst/>
            <a:cxnLst/>
            <a:rect r="r" b="b" t="t" l="l"/>
            <a:pathLst>
              <a:path h="8650750" w="7916724">
                <a:moveTo>
                  <a:pt x="0" y="0"/>
                </a:moveTo>
                <a:lnTo>
                  <a:pt x="7916723" y="0"/>
                </a:lnTo>
                <a:lnTo>
                  <a:pt x="7916723" y="8650750"/>
                </a:lnTo>
                <a:lnTo>
                  <a:pt x="0" y="86507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558" t="0" r="-2558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602989" y="5801645"/>
            <a:ext cx="4253154" cy="3456655"/>
          </a:xfrm>
          <a:custGeom>
            <a:avLst/>
            <a:gdLst/>
            <a:ahLst/>
            <a:cxnLst/>
            <a:rect r="r" b="b" t="t" l="l"/>
            <a:pathLst>
              <a:path h="3456655" w="4253154">
                <a:moveTo>
                  <a:pt x="0" y="0"/>
                </a:moveTo>
                <a:lnTo>
                  <a:pt x="4253154" y="0"/>
                </a:lnTo>
                <a:lnTo>
                  <a:pt x="4253154" y="3456655"/>
                </a:lnTo>
                <a:lnTo>
                  <a:pt x="0" y="34566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56229">
            <a:off x="15247186" y="-910867"/>
            <a:ext cx="6738528" cy="5985320"/>
          </a:xfrm>
          <a:custGeom>
            <a:avLst/>
            <a:gdLst/>
            <a:ahLst/>
            <a:cxnLst/>
            <a:rect r="r" b="b" t="t" l="l"/>
            <a:pathLst>
              <a:path h="5985320" w="6738528">
                <a:moveTo>
                  <a:pt x="0" y="0"/>
                </a:moveTo>
                <a:lnTo>
                  <a:pt x="6738528" y="0"/>
                </a:lnTo>
                <a:lnTo>
                  <a:pt x="6738528" y="5985319"/>
                </a:lnTo>
                <a:lnTo>
                  <a:pt x="0" y="59853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584615">
            <a:off x="-2671580" y="-1455354"/>
            <a:ext cx="5587084" cy="4962580"/>
          </a:xfrm>
          <a:custGeom>
            <a:avLst/>
            <a:gdLst/>
            <a:ahLst/>
            <a:cxnLst/>
            <a:rect r="r" b="b" t="t" l="l"/>
            <a:pathLst>
              <a:path h="4962580" w="5587084">
                <a:moveTo>
                  <a:pt x="0" y="0"/>
                </a:moveTo>
                <a:lnTo>
                  <a:pt x="5587084" y="0"/>
                </a:lnTo>
                <a:lnTo>
                  <a:pt x="5587084" y="4962580"/>
                </a:lnTo>
                <a:lnTo>
                  <a:pt x="0" y="49625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13597" y="3502689"/>
            <a:ext cx="14315969" cy="1995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Hardening es fortalecer la seguridad de un sistema informático quitando lo que no sirve y protegiendo lo importante. Busca reducir riesgos eliminando servicios innecesarios y configurando defensas. Es como blindar un ordenador contra posibles ataques.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127391" y="6939251"/>
            <a:ext cx="7770556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Actualización y parche constante de software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648172" y="8105957"/>
            <a:ext cx="8133847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Configuración restrictiva de permisos de acceso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3005931">
            <a:off x="-2641522" y="5574065"/>
            <a:ext cx="7916724" cy="8229600"/>
          </a:xfrm>
          <a:custGeom>
            <a:avLst/>
            <a:gdLst/>
            <a:ahLst/>
            <a:cxnLst/>
            <a:rect r="r" b="b" t="t" l="l"/>
            <a:pathLst>
              <a:path h="8229600" w="7916724">
                <a:moveTo>
                  <a:pt x="0" y="0"/>
                </a:moveTo>
                <a:lnTo>
                  <a:pt x="7916724" y="0"/>
                </a:lnTo>
                <a:lnTo>
                  <a:pt x="791672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>
            <a:off x="10647863" y="6270704"/>
            <a:ext cx="3742763" cy="531083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10897947" y="7193251"/>
            <a:ext cx="2932432" cy="871431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10782018" y="8369482"/>
            <a:ext cx="2579998" cy="459839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1316840" y="2265057"/>
            <a:ext cx="13732578" cy="1052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80"/>
              </a:lnSpc>
            </a:pPr>
            <a:r>
              <a:rPr lang="en-US" b="true" sz="620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¿QUÉ ES HARDENING?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13597" y="5797629"/>
            <a:ext cx="9234267" cy="87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Eliminación de programas innecesarios que puedan ser vulnerables.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602989" y="5801645"/>
            <a:ext cx="4253154" cy="3456655"/>
          </a:xfrm>
          <a:custGeom>
            <a:avLst/>
            <a:gdLst/>
            <a:ahLst/>
            <a:cxnLst/>
            <a:rect r="r" b="b" t="t" l="l"/>
            <a:pathLst>
              <a:path h="3456655" w="4253154">
                <a:moveTo>
                  <a:pt x="0" y="0"/>
                </a:moveTo>
                <a:lnTo>
                  <a:pt x="4253154" y="0"/>
                </a:lnTo>
                <a:lnTo>
                  <a:pt x="4253154" y="3456655"/>
                </a:lnTo>
                <a:lnTo>
                  <a:pt x="0" y="34566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56229">
            <a:off x="15247186" y="-910867"/>
            <a:ext cx="6738528" cy="5985320"/>
          </a:xfrm>
          <a:custGeom>
            <a:avLst/>
            <a:gdLst/>
            <a:ahLst/>
            <a:cxnLst/>
            <a:rect r="r" b="b" t="t" l="l"/>
            <a:pathLst>
              <a:path h="5985320" w="6738528">
                <a:moveTo>
                  <a:pt x="0" y="0"/>
                </a:moveTo>
                <a:lnTo>
                  <a:pt x="6738528" y="0"/>
                </a:lnTo>
                <a:lnTo>
                  <a:pt x="6738528" y="5985319"/>
                </a:lnTo>
                <a:lnTo>
                  <a:pt x="0" y="59853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584615">
            <a:off x="-2671580" y="-1455354"/>
            <a:ext cx="5587084" cy="4962580"/>
          </a:xfrm>
          <a:custGeom>
            <a:avLst/>
            <a:gdLst/>
            <a:ahLst/>
            <a:cxnLst/>
            <a:rect r="r" b="b" t="t" l="l"/>
            <a:pathLst>
              <a:path h="4962580" w="5587084">
                <a:moveTo>
                  <a:pt x="0" y="0"/>
                </a:moveTo>
                <a:lnTo>
                  <a:pt x="5587084" y="0"/>
                </a:lnTo>
                <a:lnTo>
                  <a:pt x="5587084" y="4962580"/>
                </a:lnTo>
                <a:lnTo>
                  <a:pt x="0" y="49625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13597" y="3502689"/>
            <a:ext cx="13635821" cy="1500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 realizan pruebas de acceso con super usuario en tres distribuciones de Linux para posteriormente mitigar las posibles vulnerabilidades asociadas a accesos indebidos de terceros a comandos de super usuario.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944810" y="6448615"/>
            <a:ext cx="1837208" cy="50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Parrot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590923" y="7444248"/>
            <a:ext cx="2191095" cy="50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Kodachi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3005931">
            <a:off x="-2641522" y="5574065"/>
            <a:ext cx="7916724" cy="8229600"/>
          </a:xfrm>
          <a:custGeom>
            <a:avLst/>
            <a:gdLst/>
            <a:ahLst/>
            <a:cxnLst/>
            <a:rect r="r" b="b" t="t" l="l"/>
            <a:pathLst>
              <a:path h="8229600" w="7916724">
                <a:moveTo>
                  <a:pt x="0" y="0"/>
                </a:moveTo>
                <a:lnTo>
                  <a:pt x="7916724" y="0"/>
                </a:lnTo>
                <a:lnTo>
                  <a:pt x="791672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>
            <a:off x="10647863" y="6013735"/>
            <a:ext cx="3742763" cy="78254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10782018" y="6746431"/>
            <a:ext cx="3048360" cy="846666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10782018" y="7742063"/>
            <a:ext cx="2579998" cy="43507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1316840" y="2265057"/>
            <a:ext cx="13732578" cy="1052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80"/>
              </a:lnSpc>
            </a:pPr>
            <a:r>
              <a:rPr lang="en-US" b="true" sz="620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CONTEXTUALIZACIÓN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590923" y="5715920"/>
            <a:ext cx="2056941" cy="50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Kali linux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602989" y="5801645"/>
            <a:ext cx="4253154" cy="3456655"/>
          </a:xfrm>
          <a:custGeom>
            <a:avLst/>
            <a:gdLst/>
            <a:ahLst/>
            <a:cxnLst/>
            <a:rect r="r" b="b" t="t" l="l"/>
            <a:pathLst>
              <a:path h="3456655" w="4253154">
                <a:moveTo>
                  <a:pt x="0" y="0"/>
                </a:moveTo>
                <a:lnTo>
                  <a:pt x="4253154" y="0"/>
                </a:lnTo>
                <a:lnTo>
                  <a:pt x="4253154" y="3456655"/>
                </a:lnTo>
                <a:lnTo>
                  <a:pt x="0" y="34566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56229">
            <a:off x="15247186" y="-910867"/>
            <a:ext cx="6738528" cy="5985320"/>
          </a:xfrm>
          <a:custGeom>
            <a:avLst/>
            <a:gdLst/>
            <a:ahLst/>
            <a:cxnLst/>
            <a:rect r="r" b="b" t="t" l="l"/>
            <a:pathLst>
              <a:path h="5985320" w="6738528">
                <a:moveTo>
                  <a:pt x="0" y="0"/>
                </a:moveTo>
                <a:lnTo>
                  <a:pt x="6738528" y="0"/>
                </a:lnTo>
                <a:lnTo>
                  <a:pt x="6738528" y="5985319"/>
                </a:lnTo>
                <a:lnTo>
                  <a:pt x="0" y="59853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584615">
            <a:off x="-2671580" y="-1455354"/>
            <a:ext cx="5587084" cy="4962580"/>
          </a:xfrm>
          <a:custGeom>
            <a:avLst/>
            <a:gdLst/>
            <a:ahLst/>
            <a:cxnLst/>
            <a:rect r="r" b="b" t="t" l="l"/>
            <a:pathLst>
              <a:path h="4962580" w="5587084">
                <a:moveTo>
                  <a:pt x="0" y="0"/>
                </a:moveTo>
                <a:lnTo>
                  <a:pt x="5587084" y="0"/>
                </a:lnTo>
                <a:lnTo>
                  <a:pt x="5587084" y="4962580"/>
                </a:lnTo>
                <a:lnTo>
                  <a:pt x="0" y="49625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16840" y="4875181"/>
            <a:ext cx="13635821" cy="1128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Medir el tiempo de respuesta de las pruebas automatizadas realizadas por Shodan.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977098" y="7251208"/>
            <a:ext cx="2517430" cy="50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Sin hardening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3005931">
            <a:off x="-2641522" y="5574065"/>
            <a:ext cx="7916724" cy="8229600"/>
          </a:xfrm>
          <a:custGeom>
            <a:avLst/>
            <a:gdLst/>
            <a:ahLst/>
            <a:cxnLst/>
            <a:rect r="r" b="b" t="t" l="l"/>
            <a:pathLst>
              <a:path h="8229600" w="7916724">
                <a:moveTo>
                  <a:pt x="0" y="0"/>
                </a:moveTo>
                <a:lnTo>
                  <a:pt x="7916724" y="0"/>
                </a:lnTo>
                <a:lnTo>
                  <a:pt x="791672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>
            <a:off x="11494527" y="6360531"/>
            <a:ext cx="3060428" cy="78254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1494527" y="7549023"/>
            <a:ext cx="2031818" cy="43507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1316840" y="2265057"/>
            <a:ext cx="13732578" cy="2147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80"/>
              </a:lnSpc>
            </a:pPr>
            <a:r>
              <a:rPr lang="en-US" b="true" sz="620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OBJETIVO DE LA PRÁCTICA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755252" y="6062716"/>
            <a:ext cx="2739276" cy="50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 hardening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56229">
            <a:off x="15247186" y="-910867"/>
            <a:ext cx="6738528" cy="5985320"/>
          </a:xfrm>
          <a:custGeom>
            <a:avLst/>
            <a:gdLst/>
            <a:ahLst/>
            <a:cxnLst/>
            <a:rect r="r" b="b" t="t" l="l"/>
            <a:pathLst>
              <a:path h="5985320" w="6738528">
                <a:moveTo>
                  <a:pt x="0" y="0"/>
                </a:moveTo>
                <a:lnTo>
                  <a:pt x="6738528" y="0"/>
                </a:lnTo>
                <a:lnTo>
                  <a:pt x="6738528" y="5985319"/>
                </a:lnTo>
                <a:lnTo>
                  <a:pt x="0" y="59853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584615">
            <a:off x="-2671580" y="-1455354"/>
            <a:ext cx="5587084" cy="4962580"/>
          </a:xfrm>
          <a:custGeom>
            <a:avLst/>
            <a:gdLst/>
            <a:ahLst/>
            <a:cxnLst/>
            <a:rect r="r" b="b" t="t" l="l"/>
            <a:pathLst>
              <a:path h="4962580" w="5587084">
                <a:moveTo>
                  <a:pt x="0" y="0"/>
                </a:moveTo>
                <a:lnTo>
                  <a:pt x="5587084" y="0"/>
                </a:lnTo>
                <a:lnTo>
                  <a:pt x="5587084" y="4962580"/>
                </a:lnTo>
                <a:lnTo>
                  <a:pt x="0" y="49625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86015" y="7536079"/>
            <a:ext cx="14315969" cy="1500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Al hacer las pruebas en la herramienta shodan, no teníamos la licencia para observar el reporte del dispositivo donde se realizaron las pruebas en la máquina virtual.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3005931">
            <a:off x="-2641522" y="5574065"/>
            <a:ext cx="7916724" cy="8229600"/>
          </a:xfrm>
          <a:custGeom>
            <a:avLst/>
            <a:gdLst/>
            <a:ahLst/>
            <a:cxnLst/>
            <a:rect r="r" b="b" t="t" l="l"/>
            <a:pathLst>
              <a:path h="8229600" w="7916724">
                <a:moveTo>
                  <a:pt x="0" y="0"/>
                </a:moveTo>
                <a:lnTo>
                  <a:pt x="7916724" y="0"/>
                </a:lnTo>
                <a:lnTo>
                  <a:pt x="791672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72770" y="2343245"/>
            <a:ext cx="15942460" cy="2147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0"/>
              </a:lnSpc>
            </a:pPr>
            <a:r>
              <a:rPr lang="en-US" b="true" sz="620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INTENTO DE PRUEBA CON SHODAN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86015" y="4879362"/>
            <a:ext cx="14315969" cy="1005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Shodan es un buscador de dispositivos en internet que muestra información técnica oculta.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86015" y="6659668"/>
            <a:ext cx="15942460" cy="537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b="true" sz="320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INCONVENIENTE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85058" y="7830751"/>
            <a:ext cx="4632618" cy="4114800"/>
          </a:xfrm>
          <a:custGeom>
            <a:avLst/>
            <a:gdLst/>
            <a:ahLst/>
            <a:cxnLst/>
            <a:rect r="r" b="b" t="t" l="l"/>
            <a:pathLst>
              <a:path h="4114800" w="4632618">
                <a:moveTo>
                  <a:pt x="0" y="0"/>
                </a:moveTo>
                <a:lnTo>
                  <a:pt x="4632617" y="0"/>
                </a:lnTo>
                <a:lnTo>
                  <a:pt x="46326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005931">
            <a:off x="-2912645" y="-1196797"/>
            <a:ext cx="7916724" cy="8229600"/>
          </a:xfrm>
          <a:custGeom>
            <a:avLst/>
            <a:gdLst/>
            <a:ahLst/>
            <a:cxnLst/>
            <a:rect r="r" b="b" t="t" l="l"/>
            <a:pathLst>
              <a:path h="8229600" w="7916724">
                <a:moveTo>
                  <a:pt x="0" y="0"/>
                </a:moveTo>
                <a:lnTo>
                  <a:pt x="7916723" y="0"/>
                </a:lnTo>
                <a:lnTo>
                  <a:pt x="791672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327267" y="1983294"/>
            <a:ext cx="9657791" cy="7549103"/>
          </a:xfrm>
          <a:custGeom>
            <a:avLst/>
            <a:gdLst/>
            <a:ahLst/>
            <a:cxnLst/>
            <a:rect r="r" b="b" t="t" l="l"/>
            <a:pathLst>
              <a:path h="7549103" w="9657791">
                <a:moveTo>
                  <a:pt x="0" y="0"/>
                </a:moveTo>
                <a:lnTo>
                  <a:pt x="9657791" y="0"/>
                </a:lnTo>
                <a:lnTo>
                  <a:pt x="9657791" y="7549103"/>
                </a:lnTo>
                <a:lnTo>
                  <a:pt x="0" y="75491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872630" y="633858"/>
            <a:ext cx="10567064" cy="932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8"/>
              </a:lnSpc>
            </a:pPr>
            <a:r>
              <a:rPr lang="en-US" b="true" sz="7109">
                <a:solidFill>
                  <a:srgbClr val="000000"/>
                </a:solidFill>
                <a:latin typeface="HK Modular"/>
                <a:ea typeface="HK Modular"/>
                <a:cs typeface="HK Modular"/>
                <a:sym typeface="HK Modular"/>
              </a:rPr>
              <a:t>CODIGO USADO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879571">
            <a:off x="-1764122" y="-761131"/>
            <a:ext cx="4632618" cy="4114800"/>
          </a:xfrm>
          <a:custGeom>
            <a:avLst/>
            <a:gdLst/>
            <a:ahLst/>
            <a:cxnLst/>
            <a:rect r="r" b="b" t="t" l="l"/>
            <a:pathLst>
              <a:path h="4114800" w="4632618">
                <a:moveTo>
                  <a:pt x="0" y="0"/>
                </a:moveTo>
                <a:lnTo>
                  <a:pt x="4632617" y="0"/>
                </a:lnTo>
                <a:lnTo>
                  <a:pt x="46326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87410" y="7865764"/>
            <a:ext cx="4632618" cy="4114800"/>
          </a:xfrm>
          <a:custGeom>
            <a:avLst/>
            <a:gdLst/>
            <a:ahLst/>
            <a:cxnLst/>
            <a:rect r="r" b="b" t="t" l="l"/>
            <a:pathLst>
              <a:path h="4114800" w="4632618">
                <a:moveTo>
                  <a:pt x="0" y="0"/>
                </a:moveTo>
                <a:lnTo>
                  <a:pt x="4632618" y="0"/>
                </a:lnTo>
                <a:lnTo>
                  <a:pt x="46326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1843055" y="576084"/>
            <a:ext cx="5688712" cy="4567416"/>
            <a:chOff x="0" y="0"/>
            <a:chExt cx="7467600" cy="599567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67600" cy="4513580"/>
            </a:xfrm>
            <a:custGeom>
              <a:avLst/>
              <a:gdLst/>
              <a:ahLst/>
              <a:cxnLst/>
              <a:rect r="r" b="b" t="t" l="l"/>
              <a:pathLst>
                <a:path h="4513580" w="746760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4514850"/>
              <a:ext cx="7467600" cy="695960"/>
            </a:xfrm>
            <a:custGeom>
              <a:avLst/>
              <a:gdLst/>
              <a:ahLst/>
              <a:cxnLst/>
              <a:rect r="r" b="b" t="t" l="l"/>
              <a:pathLst>
                <a:path h="695960" w="746760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429510" y="5210810"/>
              <a:ext cx="2606040" cy="791210"/>
            </a:xfrm>
            <a:custGeom>
              <a:avLst/>
              <a:gdLst/>
              <a:ahLst/>
              <a:cxnLst/>
              <a:rect r="r" b="b" t="t" l="l"/>
              <a:pathLst>
                <a:path h="791210" w="260604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314960" y="353060"/>
              <a:ext cx="6827520" cy="3835400"/>
            </a:xfrm>
            <a:custGeom>
              <a:avLst/>
              <a:gdLst/>
              <a:ahLst/>
              <a:cxnLst/>
              <a:rect r="r" b="b" t="t" l="l"/>
              <a:pathLst>
                <a:path h="3835400" w="682752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>
              <a:blip r:embed="rId4"/>
              <a:stretch>
                <a:fillRect l="0" t="-66" r="0" b="-66"/>
              </a:stretch>
            </a:blip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5631837" y="2859792"/>
            <a:ext cx="2309326" cy="4569398"/>
            <a:chOff x="0" y="0"/>
            <a:chExt cx="2620010" cy="518414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-142624" t="0" r="-142624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sp>
        <p:nvSpPr>
          <p:cNvPr name="Freeform 19" id="19"/>
          <p:cNvSpPr/>
          <p:nvPr/>
        </p:nvSpPr>
        <p:spPr>
          <a:xfrm flipH="false" flipV="false" rot="2833302">
            <a:off x="-1652197" y="6982778"/>
            <a:ext cx="7916724" cy="8229600"/>
          </a:xfrm>
          <a:custGeom>
            <a:avLst/>
            <a:gdLst/>
            <a:ahLst/>
            <a:cxnLst/>
            <a:rect r="r" b="b" t="t" l="l"/>
            <a:pathLst>
              <a:path h="8229600" w="7916724">
                <a:moveTo>
                  <a:pt x="0" y="0"/>
                </a:moveTo>
                <a:lnTo>
                  <a:pt x="7916723" y="0"/>
                </a:lnTo>
                <a:lnTo>
                  <a:pt x="791672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028700" y="5143500"/>
            <a:ext cx="10554236" cy="1518075"/>
          </a:xfrm>
          <a:custGeom>
            <a:avLst/>
            <a:gdLst/>
            <a:ahLst/>
            <a:cxnLst/>
            <a:rect r="r" b="b" t="t" l="l"/>
            <a:pathLst>
              <a:path h="1518075" w="10554236">
                <a:moveTo>
                  <a:pt x="0" y="0"/>
                </a:moveTo>
                <a:lnTo>
                  <a:pt x="10554236" y="0"/>
                </a:lnTo>
                <a:lnTo>
                  <a:pt x="10554236" y="1518075"/>
                </a:lnTo>
                <a:lnTo>
                  <a:pt x="0" y="15180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028700" y="7156875"/>
            <a:ext cx="10554236" cy="2328869"/>
          </a:xfrm>
          <a:custGeom>
            <a:avLst/>
            <a:gdLst/>
            <a:ahLst/>
            <a:cxnLst/>
            <a:rect r="r" b="b" t="t" l="l"/>
            <a:pathLst>
              <a:path h="2328869" w="10554236">
                <a:moveTo>
                  <a:pt x="0" y="0"/>
                </a:moveTo>
                <a:lnTo>
                  <a:pt x="10554236" y="0"/>
                </a:lnTo>
                <a:lnTo>
                  <a:pt x="10554236" y="2328869"/>
                </a:lnTo>
                <a:lnTo>
                  <a:pt x="0" y="232886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028700" y="2711602"/>
            <a:ext cx="8206582" cy="219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Cortafuegos: bloquean el acceso no autorizado. Software antivirus: detectan y eliminan software malicioso. Cifrado: protegen los datos en tránsito y en reposo. Autenticación multifactor (MFA): agregan una capa adicional de seguridad.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67040" y="401554"/>
            <a:ext cx="9477555" cy="1884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10"/>
              </a:lnSpc>
            </a:pPr>
            <a:r>
              <a:rPr lang="en-US" b="true" sz="7000" spc="196">
                <a:solidFill>
                  <a:srgbClr val="E9E9E9"/>
                </a:solidFill>
                <a:latin typeface="HK Modular"/>
                <a:ea typeface="HK Modular"/>
                <a:cs typeface="HK Modular"/>
                <a:sym typeface="HK Modular"/>
              </a:rPr>
              <a:t>MEDIDAS DE SEGURIDAD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005931">
            <a:off x="-2655605" y="5557164"/>
            <a:ext cx="7916724" cy="8229600"/>
          </a:xfrm>
          <a:custGeom>
            <a:avLst/>
            <a:gdLst/>
            <a:ahLst/>
            <a:cxnLst/>
            <a:rect r="r" b="b" t="t" l="l"/>
            <a:pathLst>
              <a:path h="8229600" w="7916724">
                <a:moveTo>
                  <a:pt x="0" y="0"/>
                </a:moveTo>
                <a:lnTo>
                  <a:pt x="7916724" y="0"/>
                </a:lnTo>
                <a:lnTo>
                  <a:pt x="791672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069373">
            <a:off x="14159778" y="-1245070"/>
            <a:ext cx="4632618" cy="4114800"/>
          </a:xfrm>
          <a:custGeom>
            <a:avLst/>
            <a:gdLst/>
            <a:ahLst/>
            <a:cxnLst/>
            <a:rect r="r" b="b" t="t" l="l"/>
            <a:pathLst>
              <a:path h="4114800" w="4632618">
                <a:moveTo>
                  <a:pt x="0" y="0"/>
                </a:moveTo>
                <a:lnTo>
                  <a:pt x="4632618" y="0"/>
                </a:lnTo>
                <a:lnTo>
                  <a:pt x="46326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636698" y="4419793"/>
            <a:ext cx="4188579" cy="4617634"/>
          </a:xfrm>
          <a:custGeom>
            <a:avLst/>
            <a:gdLst/>
            <a:ahLst/>
            <a:cxnLst/>
            <a:rect r="r" b="b" t="t" l="l"/>
            <a:pathLst>
              <a:path h="4617634" w="4188579">
                <a:moveTo>
                  <a:pt x="0" y="0"/>
                </a:moveTo>
                <a:lnTo>
                  <a:pt x="4188579" y="0"/>
                </a:lnTo>
                <a:lnTo>
                  <a:pt x="4188579" y="4617634"/>
                </a:lnTo>
                <a:lnTo>
                  <a:pt x="0" y="46176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616712"/>
            <a:ext cx="4687084" cy="3481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default deny incoming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Este comando establece que, por defecto, todo el tráfico entrante (incoming) al sistema será bloqueado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069505"/>
            <a:ext cx="10266623" cy="1508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b="true" sz="6999">
                <a:solidFill>
                  <a:srgbClr val="8BA2E2"/>
                </a:solidFill>
                <a:latin typeface="HK Modular"/>
                <a:ea typeface="HK Modular"/>
                <a:cs typeface="HK Modular"/>
                <a:sym typeface="HK Modular"/>
              </a:rPr>
              <a:t>COMANDOS EMPLEADOS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474100" y="3616712"/>
            <a:ext cx="4687084" cy="3481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default deny outgoing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Este comando establece que, por defecto, todo el tráfico saliente (outgoing) desde tu sistema será bloqueado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005931">
            <a:off x="-2794329" y="5349090"/>
            <a:ext cx="7916724" cy="8229600"/>
          </a:xfrm>
          <a:custGeom>
            <a:avLst/>
            <a:gdLst/>
            <a:ahLst/>
            <a:cxnLst/>
            <a:rect r="r" b="b" t="t" l="l"/>
            <a:pathLst>
              <a:path h="8229600" w="7916724">
                <a:moveTo>
                  <a:pt x="0" y="0"/>
                </a:moveTo>
                <a:lnTo>
                  <a:pt x="7916724" y="0"/>
                </a:lnTo>
                <a:lnTo>
                  <a:pt x="791672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069373">
            <a:off x="14097864" y="-1489628"/>
            <a:ext cx="4632618" cy="4114800"/>
          </a:xfrm>
          <a:custGeom>
            <a:avLst/>
            <a:gdLst/>
            <a:ahLst/>
            <a:cxnLst/>
            <a:rect r="r" b="b" t="t" l="l"/>
            <a:pathLst>
              <a:path h="4114800" w="4632618">
                <a:moveTo>
                  <a:pt x="0" y="0"/>
                </a:moveTo>
                <a:lnTo>
                  <a:pt x="4632618" y="0"/>
                </a:lnTo>
                <a:lnTo>
                  <a:pt x="46326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285875"/>
            <a:ext cx="13880755" cy="803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b="true" sz="6999">
                <a:solidFill>
                  <a:srgbClr val="84A9F3"/>
                </a:solidFill>
                <a:latin typeface="HK Modular"/>
                <a:ea typeface="HK Modular"/>
                <a:cs typeface="HK Modular"/>
                <a:sym typeface="HK Modular"/>
              </a:rPr>
              <a:t>LINEA DE COMANCOS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75542" y="3209418"/>
            <a:ext cx="9450096" cy="5462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sudo nano /etc/apt/sources.list</a:t>
            </a:r>
          </a:p>
          <a:p>
            <a:pPr algn="l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deb http://http.kali.org/kali kali-rolling main non-free contrib</a:t>
            </a:r>
          </a:p>
          <a:p>
            <a:pPr algn="l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sudo apt update</a:t>
            </a:r>
          </a:p>
          <a:p>
            <a:pPr algn="l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sudo apt upgrade</a:t>
            </a:r>
          </a:p>
          <a:p>
            <a:pPr algn="l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sudo apt install ufw -t kali-rolling</a:t>
            </a:r>
          </a:p>
          <a:p>
            <a:pPr algn="l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ufw allow ssh</a:t>
            </a:r>
          </a:p>
          <a:p>
            <a:pPr algn="l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ufw default deny incoming</a:t>
            </a:r>
          </a:p>
          <a:p>
            <a:pPr algn="l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ufw default deny outgoing</a:t>
            </a:r>
          </a:p>
          <a:p>
            <a:pPr algn="l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sudo systemctl disable avahi-daemon</a:t>
            </a:r>
          </a:p>
          <a:p>
            <a:pPr algn="l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sudo systemctl disable cups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176000" y="3940810"/>
            <a:ext cx="3466909" cy="4731513"/>
          </a:xfrm>
          <a:custGeom>
            <a:avLst/>
            <a:gdLst/>
            <a:ahLst/>
            <a:cxnLst/>
            <a:rect r="r" b="b" t="t" l="l"/>
            <a:pathLst>
              <a:path h="4731513" w="3466909">
                <a:moveTo>
                  <a:pt x="0" y="0"/>
                </a:moveTo>
                <a:lnTo>
                  <a:pt x="3466909" y="0"/>
                </a:lnTo>
                <a:lnTo>
                  <a:pt x="3466909" y="4731513"/>
                </a:lnTo>
                <a:lnTo>
                  <a:pt x="0" y="47315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DAGYcTcp2eg</dc:identifier>
  <dcterms:modified xsi:type="dcterms:W3CDTF">2011-08-01T06:04:30Z</dcterms:modified>
  <cp:revision>1</cp:revision>
  <dc:title>CYBER</dc:title>
</cp:coreProperties>
</file>