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60" r:id="rId5"/>
    <p:sldId id="257" r:id="rId6"/>
    <p:sldId id="2329" r:id="rId7"/>
    <p:sldId id="2325" r:id="rId8"/>
    <p:sldId id="269" r:id="rId9"/>
    <p:sldId id="2326" r:id="rId10"/>
    <p:sldId id="2327" r:id="rId11"/>
    <p:sldId id="2328" r:id="rId12"/>
    <p:sldId id="267" r:id="rId13"/>
    <p:sldId id="266" r:id="rId14"/>
    <p:sldId id="273" r:id="rId15"/>
    <p:sldId id="277" r:id="rId16"/>
    <p:sldId id="264" r:id="rId17"/>
    <p:sldId id="2286" r:id="rId18"/>
    <p:sldId id="401" r:id="rId19"/>
    <p:sldId id="2330" r:id="rId20"/>
    <p:sldId id="2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xt &amp; Business Need (Why Digital Transformation?)" id="{92AB76C2-B842-4DA9-9949-F6029D8B9DE7}">
          <p14:sldIdLst>
            <p14:sldId id="256"/>
            <p14:sldId id="258"/>
            <p14:sldId id="262"/>
            <p14:sldId id="260"/>
            <p14:sldId id="257"/>
            <p14:sldId id="2329"/>
          </p14:sldIdLst>
        </p14:section>
        <p14:section name="Analysis &amp; Business Intelligence (Where We Are Now?)" id="{A92F6E54-0780-41FA-B0F0-04C35D709220}">
          <p14:sldIdLst>
            <p14:sldId id="2325"/>
            <p14:sldId id="269"/>
            <p14:sldId id="2326"/>
            <p14:sldId id="2327"/>
            <p14:sldId id="2328"/>
            <p14:sldId id="267"/>
          </p14:sldIdLst>
        </p14:section>
        <p14:section name="Strategic Digital Transformation Framework (How Do We Fix It?)" id="{E76FE9A3-F6CF-4089-9F9D-C56448C2A611}">
          <p14:sldIdLst>
            <p14:sldId id="266"/>
            <p14:sldId id="273"/>
          </p14:sldIdLst>
        </p14:section>
        <p14:section name="Business Execution &amp; KPIs (How Do We Measure Success?)" id="{5C9500C0-51C6-4668-B967-A945EBF59034}">
          <p14:sldIdLst>
            <p14:sldId id="277"/>
            <p14:sldId id="264"/>
            <p14:sldId id="2286"/>
          </p14:sldIdLst>
        </p14:section>
        <p14:section name="Conclusion &amp; Call to Action (What’s Next?)" id="{F5EAC9A3-DB29-4BFF-AEE9-4D43C09EFFD1}">
          <p14:sldIdLst>
            <p14:sldId id="401"/>
            <p14:sldId id="2330"/>
            <p14:sldId id="2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27000">
                    <a:schemeClr val="accent3">
                      <a:alpha val="0"/>
                    </a:schemeClr>
                  </a:gs>
                  <a:gs pos="71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E-4329-A0DD-5CC77EA2EAC7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E-4329-A0DD-5CC77EA2E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E-4329-A0DD-5CC77EA2E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E-4329-A0DD-5CC77EA2EAC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3E-4329-A0DD-5CC77EA2E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1367-A394-4CEA-A22A-DDF63EA440D8}" type="datetimeFigureOut">
              <a:rPr lang="en-ID" smtClean="0"/>
              <a:t>04/03/2025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E15BC-232E-4F72-9F82-FF587B33C75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621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AC16B-5F5E-9939-EBF8-BE70D2477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A09DC-6A17-EC6E-B5DC-C7F68487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C54F5-BD9F-D76B-48D5-DCB294BEC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1530-F232-60CA-7FAB-344077C2D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7903D-2AA8-490E-BE43-6B3EDAF7018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8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405C54-6368-4A3F-B3E1-B62FA34CC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3650" y="800858"/>
            <a:ext cx="4141239" cy="5256283"/>
          </a:xfrm>
          <a:prstGeom prst="roundRect">
            <a:avLst>
              <a:gd name="adj" fmla="val 5487"/>
            </a:avLst>
          </a:prstGeom>
        </p:spPr>
      </p:sp>
    </p:spTree>
    <p:extLst>
      <p:ext uri="{BB962C8B-B14F-4D97-AF65-F5344CB8AC3E}">
        <p14:creationId xmlns:p14="http://schemas.microsoft.com/office/powerpoint/2010/main" val="5425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0111" y="4235594"/>
            <a:ext cx="2601720" cy="1944991"/>
          </a:xfrm>
          <a:prstGeom prst="roundRect">
            <a:avLst>
              <a:gd name="adj" fmla="val 8959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0526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D87C20-4C05-4A81-9E83-2F781C849C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9253" y="1398712"/>
            <a:ext cx="5736314" cy="2700639"/>
          </a:xfrm>
          <a:prstGeom prst="roundRect">
            <a:avLst>
              <a:gd name="adj" fmla="val 12212"/>
            </a:avLst>
          </a:pr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70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0A8D2F-A29F-0082-1251-C87FD1713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479" y="4602480"/>
            <a:ext cx="11369040" cy="1818640"/>
          </a:xfrm>
          <a:custGeom>
            <a:avLst/>
            <a:gdLst>
              <a:gd name="connsiteX0" fmla="*/ 242152 w 11369040"/>
              <a:gd name="connsiteY0" fmla="*/ 0 h 1818640"/>
              <a:gd name="connsiteX1" fmla="*/ 11126888 w 11369040"/>
              <a:gd name="connsiteY1" fmla="*/ 0 h 1818640"/>
              <a:gd name="connsiteX2" fmla="*/ 11369040 w 11369040"/>
              <a:gd name="connsiteY2" fmla="*/ 242152 h 1818640"/>
              <a:gd name="connsiteX3" fmla="*/ 11369040 w 11369040"/>
              <a:gd name="connsiteY3" fmla="*/ 1576488 h 1818640"/>
              <a:gd name="connsiteX4" fmla="*/ 11126888 w 11369040"/>
              <a:gd name="connsiteY4" fmla="*/ 1818640 h 1818640"/>
              <a:gd name="connsiteX5" fmla="*/ 242152 w 11369040"/>
              <a:gd name="connsiteY5" fmla="*/ 1818640 h 1818640"/>
              <a:gd name="connsiteX6" fmla="*/ 0 w 11369040"/>
              <a:gd name="connsiteY6" fmla="*/ 1576488 h 1818640"/>
              <a:gd name="connsiteX7" fmla="*/ 0 w 11369040"/>
              <a:gd name="connsiteY7" fmla="*/ 242152 h 1818640"/>
              <a:gd name="connsiteX8" fmla="*/ 242152 w 11369040"/>
              <a:gd name="connsiteY8" fmla="*/ 0 h 1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69040" h="1818640">
                <a:moveTo>
                  <a:pt x="242152" y="0"/>
                </a:moveTo>
                <a:lnTo>
                  <a:pt x="11126888" y="0"/>
                </a:lnTo>
                <a:cubicBezTo>
                  <a:pt x="11260625" y="0"/>
                  <a:pt x="11369040" y="108415"/>
                  <a:pt x="11369040" y="242152"/>
                </a:cubicBezTo>
                <a:lnTo>
                  <a:pt x="11369040" y="1576488"/>
                </a:lnTo>
                <a:cubicBezTo>
                  <a:pt x="11369040" y="1710225"/>
                  <a:pt x="11260625" y="1818640"/>
                  <a:pt x="11126888" y="1818640"/>
                </a:cubicBezTo>
                <a:lnTo>
                  <a:pt x="242152" y="1818640"/>
                </a:lnTo>
                <a:cubicBezTo>
                  <a:pt x="108415" y="1818640"/>
                  <a:pt x="0" y="1710225"/>
                  <a:pt x="0" y="1576488"/>
                </a:cubicBezTo>
                <a:lnTo>
                  <a:pt x="0" y="242152"/>
                </a:lnTo>
                <a:cubicBezTo>
                  <a:pt x="0" y="108415"/>
                  <a:pt x="108415" y="0"/>
                  <a:pt x="242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60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00EA8B-C20D-4D54-06E4-36E8A8F24E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39" y="4897091"/>
            <a:ext cx="507394" cy="507394"/>
          </a:xfrm>
          <a:custGeom>
            <a:avLst/>
            <a:gdLst>
              <a:gd name="connsiteX0" fmla="*/ 253697 w 507394"/>
              <a:gd name="connsiteY0" fmla="*/ 0 h 507394"/>
              <a:gd name="connsiteX1" fmla="*/ 507394 w 507394"/>
              <a:gd name="connsiteY1" fmla="*/ 253697 h 507394"/>
              <a:gd name="connsiteX2" fmla="*/ 253697 w 507394"/>
              <a:gd name="connsiteY2" fmla="*/ 507394 h 507394"/>
              <a:gd name="connsiteX3" fmla="*/ 0 w 507394"/>
              <a:gd name="connsiteY3" fmla="*/ 253697 h 507394"/>
              <a:gd name="connsiteX4" fmla="*/ 253697 w 507394"/>
              <a:gd name="connsiteY4" fmla="*/ 0 h 5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94" h="507394">
                <a:moveTo>
                  <a:pt x="253697" y="0"/>
                </a:moveTo>
                <a:cubicBezTo>
                  <a:pt x="393810" y="0"/>
                  <a:pt x="507394" y="113584"/>
                  <a:pt x="507394" y="253697"/>
                </a:cubicBezTo>
                <a:cubicBezTo>
                  <a:pt x="507394" y="393810"/>
                  <a:pt x="393810" y="507394"/>
                  <a:pt x="253697" y="507394"/>
                </a:cubicBezTo>
                <a:cubicBezTo>
                  <a:pt x="113584" y="507394"/>
                  <a:pt x="0" y="393810"/>
                  <a:pt x="0" y="253697"/>
                </a:cubicBezTo>
                <a:cubicBezTo>
                  <a:pt x="0" y="113584"/>
                  <a:pt x="113584" y="0"/>
                  <a:pt x="2536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57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74666" y="721360"/>
            <a:ext cx="2354293" cy="3492469"/>
          </a:xfrm>
          <a:prstGeom prst="roundRect">
            <a:avLst>
              <a:gd name="adj" fmla="val 6570"/>
            </a:avLst>
          </a:prstGeom>
          <a:noFill/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100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0676" y="4261783"/>
            <a:ext cx="3592327" cy="1623458"/>
          </a:xfrm>
          <a:prstGeom prst="roundRect">
            <a:avLst>
              <a:gd name="adj" fmla="val 11732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4847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0512" y="2872510"/>
            <a:ext cx="3760376" cy="2811178"/>
          </a:xfrm>
          <a:prstGeom prst="roundRect">
            <a:avLst>
              <a:gd name="adj" fmla="val 10510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0212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F8B56F-276B-EE37-FC82-31AE0EBC8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3728" y="1147628"/>
            <a:ext cx="1994158" cy="810087"/>
          </a:xfrm>
          <a:custGeom>
            <a:avLst/>
            <a:gdLst>
              <a:gd name="connsiteX0" fmla="*/ 139165 w 1994158"/>
              <a:gd name="connsiteY0" fmla="*/ 0 h 810087"/>
              <a:gd name="connsiteX1" fmla="*/ 1854993 w 1994158"/>
              <a:gd name="connsiteY1" fmla="*/ 0 h 810087"/>
              <a:gd name="connsiteX2" fmla="*/ 1994158 w 1994158"/>
              <a:gd name="connsiteY2" fmla="*/ 139165 h 810087"/>
              <a:gd name="connsiteX3" fmla="*/ 1994158 w 1994158"/>
              <a:gd name="connsiteY3" fmla="*/ 670922 h 810087"/>
              <a:gd name="connsiteX4" fmla="*/ 1854993 w 1994158"/>
              <a:gd name="connsiteY4" fmla="*/ 810087 h 810087"/>
              <a:gd name="connsiteX5" fmla="*/ 139165 w 1994158"/>
              <a:gd name="connsiteY5" fmla="*/ 810087 h 810087"/>
              <a:gd name="connsiteX6" fmla="*/ 0 w 1994158"/>
              <a:gd name="connsiteY6" fmla="*/ 670922 h 810087"/>
              <a:gd name="connsiteX7" fmla="*/ 0 w 1994158"/>
              <a:gd name="connsiteY7" fmla="*/ 139165 h 810087"/>
              <a:gd name="connsiteX8" fmla="*/ 139165 w 1994158"/>
              <a:gd name="connsiteY8" fmla="*/ 0 h 81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158" h="810087">
                <a:moveTo>
                  <a:pt x="139165" y="0"/>
                </a:moveTo>
                <a:lnTo>
                  <a:pt x="1854993" y="0"/>
                </a:lnTo>
                <a:cubicBezTo>
                  <a:pt x="1931852" y="0"/>
                  <a:pt x="1994158" y="62306"/>
                  <a:pt x="1994158" y="139165"/>
                </a:cubicBezTo>
                <a:lnTo>
                  <a:pt x="1994158" y="670922"/>
                </a:lnTo>
                <a:cubicBezTo>
                  <a:pt x="1994158" y="747781"/>
                  <a:pt x="1931852" y="810087"/>
                  <a:pt x="1854993" y="810087"/>
                </a:cubicBezTo>
                <a:lnTo>
                  <a:pt x="139165" y="810087"/>
                </a:lnTo>
                <a:cubicBezTo>
                  <a:pt x="62306" y="810087"/>
                  <a:pt x="0" y="747781"/>
                  <a:pt x="0" y="670922"/>
                </a:cubicBezTo>
                <a:lnTo>
                  <a:pt x="0" y="139165"/>
                </a:lnTo>
                <a:cubicBezTo>
                  <a:pt x="0" y="62306"/>
                  <a:pt x="62306" y="0"/>
                  <a:pt x="1391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0043C7-0693-CD96-6CE0-3701914A2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3728" y="4334257"/>
            <a:ext cx="2042672" cy="1422400"/>
          </a:xfrm>
          <a:prstGeom prst="roundRect">
            <a:avLst>
              <a:gd name="adj" fmla="val 12381"/>
            </a:avLst>
          </a:pr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593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77AC05-9681-4225-A16E-5067EBD36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2816" y="931178"/>
            <a:ext cx="6460081" cy="4203340"/>
          </a:xfrm>
          <a:custGeom>
            <a:avLst/>
            <a:gdLst>
              <a:gd name="connsiteX0" fmla="*/ 170342 w 6460081"/>
              <a:gd name="connsiteY0" fmla="*/ 0 h 4203340"/>
              <a:gd name="connsiteX1" fmla="*/ 6289739 w 6460081"/>
              <a:gd name="connsiteY1" fmla="*/ 0 h 4203340"/>
              <a:gd name="connsiteX2" fmla="*/ 6460081 w 6460081"/>
              <a:gd name="connsiteY2" fmla="*/ 171749 h 4203340"/>
              <a:gd name="connsiteX3" fmla="*/ 6460081 w 6460081"/>
              <a:gd name="connsiteY3" fmla="*/ 4203340 h 4203340"/>
              <a:gd name="connsiteX4" fmla="*/ 0 w 6460081"/>
              <a:gd name="connsiteY4" fmla="*/ 4203340 h 4203340"/>
              <a:gd name="connsiteX5" fmla="*/ 0 w 6460081"/>
              <a:gd name="connsiteY5" fmla="*/ 171749 h 4203340"/>
              <a:gd name="connsiteX6" fmla="*/ 170342 w 6460081"/>
              <a:gd name="connsiteY6" fmla="*/ 0 h 42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60081" h="4203340">
                <a:moveTo>
                  <a:pt x="170342" y="0"/>
                </a:moveTo>
                <a:lnTo>
                  <a:pt x="6289739" y="0"/>
                </a:lnTo>
                <a:cubicBezTo>
                  <a:pt x="6383816" y="0"/>
                  <a:pt x="6460081" y="76895"/>
                  <a:pt x="6460081" y="171749"/>
                </a:cubicBezTo>
                <a:lnTo>
                  <a:pt x="6460081" y="4203340"/>
                </a:lnTo>
                <a:lnTo>
                  <a:pt x="0" y="4203340"/>
                </a:lnTo>
                <a:lnTo>
                  <a:pt x="0" y="171749"/>
                </a:lnTo>
                <a:cubicBezTo>
                  <a:pt x="0" y="76895"/>
                  <a:pt x="76265" y="0"/>
                  <a:pt x="170342" y="0"/>
                </a:cubicBezTo>
                <a:close/>
              </a:path>
            </a:pathLst>
          </a:custGeo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E6DBF-95FD-4AFC-ABAF-D42796838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056" y="910651"/>
            <a:ext cx="7516681" cy="45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65E64A-9FEB-A609-083C-BB30A3E3618C}"/>
              </a:ext>
            </a:extLst>
          </p:cNvPr>
          <p:cNvSpPr txBox="1"/>
          <p:nvPr userDrawn="1"/>
        </p:nvSpPr>
        <p:spPr>
          <a:xfrm>
            <a:off x="117910" y="156242"/>
            <a:ext cx="207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gradFill>
                  <a:gsLst>
                    <a:gs pos="0">
                      <a:schemeClr val="accent3"/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Digital-Transformation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A5DA-08E8-4B19-441C-2D869ADBB858}"/>
              </a:ext>
            </a:extLst>
          </p:cNvPr>
          <p:cNvSpPr txBox="1"/>
          <p:nvPr userDrawn="1"/>
        </p:nvSpPr>
        <p:spPr>
          <a:xfrm>
            <a:off x="11546840" y="6408659"/>
            <a:ext cx="48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0" i="0" strike="noStrike" spc="0" smtClean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Poppins" panose="00000500000000000000" pitchFamily="2" charset="0"/>
              </a:rPr>
              <a:pPr algn="ctr"/>
              <a:t>‹#›</a:t>
            </a:fld>
            <a:endParaRPr lang="id-ID" sz="1200" b="0" i="0" strike="noStrike" spc="0" dirty="0">
              <a:solidFill>
                <a:schemeClr val="tx1"/>
              </a:solidFill>
              <a:latin typeface="+mn-lt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68" r:id="rId8"/>
    <p:sldLayoutId id="2147483664" r:id="rId9"/>
    <p:sldLayoutId id="2147483665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GTV_JLTV.jp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emiliaromagna.it/digital_innovation_hub_di_cna_best_practice_per_la_commissione-europe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level.typepad.com/my_weblog/market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6E924B-0B87-6E92-6C25-BF8A0799AF61}"/>
              </a:ext>
            </a:extLst>
          </p:cNvPr>
          <p:cNvSpPr/>
          <p:nvPr/>
        </p:nvSpPr>
        <p:spPr>
          <a:xfrm>
            <a:off x="423862" y="1853673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6F0BE-45BB-6763-FE42-2BB91701CBB8}"/>
              </a:ext>
            </a:extLst>
          </p:cNvPr>
          <p:cNvSpPr txBox="1"/>
          <p:nvPr/>
        </p:nvSpPr>
        <p:spPr>
          <a:xfrm>
            <a:off x="771524" y="930342"/>
            <a:ext cx="5190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Driving Digital</a:t>
            </a:r>
            <a:endParaRPr lang="en-ID" sz="6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59231-BECB-400B-0ED3-613EE44D0AB1}"/>
              </a:ext>
            </a:extLst>
          </p:cNvPr>
          <p:cNvSpPr txBox="1"/>
          <p:nvPr/>
        </p:nvSpPr>
        <p:spPr>
          <a:xfrm>
            <a:off x="771524" y="1768582"/>
            <a:ext cx="6607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Transformation</a:t>
            </a:r>
            <a:r>
              <a:rPr lang="en-US" sz="6000" dirty="0"/>
              <a:t> </a:t>
            </a:r>
            <a:r>
              <a:rPr lang="en-US" sz="3200" dirty="0"/>
              <a:t>for</a:t>
            </a:r>
            <a:r>
              <a:rPr lang="en-US" sz="6000" dirty="0"/>
              <a:t> Business Growth</a:t>
            </a:r>
            <a:endParaRPr lang="en-ID" sz="6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6E1A-53EA-4F0D-1D78-7D58BC7D3083}"/>
              </a:ext>
            </a:extLst>
          </p:cNvPr>
          <p:cNvSpPr txBox="1"/>
          <p:nvPr/>
        </p:nvSpPr>
        <p:spPr>
          <a:xfrm>
            <a:off x="837578" y="55989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Welcome to</a:t>
            </a:r>
            <a:endParaRPr lang="en-ID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C358-5A39-05D5-4083-E4B8B5802C5D}"/>
              </a:ext>
            </a:extLst>
          </p:cNvPr>
          <p:cNvSpPr txBox="1"/>
          <p:nvPr/>
        </p:nvSpPr>
        <p:spPr>
          <a:xfrm>
            <a:off x="1898148" y="5192391"/>
            <a:ext cx="111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Israel Josiah</a:t>
            </a:r>
            <a:endParaRPr lang="en-ID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92DC2-B889-FEB5-FF5B-1F5034CE3CD7}"/>
              </a:ext>
            </a:extLst>
          </p:cNvPr>
          <p:cNvSpPr txBox="1"/>
          <p:nvPr/>
        </p:nvSpPr>
        <p:spPr>
          <a:xfrm>
            <a:off x="10015101" y="1156091"/>
            <a:ext cx="1869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100" dirty="0"/>
              <a:t>Data Analyst &amp; Operations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A0D75-CE9D-ADBE-7653-696A78893FF3}"/>
              </a:ext>
            </a:extLst>
          </p:cNvPr>
          <p:cNvSpPr txBox="1"/>
          <p:nvPr/>
        </p:nvSpPr>
        <p:spPr>
          <a:xfrm>
            <a:off x="10458450" y="62341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29/1/2025</a:t>
            </a:r>
            <a:endParaRPr lang="en-ID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4ED9D-DD1F-03E5-B8CA-88CF56B61811}"/>
              </a:ext>
            </a:extLst>
          </p:cNvPr>
          <p:cNvSpPr txBox="1"/>
          <p:nvPr/>
        </p:nvSpPr>
        <p:spPr>
          <a:xfrm>
            <a:off x="10015101" y="5678432"/>
            <a:ext cx="1690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200" b="1" i="1" dirty="0"/>
              <a:t>Candidate Presentation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642039-DB1A-E82F-835D-D4A2ED55513C}"/>
              </a:ext>
            </a:extLst>
          </p:cNvPr>
          <p:cNvSpPr/>
          <p:nvPr/>
        </p:nvSpPr>
        <p:spPr>
          <a:xfrm>
            <a:off x="1481426" y="4897091"/>
            <a:ext cx="867600" cy="936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9066C-E11E-1261-9DD8-EAFD25883F2C}"/>
              </a:ext>
            </a:extLst>
          </p:cNvPr>
          <p:cNvSpPr/>
          <p:nvPr/>
        </p:nvSpPr>
        <p:spPr>
          <a:xfrm>
            <a:off x="1233030" y="4897091"/>
            <a:ext cx="867600" cy="86760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5D024-5F1A-B3C2-8EB7-594CABE2C9ED}"/>
              </a:ext>
            </a:extLst>
          </p:cNvPr>
          <p:cNvGrpSpPr/>
          <p:nvPr/>
        </p:nvGrpSpPr>
        <p:grpSpPr>
          <a:xfrm>
            <a:off x="10238501" y="5286436"/>
            <a:ext cx="1353927" cy="365908"/>
            <a:chOff x="734098" y="5530564"/>
            <a:chExt cx="1062027" cy="2870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2CE153-F1EF-3F72-374C-A4682C51DE51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BF0896-F83C-AFEB-7C8A-0CADAB8F68A8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4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Get Started</a:t>
              </a:r>
              <a:endParaRPr lang="en-ID" sz="14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C278C5-E083-506E-1526-AB4B88CB47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839" y="4897091"/>
            <a:ext cx="867600" cy="867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EE186-24A2-45FB-2D47-64BE6776C2FA}"/>
              </a:ext>
            </a:extLst>
          </p:cNvPr>
          <p:cNvSpPr txBox="1"/>
          <p:nvPr/>
        </p:nvSpPr>
        <p:spPr>
          <a:xfrm>
            <a:off x="3800370" y="3670153"/>
            <a:ext cx="3578329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- Unlocking Market Growth &amp; Operational Efficiency through Digital Innovation</a:t>
            </a:r>
          </a:p>
        </p:txBody>
      </p:sp>
    </p:spTree>
    <p:extLst>
      <p:ext uri="{BB962C8B-B14F-4D97-AF65-F5344CB8AC3E}">
        <p14:creationId xmlns:p14="http://schemas.microsoft.com/office/powerpoint/2010/main" val="100302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FFF6-4CAF-71F0-ADB9-AE7322B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B9119C-FAC0-11FF-75A6-D0C0552EE01C}"/>
              </a:ext>
            </a:extLst>
          </p:cNvPr>
          <p:cNvSpPr/>
          <p:nvPr/>
        </p:nvSpPr>
        <p:spPr>
          <a:xfrm>
            <a:off x="1726466" y="4615702"/>
            <a:ext cx="8067070" cy="1568576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12E6A8A-8AD3-F42A-708B-6F8B8A80EE24}"/>
              </a:ext>
            </a:extLst>
          </p:cNvPr>
          <p:cNvSpPr/>
          <p:nvPr/>
        </p:nvSpPr>
        <p:spPr>
          <a:xfrm>
            <a:off x="813421" y="458633"/>
            <a:ext cx="11058688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DFDCEF-388B-DE39-5F35-8404BA78221B}"/>
              </a:ext>
            </a:extLst>
          </p:cNvPr>
          <p:cNvSpPr txBox="1"/>
          <p:nvPr/>
        </p:nvSpPr>
        <p:spPr>
          <a:xfrm>
            <a:off x="602673" y="659905"/>
            <a:ext cx="1126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Critical Response Analysis Across Departments</a:t>
            </a:r>
            <a:endParaRPr lang="en-ID" sz="4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C83EF1-43FB-6B33-0C22-A820E0B62E03}"/>
              </a:ext>
            </a:extLst>
          </p:cNvPr>
          <p:cNvSpPr txBox="1"/>
          <p:nvPr/>
        </p:nvSpPr>
        <p:spPr>
          <a:xfrm>
            <a:off x="2261210" y="5763881"/>
            <a:ext cx="7444209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b="1" dirty="0"/>
              <a:t>💡 Finance &amp; Accounting have a medium digital adoption rate, needing structured integration.</a:t>
            </a:r>
            <a:endParaRPr lang="en-ID" b="1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5783602-FBC7-B351-E8E2-B23FA10BB9EF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5CD7A-103E-750E-6FDE-DD1E22376EB3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669B4C-5D08-233E-8073-7534AFB7C134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083D55-1BBB-2878-EFF7-15D9CDB2891D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DD4CBD-6927-1D2E-7343-C1395D1832F3}"/>
              </a:ext>
            </a:extLst>
          </p:cNvPr>
          <p:cNvSpPr txBox="1"/>
          <p:nvPr/>
        </p:nvSpPr>
        <p:spPr>
          <a:xfrm>
            <a:off x="2398464" y="4563664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4BA2-9331-304B-5DD8-8014154485D8}"/>
              </a:ext>
            </a:extLst>
          </p:cNvPr>
          <p:cNvSpPr txBox="1"/>
          <p:nvPr/>
        </p:nvSpPr>
        <p:spPr>
          <a:xfrm>
            <a:off x="2293834" y="5028283"/>
            <a:ext cx="693233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✔ Manufacturing &amp; IT departments face the highest resistance to digital transformation.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1EFE8D73-9C6F-D79C-B907-43098612D36B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D094D-421D-7067-6C2E-5582FAC07FA5}"/>
              </a:ext>
            </a:extLst>
          </p:cNvPr>
          <p:cNvSpPr txBox="1"/>
          <p:nvPr/>
        </p:nvSpPr>
        <p:spPr>
          <a:xfrm>
            <a:off x="2279979" y="5413606"/>
            <a:ext cx="7146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❌ Logistics &amp; Compliance show the least concern, possibly underestimating risks.</a:t>
            </a:r>
            <a:endParaRPr lang="en-N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52806-C1EB-2941-6373-446C414D661B}"/>
              </a:ext>
            </a:extLst>
          </p:cNvPr>
          <p:cNvSpPr txBox="1"/>
          <p:nvPr/>
        </p:nvSpPr>
        <p:spPr>
          <a:xfrm>
            <a:off x="2325901" y="1497473"/>
            <a:ext cx="6084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(Pie Chart: Critical Response Distribution by Department)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88F76B-F385-7D01-9E60-5305308B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6073" y="2122925"/>
            <a:ext cx="5347855" cy="23339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8375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ED0FA-F936-83A9-A830-B15D9500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36642F-0DCC-B0AE-A903-ED5C1EFCD3C6}"/>
              </a:ext>
            </a:extLst>
          </p:cNvPr>
          <p:cNvSpPr/>
          <p:nvPr/>
        </p:nvSpPr>
        <p:spPr>
          <a:xfrm>
            <a:off x="2854720" y="4700589"/>
            <a:ext cx="6602319" cy="1267762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C467F42-EBD1-DB7B-4F94-2D5D6345DBA1}"/>
              </a:ext>
            </a:extLst>
          </p:cNvPr>
          <p:cNvSpPr/>
          <p:nvPr/>
        </p:nvSpPr>
        <p:spPr>
          <a:xfrm>
            <a:off x="1151205" y="484690"/>
            <a:ext cx="8626931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B09F49-ABC8-F68D-BFBB-8DD19E13FF10}"/>
              </a:ext>
            </a:extLst>
          </p:cNvPr>
          <p:cNvSpPr txBox="1"/>
          <p:nvPr/>
        </p:nvSpPr>
        <p:spPr>
          <a:xfrm>
            <a:off x="2104854" y="645015"/>
            <a:ext cx="763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Readiness by Digital Category</a:t>
            </a:r>
            <a:endParaRPr lang="en-ID" sz="4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52A6BF8-6B9A-DD98-2CAA-D0DB29A5D65C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94E5A-2ED7-24E2-E029-F5089A24BEFE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82D059-31D5-1236-BB3F-98091009425C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BECE1F-943C-2094-D0F3-1B0AD8EABD7E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AE4A5A-2DE3-C278-E695-4E3B38B5B43D}"/>
              </a:ext>
            </a:extLst>
          </p:cNvPr>
          <p:cNvSpPr txBox="1"/>
          <p:nvPr/>
        </p:nvSpPr>
        <p:spPr>
          <a:xfrm>
            <a:off x="3526719" y="4648551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42B3-0B58-37E4-199C-D7E32870DD8A}"/>
              </a:ext>
            </a:extLst>
          </p:cNvPr>
          <p:cNvSpPr txBox="1"/>
          <p:nvPr/>
        </p:nvSpPr>
        <p:spPr>
          <a:xfrm>
            <a:off x="3422089" y="5133432"/>
            <a:ext cx="502136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✔ AI/ML and Digital Innovations lead in adoption readiness.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80F12490-4819-9984-2AF2-EA31D0F48A98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67618-7B66-FF3A-22E6-343456FC011D}"/>
              </a:ext>
            </a:extLst>
          </p:cNvPr>
          <p:cNvSpPr txBox="1"/>
          <p:nvPr/>
        </p:nvSpPr>
        <p:spPr>
          <a:xfrm>
            <a:off x="3422088" y="5498494"/>
            <a:ext cx="6356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❌ Security threats, Teamwork, and skill gaps remain key concerns.</a:t>
            </a:r>
            <a:endParaRPr lang="en-N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99F81-CFDB-15D2-027A-112578EEEDAF}"/>
              </a:ext>
            </a:extLst>
          </p:cNvPr>
          <p:cNvSpPr txBox="1"/>
          <p:nvPr/>
        </p:nvSpPr>
        <p:spPr>
          <a:xfrm>
            <a:off x="2663685" y="1523530"/>
            <a:ext cx="6084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(Line Chart: Digital Readiness by Key Focus Areas)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B44E76-CB82-05D6-B227-20F0135E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766" y="2163394"/>
            <a:ext cx="5394052" cy="22294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ECE081-AEFB-79B6-DAAB-4E9169884B42}"/>
              </a:ext>
            </a:extLst>
          </p:cNvPr>
          <p:cNvGrpSpPr/>
          <p:nvPr/>
        </p:nvGrpSpPr>
        <p:grpSpPr>
          <a:xfrm>
            <a:off x="2508629" y="4510722"/>
            <a:ext cx="913460" cy="691627"/>
            <a:chOff x="5795360" y="2309114"/>
            <a:chExt cx="447675" cy="4476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9B7647-8ECE-75C8-95E0-83BB3609E97D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" name="Graphic 17">
              <a:extLst>
                <a:ext uri="{FF2B5EF4-FFF2-40B4-BE49-F238E27FC236}">
                  <a16:creationId xmlns:a16="http://schemas.microsoft.com/office/drawing/2014/main" id="{DCC910E0-5EA0-A754-4758-F5FBF5EE6959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878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81050-4A3D-01B1-DB95-406E0B1E5327}"/>
              </a:ext>
            </a:extLst>
          </p:cNvPr>
          <p:cNvSpPr txBox="1"/>
          <p:nvPr/>
        </p:nvSpPr>
        <p:spPr>
          <a:xfrm>
            <a:off x="2192410" y="187115"/>
            <a:ext cx="8730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latin typeface="+mj-lt"/>
              </a:defRPr>
            </a:lvl1pPr>
          </a:lstStyle>
          <a:p>
            <a:pPr algn="ctr"/>
            <a:r>
              <a:rPr lang="en-US" dirty="0"/>
              <a:t>Financial Impact &amp; </a:t>
            </a:r>
            <a:br>
              <a:rPr lang="en-US" dirty="0"/>
            </a:br>
            <a:r>
              <a:rPr lang="en-US" dirty="0"/>
              <a:t>Business Intelligence Projections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CD08A-CFC8-51B0-9D4B-B69AD4096AE1}"/>
              </a:ext>
            </a:extLst>
          </p:cNvPr>
          <p:cNvSpPr txBox="1"/>
          <p:nvPr/>
        </p:nvSpPr>
        <p:spPr>
          <a:xfrm>
            <a:off x="4734284" y="2321555"/>
            <a:ext cx="3767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b="1" dirty="0"/>
              <a:t>📌 Cost Savings &amp; Key Drivers:</a:t>
            </a:r>
            <a:endParaRPr lang="en-ID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3C023C4-CF69-05FC-EB62-66586F9512C1}"/>
              </a:ext>
            </a:extLst>
          </p:cNvPr>
          <p:cNvSpPr/>
          <p:nvPr/>
        </p:nvSpPr>
        <p:spPr>
          <a:xfrm>
            <a:off x="8779268" y="1693065"/>
            <a:ext cx="2713405" cy="4487521"/>
          </a:xfrm>
          <a:prstGeom prst="roundRect">
            <a:avLst>
              <a:gd name="adj" fmla="val 6994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0DC914-DFF0-3D11-FED5-04AA4DBF96F7}"/>
              </a:ext>
            </a:extLst>
          </p:cNvPr>
          <p:cNvSpPr/>
          <p:nvPr/>
        </p:nvSpPr>
        <p:spPr>
          <a:xfrm rot="5400000">
            <a:off x="10118785" y="5572292"/>
            <a:ext cx="59210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A46567-7AE7-B61E-1B3A-335F6554D7C0}"/>
              </a:ext>
            </a:extLst>
          </p:cNvPr>
          <p:cNvSpPr/>
          <p:nvPr/>
        </p:nvSpPr>
        <p:spPr>
          <a:xfrm rot="5400000">
            <a:off x="9944774" y="5642142"/>
            <a:ext cx="45240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3B446A2-2B76-FEC7-0521-0220DE76C55E}"/>
              </a:ext>
            </a:extLst>
          </p:cNvPr>
          <p:cNvSpPr/>
          <p:nvPr/>
        </p:nvSpPr>
        <p:spPr>
          <a:xfrm rot="10800000">
            <a:off x="423857" y="2676360"/>
            <a:ext cx="3098617" cy="3712406"/>
          </a:xfrm>
          <a:prstGeom prst="roundRect">
            <a:avLst>
              <a:gd name="adj" fmla="val 489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CC1EE7-BFBA-4AE6-5AB3-B081D4976880}"/>
              </a:ext>
            </a:extLst>
          </p:cNvPr>
          <p:cNvSpPr/>
          <p:nvPr/>
        </p:nvSpPr>
        <p:spPr>
          <a:xfrm rot="5400000">
            <a:off x="9788053" y="5729281"/>
            <a:ext cx="278130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1CFB52-0D08-837A-3C2A-D5BEFA3E9958}"/>
              </a:ext>
            </a:extLst>
          </p:cNvPr>
          <p:cNvSpPr/>
          <p:nvPr/>
        </p:nvSpPr>
        <p:spPr>
          <a:xfrm rot="5400000">
            <a:off x="9348669" y="5548162"/>
            <a:ext cx="64036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3DA49F-AED0-B714-9706-B5EFCE8C3BE4}"/>
              </a:ext>
            </a:extLst>
          </p:cNvPr>
          <p:cNvSpPr/>
          <p:nvPr/>
        </p:nvSpPr>
        <p:spPr>
          <a:xfrm rot="5400000">
            <a:off x="9285928" y="5729281"/>
            <a:ext cx="278130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4FA059-C965-695A-852E-E9F2CD7E9DD0}"/>
              </a:ext>
            </a:extLst>
          </p:cNvPr>
          <p:cNvSpPr txBox="1"/>
          <p:nvPr/>
        </p:nvSpPr>
        <p:spPr>
          <a:xfrm>
            <a:off x="8975123" y="2327527"/>
            <a:ext cx="25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+mj-lt"/>
                <a:cs typeface="Space Grotesk" pitchFamily="2" charset="0"/>
              </a:rPr>
              <a:t>📌 ROI of Digital Investments:</a:t>
            </a:r>
            <a:endParaRPr lang="en-ID" sz="1200" b="1" dirty="0">
              <a:solidFill>
                <a:schemeClr val="tx2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8504BB-6FD9-010B-7FDB-D7BF3DDF144F}"/>
              </a:ext>
            </a:extLst>
          </p:cNvPr>
          <p:cNvSpPr/>
          <p:nvPr/>
        </p:nvSpPr>
        <p:spPr>
          <a:xfrm rot="5400000">
            <a:off x="10660856" y="5606582"/>
            <a:ext cx="52352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6A66E0-C745-558C-90A9-6325A9A1366E}"/>
              </a:ext>
            </a:extLst>
          </p:cNvPr>
          <p:cNvSpPr/>
          <p:nvPr/>
        </p:nvSpPr>
        <p:spPr>
          <a:xfrm rot="5400000">
            <a:off x="10305235" y="5494822"/>
            <a:ext cx="74704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3E1CC1B-D73A-6ED5-DB37-C073908586CF}"/>
              </a:ext>
            </a:extLst>
          </p:cNvPr>
          <p:cNvSpPr/>
          <p:nvPr/>
        </p:nvSpPr>
        <p:spPr>
          <a:xfrm rot="5400000">
            <a:off x="10708489" y="5410367"/>
            <a:ext cx="91595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50BD6-07EF-1926-C667-4F627E775C48}"/>
              </a:ext>
            </a:extLst>
          </p:cNvPr>
          <p:cNvGrpSpPr/>
          <p:nvPr/>
        </p:nvGrpSpPr>
        <p:grpSpPr>
          <a:xfrm>
            <a:off x="341242" y="5542711"/>
            <a:ext cx="2621526" cy="1295279"/>
            <a:chOff x="557829" y="2000806"/>
            <a:chExt cx="2580305" cy="1720203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86329254-2926-A9C6-06C3-2E772D53C795}"/>
                </a:ext>
              </a:extLst>
            </p:cNvPr>
            <p:cNvGraphicFramePr/>
            <p:nvPr/>
          </p:nvGraphicFramePr>
          <p:xfrm>
            <a:off x="557829" y="2000806"/>
            <a:ext cx="2580305" cy="1720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55B5F3-D76E-2980-2580-EA3C7931B446}"/>
                </a:ext>
              </a:extLst>
            </p:cNvPr>
            <p:cNvSpPr txBox="1"/>
            <p:nvPr/>
          </p:nvSpPr>
          <p:spPr>
            <a:xfrm>
              <a:off x="1423952" y="2648420"/>
              <a:ext cx="858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FEFE"/>
                  </a:solidFill>
                  <a:latin typeface="+mj-lt"/>
                  <a:cs typeface="Space Grotesk" pitchFamily="2" charset="0"/>
                </a:rPr>
                <a:t>75%</a:t>
              </a:r>
              <a:endParaRPr lang="en-ID" sz="2400" dirty="0">
                <a:solidFill>
                  <a:srgbClr val="FEFEFE"/>
                </a:soli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529786D-D817-FB06-476C-E02ED53772F1}"/>
              </a:ext>
            </a:extLst>
          </p:cNvPr>
          <p:cNvSpPr txBox="1"/>
          <p:nvPr/>
        </p:nvSpPr>
        <p:spPr>
          <a:xfrm>
            <a:off x="10857297" y="4758066"/>
            <a:ext cx="59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+mj-lt"/>
                <a:cs typeface="Space Grotesk" pitchFamily="2" charset="0"/>
              </a:rPr>
              <a:t>Goal</a:t>
            </a:r>
            <a:endParaRPr lang="en-ID" sz="900" dirty="0">
              <a:solidFill>
                <a:schemeClr val="tx2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30D13-BA54-7F2B-2D97-57FFDD56D695}"/>
              </a:ext>
            </a:extLst>
          </p:cNvPr>
          <p:cNvSpPr txBox="1"/>
          <p:nvPr/>
        </p:nvSpPr>
        <p:spPr>
          <a:xfrm>
            <a:off x="2311519" y="6043145"/>
            <a:ext cx="1971778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Growth within 10 years of digital transformation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8B2369-90B1-AE75-A49F-D50056CD8EBD}"/>
              </a:ext>
            </a:extLst>
          </p:cNvPr>
          <p:cNvSpPr txBox="1"/>
          <p:nvPr/>
        </p:nvSpPr>
        <p:spPr>
          <a:xfrm>
            <a:off x="440888" y="3962556"/>
            <a:ext cx="298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fr-FR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Current Revenue: </a:t>
            </a:r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$350M (2024)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F9941-37F9-E5EF-64BF-E0297FA5F764}"/>
              </a:ext>
            </a:extLst>
          </p:cNvPr>
          <p:cNvGrpSpPr/>
          <p:nvPr/>
        </p:nvGrpSpPr>
        <p:grpSpPr>
          <a:xfrm>
            <a:off x="1466101" y="2707842"/>
            <a:ext cx="923519" cy="824545"/>
            <a:chOff x="6831681" y="1913606"/>
            <a:chExt cx="843183" cy="8431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A73B4-BCA9-15D3-9B58-E74F69FA564A}"/>
                </a:ext>
              </a:extLst>
            </p:cNvPr>
            <p:cNvSpPr/>
            <p:nvPr/>
          </p:nvSpPr>
          <p:spPr>
            <a:xfrm>
              <a:off x="6831681" y="1913606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7" name="Graphic 57">
              <a:extLst>
                <a:ext uri="{FF2B5EF4-FFF2-40B4-BE49-F238E27FC236}">
                  <a16:creationId xmlns:a16="http://schemas.microsoft.com/office/drawing/2014/main" id="{114BCDF8-8D8A-A18A-0705-2BDA63702182}"/>
                </a:ext>
              </a:extLst>
            </p:cNvPr>
            <p:cNvGrpSpPr/>
            <p:nvPr/>
          </p:nvGrpSpPr>
          <p:grpSpPr>
            <a:xfrm>
              <a:off x="7018870" y="2100796"/>
              <a:ext cx="468805" cy="468803"/>
              <a:chOff x="6486731" y="3285309"/>
              <a:chExt cx="575920" cy="575918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D2DBD50-E29A-B000-8DE7-5B6DC1DF07BB}"/>
                  </a:ext>
                </a:extLst>
              </p:cNvPr>
              <p:cNvSpPr/>
              <p:nvPr/>
            </p:nvSpPr>
            <p:spPr>
              <a:xfrm>
                <a:off x="6486731" y="3528898"/>
                <a:ext cx="575920" cy="332329"/>
              </a:xfrm>
              <a:custGeom>
                <a:avLst/>
                <a:gdLst>
                  <a:gd name="connsiteX0" fmla="*/ 572753 w 575920"/>
                  <a:gd name="connsiteY0" fmla="*/ 29172 h 332329"/>
                  <a:gd name="connsiteX1" fmla="*/ 431664 w 575920"/>
                  <a:gd name="connsiteY1" fmla="*/ 29172 h 332329"/>
                  <a:gd name="connsiteX2" fmla="*/ 394565 w 575920"/>
                  <a:gd name="connsiteY2" fmla="*/ 66271 h 332329"/>
                  <a:gd name="connsiteX3" fmla="*/ 341858 w 575920"/>
                  <a:gd name="connsiteY3" fmla="*/ 13755 h 332329"/>
                  <a:gd name="connsiteX4" fmla="*/ 202654 w 575920"/>
                  <a:gd name="connsiteY4" fmla="*/ 13755 h 332329"/>
                  <a:gd name="connsiteX5" fmla="*/ 170723 w 575920"/>
                  <a:gd name="connsiteY5" fmla="*/ 26985 h 332329"/>
                  <a:gd name="connsiteX6" fmla="*/ 85438 w 575920"/>
                  <a:gd name="connsiteY6" fmla="*/ 112276 h 332329"/>
                  <a:gd name="connsiteX7" fmla="*/ 72916 w 575920"/>
                  <a:gd name="connsiteY7" fmla="*/ 99754 h 332329"/>
                  <a:gd name="connsiteX8" fmla="*/ 57671 w 575920"/>
                  <a:gd name="connsiteY8" fmla="*/ 99754 h 332329"/>
                  <a:gd name="connsiteX9" fmla="*/ 3160 w 575920"/>
                  <a:gd name="connsiteY9" fmla="*/ 154271 h 332329"/>
                  <a:gd name="connsiteX10" fmla="*/ 3147 w 575920"/>
                  <a:gd name="connsiteY10" fmla="*/ 169498 h 332329"/>
                  <a:gd name="connsiteX11" fmla="*/ 3160 w 575920"/>
                  <a:gd name="connsiteY11" fmla="*/ 169510 h 332329"/>
                  <a:gd name="connsiteX12" fmla="*/ 162820 w 575920"/>
                  <a:gd name="connsiteY12" fmla="*/ 329170 h 332329"/>
                  <a:gd name="connsiteX13" fmla="*/ 178046 w 575920"/>
                  <a:gd name="connsiteY13" fmla="*/ 329183 h 332329"/>
                  <a:gd name="connsiteX14" fmla="*/ 178059 w 575920"/>
                  <a:gd name="connsiteY14" fmla="*/ 329170 h 332329"/>
                  <a:gd name="connsiteX15" fmla="*/ 232576 w 575920"/>
                  <a:gd name="connsiteY15" fmla="*/ 274659 h 332329"/>
                  <a:gd name="connsiteX16" fmla="*/ 232576 w 575920"/>
                  <a:gd name="connsiteY16" fmla="*/ 259414 h 332329"/>
                  <a:gd name="connsiteX17" fmla="*/ 223060 w 575920"/>
                  <a:gd name="connsiteY17" fmla="*/ 249898 h 332329"/>
                  <a:gd name="connsiteX18" fmla="*/ 260732 w 575920"/>
                  <a:gd name="connsiteY18" fmla="*/ 212226 h 332329"/>
                  <a:gd name="connsiteX19" fmla="*/ 270525 w 575920"/>
                  <a:gd name="connsiteY19" fmla="*/ 208173 h 332329"/>
                  <a:gd name="connsiteX20" fmla="*/ 385277 w 575920"/>
                  <a:gd name="connsiteY20" fmla="*/ 208173 h 332329"/>
                  <a:gd name="connsiteX21" fmla="*/ 425800 w 575920"/>
                  <a:gd name="connsiteY21" fmla="*/ 191382 h 332329"/>
                  <a:gd name="connsiteX22" fmla="*/ 572766 w 575920"/>
                  <a:gd name="connsiteY22" fmla="*/ 44417 h 332329"/>
                  <a:gd name="connsiteX23" fmla="*/ 572766 w 575920"/>
                  <a:gd name="connsiteY23" fmla="*/ 29181 h 332329"/>
                  <a:gd name="connsiteX24" fmla="*/ 572753 w 575920"/>
                  <a:gd name="connsiteY24" fmla="*/ 29172 h 332329"/>
                  <a:gd name="connsiteX25" fmla="*/ 170439 w 575920"/>
                  <a:gd name="connsiteY25" fmla="*/ 306306 h 332329"/>
                  <a:gd name="connsiteX26" fmla="*/ 26024 w 575920"/>
                  <a:gd name="connsiteY26" fmla="*/ 161891 h 332329"/>
                  <a:gd name="connsiteX27" fmla="*/ 65297 w 575920"/>
                  <a:gd name="connsiteY27" fmla="*/ 122599 h 332329"/>
                  <a:gd name="connsiteX28" fmla="*/ 209731 w 575920"/>
                  <a:gd name="connsiteY28" fmla="*/ 267033 h 332329"/>
                  <a:gd name="connsiteX29" fmla="*/ 410531 w 575920"/>
                  <a:gd name="connsiteY29" fmla="*/ 176144 h 332329"/>
                  <a:gd name="connsiteX30" fmla="*/ 385277 w 575920"/>
                  <a:gd name="connsiteY30" fmla="*/ 186615 h 332329"/>
                  <a:gd name="connsiteX31" fmla="*/ 270525 w 575920"/>
                  <a:gd name="connsiteY31" fmla="*/ 186615 h 332329"/>
                  <a:gd name="connsiteX32" fmla="*/ 245487 w 575920"/>
                  <a:gd name="connsiteY32" fmla="*/ 196981 h 332329"/>
                  <a:gd name="connsiteX33" fmla="*/ 207828 w 575920"/>
                  <a:gd name="connsiteY33" fmla="*/ 234647 h 332329"/>
                  <a:gd name="connsiteX34" fmla="*/ 100843 w 575920"/>
                  <a:gd name="connsiteY34" fmla="*/ 127361 h 332329"/>
                  <a:gd name="connsiteX35" fmla="*/ 185974 w 575920"/>
                  <a:gd name="connsiteY35" fmla="*/ 42224 h 332329"/>
                  <a:gd name="connsiteX36" fmla="*/ 202666 w 575920"/>
                  <a:gd name="connsiteY36" fmla="*/ 35313 h 332329"/>
                  <a:gd name="connsiteX37" fmla="*/ 341871 w 575920"/>
                  <a:gd name="connsiteY37" fmla="*/ 35313 h 332329"/>
                  <a:gd name="connsiteX38" fmla="*/ 373032 w 575920"/>
                  <a:gd name="connsiteY38" fmla="*/ 66461 h 332329"/>
                  <a:gd name="connsiteX39" fmla="*/ 372878 w 575920"/>
                  <a:gd name="connsiteY39" fmla="*/ 69566 h 332329"/>
                  <a:gd name="connsiteX40" fmla="*/ 340066 w 575920"/>
                  <a:gd name="connsiteY40" fmla="*/ 97629 h 332329"/>
                  <a:gd name="connsiteX41" fmla="*/ 272065 w 575920"/>
                  <a:gd name="connsiteY41" fmla="*/ 97629 h 332329"/>
                  <a:gd name="connsiteX42" fmla="*/ 261286 w 575920"/>
                  <a:gd name="connsiteY42" fmla="*/ 108408 h 332329"/>
                  <a:gd name="connsiteX43" fmla="*/ 272065 w 575920"/>
                  <a:gd name="connsiteY43" fmla="*/ 119187 h 332329"/>
                  <a:gd name="connsiteX44" fmla="*/ 367673 w 575920"/>
                  <a:gd name="connsiteY44" fmla="*/ 119187 h 332329"/>
                  <a:gd name="connsiteX45" fmla="*/ 375298 w 575920"/>
                  <a:gd name="connsiteY45" fmla="*/ 116027 h 332329"/>
                  <a:gd name="connsiteX46" fmla="*/ 446909 w 575920"/>
                  <a:gd name="connsiteY46" fmla="*/ 44417 h 332329"/>
                  <a:gd name="connsiteX47" fmla="*/ 549366 w 575920"/>
                  <a:gd name="connsiteY47" fmla="*/ 37315 h 33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5920" h="332329">
                    <a:moveTo>
                      <a:pt x="572753" y="29172"/>
                    </a:moveTo>
                    <a:cubicBezTo>
                      <a:pt x="533764" y="-9724"/>
                      <a:pt x="470652" y="-9724"/>
                      <a:pt x="431664" y="29172"/>
                    </a:cubicBezTo>
                    <a:lnTo>
                      <a:pt x="394565" y="66271"/>
                    </a:lnTo>
                    <a:cubicBezTo>
                      <a:pt x="394464" y="37235"/>
                      <a:pt x="370894" y="13751"/>
                      <a:pt x="341858" y="13755"/>
                    </a:cubicBezTo>
                    <a:lnTo>
                      <a:pt x="202654" y="13755"/>
                    </a:lnTo>
                    <a:cubicBezTo>
                      <a:pt x="190670" y="13721"/>
                      <a:pt x="179171" y="18485"/>
                      <a:pt x="170723" y="26985"/>
                    </a:cubicBezTo>
                    <a:lnTo>
                      <a:pt x="85438" y="112276"/>
                    </a:lnTo>
                    <a:lnTo>
                      <a:pt x="72916" y="99754"/>
                    </a:lnTo>
                    <a:cubicBezTo>
                      <a:pt x="68705" y="95547"/>
                      <a:pt x="61883" y="95547"/>
                      <a:pt x="57671" y="99754"/>
                    </a:cubicBezTo>
                    <a:lnTo>
                      <a:pt x="3160" y="154271"/>
                    </a:lnTo>
                    <a:cubicBezTo>
                      <a:pt x="-1048" y="158473"/>
                      <a:pt x="-1054" y="165290"/>
                      <a:pt x="3147" y="169498"/>
                    </a:cubicBezTo>
                    <a:cubicBezTo>
                      <a:pt x="3152" y="169502"/>
                      <a:pt x="3155" y="169506"/>
                      <a:pt x="3160" y="169510"/>
                    </a:cubicBezTo>
                    <a:lnTo>
                      <a:pt x="162820" y="329170"/>
                    </a:lnTo>
                    <a:cubicBezTo>
                      <a:pt x="167022" y="333377"/>
                      <a:pt x="173839" y="333384"/>
                      <a:pt x="178046" y="329183"/>
                    </a:cubicBezTo>
                    <a:cubicBezTo>
                      <a:pt x="178051" y="329177"/>
                      <a:pt x="178054" y="329177"/>
                      <a:pt x="178059" y="329170"/>
                    </a:cubicBezTo>
                    <a:lnTo>
                      <a:pt x="232576" y="274659"/>
                    </a:lnTo>
                    <a:cubicBezTo>
                      <a:pt x="236783" y="270446"/>
                      <a:pt x="236783" y="263625"/>
                      <a:pt x="232576" y="259414"/>
                    </a:cubicBezTo>
                    <a:lnTo>
                      <a:pt x="223060" y="249898"/>
                    </a:lnTo>
                    <a:lnTo>
                      <a:pt x="260732" y="212226"/>
                    </a:lnTo>
                    <a:cubicBezTo>
                      <a:pt x="263324" y="209621"/>
                      <a:pt x="266850" y="208161"/>
                      <a:pt x="270525" y="208173"/>
                    </a:cubicBezTo>
                    <a:lnTo>
                      <a:pt x="385277" y="208173"/>
                    </a:lnTo>
                    <a:cubicBezTo>
                      <a:pt x="400485" y="208213"/>
                      <a:pt x="415077" y="202167"/>
                      <a:pt x="425800" y="191382"/>
                    </a:cubicBezTo>
                    <a:lnTo>
                      <a:pt x="572766" y="44417"/>
                    </a:lnTo>
                    <a:cubicBezTo>
                      <a:pt x="576973" y="40209"/>
                      <a:pt x="576973" y="33388"/>
                      <a:pt x="572766" y="29181"/>
                    </a:cubicBezTo>
                    <a:cubicBezTo>
                      <a:pt x="572760" y="29178"/>
                      <a:pt x="572760" y="29175"/>
                      <a:pt x="572753" y="29172"/>
                    </a:cubicBezTo>
                    <a:close/>
                    <a:moveTo>
                      <a:pt x="170439" y="306306"/>
                    </a:moveTo>
                    <a:lnTo>
                      <a:pt x="26024" y="161891"/>
                    </a:lnTo>
                    <a:lnTo>
                      <a:pt x="65297" y="122599"/>
                    </a:lnTo>
                    <a:lnTo>
                      <a:pt x="209731" y="267033"/>
                    </a:lnTo>
                    <a:close/>
                    <a:moveTo>
                      <a:pt x="410531" y="176144"/>
                    </a:moveTo>
                    <a:cubicBezTo>
                      <a:pt x="403847" y="182863"/>
                      <a:pt x="394754" y="186633"/>
                      <a:pt x="385277" y="186615"/>
                    </a:cubicBezTo>
                    <a:lnTo>
                      <a:pt x="270525" y="186615"/>
                    </a:lnTo>
                    <a:cubicBezTo>
                      <a:pt x="261129" y="186588"/>
                      <a:pt x="252114" y="190321"/>
                      <a:pt x="245487" y="196981"/>
                    </a:cubicBezTo>
                    <a:lnTo>
                      <a:pt x="207828" y="234647"/>
                    </a:lnTo>
                    <a:lnTo>
                      <a:pt x="100843" y="127361"/>
                    </a:lnTo>
                    <a:lnTo>
                      <a:pt x="185974" y="42224"/>
                    </a:lnTo>
                    <a:cubicBezTo>
                      <a:pt x="190393" y="37786"/>
                      <a:pt x="196403" y="35298"/>
                      <a:pt x="202666" y="35313"/>
                    </a:cubicBezTo>
                    <a:lnTo>
                      <a:pt x="341871" y="35313"/>
                    </a:lnTo>
                    <a:cubicBezTo>
                      <a:pt x="359077" y="35309"/>
                      <a:pt x="373029" y="49255"/>
                      <a:pt x="373032" y="66461"/>
                    </a:cubicBezTo>
                    <a:cubicBezTo>
                      <a:pt x="373032" y="67498"/>
                      <a:pt x="372980" y="68534"/>
                      <a:pt x="372878" y="69566"/>
                    </a:cubicBezTo>
                    <a:cubicBezTo>
                      <a:pt x="370677" y="85908"/>
                      <a:pt x="356552" y="97990"/>
                      <a:pt x="340066" y="97629"/>
                    </a:cubicBezTo>
                    <a:lnTo>
                      <a:pt x="272065" y="97629"/>
                    </a:lnTo>
                    <a:cubicBezTo>
                      <a:pt x="266112" y="97629"/>
                      <a:pt x="261286" y="102455"/>
                      <a:pt x="261286" y="108408"/>
                    </a:cubicBezTo>
                    <a:cubicBezTo>
                      <a:pt x="261286" y="114361"/>
                      <a:pt x="266112" y="119187"/>
                      <a:pt x="272065" y="119187"/>
                    </a:cubicBezTo>
                    <a:lnTo>
                      <a:pt x="367673" y="119187"/>
                    </a:lnTo>
                    <a:cubicBezTo>
                      <a:pt x="370533" y="119186"/>
                      <a:pt x="373276" y="118049"/>
                      <a:pt x="375298" y="116027"/>
                    </a:cubicBezTo>
                    <a:lnTo>
                      <a:pt x="446909" y="44417"/>
                    </a:lnTo>
                    <a:cubicBezTo>
                      <a:pt x="474528" y="16867"/>
                      <a:pt x="518211" y="13839"/>
                      <a:pt x="549366" y="37315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3C6604B-1E42-9AD5-5449-CBCE531E271D}"/>
                  </a:ext>
                </a:extLst>
              </p:cNvPr>
              <p:cNvSpPr/>
              <p:nvPr/>
            </p:nvSpPr>
            <p:spPr>
              <a:xfrm>
                <a:off x="6669317" y="3285309"/>
                <a:ext cx="210753" cy="210753"/>
              </a:xfrm>
              <a:custGeom>
                <a:avLst/>
                <a:gdLst>
                  <a:gd name="connsiteX0" fmla="*/ 105371 w 210753"/>
                  <a:gd name="connsiteY0" fmla="*/ 210753 h 210753"/>
                  <a:gd name="connsiteX1" fmla="*/ 210753 w 210753"/>
                  <a:gd name="connsiteY1" fmla="*/ 105383 h 210753"/>
                  <a:gd name="connsiteX2" fmla="*/ 105383 w 210753"/>
                  <a:gd name="connsiteY2" fmla="*/ 0 h 210753"/>
                  <a:gd name="connsiteX3" fmla="*/ 0 w 210753"/>
                  <a:gd name="connsiteY3" fmla="*/ 105371 h 210753"/>
                  <a:gd name="connsiteX4" fmla="*/ 0 w 210753"/>
                  <a:gd name="connsiteY4" fmla="*/ 105377 h 210753"/>
                  <a:gd name="connsiteX5" fmla="*/ 105371 w 210753"/>
                  <a:gd name="connsiteY5" fmla="*/ 210753 h 210753"/>
                  <a:gd name="connsiteX6" fmla="*/ 105371 w 210753"/>
                  <a:gd name="connsiteY6" fmla="*/ 21564 h 210753"/>
                  <a:gd name="connsiteX7" fmla="*/ 189195 w 210753"/>
                  <a:gd name="connsiteY7" fmla="*/ 105377 h 210753"/>
                  <a:gd name="connsiteX8" fmla="*/ 105383 w 210753"/>
                  <a:gd name="connsiteY8" fmla="*/ 189201 h 210753"/>
                  <a:gd name="connsiteX9" fmla="*/ 21558 w 210753"/>
                  <a:gd name="connsiteY9" fmla="*/ 105389 h 210753"/>
                  <a:gd name="connsiteX10" fmla="*/ 21558 w 210753"/>
                  <a:gd name="connsiteY10" fmla="*/ 105377 h 210753"/>
                  <a:gd name="connsiteX11" fmla="*/ 105371 w 210753"/>
                  <a:gd name="connsiteY11" fmla="*/ 21564 h 2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753" h="210753">
                    <a:moveTo>
                      <a:pt x="105371" y="210753"/>
                    </a:moveTo>
                    <a:cubicBezTo>
                      <a:pt x="163569" y="210757"/>
                      <a:pt x="210750" y="163581"/>
                      <a:pt x="210753" y="105383"/>
                    </a:cubicBezTo>
                    <a:cubicBezTo>
                      <a:pt x="210757" y="47185"/>
                      <a:pt x="163581" y="4"/>
                      <a:pt x="105383" y="0"/>
                    </a:cubicBezTo>
                    <a:cubicBezTo>
                      <a:pt x="47185" y="-4"/>
                      <a:pt x="4" y="47173"/>
                      <a:pt x="0" y="105371"/>
                    </a:cubicBezTo>
                    <a:cubicBezTo>
                      <a:pt x="0" y="105372"/>
                      <a:pt x="0" y="105375"/>
                      <a:pt x="0" y="105377"/>
                    </a:cubicBezTo>
                    <a:cubicBezTo>
                      <a:pt x="65" y="163546"/>
                      <a:pt x="47201" y="210686"/>
                      <a:pt x="105371" y="210753"/>
                    </a:cubicBezTo>
                    <a:close/>
                    <a:moveTo>
                      <a:pt x="105371" y="21564"/>
                    </a:moveTo>
                    <a:cubicBezTo>
                      <a:pt x="151662" y="21561"/>
                      <a:pt x="189191" y="59085"/>
                      <a:pt x="189195" y="105377"/>
                    </a:cubicBezTo>
                    <a:cubicBezTo>
                      <a:pt x="189199" y="151668"/>
                      <a:pt x="151675" y="189198"/>
                      <a:pt x="105383" y="189201"/>
                    </a:cubicBezTo>
                    <a:cubicBezTo>
                      <a:pt x="59091" y="189205"/>
                      <a:pt x="21562" y="151681"/>
                      <a:pt x="21558" y="105389"/>
                    </a:cubicBezTo>
                    <a:cubicBezTo>
                      <a:pt x="21558" y="105385"/>
                      <a:pt x="21558" y="105381"/>
                      <a:pt x="21558" y="105377"/>
                    </a:cubicBezTo>
                    <a:cubicBezTo>
                      <a:pt x="21609" y="59110"/>
                      <a:pt x="59103" y="21616"/>
                      <a:pt x="105371" y="21564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C7B3C5-0C2C-554C-DDD2-3424EBF7E208}"/>
                  </a:ext>
                </a:extLst>
              </p:cNvPr>
              <p:cNvSpPr/>
              <p:nvPr/>
            </p:nvSpPr>
            <p:spPr>
              <a:xfrm>
                <a:off x="6733955" y="3333279"/>
                <a:ext cx="81465" cy="114819"/>
              </a:xfrm>
              <a:custGeom>
                <a:avLst/>
                <a:gdLst>
                  <a:gd name="connsiteX0" fmla="*/ 44392 w 81465"/>
                  <a:gd name="connsiteY0" fmla="*/ 86566 h 114819"/>
                  <a:gd name="connsiteX1" fmla="*/ 13237 w 81465"/>
                  <a:gd name="connsiteY1" fmla="*/ 74567 h 114819"/>
                  <a:gd name="connsiteX2" fmla="*/ 0 w 81465"/>
                  <a:gd name="connsiteY2" fmla="*/ 90421 h 114819"/>
                  <a:gd name="connsiteX3" fmla="*/ 34185 w 81465"/>
                  <a:gd name="connsiteY3" fmla="*/ 105722 h 114819"/>
                  <a:gd name="connsiteX4" fmla="*/ 34185 w 81465"/>
                  <a:gd name="connsiteY4" fmla="*/ 114819 h 114819"/>
                  <a:gd name="connsiteX5" fmla="*/ 48525 w 81465"/>
                  <a:gd name="connsiteY5" fmla="*/ 114819 h 114819"/>
                  <a:gd name="connsiteX6" fmla="*/ 48525 w 81465"/>
                  <a:gd name="connsiteY6" fmla="*/ 106134 h 114819"/>
                  <a:gd name="connsiteX7" fmla="*/ 81466 w 81465"/>
                  <a:gd name="connsiteY7" fmla="*/ 75398 h 114819"/>
                  <a:gd name="connsiteX8" fmla="*/ 46590 w 81465"/>
                  <a:gd name="connsiteY8" fmla="*/ 47003 h 114819"/>
                  <a:gd name="connsiteX9" fmla="*/ 27983 w 81465"/>
                  <a:gd name="connsiteY9" fmla="*/ 36249 h 114819"/>
                  <a:gd name="connsiteX10" fmla="*/ 39840 w 81465"/>
                  <a:gd name="connsiteY10" fmla="*/ 27976 h 114819"/>
                  <a:gd name="connsiteX11" fmla="*/ 66855 w 81465"/>
                  <a:gd name="connsiteY11" fmla="*/ 38041 h 114819"/>
                  <a:gd name="connsiteX12" fmla="*/ 78848 w 81465"/>
                  <a:gd name="connsiteY12" fmla="*/ 21226 h 114819"/>
                  <a:gd name="connsiteX13" fmla="*/ 48525 w 81465"/>
                  <a:gd name="connsiteY13" fmla="*/ 8685 h 114819"/>
                  <a:gd name="connsiteX14" fmla="*/ 48525 w 81465"/>
                  <a:gd name="connsiteY14" fmla="*/ 0 h 114819"/>
                  <a:gd name="connsiteX15" fmla="*/ 34185 w 81465"/>
                  <a:gd name="connsiteY15" fmla="*/ 0 h 114819"/>
                  <a:gd name="connsiteX16" fmla="*/ 34185 w 81465"/>
                  <a:gd name="connsiteY16" fmla="*/ 8685 h 114819"/>
                  <a:gd name="connsiteX17" fmla="*/ 4275 w 81465"/>
                  <a:gd name="connsiteY17" fmla="*/ 38595 h 114819"/>
                  <a:gd name="connsiteX18" fmla="*/ 39562 w 81465"/>
                  <a:gd name="connsiteY18" fmla="*/ 67674 h 114819"/>
                  <a:gd name="connsiteX19" fmla="*/ 57758 w 81465"/>
                  <a:gd name="connsiteY19" fmla="*/ 77881 h 114819"/>
                  <a:gd name="connsiteX20" fmla="*/ 44392 w 81465"/>
                  <a:gd name="connsiteY20" fmla="*/ 86566 h 11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465" h="114819">
                    <a:moveTo>
                      <a:pt x="44392" y="86566"/>
                    </a:moveTo>
                    <a:cubicBezTo>
                      <a:pt x="32912" y="86388"/>
                      <a:pt x="21870" y="82135"/>
                      <a:pt x="13237" y="74567"/>
                    </a:cubicBezTo>
                    <a:lnTo>
                      <a:pt x="0" y="90421"/>
                    </a:lnTo>
                    <a:cubicBezTo>
                      <a:pt x="9540" y="98932"/>
                      <a:pt x="21482" y="104277"/>
                      <a:pt x="34185" y="105722"/>
                    </a:cubicBezTo>
                    <a:lnTo>
                      <a:pt x="34185" y="114819"/>
                    </a:lnTo>
                    <a:lnTo>
                      <a:pt x="48525" y="114819"/>
                    </a:lnTo>
                    <a:lnTo>
                      <a:pt x="48525" y="106134"/>
                    </a:lnTo>
                    <a:cubicBezTo>
                      <a:pt x="69066" y="104484"/>
                      <a:pt x="81466" y="93039"/>
                      <a:pt x="81466" y="75398"/>
                    </a:cubicBezTo>
                    <a:cubicBezTo>
                      <a:pt x="81466" y="57616"/>
                      <a:pt x="67822" y="51549"/>
                      <a:pt x="46590" y="47003"/>
                    </a:cubicBezTo>
                    <a:cubicBezTo>
                      <a:pt x="32534" y="43973"/>
                      <a:pt x="27983" y="42039"/>
                      <a:pt x="27983" y="36249"/>
                    </a:cubicBezTo>
                    <a:cubicBezTo>
                      <a:pt x="27983" y="31561"/>
                      <a:pt x="32257" y="27976"/>
                      <a:pt x="39840" y="27976"/>
                    </a:cubicBezTo>
                    <a:cubicBezTo>
                      <a:pt x="49699" y="28305"/>
                      <a:pt x="59184" y="31838"/>
                      <a:pt x="66855" y="38041"/>
                    </a:cubicBezTo>
                    <a:lnTo>
                      <a:pt x="78848" y="21226"/>
                    </a:lnTo>
                    <a:cubicBezTo>
                      <a:pt x="70259" y="14046"/>
                      <a:pt x="59676" y="9669"/>
                      <a:pt x="48525" y="8685"/>
                    </a:cubicBezTo>
                    <a:lnTo>
                      <a:pt x="48525" y="0"/>
                    </a:lnTo>
                    <a:lnTo>
                      <a:pt x="34185" y="0"/>
                    </a:lnTo>
                    <a:lnTo>
                      <a:pt x="34185" y="8685"/>
                    </a:lnTo>
                    <a:cubicBezTo>
                      <a:pt x="16132" y="10748"/>
                      <a:pt x="4275" y="22193"/>
                      <a:pt x="4275" y="38595"/>
                    </a:cubicBezTo>
                    <a:cubicBezTo>
                      <a:pt x="4275" y="57616"/>
                      <a:pt x="19304" y="63129"/>
                      <a:pt x="39562" y="67674"/>
                    </a:cubicBezTo>
                    <a:cubicBezTo>
                      <a:pt x="53347" y="70988"/>
                      <a:pt x="57758" y="72226"/>
                      <a:pt x="57758" y="77881"/>
                    </a:cubicBezTo>
                    <a:cubicBezTo>
                      <a:pt x="57758" y="82975"/>
                      <a:pt x="53212" y="86566"/>
                      <a:pt x="44392" y="86566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1FFBFC-97FF-470D-5AEC-ED144EE19DA3}"/>
              </a:ext>
            </a:extLst>
          </p:cNvPr>
          <p:cNvSpPr txBox="1"/>
          <p:nvPr/>
        </p:nvSpPr>
        <p:spPr>
          <a:xfrm>
            <a:off x="543821" y="2060028"/>
            <a:ext cx="3098618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📌 Projected Revenue Growth from 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Digital Transformation: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294D1-C02F-C57B-06EA-13AD57028B2D}"/>
              </a:ext>
            </a:extLst>
          </p:cNvPr>
          <p:cNvSpPr txBox="1"/>
          <p:nvPr/>
        </p:nvSpPr>
        <p:spPr>
          <a:xfrm>
            <a:off x="438318" y="4316846"/>
            <a:ext cx="298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Projected Revenue (2027):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$500M (+43% growth with AI &amp; automation)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B6705-881C-8842-BAAD-23AAE97FB45C}"/>
              </a:ext>
            </a:extLst>
          </p:cNvPr>
          <p:cNvSpPr txBox="1"/>
          <p:nvPr/>
        </p:nvSpPr>
        <p:spPr>
          <a:xfrm>
            <a:off x="451566" y="4855802"/>
            <a:ext cx="298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Projected Revenue (2035):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$1B (Fully integrated digital transformation)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D91D7-57E5-59BF-B73D-37F4A659F560}"/>
              </a:ext>
            </a:extLst>
          </p:cNvPr>
          <p:cNvSpPr/>
          <p:nvPr/>
        </p:nvSpPr>
        <p:spPr>
          <a:xfrm rot="10800000">
            <a:off x="4618453" y="2658503"/>
            <a:ext cx="3098617" cy="3712406"/>
          </a:xfrm>
          <a:prstGeom prst="roundRect">
            <a:avLst>
              <a:gd name="adj" fmla="val 489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65DFA-B3D0-899C-2FF9-CE5137B0A72F}"/>
              </a:ext>
            </a:extLst>
          </p:cNvPr>
          <p:cNvSpPr txBox="1"/>
          <p:nvPr/>
        </p:nvSpPr>
        <p:spPr>
          <a:xfrm>
            <a:off x="4645297" y="3544796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</a:t>
            </a:r>
            <a:r>
              <a:rPr lang="en-US" sz="1200" dirty="0"/>
              <a:t> </a:t>
            </a:r>
            <a:r>
              <a:rPr lang="en-US" sz="1200" b="1" dirty="0"/>
              <a:t>AI-powered inventory &amp; supply chain optimizes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 60% of workflows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→ Saves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$30M/year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 in labor costs.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4D588-4174-5832-55F1-B7CC0D823FDE}"/>
              </a:ext>
            </a:extLst>
          </p:cNvPr>
          <p:cNvSpPr txBox="1"/>
          <p:nvPr/>
        </p:nvSpPr>
        <p:spPr>
          <a:xfrm>
            <a:off x="4645297" y="4270933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Expand global defense contracts → </a:t>
            </a:r>
            <a:r>
              <a:rPr lang="en-US" sz="1200" dirty="0"/>
              <a:t>Secure long-term military &amp; government procurement deals</a:t>
            </a:r>
            <a:r>
              <a:rPr lang="en-US" sz="1200" b="1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F8505B-4241-55FB-9123-A9C36CF7C752}"/>
              </a:ext>
            </a:extLst>
          </p:cNvPr>
          <p:cNvGrpSpPr/>
          <p:nvPr/>
        </p:nvGrpSpPr>
        <p:grpSpPr>
          <a:xfrm>
            <a:off x="5655998" y="2689377"/>
            <a:ext cx="824545" cy="824545"/>
            <a:chOff x="5728305" y="3785078"/>
            <a:chExt cx="843183" cy="84318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4721C4-958A-B319-EF24-BEABF74AD81A}"/>
                </a:ext>
              </a:extLst>
            </p:cNvPr>
            <p:cNvSpPr/>
            <p:nvPr/>
          </p:nvSpPr>
          <p:spPr>
            <a:xfrm>
              <a:off x="5728305" y="3785078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56" name="Graphic 31">
              <a:extLst>
                <a:ext uri="{FF2B5EF4-FFF2-40B4-BE49-F238E27FC236}">
                  <a16:creationId xmlns:a16="http://schemas.microsoft.com/office/drawing/2014/main" id="{47140B0E-C907-EF40-914A-4A85919508A7}"/>
                </a:ext>
              </a:extLst>
            </p:cNvPr>
            <p:cNvGrpSpPr/>
            <p:nvPr/>
          </p:nvGrpSpPr>
          <p:grpSpPr>
            <a:xfrm>
              <a:off x="5926426" y="3979815"/>
              <a:ext cx="446941" cy="453709"/>
              <a:chOff x="5721826" y="4761715"/>
              <a:chExt cx="890587" cy="904074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AD2986C-7D7E-EC9D-6101-FACB3151BB28}"/>
                  </a:ext>
                </a:extLst>
              </p:cNvPr>
              <p:cNvSpPr/>
              <p:nvPr/>
            </p:nvSpPr>
            <p:spPr>
              <a:xfrm>
                <a:off x="6004175" y="4761715"/>
                <a:ext cx="325888" cy="325888"/>
              </a:xfrm>
              <a:custGeom>
                <a:avLst/>
                <a:gdLst>
                  <a:gd name="connsiteX0" fmla="*/ 325888 w 325888"/>
                  <a:gd name="connsiteY0" fmla="*/ 162935 h 325888"/>
                  <a:gd name="connsiteX1" fmla="*/ 162935 w 325888"/>
                  <a:gd name="connsiteY1" fmla="*/ 0 h 325888"/>
                  <a:gd name="connsiteX2" fmla="*/ 0 w 325888"/>
                  <a:gd name="connsiteY2" fmla="*/ 162954 h 325888"/>
                  <a:gd name="connsiteX3" fmla="*/ 162944 w 325888"/>
                  <a:gd name="connsiteY3" fmla="*/ 325888 h 325888"/>
                  <a:gd name="connsiteX4" fmla="*/ 325888 w 325888"/>
                  <a:gd name="connsiteY4" fmla="*/ 162935 h 325888"/>
                  <a:gd name="connsiteX5" fmla="*/ 162944 w 325888"/>
                  <a:gd name="connsiteY5" fmla="*/ 292551 h 325888"/>
                  <a:gd name="connsiteX6" fmla="*/ 33318 w 325888"/>
                  <a:gd name="connsiteY6" fmla="*/ 162944 h 325888"/>
                  <a:gd name="connsiteX7" fmla="*/ 162925 w 325888"/>
                  <a:gd name="connsiteY7" fmla="*/ 33318 h 325888"/>
                  <a:gd name="connsiteX8" fmla="*/ 292551 w 325888"/>
                  <a:gd name="connsiteY8" fmla="*/ 162925 h 325888"/>
                  <a:gd name="connsiteX9" fmla="*/ 292551 w 325888"/>
                  <a:gd name="connsiteY9" fmla="*/ 162935 h 325888"/>
                  <a:gd name="connsiteX10" fmla="*/ 162944 w 325888"/>
                  <a:gd name="connsiteY10" fmla="*/ 292551 h 32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5888" h="325888">
                    <a:moveTo>
                      <a:pt x="325888" y="162935"/>
                    </a:moveTo>
                    <a:cubicBezTo>
                      <a:pt x="325884" y="72943"/>
                      <a:pt x="252926" y="-6"/>
                      <a:pt x="162935" y="0"/>
                    </a:cubicBezTo>
                    <a:cubicBezTo>
                      <a:pt x="72943" y="6"/>
                      <a:pt x="-6" y="72962"/>
                      <a:pt x="0" y="162954"/>
                    </a:cubicBezTo>
                    <a:cubicBezTo>
                      <a:pt x="6" y="252941"/>
                      <a:pt x="72957" y="325888"/>
                      <a:pt x="162944" y="325888"/>
                    </a:cubicBezTo>
                    <a:cubicBezTo>
                      <a:pt x="252898" y="325788"/>
                      <a:pt x="325794" y="252889"/>
                      <a:pt x="325888" y="162935"/>
                    </a:cubicBezTo>
                    <a:close/>
                    <a:moveTo>
                      <a:pt x="162944" y="292551"/>
                    </a:moveTo>
                    <a:cubicBezTo>
                      <a:pt x="91359" y="292557"/>
                      <a:pt x="33324" y="234529"/>
                      <a:pt x="33318" y="162944"/>
                    </a:cubicBezTo>
                    <a:cubicBezTo>
                      <a:pt x="33313" y="91359"/>
                      <a:pt x="91340" y="33324"/>
                      <a:pt x="162925" y="33318"/>
                    </a:cubicBezTo>
                    <a:cubicBezTo>
                      <a:pt x="234510" y="33313"/>
                      <a:pt x="292545" y="91340"/>
                      <a:pt x="292551" y="162925"/>
                    </a:cubicBezTo>
                    <a:cubicBezTo>
                      <a:pt x="292551" y="162928"/>
                      <a:pt x="292551" y="162932"/>
                      <a:pt x="292551" y="162935"/>
                    </a:cubicBezTo>
                    <a:cubicBezTo>
                      <a:pt x="292472" y="234484"/>
                      <a:pt x="234493" y="292467"/>
                      <a:pt x="162944" y="2925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D56B12-D609-92D2-1AFA-A7EE56204D81}"/>
                  </a:ext>
                </a:extLst>
              </p:cNvPr>
              <p:cNvSpPr/>
              <p:nvPr/>
            </p:nvSpPr>
            <p:spPr>
              <a:xfrm>
                <a:off x="6104131" y="4835877"/>
                <a:ext cx="125977" cy="177555"/>
              </a:xfrm>
              <a:custGeom>
                <a:avLst/>
                <a:gdLst>
                  <a:gd name="connsiteX0" fmla="*/ 72047 w 125977"/>
                  <a:gd name="connsiteY0" fmla="*/ 72685 h 177555"/>
                  <a:gd name="connsiteX1" fmla="*/ 43272 w 125977"/>
                  <a:gd name="connsiteY1" fmla="*/ 56055 h 177555"/>
                  <a:gd name="connsiteX2" fmla="*/ 61608 w 125977"/>
                  <a:gd name="connsiteY2" fmla="*/ 43263 h 177555"/>
                  <a:gd name="connsiteX3" fmla="*/ 103384 w 125977"/>
                  <a:gd name="connsiteY3" fmla="*/ 58826 h 177555"/>
                  <a:gd name="connsiteX4" fmla="*/ 121930 w 125977"/>
                  <a:gd name="connsiteY4" fmla="*/ 32823 h 177555"/>
                  <a:gd name="connsiteX5" fmla="*/ 75038 w 125977"/>
                  <a:gd name="connsiteY5" fmla="*/ 13430 h 177555"/>
                  <a:gd name="connsiteX6" fmla="*/ 75038 w 125977"/>
                  <a:gd name="connsiteY6" fmla="*/ 0 h 177555"/>
                  <a:gd name="connsiteX7" fmla="*/ 52864 w 125977"/>
                  <a:gd name="connsiteY7" fmla="*/ 0 h 177555"/>
                  <a:gd name="connsiteX8" fmla="*/ 52864 w 125977"/>
                  <a:gd name="connsiteY8" fmla="*/ 13430 h 177555"/>
                  <a:gd name="connsiteX9" fmla="*/ 6610 w 125977"/>
                  <a:gd name="connsiteY9" fmla="*/ 59684 h 177555"/>
                  <a:gd name="connsiteX10" fmla="*/ 61179 w 125977"/>
                  <a:gd name="connsiteY10" fmla="*/ 104651 h 177555"/>
                  <a:gd name="connsiteX11" fmla="*/ 89316 w 125977"/>
                  <a:gd name="connsiteY11" fmla="*/ 120434 h 177555"/>
                  <a:gd name="connsiteX12" fmla="*/ 68647 w 125977"/>
                  <a:gd name="connsiteY12" fmla="*/ 133864 h 177555"/>
                  <a:gd name="connsiteX13" fmla="*/ 20469 w 125977"/>
                  <a:gd name="connsiteY13" fmla="*/ 115310 h 177555"/>
                  <a:gd name="connsiteX14" fmla="*/ 0 w 125977"/>
                  <a:gd name="connsiteY14" fmla="*/ 139827 h 177555"/>
                  <a:gd name="connsiteX15" fmla="*/ 52864 w 125977"/>
                  <a:gd name="connsiteY15" fmla="*/ 163487 h 177555"/>
                  <a:gd name="connsiteX16" fmla="*/ 52864 w 125977"/>
                  <a:gd name="connsiteY16" fmla="*/ 177556 h 177555"/>
                  <a:gd name="connsiteX17" fmla="*/ 75038 w 125977"/>
                  <a:gd name="connsiteY17" fmla="*/ 177556 h 177555"/>
                  <a:gd name="connsiteX18" fmla="*/ 75038 w 125977"/>
                  <a:gd name="connsiteY18" fmla="*/ 164125 h 177555"/>
                  <a:gd name="connsiteX19" fmla="*/ 125978 w 125977"/>
                  <a:gd name="connsiteY19" fmla="*/ 116596 h 177555"/>
                  <a:gd name="connsiteX20" fmla="*/ 72047 w 125977"/>
                  <a:gd name="connsiteY20" fmla="*/ 72685 h 177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977" h="177555">
                    <a:moveTo>
                      <a:pt x="72047" y="72685"/>
                    </a:moveTo>
                    <a:cubicBezTo>
                      <a:pt x="50311" y="67999"/>
                      <a:pt x="43272" y="65008"/>
                      <a:pt x="43272" y="56055"/>
                    </a:cubicBezTo>
                    <a:cubicBezTo>
                      <a:pt x="43272" y="48806"/>
                      <a:pt x="49882" y="43263"/>
                      <a:pt x="61608" y="43263"/>
                    </a:cubicBezTo>
                    <a:cubicBezTo>
                      <a:pt x="76854" y="43771"/>
                      <a:pt x="91521" y="49235"/>
                      <a:pt x="103384" y="58826"/>
                    </a:cubicBezTo>
                    <a:lnTo>
                      <a:pt x="121930" y="32823"/>
                    </a:lnTo>
                    <a:cubicBezTo>
                      <a:pt x="108648" y="21720"/>
                      <a:pt x="92283" y="14951"/>
                      <a:pt x="75038" y="13430"/>
                    </a:cubicBezTo>
                    <a:lnTo>
                      <a:pt x="75038" y="0"/>
                    </a:lnTo>
                    <a:lnTo>
                      <a:pt x="52864" y="0"/>
                    </a:lnTo>
                    <a:lnTo>
                      <a:pt x="52864" y="13430"/>
                    </a:lnTo>
                    <a:cubicBezTo>
                      <a:pt x="24946" y="16621"/>
                      <a:pt x="6610" y="34319"/>
                      <a:pt x="6610" y="59684"/>
                    </a:cubicBezTo>
                    <a:cubicBezTo>
                      <a:pt x="6610" y="89097"/>
                      <a:pt x="29851" y="97622"/>
                      <a:pt x="61179" y="104651"/>
                    </a:cubicBezTo>
                    <a:cubicBezTo>
                      <a:pt x="82496" y="109776"/>
                      <a:pt x="89316" y="111690"/>
                      <a:pt x="89316" y="120434"/>
                    </a:cubicBezTo>
                    <a:cubicBezTo>
                      <a:pt x="89316" y="128311"/>
                      <a:pt x="82286" y="133864"/>
                      <a:pt x="68647" y="133864"/>
                    </a:cubicBezTo>
                    <a:cubicBezTo>
                      <a:pt x="50895" y="133590"/>
                      <a:pt x="33819" y="127013"/>
                      <a:pt x="20469" y="115310"/>
                    </a:cubicBezTo>
                    <a:lnTo>
                      <a:pt x="0" y="139827"/>
                    </a:lnTo>
                    <a:cubicBezTo>
                      <a:pt x="14752" y="152988"/>
                      <a:pt x="33220" y="161253"/>
                      <a:pt x="52864" y="163487"/>
                    </a:cubicBezTo>
                    <a:lnTo>
                      <a:pt x="52864" y="177556"/>
                    </a:lnTo>
                    <a:lnTo>
                      <a:pt x="75038" y="177556"/>
                    </a:lnTo>
                    <a:lnTo>
                      <a:pt x="75038" y="164125"/>
                    </a:lnTo>
                    <a:cubicBezTo>
                      <a:pt x="106804" y="161573"/>
                      <a:pt x="125978" y="143875"/>
                      <a:pt x="125978" y="116596"/>
                    </a:cubicBezTo>
                    <a:cubicBezTo>
                      <a:pt x="125978" y="89097"/>
                      <a:pt x="104899" y="79715"/>
                      <a:pt x="72047" y="7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DF1AD75-C610-7446-7BCC-A4715B88BDB6}"/>
                  </a:ext>
                </a:extLst>
              </p:cNvPr>
              <p:cNvSpPr/>
              <p:nvPr/>
            </p:nvSpPr>
            <p:spPr>
              <a:xfrm>
                <a:off x="5721826" y="5119970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505 h 388115"/>
                  <a:gd name="connsiteX1" fmla="*/ 110966 w 188594"/>
                  <a:gd name="connsiteY1" fmla="*/ 77505 h 388115"/>
                  <a:gd name="connsiteX2" fmla="*/ 110966 w 188594"/>
                  <a:gd name="connsiteY2" fmla="*/ 16669 h 388115"/>
                  <a:gd name="connsiteX3" fmla="*/ 94298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505 h 388115"/>
                  <a:gd name="connsiteX6" fmla="*/ 16669 w 188594"/>
                  <a:gd name="connsiteY6" fmla="*/ 77505 h 388115"/>
                  <a:gd name="connsiteX7" fmla="*/ 0 w 188594"/>
                  <a:gd name="connsiteY7" fmla="*/ 94174 h 388115"/>
                  <a:gd name="connsiteX8" fmla="*/ 0 w 188594"/>
                  <a:gd name="connsiteY8" fmla="*/ 294008 h 388115"/>
                  <a:gd name="connsiteX9" fmla="*/ 16669 w 188594"/>
                  <a:gd name="connsiteY9" fmla="*/ 310648 h 388115"/>
                  <a:gd name="connsiteX10" fmla="*/ 77629 w 188594"/>
                  <a:gd name="connsiteY10" fmla="*/ 310648 h 388115"/>
                  <a:gd name="connsiteX11" fmla="*/ 77629 w 188594"/>
                  <a:gd name="connsiteY11" fmla="*/ 371446 h 388115"/>
                  <a:gd name="connsiteX12" fmla="*/ 94298 w 188594"/>
                  <a:gd name="connsiteY12" fmla="*/ 388115 h 388115"/>
                  <a:gd name="connsiteX13" fmla="*/ 110966 w 188594"/>
                  <a:gd name="connsiteY13" fmla="*/ 371446 h 388115"/>
                  <a:gd name="connsiteX14" fmla="*/ 110966 w 188594"/>
                  <a:gd name="connsiteY14" fmla="*/ 310648 h 388115"/>
                  <a:gd name="connsiteX15" fmla="*/ 171926 w 188594"/>
                  <a:gd name="connsiteY15" fmla="*/ 310648 h 388115"/>
                  <a:gd name="connsiteX16" fmla="*/ 188595 w 188594"/>
                  <a:gd name="connsiteY16" fmla="*/ 293980 h 388115"/>
                  <a:gd name="connsiteX17" fmla="*/ 188595 w 188594"/>
                  <a:gd name="connsiteY17" fmla="*/ 94145 h 388115"/>
                  <a:gd name="connsiteX18" fmla="*/ 171926 w 188594"/>
                  <a:gd name="connsiteY18" fmla="*/ 77505 h 388115"/>
                  <a:gd name="connsiteX19" fmla="*/ 155258 w 188594"/>
                  <a:gd name="connsiteY19" fmla="*/ 277339 h 388115"/>
                  <a:gd name="connsiteX20" fmla="*/ 33338 w 188594"/>
                  <a:gd name="connsiteY20" fmla="*/ 277339 h 388115"/>
                  <a:gd name="connsiteX21" fmla="*/ 33338 w 188594"/>
                  <a:gd name="connsiteY21" fmla="*/ 110842 h 388115"/>
                  <a:gd name="connsiteX22" fmla="*/ 155258 w 188594"/>
                  <a:gd name="connsiteY22" fmla="*/ 110842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4" h="388115">
                    <a:moveTo>
                      <a:pt x="171926" y="77505"/>
                    </a:moveTo>
                    <a:lnTo>
                      <a:pt x="110966" y="77505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505"/>
                    </a:lnTo>
                    <a:lnTo>
                      <a:pt x="16669" y="77505"/>
                    </a:lnTo>
                    <a:cubicBezTo>
                      <a:pt x="7463" y="77505"/>
                      <a:pt x="0" y="84968"/>
                      <a:pt x="0" y="94174"/>
                    </a:cubicBezTo>
                    <a:lnTo>
                      <a:pt x="0" y="294008"/>
                    </a:lnTo>
                    <a:cubicBezTo>
                      <a:pt x="21" y="303201"/>
                      <a:pt x="7476" y="310644"/>
                      <a:pt x="16669" y="310648"/>
                    </a:cubicBezTo>
                    <a:lnTo>
                      <a:pt x="77629" y="310648"/>
                    </a:lnTo>
                    <a:lnTo>
                      <a:pt x="77629" y="371446"/>
                    </a:lnTo>
                    <a:cubicBezTo>
                      <a:pt x="77629" y="380652"/>
                      <a:pt x="85092" y="388115"/>
                      <a:pt x="94298" y="388115"/>
                    </a:cubicBezTo>
                    <a:cubicBezTo>
                      <a:pt x="103503" y="388115"/>
                      <a:pt x="110966" y="380652"/>
                      <a:pt x="110966" y="371446"/>
                    </a:cubicBezTo>
                    <a:lnTo>
                      <a:pt x="110966" y="310648"/>
                    </a:lnTo>
                    <a:lnTo>
                      <a:pt x="171926" y="310648"/>
                    </a:lnTo>
                    <a:cubicBezTo>
                      <a:pt x="181132" y="310648"/>
                      <a:pt x="188595" y="303186"/>
                      <a:pt x="188595" y="293980"/>
                    </a:cubicBezTo>
                    <a:lnTo>
                      <a:pt x="188595" y="94145"/>
                    </a:lnTo>
                    <a:cubicBezTo>
                      <a:pt x="188585" y="84948"/>
                      <a:pt x="181124" y="77500"/>
                      <a:pt x="171926" y="77505"/>
                    </a:cubicBezTo>
                    <a:close/>
                    <a:moveTo>
                      <a:pt x="155258" y="277339"/>
                    </a:moveTo>
                    <a:lnTo>
                      <a:pt x="33338" y="277339"/>
                    </a:lnTo>
                    <a:lnTo>
                      <a:pt x="33338" y="110842"/>
                    </a:lnTo>
                    <a:lnTo>
                      <a:pt x="155258" y="11084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F8D31BA-54C8-EC93-391B-899C10D39F7F}"/>
                  </a:ext>
                </a:extLst>
              </p:cNvPr>
              <p:cNvSpPr/>
              <p:nvPr/>
            </p:nvSpPr>
            <p:spPr>
              <a:xfrm>
                <a:off x="5955798" y="5277675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467 h 388115"/>
                  <a:gd name="connsiteX1" fmla="*/ 110966 w 188594"/>
                  <a:gd name="connsiteY1" fmla="*/ 77467 h 388115"/>
                  <a:gd name="connsiteX2" fmla="*/ 110966 w 188594"/>
                  <a:gd name="connsiteY2" fmla="*/ 16669 h 388115"/>
                  <a:gd name="connsiteX3" fmla="*/ 94298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467 h 388115"/>
                  <a:gd name="connsiteX6" fmla="*/ 16669 w 188594"/>
                  <a:gd name="connsiteY6" fmla="*/ 77467 h 388115"/>
                  <a:gd name="connsiteX7" fmla="*/ 0 w 188594"/>
                  <a:gd name="connsiteY7" fmla="*/ 94136 h 388115"/>
                  <a:gd name="connsiteX8" fmla="*/ 0 w 188594"/>
                  <a:gd name="connsiteY8" fmla="*/ 293970 h 388115"/>
                  <a:gd name="connsiteX9" fmla="*/ 16669 w 188594"/>
                  <a:gd name="connsiteY9" fmla="*/ 310639 h 388115"/>
                  <a:gd name="connsiteX10" fmla="*/ 77629 w 188594"/>
                  <a:gd name="connsiteY10" fmla="*/ 310639 h 388115"/>
                  <a:gd name="connsiteX11" fmla="*/ 77629 w 188594"/>
                  <a:gd name="connsiteY11" fmla="*/ 371446 h 388115"/>
                  <a:gd name="connsiteX12" fmla="*/ 94298 w 188594"/>
                  <a:gd name="connsiteY12" fmla="*/ 388115 h 388115"/>
                  <a:gd name="connsiteX13" fmla="*/ 110966 w 188594"/>
                  <a:gd name="connsiteY13" fmla="*/ 371446 h 388115"/>
                  <a:gd name="connsiteX14" fmla="*/ 110966 w 188594"/>
                  <a:gd name="connsiteY14" fmla="*/ 310639 h 388115"/>
                  <a:gd name="connsiteX15" fmla="*/ 171926 w 188594"/>
                  <a:gd name="connsiteY15" fmla="*/ 310639 h 388115"/>
                  <a:gd name="connsiteX16" fmla="*/ 188595 w 188594"/>
                  <a:gd name="connsiteY16" fmla="*/ 293970 h 388115"/>
                  <a:gd name="connsiteX17" fmla="*/ 188595 w 188594"/>
                  <a:gd name="connsiteY17" fmla="*/ 94107 h 388115"/>
                  <a:gd name="connsiteX18" fmla="*/ 171926 w 188594"/>
                  <a:gd name="connsiteY18" fmla="*/ 77467 h 388115"/>
                  <a:gd name="connsiteX19" fmla="*/ 155258 w 188594"/>
                  <a:gd name="connsiteY19" fmla="*/ 277301 h 388115"/>
                  <a:gd name="connsiteX20" fmla="*/ 33338 w 188594"/>
                  <a:gd name="connsiteY20" fmla="*/ 277301 h 388115"/>
                  <a:gd name="connsiteX21" fmla="*/ 33338 w 188594"/>
                  <a:gd name="connsiteY21" fmla="*/ 110804 h 388115"/>
                  <a:gd name="connsiteX22" fmla="*/ 155258 w 188594"/>
                  <a:gd name="connsiteY22" fmla="*/ 110804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4" h="388115">
                    <a:moveTo>
                      <a:pt x="171926" y="77467"/>
                    </a:moveTo>
                    <a:lnTo>
                      <a:pt x="110966" y="77467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467"/>
                    </a:lnTo>
                    <a:lnTo>
                      <a:pt x="16669" y="77467"/>
                    </a:lnTo>
                    <a:cubicBezTo>
                      <a:pt x="7465" y="77473"/>
                      <a:pt x="6" y="84932"/>
                      <a:pt x="0" y="94136"/>
                    </a:cubicBezTo>
                    <a:lnTo>
                      <a:pt x="0" y="293970"/>
                    </a:lnTo>
                    <a:cubicBezTo>
                      <a:pt x="6" y="303171"/>
                      <a:pt x="7465" y="310629"/>
                      <a:pt x="16669" y="310639"/>
                    </a:cubicBezTo>
                    <a:lnTo>
                      <a:pt x="77629" y="310639"/>
                    </a:lnTo>
                    <a:lnTo>
                      <a:pt x="77629" y="371446"/>
                    </a:lnTo>
                    <a:cubicBezTo>
                      <a:pt x="77629" y="380648"/>
                      <a:pt x="85092" y="388115"/>
                      <a:pt x="94298" y="388115"/>
                    </a:cubicBezTo>
                    <a:cubicBezTo>
                      <a:pt x="103503" y="388115"/>
                      <a:pt x="110966" y="380648"/>
                      <a:pt x="110966" y="371446"/>
                    </a:cubicBezTo>
                    <a:lnTo>
                      <a:pt x="110966" y="310639"/>
                    </a:lnTo>
                    <a:lnTo>
                      <a:pt x="171926" y="310639"/>
                    </a:lnTo>
                    <a:cubicBezTo>
                      <a:pt x="181130" y="310629"/>
                      <a:pt x="188589" y="303171"/>
                      <a:pt x="188595" y="293970"/>
                    </a:cubicBezTo>
                    <a:lnTo>
                      <a:pt x="188595" y="94107"/>
                    </a:lnTo>
                    <a:cubicBezTo>
                      <a:pt x="188574" y="84914"/>
                      <a:pt x="181119" y="77473"/>
                      <a:pt x="171926" y="77467"/>
                    </a:cubicBezTo>
                    <a:close/>
                    <a:moveTo>
                      <a:pt x="155258" y="277301"/>
                    </a:moveTo>
                    <a:lnTo>
                      <a:pt x="33338" y="277301"/>
                    </a:lnTo>
                    <a:lnTo>
                      <a:pt x="33338" y="110804"/>
                    </a:lnTo>
                    <a:lnTo>
                      <a:pt x="155258" y="110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D778CDD-57D9-F4EF-F820-D42AE863B7F9}"/>
                  </a:ext>
                </a:extLst>
              </p:cNvPr>
              <p:cNvSpPr/>
              <p:nvPr/>
            </p:nvSpPr>
            <p:spPr>
              <a:xfrm>
                <a:off x="6189808" y="5119970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505 h 388115"/>
                  <a:gd name="connsiteX1" fmla="*/ 110966 w 188594"/>
                  <a:gd name="connsiteY1" fmla="*/ 77505 h 388115"/>
                  <a:gd name="connsiteX2" fmla="*/ 110966 w 188594"/>
                  <a:gd name="connsiteY2" fmla="*/ 16669 h 388115"/>
                  <a:gd name="connsiteX3" fmla="*/ 94297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505 h 388115"/>
                  <a:gd name="connsiteX6" fmla="*/ 16669 w 188594"/>
                  <a:gd name="connsiteY6" fmla="*/ 77505 h 388115"/>
                  <a:gd name="connsiteX7" fmla="*/ 0 w 188594"/>
                  <a:gd name="connsiteY7" fmla="*/ 94155 h 388115"/>
                  <a:gd name="connsiteX8" fmla="*/ 0 w 188594"/>
                  <a:gd name="connsiteY8" fmla="*/ 94174 h 388115"/>
                  <a:gd name="connsiteX9" fmla="*/ 0 w 188594"/>
                  <a:gd name="connsiteY9" fmla="*/ 294008 h 388115"/>
                  <a:gd name="connsiteX10" fmla="*/ 16669 w 188594"/>
                  <a:gd name="connsiteY10" fmla="*/ 310677 h 388115"/>
                  <a:gd name="connsiteX11" fmla="*/ 77629 w 188594"/>
                  <a:gd name="connsiteY11" fmla="*/ 310677 h 388115"/>
                  <a:gd name="connsiteX12" fmla="*/ 77629 w 188594"/>
                  <a:gd name="connsiteY12" fmla="*/ 371446 h 388115"/>
                  <a:gd name="connsiteX13" fmla="*/ 94297 w 188594"/>
                  <a:gd name="connsiteY13" fmla="*/ 388115 h 388115"/>
                  <a:gd name="connsiteX14" fmla="*/ 110966 w 188594"/>
                  <a:gd name="connsiteY14" fmla="*/ 371446 h 388115"/>
                  <a:gd name="connsiteX15" fmla="*/ 110966 w 188594"/>
                  <a:gd name="connsiteY15" fmla="*/ 310648 h 388115"/>
                  <a:gd name="connsiteX16" fmla="*/ 171926 w 188594"/>
                  <a:gd name="connsiteY16" fmla="*/ 310648 h 388115"/>
                  <a:gd name="connsiteX17" fmla="*/ 188595 w 188594"/>
                  <a:gd name="connsiteY17" fmla="*/ 293980 h 388115"/>
                  <a:gd name="connsiteX18" fmla="*/ 188595 w 188594"/>
                  <a:gd name="connsiteY18" fmla="*/ 94145 h 388115"/>
                  <a:gd name="connsiteX19" fmla="*/ 171926 w 188594"/>
                  <a:gd name="connsiteY19" fmla="*/ 77505 h 388115"/>
                  <a:gd name="connsiteX20" fmla="*/ 155257 w 188594"/>
                  <a:gd name="connsiteY20" fmla="*/ 277339 h 388115"/>
                  <a:gd name="connsiteX21" fmla="*/ 33338 w 188594"/>
                  <a:gd name="connsiteY21" fmla="*/ 277339 h 388115"/>
                  <a:gd name="connsiteX22" fmla="*/ 33338 w 188594"/>
                  <a:gd name="connsiteY22" fmla="*/ 110842 h 388115"/>
                  <a:gd name="connsiteX23" fmla="*/ 155257 w 188594"/>
                  <a:gd name="connsiteY23" fmla="*/ 110842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8594" h="388115">
                    <a:moveTo>
                      <a:pt x="171926" y="77505"/>
                    </a:moveTo>
                    <a:lnTo>
                      <a:pt x="110966" y="77505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7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505"/>
                    </a:lnTo>
                    <a:lnTo>
                      <a:pt x="16669" y="77505"/>
                    </a:lnTo>
                    <a:cubicBezTo>
                      <a:pt x="7469" y="77499"/>
                      <a:pt x="6" y="84954"/>
                      <a:pt x="0" y="94155"/>
                    </a:cubicBezTo>
                    <a:cubicBezTo>
                      <a:pt x="0" y="94161"/>
                      <a:pt x="0" y="94167"/>
                      <a:pt x="0" y="94174"/>
                    </a:cubicBezTo>
                    <a:lnTo>
                      <a:pt x="0" y="294008"/>
                    </a:lnTo>
                    <a:cubicBezTo>
                      <a:pt x="0" y="303214"/>
                      <a:pt x="7463" y="310677"/>
                      <a:pt x="16669" y="310677"/>
                    </a:cubicBezTo>
                    <a:lnTo>
                      <a:pt x="77629" y="310677"/>
                    </a:lnTo>
                    <a:lnTo>
                      <a:pt x="77629" y="371446"/>
                    </a:lnTo>
                    <a:cubicBezTo>
                      <a:pt x="77629" y="380652"/>
                      <a:pt x="85092" y="388115"/>
                      <a:pt x="94297" y="388115"/>
                    </a:cubicBezTo>
                    <a:cubicBezTo>
                      <a:pt x="103503" y="388115"/>
                      <a:pt x="110966" y="380652"/>
                      <a:pt x="110966" y="371446"/>
                    </a:cubicBezTo>
                    <a:lnTo>
                      <a:pt x="110966" y="310648"/>
                    </a:lnTo>
                    <a:lnTo>
                      <a:pt x="171926" y="310648"/>
                    </a:lnTo>
                    <a:cubicBezTo>
                      <a:pt x="181130" y="310643"/>
                      <a:pt x="188589" y="303184"/>
                      <a:pt x="188595" y="293980"/>
                    </a:cubicBezTo>
                    <a:lnTo>
                      <a:pt x="188595" y="94145"/>
                    </a:lnTo>
                    <a:cubicBezTo>
                      <a:pt x="188579" y="84951"/>
                      <a:pt x="181121" y="77505"/>
                      <a:pt x="171926" y="77505"/>
                    </a:cubicBezTo>
                    <a:close/>
                    <a:moveTo>
                      <a:pt x="155257" y="277339"/>
                    </a:moveTo>
                    <a:lnTo>
                      <a:pt x="33338" y="277339"/>
                    </a:lnTo>
                    <a:lnTo>
                      <a:pt x="33338" y="110842"/>
                    </a:lnTo>
                    <a:lnTo>
                      <a:pt x="155257" y="11084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61A154B-E5C4-DA1D-5D29-81B49AD3B5FD}"/>
                  </a:ext>
                </a:extLst>
              </p:cNvPr>
              <p:cNvSpPr/>
              <p:nvPr/>
            </p:nvSpPr>
            <p:spPr>
              <a:xfrm>
                <a:off x="6423818" y="5277675"/>
                <a:ext cx="188595" cy="388115"/>
              </a:xfrm>
              <a:custGeom>
                <a:avLst/>
                <a:gdLst>
                  <a:gd name="connsiteX0" fmla="*/ 171926 w 188595"/>
                  <a:gd name="connsiteY0" fmla="*/ 77467 h 388115"/>
                  <a:gd name="connsiteX1" fmla="*/ 110966 w 188595"/>
                  <a:gd name="connsiteY1" fmla="*/ 77467 h 388115"/>
                  <a:gd name="connsiteX2" fmla="*/ 110966 w 188595"/>
                  <a:gd name="connsiteY2" fmla="*/ 16669 h 388115"/>
                  <a:gd name="connsiteX3" fmla="*/ 94298 w 188595"/>
                  <a:gd name="connsiteY3" fmla="*/ 0 h 388115"/>
                  <a:gd name="connsiteX4" fmla="*/ 77629 w 188595"/>
                  <a:gd name="connsiteY4" fmla="*/ 16669 h 388115"/>
                  <a:gd name="connsiteX5" fmla="*/ 77629 w 188595"/>
                  <a:gd name="connsiteY5" fmla="*/ 77467 h 388115"/>
                  <a:gd name="connsiteX6" fmla="*/ 16669 w 188595"/>
                  <a:gd name="connsiteY6" fmla="*/ 77467 h 388115"/>
                  <a:gd name="connsiteX7" fmla="*/ 0 w 188595"/>
                  <a:gd name="connsiteY7" fmla="*/ 94136 h 388115"/>
                  <a:gd name="connsiteX8" fmla="*/ 0 w 188595"/>
                  <a:gd name="connsiteY8" fmla="*/ 293970 h 388115"/>
                  <a:gd name="connsiteX9" fmla="*/ 16669 w 188595"/>
                  <a:gd name="connsiteY9" fmla="*/ 310639 h 388115"/>
                  <a:gd name="connsiteX10" fmla="*/ 77629 w 188595"/>
                  <a:gd name="connsiteY10" fmla="*/ 310639 h 388115"/>
                  <a:gd name="connsiteX11" fmla="*/ 77629 w 188595"/>
                  <a:gd name="connsiteY11" fmla="*/ 371446 h 388115"/>
                  <a:gd name="connsiteX12" fmla="*/ 94298 w 188595"/>
                  <a:gd name="connsiteY12" fmla="*/ 388115 h 388115"/>
                  <a:gd name="connsiteX13" fmla="*/ 110966 w 188595"/>
                  <a:gd name="connsiteY13" fmla="*/ 371446 h 388115"/>
                  <a:gd name="connsiteX14" fmla="*/ 110966 w 188595"/>
                  <a:gd name="connsiteY14" fmla="*/ 310639 h 388115"/>
                  <a:gd name="connsiteX15" fmla="*/ 171926 w 188595"/>
                  <a:gd name="connsiteY15" fmla="*/ 310639 h 388115"/>
                  <a:gd name="connsiteX16" fmla="*/ 188595 w 188595"/>
                  <a:gd name="connsiteY16" fmla="*/ 293970 h 388115"/>
                  <a:gd name="connsiteX17" fmla="*/ 188595 w 188595"/>
                  <a:gd name="connsiteY17" fmla="*/ 94107 h 388115"/>
                  <a:gd name="connsiteX18" fmla="*/ 171926 w 188595"/>
                  <a:gd name="connsiteY18" fmla="*/ 77467 h 388115"/>
                  <a:gd name="connsiteX19" fmla="*/ 155258 w 188595"/>
                  <a:gd name="connsiteY19" fmla="*/ 277301 h 388115"/>
                  <a:gd name="connsiteX20" fmla="*/ 33338 w 188595"/>
                  <a:gd name="connsiteY20" fmla="*/ 277301 h 388115"/>
                  <a:gd name="connsiteX21" fmla="*/ 33338 w 188595"/>
                  <a:gd name="connsiteY21" fmla="*/ 110804 h 388115"/>
                  <a:gd name="connsiteX22" fmla="*/ 155258 w 188595"/>
                  <a:gd name="connsiteY22" fmla="*/ 110804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5" h="388115">
                    <a:moveTo>
                      <a:pt x="171926" y="77467"/>
                    </a:moveTo>
                    <a:lnTo>
                      <a:pt x="110966" y="77467"/>
                    </a:lnTo>
                    <a:lnTo>
                      <a:pt x="110966" y="16669"/>
                    </a:lnTo>
                    <a:cubicBezTo>
                      <a:pt x="110966" y="7463"/>
                      <a:pt x="103499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467"/>
                    </a:lnTo>
                    <a:lnTo>
                      <a:pt x="16669" y="77467"/>
                    </a:lnTo>
                    <a:cubicBezTo>
                      <a:pt x="7463" y="77467"/>
                      <a:pt x="0" y="84930"/>
                      <a:pt x="0" y="94136"/>
                    </a:cubicBezTo>
                    <a:lnTo>
                      <a:pt x="0" y="293970"/>
                    </a:lnTo>
                    <a:cubicBezTo>
                      <a:pt x="0" y="303171"/>
                      <a:pt x="7463" y="310639"/>
                      <a:pt x="16669" y="310639"/>
                    </a:cubicBezTo>
                    <a:lnTo>
                      <a:pt x="77629" y="310639"/>
                    </a:lnTo>
                    <a:lnTo>
                      <a:pt x="77629" y="371446"/>
                    </a:lnTo>
                    <a:cubicBezTo>
                      <a:pt x="77629" y="380648"/>
                      <a:pt x="85092" y="388115"/>
                      <a:pt x="94298" y="388115"/>
                    </a:cubicBezTo>
                    <a:cubicBezTo>
                      <a:pt x="103499" y="388115"/>
                      <a:pt x="110966" y="380648"/>
                      <a:pt x="110966" y="371446"/>
                    </a:cubicBezTo>
                    <a:lnTo>
                      <a:pt x="110966" y="310639"/>
                    </a:lnTo>
                    <a:lnTo>
                      <a:pt x="171926" y="310639"/>
                    </a:lnTo>
                    <a:cubicBezTo>
                      <a:pt x="181127" y="310639"/>
                      <a:pt x="188595" y="303171"/>
                      <a:pt x="188595" y="293970"/>
                    </a:cubicBezTo>
                    <a:lnTo>
                      <a:pt x="188595" y="94107"/>
                    </a:lnTo>
                    <a:cubicBezTo>
                      <a:pt x="188576" y="84913"/>
                      <a:pt x="181118" y="77467"/>
                      <a:pt x="171926" y="77467"/>
                    </a:cubicBezTo>
                    <a:close/>
                    <a:moveTo>
                      <a:pt x="155258" y="277301"/>
                    </a:moveTo>
                    <a:lnTo>
                      <a:pt x="33338" y="277301"/>
                    </a:lnTo>
                    <a:lnTo>
                      <a:pt x="33338" y="110804"/>
                    </a:lnTo>
                    <a:lnTo>
                      <a:pt x="155258" y="110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1541C8-4715-DD89-5119-BC87E00E9210}"/>
              </a:ext>
            </a:extLst>
          </p:cNvPr>
          <p:cNvSpPr txBox="1"/>
          <p:nvPr/>
        </p:nvSpPr>
        <p:spPr>
          <a:xfrm>
            <a:off x="8814275" y="3559669"/>
            <a:ext cx="271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$50M investment in AI &amp; data analytics</a:t>
            </a:r>
            <a:r>
              <a:rPr lang="en-US" sz="1200" dirty="0"/>
              <a:t> → Expected </a:t>
            </a:r>
            <a:r>
              <a:rPr lang="en-US" sz="1200" b="1" dirty="0"/>
              <a:t>3x return in 5 years</a:t>
            </a:r>
            <a:r>
              <a:rPr lang="en-US" sz="1200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F9DB8-13CA-6DA7-15C2-B05DFB739715}"/>
              </a:ext>
            </a:extLst>
          </p:cNvPr>
          <p:cNvSpPr txBox="1"/>
          <p:nvPr/>
        </p:nvSpPr>
        <p:spPr>
          <a:xfrm>
            <a:off x="8814275" y="4199833"/>
            <a:ext cx="273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$25M investment in cybersecurity</a:t>
            </a:r>
            <a:r>
              <a:rPr lang="en-US" sz="1200" dirty="0"/>
              <a:t> → Prevents potential </a:t>
            </a:r>
            <a:r>
              <a:rPr lang="en-US" sz="1200" b="1" dirty="0"/>
              <a:t>$100M data breach losses</a:t>
            </a:r>
            <a:r>
              <a:rPr lang="en-US" sz="1200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C54B35-46C6-8B09-D6D9-4F5101C43426}"/>
              </a:ext>
            </a:extLst>
          </p:cNvPr>
          <p:cNvGrpSpPr/>
          <p:nvPr/>
        </p:nvGrpSpPr>
        <p:grpSpPr>
          <a:xfrm>
            <a:off x="9684094" y="2658503"/>
            <a:ext cx="1075289" cy="898500"/>
            <a:chOff x="7808199" y="3776552"/>
            <a:chExt cx="843183" cy="8431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869C1-02D0-F308-7511-56FD3AC9C895}"/>
                </a:ext>
              </a:extLst>
            </p:cNvPr>
            <p:cNvSpPr/>
            <p:nvPr/>
          </p:nvSpPr>
          <p:spPr>
            <a:xfrm>
              <a:off x="7808199" y="37765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30" name="Graphic 47">
              <a:extLst>
                <a:ext uri="{FF2B5EF4-FFF2-40B4-BE49-F238E27FC236}">
                  <a16:creationId xmlns:a16="http://schemas.microsoft.com/office/drawing/2014/main" id="{24CCDCA6-103E-BC66-27EF-DA32D80057E2}"/>
                </a:ext>
              </a:extLst>
            </p:cNvPr>
            <p:cNvGrpSpPr/>
            <p:nvPr/>
          </p:nvGrpSpPr>
          <p:grpSpPr>
            <a:xfrm>
              <a:off x="7979022" y="3990074"/>
              <a:ext cx="501537" cy="416139"/>
              <a:chOff x="9166637" y="3761041"/>
              <a:chExt cx="889444" cy="737996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CD1961-B71F-AD76-8FDE-923BFA9F946F}"/>
                  </a:ext>
                </a:extLst>
              </p:cNvPr>
              <p:cNvSpPr/>
              <p:nvPr/>
            </p:nvSpPr>
            <p:spPr>
              <a:xfrm>
                <a:off x="9166637" y="3761041"/>
                <a:ext cx="889444" cy="737996"/>
              </a:xfrm>
              <a:custGeom>
                <a:avLst/>
                <a:gdLst>
                  <a:gd name="connsiteX0" fmla="*/ 847820 w 889444"/>
                  <a:gd name="connsiteY0" fmla="*/ 234315 h 737996"/>
                  <a:gd name="connsiteX1" fmla="*/ 847820 w 889444"/>
                  <a:gd name="connsiteY1" fmla="*/ 102584 h 737996"/>
                  <a:gd name="connsiteX2" fmla="*/ 745236 w 889444"/>
                  <a:gd name="connsiteY2" fmla="*/ 0 h 737996"/>
                  <a:gd name="connsiteX3" fmla="*/ 102680 w 889444"/>
                  <a:gd name="connsiteY3" fmla="*/ 0 h 737996"/>
                  <a:gd name="connsiteX4" fmla="*/ 0 w 889444"/>
                  <a:gd name="connsiteY4" fmla="*/ 102584 h 737996"/>
                  <a:gd name="connsiteX5" fmla="*/ 0 w 889444"/>
                  <a:gd name="connsiteY5" fmla="*/ 635413 h 737996"/>
                  <a:gd name="connsiteX6" fmla="*/ 102680 w 889444"/>
                  <a:gd name="connsiteY6" fmla="*/ 737997 h 737996"/>
                  <a:gd name="connsiteX7" fmla="*/ 745236 w 889444"/>
                  <a:gd name="connsiteY7" fmla="*/ 737997 h 737996"/>
                  <a:gd name="connsiteX8" fmla="*/ 847820 w 889444"/>
                  <a:gd name="connsiteY8" fmla="*/ 635413 h 737996"/>
                  <a:gd name="connsiteX9" fmla="*/ 847820 w 889444"/>
                  <a:gd name="connsiteY9" fmla="*/ 503682 h 737996"/>
                  <a:gd name="connsiteX10" fmla="*/ 889445 w 889444"/>
                  <a:gd name="connsiteY10" fmla="*/ 459486 h 737996"/>
                  <a:gd name="connsiteX11" fmla="*/ 889445 w 889444"/>
                  <a:gd name="connsiteY11" fmla="*/ 278511 h 737996"/>
                  <a:gd name="connsiteX12" fmla="*/ 847820 w 889444"/>
                  <a:gd name="connsiteY12" fmla="*/ 234315 h 737996"/>
                  <a:gd name="connsiteX13" fmla="*/ 724948 w 889444"/>
                  <a:gd name="connsiteY13" fmla="*/ 234029 h 737996"/>
                  <a:gd name="connsiteX14" fmla="*/ 593503 w 889444"/>
                  <a:gd name="connsiteY14" fmla="*/ 365474 h 737996"/>
                  <a:gd name="connsiteX15" fmla="*/ 593503 w 889444"/>
                  <a:gd name="connsiteY15" fmla="*/ 372523 h 737996"/>
                  <a:gd name="connsiteX16" fmla="*/ 724948 w 889444"/>
                  <a:gd name="connsiteY16" fmla="*/ 503968 h 737996"/>
                  <a:gd name="connsiteX17" fmla="*/ 814483 w 889444"/>
                  <a:gd name="connsiteY17" fmla="*/ 503968 h 737996"/>
                  <a:gd name="connsiteX18" fmla="*/ 814483 w 889444"/>
                  <a:gd name="connsiteY18" fmla="*/ 571329 h 737996"/>
                  <a:gd name="connsiteX19" fmla="*/ 33338 w 889444"/>
                  <a:gd name="connsiteY19" fmla="*/ 571329 h 737996"/>
                  <a:gd name="connsiteX20" fmla="*/ 33338 w 889444"/>
                  <a:gd name="connsiteY20" fmla="*/ 166668 h 737996"/>
                  <a:gd name="connsiteX21" fmla="*/ 814483 w 889444"/>
                  <a:gd name="connsiteY21" fmla="*/ 166668 h 737996"/>
                  <a:gd name="connsiteX22" fmla="*/ 814483 w 889444"/>
                  <a:gd name="connsiteY22" fmla="*/ 234029 h 737996"/>
                  <a:gd name="connsiteX23" fmla="*/ 33338 w 889444"/>
                  <a:gd name="connsiteY23" fmla="*/ 102584 h 737996"/>
                  <a:gd name="connsiteX24" fmla="*/ 102680 w 889444"/>
                  <a:gd name="connsiteY24" fmla="*/ 33338 h 737996"/>
                  <a:gd name="connsiteX25" fmla="*/ 745236 w 889444"/>
                  <a:gd name="connsiteY25" fmla="*/ 33338 h 737996"/>
                  <a:gd name="connsiteX26" fmla="*/ 814483 w 889444"/>
                  <a:gd name="connsiteY26" fmla="*/ 102584 h 737996"/>
                  <a:gd name="connsiteX27" fmla="*/ 814483 w 889444"/>
                  <a:gd name="connsiteY27" fmla="*/ 133331 h 737996"/>
                  <a:gd name="connsiteX28" fmla="*/ 33338 w 889444"/>
                  <a:gd name="connsiteY28" fmla="*/ 133331 h 737996"/>
                  <a:gd name="connsiteX29" fmla="*/ 814483 w 889444"/>
                  <a:gd name="connsiteY29" fmla="*/ 635413 h 737996"/>
                  <a:gd name="connsiteX30" fmla="*/ 745236 w 889444"/>
                  <a:gd name="connsiteY30" fmla="*/ 704660 h 737996"/>
                  <a:gd name="connsiteX31" fmla="*/ 102680 w 889444"/>
                  <a:gd name="connsiteY31" fmla="*/ 704660 h 737996"/>
                  <a:gd name="connsiteX32" fmla="*/ 33338 w 889444"/>
                  <a:gd name="connsiteY32" fmla="*/ 635413 h 737996"/>
                  <a:gd name="connsiteX33" fmla="*/ 33338 w 889444"/>
                  <a:gd name="connsiteY33" fmla="*/ 604666 h 737996"/>
                  <a:gd name="connsiteX34" fmla="*/ 814483 w 889444"/>
                  <a:gd name="connsiteY34" fmla="*/ 604666 h 737996"/>
                  <a:gd name="connsiteX35" fmla="*/ 856107 w 889444"/>
                  <a:gd name="connsiteY35" fmla="*/ 459486 h 737996"/>
                  <a:gd name="connsiteX36" fmla="*/ 844963 w 889444"/>
                  <a:gd name="connsiteY36" fmla="*/ 470630 h 737996"/>
                  <a:gd name="connsiteX37" fmla="*/ 724948 w 889444"/>
                  <a:gd name="connsiteY37" fmla="*/ 470630 h 737996"/>
                  <a:gd name="connsiteX38" fmla="*/ 626840 w 889444"/>
                  <a:gd name="connsiteY38" fmla="*/ 372523 h 737996"/>
                  <a:gd name="connsiteX39" fmla="*/ 626840 w 889444"/>
                  <a:gd name="connsiteY39" fmla="*/ 365474 h 737996"/>
                  <a:gd name="connsiteX40" fmla="*/ 724948 w 889444"/>
                  <a:gd name="connsiteY40" fmla="*/ 267367 h 737996"/>
                  <a:gd name="connsiteX41" fmla="*/ 844963 w 889444"/>
                  <a:gd name="connsiteY41" fmla="*/ 267367 h 737996"/>
                  <a:gd name="connsiteX42" fmla="*/ 856107 w 889444"/>
                  <a:gd name="connsiteY42" fmla="*/ 278511 h 73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89444" h="737996">
                    <a:moveTo>
                      <a:pt x="847820" y="234315"/>
                    </a:moveTo>
                    <a:lnTo>
                      <a:pt x="847820" y="102584"/>
                    </a:lnTo>
                    <a:cubicBezTo>
                      <a:pt x="847754" y="45957"/>
                      <a:pt x="801862" y="69"/>
                      <a:pt x="745236" y="0"/>
                    </a:cubicBezTo>
                    <a:lnTo>
                      <a:pt x="102680" y="0"/>
                    </a:lnTo>
                    <a:cubicBezTo>
                      <a:pt x="46026" y="42"/>
                      <a:pt x="94" y="45931"/>
                      <a:pt x="0" y="102584"/>
                    </a:cubicBezTo>
                    <a:lnTo>
                      <a:pt x="0" y="635413"/>
                    </a:lnTo>
                    <a:cubicBezTo>
                      <a:pt x="94" y="692067"/>
                      <a:pt x="46026" y="737959"/>
                      <a:pt x="102680" y="737997"/>
                    </a:cubicBezTo>
                    <a:lnTo>
                      <a:pt x="745236" y="737997"/>
                    </a:lnTo>
                    <a:cubicBezTo>
                      <a:pt x="801862" y="737930"/>
                      <a:pt x="847754" y="692040"/>
                      <a:pt x="847820" y="635413"/>
                    </a:cubicBezTo>
                    <a:lnTo>
                      <a:pt x="847820" y="503682"/>
                    </a:lnTo>
                    <a:cubicBezTo>
                      <a:pt x="871166" y="502212"/>
                      <a:pt x="889378" y="482881"/>
                      <a:pt x="889445" y="459486"/>
                    </a:cubicBezTo>
                    <a:lnTo>
                      <a:pt x="889445" y="278511"/>
                    </a:lnTo>
                    <a:cubicBezTo>
                      <a:pt x="889378" y="255116"/>
                      <a:pt x="871166" y="235785"/>
                      <a:pt x="847820" y="234315"/>
                    </a:cubicBezTo>
                    <a:close/>
                    <a:moveTo>
                      <a:pt x="724948" y="234029"/>
                    </a:moveTo>
                    <a:cubicBezTo>
                      <a:pt x="652385" y="234108"/>
                      <a:pt x="593582" y="292912"/>
                      <a:pt x="593503" y="365474"/>
                    </a:cubicBezTo>
                    <a:lnTo>
                      <a:pt x="593503" y="372523"/>
                    </a:lnTo>
                    <a:cubicBezTo>
                      <a:pt x="593582" y="445085"/>
                      <a:pt x="652385" y="503889"/>
                      <a:pt x="724948" y="503968"/>
                    </a:cubicBezTo>
                    <a:lnTo>
                      <a:pt x="814483" y="503968"/>
                    </a:lnTo>
                    <a:lnTo>
                      <a:pt x="814483" y="571329"/>
                    </a:lnTo>
                    <a:lnTo>
                      <a:pt x="33338" y="571329"/>
                    </a:lnTo>
                    <a:lnTo>
                      <a:pt x="33338" y="166668"/>
                    </a:lnTo>
                    <a:lnTo>
                      <a:pt x="814483" y="166668"/>
                    </a:lnTo>
                    <a:lnTo>
                      <a:pt x="814483" y="234029"/>
                    </a:lnTo>
                    <a:close/>
                    <a:moveTo>
                      <a:pt x="33338" y="102584"/>
                    </a:moveTo>
                    <a:cubicBezTo>
                      <a:pt x="33411" y="64334"/>
                      <a:pt x="64429" y="33358"/>
                      <a:pt x="102680" y="33338"/>
                    </a:cubicBezTo>
                    <a:lnTo>
                      <a:pt x="745236" y="33338"/>
                    </a:lnTo>
                    <a:cubicBezTo>
                      <a:pt x="783463" y="33379"/>
                      <a:pt x="814445" y="64358"/>
                      <a:pt x="814483" y="102584"/>
                    </a:cubicBezTo>
                    <a:lnTo>
                      <a:pt x="814483" y="133331"/>
                    </a:lnTo>
                    <a:lnTo>
                      <a:pt x="33338" y="133331"/>
                    </a:lnTo>
                    <a:close/>
                    <a:moveTo>
                      <a:pt x="814483" y="635413"/>
                    </a:moveTo>
                    <a:cubicBezTo>
                      <a:pt x="814445" y="673639"/>
                      <a:pt x="783463" y="704618"/>
                      <a:pt x="745236" y="704660"/>
                    </a:cubicBezTo>
                    <a:lnTo>
                      <a:pt x="102680" y="704660"/>
                    </a:lnTo>
                    <a:cubicBezTo>
                      <a:pt x="64429" y="704639"/>
                      <a:pt x="33411" y="673663"/>
                      <a:pt x="33338" y="635413"/>
                    </a:cubicBezTo>
                    <a:lnTo>
                      <a:pt x="33338" y="604666"/>
                    </a:lnTo>
                    <a:lnTo>
                      <a:pt x="814483" y="604666"/>
                    </a:lnTo>
                    <a:close/>
                    <a:moveTo>
                      <a:pt x="856107" y="459486"/>
                    </a:moveTo>
                    <a:cubicBezTo>
                      <a:pt x="856098" y="465638"/>
                      <a:pt x="851116" y="470625"/>
                      <a:pt x="844963" y="470630"/>
                    </a:cubicBezTo>
                    <a:lnTo>
                      <a:pt x="724948" y="470630"/>
                    </a:lnTo>
                    <a:cubicBezTo>
                      <a:pt x="670791" y="470567"/>
                      <a:pt x="626903" y="426680"/>
                      <a:pt x="626840" y="372523"/>
                    </a:cubicBezTo>
                    <a:lnTo>
                      <a:pt x="626840" y="365474"/>
                    </a:lnTo>
                    <a:cubicBezTo>
                      <a:pt x="626903" y="311317"/>
                      <a:pt x="670791" y="267430"/>
                      <a:pt x="724948" y="267367"/>
                    </a:cubicBezTo>
                    <a:lnTo>
                      <a:pt x="844963" y="267367"/>
                    </a:lnTo>
                    <a:cubicBezTo>
                      <a:pt x="851116" y="267372"/>
                      <a:pt x="856098" y="272359"/>
                      <a:pt x="856107" y="278511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95F6525-6A99-CCC1-56D0-965E5E72BF1C}"/>
                  </a:ext>
                </a:extLst>
              </p:cNvPr>
              <p:cNvSpPr/>
              <p:nvPr/>
            </p:nvSpPr>
            <p:spPr>
              <a:xfrm>
                <a:off x="9840855" y="4072318"/>
                <a:ext cx="115442" cy="115442"/>
              </a:xfrm>
              <a:custGeom>
                <a:avLst/>
                <a:gdLst>
                  <a:gd name="connsiteX0" fmla="*/ 57731 w 115442"/>
                  <a:gd name="connsiteY0" fmla="*/ 0 h 115442"/>
                  <a:gd name="connsiteX1" fmla="*/ 0 w 115442"/>
                  <a:gd name="connsiteY1" fmla="*/ 57712 h 115442"/>
                  <a:gd name="connsiteX2" fmla="*/ 57712 w 115442"/>
                  <a:gd name="connsiteY2" fmla="*/ 115443 h 115442"/>
                  <a:gd name="connsiteX3" fmla="*/ 115443 w 115442"/>
                  <a:gd name="connsiteY3" fmla="*/ 57731 h 115442"/>
                  <a:gd name="connsiteX4" fmla="*/ 115443 w 115442"/>
                  <a:gd name="connsiteY4" fmla="*/ 57722 h 115442"/>
                  <a:gd name="connsiteX5" fmla="*/ 57731 w 115442"/>
                  <a:gd name="connsiteY5" fmla="*/ 0 h 115442"/>
                  <a:gd name="connsiteX6" fmla="*/ 57731 w 115442"/>
                  <a:gd name="connsiteY6" fmla="*/ 82105 h 115442"/>
                  <a:gd name="connsiteX7" fmla="*/ 33338 w 115442"/>
                  <a:gd name="connsiteY7" fmla="*/ 57731 h 115442"/>
                  <a:gd name="connsiteX8" fmla="*/ 57712 w 115442"/>
                  <a:gd name="connsiteY8" fmla="*/ 33338 h 115442"/>
                  <a:gd name="connsiteX9" fmla="*/ 82105 w 115442"/>
                  <a:gd name="connsiteY9" fmla="*/ 57712 h 115442"/>
                  <a:gd name="connsiteX10" fmla="*/ 82105 w 115442"/>
                  <a:gd name="connsiteY10" fmla="*/ 57722 h 115442"/>
                  <a:gd name="connsiteX11" fmla="*/ 57731 w 115442"/>
                  <a:gd name="connsiteY11" fmla="*/ 82105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442" h="115442">
                    <a:moveTo>
                      <a:pt x="57731" y="0"/>
                    </a:moveTo>
                    <a:cubicBezTo>
                      <a:pt x="25853" y="-6"/>
                      <a:pt x="6" y="25834"/>
                      <a:pt x="0" y="57712"/>
                    </a:cubicBezTo>
                    <a:cubicBezTo>
                      <a:pt x="-5" y="89590"/>
                      <a:pt x="25834" y="115437"/>
                      <a:pt x="57712" y="115443"/>
                    </a:cubicBezTo>
                    <a:cubicBezTo>
                      <a:pt x="89590" y="115448"/>
                      <a:pt x="115433" y="89609"/>
                      <a:pt x="115443" y="57731"/>
                    </a:cubicBezTo>
                    <a:cubicBezTo>
                      <a:pt x="115443" y="57728"/>
                      <a:pt x="115443" y="57724"/>
                      <a:pt x="115443" y="57722"/>
                    </a:cubicBezTo>
                    <a:cubicBezTo>
                      <a:pt x="115405" y="25861"/>
                      <a:pt x="89591" y="42"/>
                      <a:pt x="57731" y="0"/>
                    </a:cubicBezTo>
                    <a:close/>
                    <a:moveTo>
                      <a:pt x="57731" y="82105"/>
                    </a:moveTo>
                    <a:cubicBezTo>
                      <a:pt x="44264" y="82110"/>
                      <a:pt x="33343" y="71198"/>
                      <a:pt x="33338" y="57731"/>
                    </a:cubicBezTo>
                    <a:cubicBezTo>
                      <a:pt x="33333" y="44265"/>
                      <a:pt x="44245" y="33343"/>
                      <a:pt x="57712" y="33338"/>
                    </a:cubicBezTo>
                    <a:cubicBezTo>
                      <a:pt x="71178" y="33332"/>
                      <a:pt x="82100" y="44245"/>
                      <a:pt x="82105" y="57712"/>
                    </a:cubicBezTo>
                    <a:cubicBezTo>
                      <a:pt x="82105" y="57715"/>
                      <a:pt x="82105" y="57719"/>
                      <a:pt x="82105" y="57722"/>
                    </a:cubicBezTo>
                    <a:cubicBezTo>
                      <a:pt x="82089" y="71178"/>
                      <a:pt x="71188" y="82085"/>
                      <a:pt x="57731" y="8210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0422EC-84E2-143A-678B-B5FE06D39DCE}"/>
              </a:ext>
            </a:extLst>
          </p:cNvPr>
          <p:cNvSpPr txBox="1"/>
          <p:nvPr/>
        </p:nvSpPr>
        <p:spPr>
          <a:xfrm>
            <a:off x="438318" y="3600622"/>
            <a:ext cx="298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fr-FR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Current Valuation: </a:t>
            </a:r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$100M (2024)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8D8AF-6790-5944-DF78-95DF0ECBE15F}"/>
              </a:ext>
            </a:extLst>
          </p:cNvPr>
          <p:cNvSpPr txBox="1"/>
          <p:nvPr/>
        </p:nvSpPr>
        <p:spPr>
          <a:xfrm>
            <a:off x="4646905" y="5032460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Secure strategic investor partnerships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to fund technology expansion.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Venn diagram"/>
          <p:cNvSpPr txBox="1"/>
          <p:nvPr/>
        </p:nvSpPr>
        <p:spPr>
          <a:xfrm>
            <a:off x="3892649" y="6316184"/>
            <a:ext cx="54185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2000"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600" dirty="0">
                <a:latin typeface="Open Sans (Headings)"/>
              </a:rPr>
              <a:t>Digital Transformation Pyramid Framework for </a:t>
            </a:r>
            <a:r>
              <a:rPr lang="en-US" sz="1600" dirty="0">
                <a:latin typeface="Open Sans (Headings)"/>
              </a:rPr>
              <a:t>XYZ</a:t>
            </a:r>
            <a:endParaRPr sz="1600" dirty="0">
              <a:latin typeface="Open Sans (Headings)"/>
            </a:endParaRPr>
          </a:p>
        </p:txBody>
      </p:sp>
      <p:grpSp>
        <p:nvGrpSpPr>
          <p:cNvPr id="563" name="Group"/>
          <p:cNvGrpSpPr/>
          <p:nvPr/>
        </p:nvGrpSpPr>
        <p:grpSpPr>
          <a:xfrm>
            <a:off x="3021108" y="938743"/>
            <a:ext cx="6187885" cy="5151420"/>
            <a:chOff x="0" y="0"/>
            <a:chExt cx="12375767" cy="10302838"/>
          </a:xfrm>
        </p:grpSpPr>
        <p:sp>
          <p:nvSpPr>
            <p:cNvPr id="529" name="Shape"/>
            <p:cNvSpPr/>
            <p:nvPr/>
          </p:nvSpPr>
          <p:spPr>
            <a:xfrm>
              <a:off x="1836082" y="3607735"/>
              <a:ext cx="8694738" cy="361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1" y="0"/>
                  </a:moveTo>
                  <a:lnTo>
                    <a:pt x="0" y="21600"/>
                  </a:lnTo>
                  <a:lnTo>
                    <a:pt x="10789" y="21595"/>
                  </a:lnTo>
                  <a:lnTo>
                    <a:pt x="5381" y="0"/>
                  </a:lnTo>
                  <a:close/>
                  <a:moveTo>
                    <a:pt x="16193" y="0"/>
                  </a:moveTo>
                  <a:lnTo>
                    <a:pt x="10812" y="21600"/>
                  </a:lnTo>
                  <a:lnTo>
                    <a:pt x="21600" y="21595"/>
                  </a:lnTo>
                  <a:lnTo>
                    <a:pt x="16193" y="0"/>
                  </a:lnTo>
                  <a:close/>
                  <a:moveTo>
                    <a:pt x="16001" y="52"/>
                  </a:moveTo>
                  <a:lnTo>
                    <a:pt x="5622" y="71"/>
                  </a:lnTo>
                  <a:lnTo>
                    <a:pt x="10818" y="20898"/>
                  </a:lnTo>
                  <a:lnTo>
                    <a:pt x="16001" y="52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0" name="Shape"/>
            <p:cNvSpPr/>
            <p:nvPr/>
          </p:nvSpPr>
          <p:spPr>
            <a:xfrm>
              <a:off x="0" y="7289609"/>
              <a:ext cx="12375767" cy="301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2" y="0"/>
                  </a:moveTo>
                  <a:lnTo>
                    <a:pt x="1843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1" name="Triangle"/>
            <p:cNvSpPr/>
            <p:nvPr/>
          </p:nvSpPr>
          <p:spPr>
            <a:xfrm>
              <a:off x="4046013" y="0"/>
              <a:ext cx="4274495" cy="35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768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2" name="Line"/>
            <p:cNvSpPr/>
            <p:nvPr/>
          </p:nvSpPr>
          <p:spPr>
            <a:xfrm>
              <a:off x="4721805" y="7457079"/>
              <a:ext cx="0" cy="268986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3" name="Line"/>
            <p:cNvSpPr/>
            <p:nvPr/>
          </p:nvSpPr>
          <p:spPr>
            <a:xfrm>
              <a:off x="7668204" y="7457079"/>
              <a:ext cx="0" cy="268986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4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1775822" y="7786008"/>
              <a:ext cx="2519115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ERP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Robotic Process Automation (RPA)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AI and Machine-learning</a:t>
              </a:r>
            </a:p>
          </p:txBody>
        </p:sp>
        <p:sp>
          <p:nvSpPr>
            <p:cNvPr id="535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4979125" y="7786008"/>
              <a:ext cx="2519117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Smart Machines 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Robots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Additive Manufacturing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AGV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IoT and Sensors</a:t>
              </a:r>
            </a:p>
          </p:txBody>
        </p:sp>
        <p:sp>
          <p:nvSpPr>
            <p:cNvPr id="536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8273426" y="7786008"/>
              <a:ext cx="2753145" cy="2472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CRM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Chatbot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APIs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Big Data analytics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lang="en-US" sz="1100" dirty="0">
                  <a:latin typeface="Open Sans (Body)"/>
                </a:rPr>
                <a:t>Collaboration</a:t>
              </a:r>
              <a:r>
                <a:rPr sz="1100" dirty="0">
                  <a:latin typeface="Open Sans (Body)"/>
                </a:rPr>
                <a:t> channel (</a:t>
              </a:r>
              <a:r>
                <a:rPr lang="en-US" sz="1100" dirty="0">
                  <a:latin typeface="Open Sans (Body)"/>
                </a:rPr>
                <a:t>Slack, Microsoft Teams</a:t>
              </a:r>
              <a:r>
                <a:rPr sz="1100" dirty="0">
                  <a:latin typeface="Open Sans (Body)"/>
                </a:rPr>
                <a:t>)</a:t>
              </a:r>
            </a:p>
          </p:txBody>
        </p:sp>
        <p:sp>
          <p:nvSpPr>
            <p:cNvPr id="537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5632875" y="1882994"/>
              <a:ext cx="251911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1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1"/>
                  </a:solidFill>
                  <a:latin typeface="Open Sans (Body)"/>
                </a:rPr>
                <a:t>Business</a:t>
              </a:r>
            </a:p>
            <a:p>
              <a:pPr>
                <a:defRPr sz="2500">
                  <a:solidFill>
                    <a:schemeClr val="accent1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1"/>
                  </a:solidFill>
                  <a:latin typeface="Open Sans (Body)"/>
                </a:rPr>
                <a:t>Model</a:t>
              </a:r>
            </a:p>
          </p:txBody>
        </p:sp>
        <p:sp>
          <p:nvSpPr>
            <p:cNvPr id="538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4911367" y="3781027"/>
              <a:ext cx="2519115" cy="487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1250" dirty="0">
                  <a:latin typeface="Open Sans (Body)"/>
                </a:rPr>
                <a:t>Operations</a:t>
              </a:r>
            </a:p>
          </p:txBody>
        </p:sp>
        <p:sp>
          <p:nvSpPr>
            <p:cNvPr id="539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5276227" y="4280807"/>
              <a:ext cx="2472553" cy="1456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Manufacturing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Supply Chain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Logistics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Planning</a:t>
              </a:r>
            </a:p>
          </p:txBody>
        </p:sp>
        <p:sp>
          <p:nvSpPr>
            <p:cNvPr id="540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689098" y="4773103"/>
              <a:ext cx="159540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Go-to</a:t>
              </a:r>
            </a:p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Market</a:t>
              </a:r>
            </a:p>
          </p:txBody>
        </p:sp>
        <p:sp>
          <p:nvSpPr>
            <p:cNvPr id="541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217715" y="4746227"/>
              <a:ext cx="2519115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Operating</a:t>
              </a:r>
            </a:p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Model</a:t>
              </a:r>
            </a:p>
          </p:txBody>
        </p:sp>
        <p:sp>
          <p:nvSpPr>
            <p:cNvPr id="542" name="Rounded Rectangle"/>
            <p:cNvSpPr/>
            <p:nvPr/>
          </p:nvSpPr>
          <p:spPr>
            <a:xfrm>
              <a:off x="3200671" y="571998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3" name="Rounded Rectangle"/>
            <p:cNvSpPr/>
            <p:nvPr/>
          </p:nvSpPr>
          <p:spPr>
            <a:xfrm>
              <a:off x="3200671" y="616377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4" name="Rounded Rectangle"/>
            <p:cNvSpPr/>
            <p:nvPr/>
          </p:nvSpPr>
          <p:spPr>
            <a:xfrm>
              <a:off x="3200671" y="660756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5" name="Rounded Rectangle"/>
            <p:cNvSpPr/>
            <p:nvPr/>
          </p:nvSpPr>
          <p:spPr>
            <a:xfrm>
              <a:off x="7453283" y="5719366"/>
              <a:ext cx="1702484" cy="385749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6" name="Rounded Rectangle"/>
            <p:cNvSpPr/>
            <p:nvPr/>
          </p:nvSpPr>
          <p:spPr>
            <a:xfrm>
              <a:off x="7453283" y="6163155"/>
              <a:ext cx="1702484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7" name="Line"/>
            <p:cNvSpPr/>
            <p:nvPr/>
          </p:nvSpPr>
          <p:spPr>
            <a:xfrm>
              <a:off x="2973260" y="5907614"/>
              <a:ext cx="215165" cy="88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83"/>
                  </a:cubicBezTo>
                  <a:cubicBezTo>
                    <a:pt x="6296" y="21566"/>
                    <a:pt x="5448" y="21531"/>
                    <a:pt x="4771" y="21462"/>
                  </a:cubicBezTo>
                  <a:cubicBezTo>
                    <a:pt x="3805" y="21376"/>
                    <a:pt x="2929" y="21240"/>
                    <a:pt x="2202" y="21063"/>
                  </a:cubicBezTo>
                  <a:cubicBezTo>
                    <a:pt x="1476" y="20886"/>
                    <a:pt x="917" y="20673"/>
                    <a:pt x="566" y="20437"/>
                  </a:cubicBezTo>
                  <a:cubicBezTo>
                    <a:pt x="283" y="20272"/>
                    <a:pt x="141" y="20066"/>
                    <a:pt x="71" y="19797"/>
                  </a:cubicBezTo>
                  <a:cubicBezTo>
                    <a:pt x="0" y="19529"/>
                    <a:pt x="0" y="19199"/>
                    <a:pt x="0" y="18786"/>
                  </a:cubicBezTo>
                  <a:lnTo>
                    <a:pt x="0" y="2814"/>
                  </a:lnTo>
                  <a:cubicBezTo>
                    <a:pt x="0" y="2401"/>
                    <a:pt x="0" y="2071"/>
                    <a:pt x="71" y="1803"/>
                  </a:cubicBezTo>
                  <a:cubicBezTo>
                    <a:pt x="141" y="1534"/>
                    <a:pt x="283" y="1328"/>
                    <a:pt x="566" y="1163"/>
                  </a:cubicBezTo>
                  <a:cubicBezTo>
                    <a:pt x="917" y="927"/>
                    <a:pt x="1476" y="714"/>
                    <a:pt x="2202" y="537"/>
                  </a:cubicBezTo>
                  <a:cubicBezTo>
                    <a:pt x="2929" y="360"/>
                    <a:pt x="3805" y="224"/>
                    <a:pt x="4771" y="138"/>
                  </a:cubicBezTo>
                  <a:cubicBezTo>
                    <a:pt x="5448" y="69"/>
                    <a:pt x="6296" y="34"/>
                    <a:pt x="7397" y="17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8" name="Line"/>
            <p:cNvSpPr/>
            <p:nvPr/>
          </p:nvSpPr>
          <p:spPr>
            <a:xfrm rot="10800000">
              <a:off x="4903660" y="5907614"/>
              <a:ext cx="215165" cy="34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56"/>
                  </a:cubicBezTo>
                  <a:cubicBezTo>
                    <a:pt x="6296" y="21513"/>
                    <a:pt x="5448" y="21426"/>
                    <a:pt x="4771" y="21252"/>
                  </a:cubicBezTo>
                  <a:cubicBezTo>
                    <a:pt x="3805" y="21035"/>
                    <a:pt x="2929" y="20692"/>
                    <a:pt x="2202" y="20244"/>
                  </a:cubicBezTo>
                  <a:cubicBezTo>
                    <a:pt x="1476" y="19797"/>
                    <a:pt x="917" y="19258"/>
                    <a:pt x="566" y="18663"/>
                  </a:cubicBezTo>
                  <a:cubicBezTo>
                    <a:pt x="283" y="18246"/>
                    <a:pt x="141" y="17725"/>
                    <a:pt x="71" y="17047"/>
                  </a:cubicBezTo>
                  <a:cubicBezTo>
                    <a:pt x="0" y="16369"/>
                    <a:pt x="0" y="15534"/>
                    <a:pt x="0" y="14491"/>
                  </a:cubicBezTo>
                  <a:lnTo>
                    <a:pt x="0" y="7109"/>
                  </a:lnTo>
                  <a:cubicBezTo>
                    <a:pt x="0" y="6066"/>
                    <a:pt x="0" y="5231"/>
                    <a:pt x="71" y="4553"/>
                  </a:cubicBezTo>
                  <a:cubicBezTo>
                    <a:pt x="141" y="3875"/>
                    <a:pt x="283" y="3354"/>
                    <a:pt x="566" y="2937"/>
                  </a:cubicBezTo>
                  <a:cubicBezTo>
                    <a:pt x="917" y="2342"/>
                    <a:pt x="1476" y="1803"/>
                    <a:pt x="2202" y="1356"/>
                  </a:cubicBezTo>
                  <a:cubicBezTo>
                    <a:pt x="2929" y="908"/>
                    <a:pt x="3805" y="565"/>
                    <a:pt x="4771" y="348"/>
                  </a:cubicBezTo>
                  <a:cubicBezTo>
                    <a:pt x="5448" y="174"/>
                    <a:pt x="6296" y="87"/>
                    <a:pt x="7397" y="44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9" name="Line"/>
            <p:cNvSpPr/>
            <p:nvPr/>
          </p:nvSpPr>
          <p:spPr>
            <a:xfrm rot="10800000">
              <a:off x="4903660" y="6441014"/>
              <a:ext cx="215165" cy="34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56"/>
                  </a:cubicBezTo>
                  <a:cubicBezTo>
                    <a:pt x="6296" y="21513"/>
                    <a:pt x="5448" y="21426"/>
                    <a:pt x="4771" y="21252"/>
                  </a:cubicBezTo>
                  <a:cubicBezTo>
                    <a:pt x="3805" y="21035"/>
                    <a:pt x="2929" y="20692"/>
                    <a:pt x="2202" y="20244"/>
                  </a:cubicBezTo>
                  <a:cubicBezTo>
                    <a:pt x="1476" y="19797"/>
                    <a:pt x="917" y="19258"/>
                    <a:pt x="566" y="18663"/>
                  </a:cubicBezTo>
                  <a:cubicBezTo>
                    <a:pt x="283" y="18246"/>
                    <a:pt x="141" y="17725"/>
                    <a:pt x="71" y="17047"/>
                  </a:cubicBezTo>
                  <a:cubicBezTo>
                    <a:pt x="0" y="16369"/>
                    <a:pt x="0" y="15534"/>
                    <a:pt x="0" y="14491"/>
                  </a:cubicBezTo>
                  <a:lnTo>
                    <a:pt x="0" y="7109"/>
                  </a:lnTo>
                  <a:cubicBezTo>
                    <a:pt x="0" y="6066"/>
                    <a:pt x="0" y="5231"/>
                    <a:pt x="71" y="4553"/>
                  </a:cubicBezTo>
                  <a:cubicBezTo>
                    <a:pt x="141" y="3875"/>
                    <a:pt x="283" y="3354"/>
                    <a:pt x="566" y="2937"/>
                  </a:cubicBezTo>
                  <a:cubicBezTo>
                    <a:pt x="917" y="2342"/>
                    <a:pt x="1476" y="1803"/>
                    <a:pt x="2202" y="1356"/>
                  </a:cubicBezTo>
                  <a:cubicBezTo>
                    <a:pt x="2929" y="908"/>
                    <a:pt x="3805" y="565"/>
                    <a:pt x="4771" y="348"/>
                  </a:cubicBezTo>
                  <a:cubicBezTo>
                    <a:pt x="5448" y="174"/>
                    <a:pt x="6296" y="87"/>
                    <a:pt x="7397" y="44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0" name="Line"/>
            <p:cNvSpPr/>
            <p:nvPr/>
          </p:nvSpPr>
          <p:spPr>
            <a:xfrm>
              <a:off x="7223526" y="5907614"/>
              <a:ext cx="215164" cy="42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64"/>
                  </a:cubicBezTo>
                  <a:cubicBezTo>
                    <a:pt x="6296" y="21528"/>
                    <a:pt x="5448" y="21457"/>
                    <a:pt x="4771" y="21314"/>
                  </a:cubicBezTo>
                  <a:cubicBezTo>
                    <a:pt x="3805" y="21136"/>
                    <a:pt x="2929" y="20854"/>
                    <a:pt x="2202" y="20487"/>
                  </a:cubicBezTo>
                  <a:cubicBezTo>
                    <a:pt x="1476" y="20120"/>
                    <a:pt x="917" y="19677"/>
                    <a:pt x="566" y="19189"/>
                  </a:cubicBezTo>
                  <a:cubicBezTo>
                    <a:pt x="283" y="18846"/>
                    <a:pt x="141" y="18418"/>
                    <a:pt x="71" y="17862"/>
                  </a:cubicBezTo>
                  <a:cubicBezTo>
                    <a:pt x="0" y="17305"/>
                    <a:pt x="0" y="16620"/>
                    <a:pt x="0" y="15764"/>
                  </a:cubicBezTo>
                  <a:lnTo>
                    <a:pt x="0" y="5836"/>
                  </a:lnTo>
                  <a:cubicBezTo>
                    <a:pt x="0" y="4980"/>
                    <a:pt x="0" y="4295"/>
                    <a:pt x="71" y="3738"/>
                  </a:cubicBezTo>
                  <a:cubicBezTo>
                    <a:pt x="141" y="3182"/>
                    <a:pt x="283" y="2754"/>
                    <a:pt x="566" y="2411"/>
                  </a:cubicBezTo>
                  <a:cubicBezTo>
                    <a:pt x="917" y="1923"/>
                    <a:pt x="1476" y="1480"/>
                    <a:pt x="2202" y="1113"/>
                  </a:cubicBezTo>
                  <a:cubicBezTo>
                    <a:pt x="2929" y="746"/>
                    <a:pt x="3805" y="464"/>
                    <a:pt x="4771" y="286"/>
                  </a:cubicBezTo>
                  <a:cubicBezTo>
                    <a:pt x="5448" y="143"/>
                    <a:pt x="6296" y="72"/>
                    <a:pt x="7397" y="36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1" name="Line"/>
            <p:cNvSpPr/>
            <p:nvPr/>
          </p:nvSpPr>
          <p:spPr>
            <a:xfrm rot="10800000">
              <a:off x="9153926" y="5907614"/>
              <a:ext cx="215164" cy="42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64"/>
                  </a:cubicBezTo>
                  <a:cubicBezTo>
                    <a:pt x="6296" y="21528"/>
                    <a:pt x="5448" y="21457"/>
                    <a:pt x="4771" y="21314"/>
                  </a:cubicBezTo>
                  <a:cubicBezTo>
                    <a:pt x="3805" y="21136"/>
                    <a:pt x="2929" y="20854"/>
                    <a:pt x="2202" y="20487"/>
                  </a:cubicBezTo>
                  <a:cubicBezTo>
                    <a:pt x="1476" y="20120"/>
                    <a:pt x="917" y="19677"/>
                    <a:pt x="566" y="19189"/>
                  </a:cubicBezTo>
                  <a:cubicBezTo>
                    <a:pt x="283" y="18846"/>
                    <a:pt x="141" y="18418"/>
                    <a:pt x="71" y="17862"/>
                  </a:cubicBezTo>
                  <a:cubicBezTo>
                    <a:pt x="0" y="17305"/>
                    <a:pt x="0" y="16620"/>
                    <a:pt x="0" y="15764"/>
                  </a:cubicBezTo>
                  <a:lnTo>
                    <a:pt x="0" y="5836"/>
                  </a:lnTo>
                  <a:cubicBezTo>
                    <a:pt x="0" y="4980"/>
                    <a:pt x="0" y="4295"/>
                    <a:pt x="71" y="3738"/>
                  </a:cubicBezTo>
                  <a:cubicBezTo>
                    <a:pt x="141" y="3182"/>
                    <a:pt x="283" y="2754"/>
                    <a:pt x="566" y="2411"/>
                  </a:cubicBezTo>
                  <a:cubicBezTo>
                    <a:pt x="917" y="1923"/>
                    <a:pt x="1476" y="1480"/>
                    <a:pt x="2202" y="1113"/>
                  </a:cubicBezTo>
                  <a:cubicBezTo>
                    <a:pt x="2929" y="746"/>
                    <a:pt x="3805" y="464"/>
                    <a:pt x="4771" y="286"/>
                  </a:cubicBezTo>
                  <a:cubicBezTo>
                    <a:pt x="5448" y="143"/>
                    <a:pt x="6296" y="72"/>
                    <a:pt x="7397" y="36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6892435" y="3706314"/>
              <a:ext cx="1123640" cy="25912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chemeClr val="accent2"/>
                  </a:solidFill>
                </a:defRPr>
              </a:pPr>
              <a:endParaRPr sz="900"/>
            </a:p>
          </p:txBody>
        </p:sp>
        <p:sp>
          <p:nvSpPr>
            <p:cNvPr id="553" name="Triangle"/>
            <p:cNvSpPr/>
            <p:nvPr/>
          </p:nvSpPr>
          <p:spPr>
            <a:xfrm>
              <a:off x="4046013" y="0"/>
              <a:ext cx="4274495" cy="35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4" name="Shape"/>
            <p:cNvSpPr/>
            <p:nvPr/>
          </p:nvSpPr>
          <p:spPr>
            <a:xfrm>
              <a:off x="1836081" y="3607735"/>
              <a:ext cx="8694738" cy="361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1" y="0"/>
                  </a:moveTo>
                  <a:lnTo>
                    <a:pt x="0" y="21600"/>
                  </a:lnTo>
                  <a:lnTo>
                    <a:pt x="10789" y="21595"/>
                  </a:lnTo>
                  <a:lnTo>
                    <a:pt x="5381" y="0"/>
                  </a:lnTo>
                  <a:close/>
                  <a:moveTo>
                    <a:pt x="16193" y="0"/>
                  </a:moveTo>
                  <a:lnTo>
                    <a:pt x="10812" y="21600"/>
                  </a:lnTo>
                  <a:lnTo>
                    <a:pt x="21600" y="21595"/>
                  </a:lnTo>
                  <a:lnTo>
                    <a:pt x="16193" y="0"/>
                  </a:lnTo>
                  <a:close/>
                  <a:moveTo>
                    <a:pt x="16001" y="52"/>
                  </a:moveTo>
                  <a:lnTo>
                    <a:pt x="5622" y="71"/>
                  </a:lnTo>
                  <a:lnTo>
                    <a:pt x="10818" y="20898"/>
                  </a:lnTo>
                  <a:lnTo>
                    <a:pt x="16001" y="5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5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6928566" y="3663167"/>
              <a:ext cx="1448256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700" dirty="0"/>
                <a:t>Industry 4.0</a:t>
              </a:r>
            </a:p>
          </p:txBody>
        </p:sp>
        <p:sp>
          <p:nvSpPr>
            <p:cNvPr id="556" name="Line"/>
            <p:cNvSpPr/>
            <p:nvPr/>
          </p:nvSpPr>
          <p:spPr>
            <a:xfrm>
              <a:off x="1828906" y="3620673"/>
              <a:ext cx="6450868" cy="36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8" y="7549"/>
                  </a:moveTo>
                  <a:lnTo>
                    <a:pt x="0" y="21600"/>
                  </a:lnTo>
                  <a:lnTo>
                    <a:pt x="14381" y="21546"/>
                  </a:lnTo>
                  <a:lnTo>
                    <a:pt x="21600" y="0"/>
                  </a:lnTo>
                  <a:lnTo>
                    <a:pt x="7280" y="0"/>
                  </a:lnTo>
                  <a:lnTo>
                    <a:pt x="6212" y="3229"/>
                  </a:lnTo>
                </a:path>
              </a:pathLst>
            </a:custGeom>
            <a:noFill/>
            <a:ln w="635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7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3" y="5719367"/>
              <a:ext cx="1791042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Organization</a:t>
              </a:r>
            </a:p>
          </p:txBody>
        </p:sp>
        <p:sp>
          <p:nvSpPr>
            <p:cNvPr id="558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5" y="613840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>
                  <a:latin typeface="Open Sans (Body)"/>
                </a:rPr>
                <a:t>Process</a:t>
              </a:r>
            </a:p>
          </p:txBody>
        </p:sp>
        <p:sp>
          <p:nvSpPr>
            <p:cNvPr id="559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5" y="658219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>
                  <a:latin typeface="Open Sans (Body)"/>
                </a:rPr>
                <a:t>Tools</a:t>
              </a:r>
            </a:p>
          </p:txBody>
        </p:sp>
        <p:sp>
          <p:nvSpPr>
            <p:cNvPr id="560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580396" y="569399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Product</a:t>
              </a:r>
            </a:p>
          </p:txBody>
        </p:sp>
        <p:sp>
          <p:nvSpPr>
            <p:cNvPr id="561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580396" y="613778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Customer</a:t>
              </a:r>
            </a:p>
          </p:txBody>
        </p:sp>
        <p:sp>
          <p:nvSpPr>
            <p:cNvPr id="562" name="Shape"/>
            <p:cNvSpPr/>
            <p:nvPr/>
          </p:nvSpPr>
          <p:spPr>
            <a:xfrm>
              <a:off x="0" y="7289609"/>
              <a:ext cx="12375767" cy="301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2" y="0"/>
                  </a:moveTo>
                  <a:lnTo>
                    <a:pt x="1843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162" y="0"/>
                  </a:lnTo>
                  <a:close/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</p:grpSp>
      <p:sp>
        <p:nvSpPr>
          <p:cNvPr id="564" name="Line"/>
          <p:cNvSpPr/>
          <p:nvPr/>
        </p:nvSpPr>
        <p:spPr>
          <a:xfrm flipV="1">
            <a:off x="7005839" y="3257881"/>
            <a:ext cx="1256578" cy="0"/>
          </a:xfrm>
          <a:prstGeom prst="line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6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476365" y="2749374"/>
            <a:ext cx="89593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  <a:latin typeface="Open Sans (Body)"/>
              </a:rPr>
              <a:t>Toward the market</a:t>
            </a:r>
          </a:p>
        </p:txBody>
      </p:sp>
      <p:sp>
        <p:nvSpPr>
          <p:cNvPr id="56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755264" y="2749374"/>
            <a:ext cx="89593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  <a:latin typeface="Open Sans (Body)"/>
              </a:rPr>
              <a:t>Inside the company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822500" y="2731087"/>
            <a:ext cx="4175935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68" name="Line"/>
          <p:cNvSpPr/>
          <p:nvPr/>
        </p:nvSpPr>
        <p:spPr>
          <a:xfrm rot="16200000">
            <a:off x="1696645" y="-122450"/>
            <a:ext cx="375946" cy="2127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3" y="21581"/>
                </a:moveTo>
                <a:lnTo>
                  <a:pt x="9790" y="21581"/>
                </a:lnTo>
                <a:cubicBezTo>
                  <a:pt x="11407" y="21600"/>
                  <a:pt x="12989" y="21493"/>
                  <a:pt x="14123" y="21289"/>
                </a:cubicBezTo>
                <a:cubicBezTo>
                  <a:pt x="15046" y="21123"/>
                  <a:pt x="15601" y="20904"/>
                  <a:pt x="15687" y="20672"/>
                </a:cubicBezTo>
                <a:lnTo>
                  <a:pt x="15687" y="11797"/>
                </a:lnTo>
                <a:cubicBezTo>
                  <a:pt x="15796" y="11530"/>
                  <a:pt x="16391" y="11276"/>
                  <a:pt x="17382" y="11073"/>
                </a:cubicBezTo>
                <a:cubicBezTo>
                  <a:pt x="18467" y="10850"/>
                  <a:pt x="19960" y="10703"/>
                  <a:pt x="21600" y="10655"/>
                </a:cubicBezTo>
                <a:cubicBezTo>
                  <a:pt x="20179" y="10649"/>
                  <a:pt x="18813" y="10556"/>
                  <a:pt x="17740" y="10391"/>
                </a:cubicBezTo>
                <a:cubicBezTo>
                  <a:pt x="16383" y="10183"/>
                  <a:pt x="15606" y="9881"/>
                  <a:pt x="15613" y="9563"/>
                </a:cubicBezTo>
                <a:lnTo>
                  <a:pt x="15613" y="986"/>
                </a:lnTo>
                <a:cubicBezTo>
                  <a:pt x="15656" y="731"/>
                  <a:pt x="15122" y="484"/>
                  <a:pt x="14129" y="299"/>
                </a:cubicBezTo>
                <a:cubicBezTo>
                  <a:pt x="13138" y="114"/>
                  <a:pt x="11771" y="6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69" name="Line"/>
          <p:cNvSpPr/>
          <p:nvPr/>
        </p:nvSpPr>
        <p:spPr>
          <a:xfrm rot="16200000">
            <a:off x="10116745" y="-122450"/>
            <a:ext cx="375946" cy="2127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3" y="21581"/>
                </a:moveTo>
                <a:lnTo>
                  <a:pt x="9790" y="21581"/>
                </a:lnTo>
                <a:cubicBezTo>
                  <a:pt x="11407" y="21600"/>
                  <a:pt x="12989" y="21493"/>
                  <a:pt x="14123" y="21289"/>
                </a:cubicBezTo>
                <a:cubicBezTo>
                  <a:pt x="15046" y="21123"/>
                  <a:pt x="15601" y="20904"/>
                  <a:pt x="15687" y="20672"/>
                </a:cubicBezTo>
                <a:lnTo>
                  <a:pt x="15687" y="11797"/>
                </a:lnTo>
                <a:cubicBezTo>
                  <a:pt x="15796" y="11530"/>
                  <a:pt x="16391" y="11276"/>
                  <a:pt x="17382" y="11073"/>
                </a:cubicBezTo>
                <a:cubicBezTo>
                  <a:pt x="18467" y="10850"/>
                  <a:pt x="19960" y="10703"/>
                  <a:pt x="21600" y="10655"/>
                </a:cubicBezTo>
                <a:cubicBezTo>
                  <a:pt x="20179" y="10649"/>
                  <a:pt x="18813" y="10556"/>
                  <a:pt x="17740" y="10391"/>
                </a:cubicBezTo>
                <a:cubicBezTo>
                  <a:pt x="16383" y="10183"/>
                  <a:pt x="15606" y="9881"/>
                  <a:pt x="15613" y="9563"/>
                </a:cubicBezTo>
                <a:lnTo>
                  <a:pt x="15613" y="986"/>
                </a:lnTo>
                <a:cubicBezTo>
                  <a:pt x="15656" y="731"/>
                  <a:pt x="15122" y="484"/>
                  <a:pt x="14129" y="299"/>
                </a:cubicBezTo>
                <a:cubicBezTo>
                  <a:pt x="13138" y="114"/>
                  <a:pt x="11771" y="6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70" name="Line"/>
          <p:cNvSpPr/>
          <p:nvPr/>
        </p:nvSpPr>
        <p:spPr>
          <a:xfrm rot="16200000">
            <a:off x="5906695" y="-2113175"/>
            <a:ext cx="375946" cy="6109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3" y="21594"/>
                </a:moveTo>
                <a:lnTo>
                  <a:pt x="9790" y="21594"/>
                </a:lnTo>
                <a:cubicBezTo>
                  <a:pt x="11407" y="21600"/>
                  <a:pt x="12989" y="21563"/>
                  <a:pt x="14123" y="21492"/>
                </a:cubicBezTo>
                <a:cubicBezTo>
                  <a:pt x="15046" y="21434"/>
                  <a:pt x="15601" y="21357"/>
                  <a:pt x="15687" y="21277"/>
                </a:cubicBezTo>
                <a:lnTo>
                  <a:pt x="15687" y="11226"/>
                </a:lnTo>
                <a:cubicBezTo>
                  <a:pt x="15796" y="11133"/>
                  <a:pt x="16391" y="11044"/>
                  <a:pt x="17382" y="10974"/>
                </a:cubicBezTo>
                <a:cubicBezTo>
                  <a:pt x="18467" y="10896"/>
                  <a:pt x="19960" y="10845"/>
                  <a:pt x="21600" y="10828"/>
                </a:cubicBezTo>
                <a:cubicBezTo>
                  <a:pt x="20179" y="10826"/>
                  <a:pt x="18813" y="10793"/>
                  <a:pt x="17740" y="10736"/>
                </a:cubicBezTo>
                <a:cubicBezTo>
                  <a:pt x="16383" y="10664"/>
                  <a:pt x="15606" y="10558"/>
                  <a:pt x="15613" y="10448"/>
                </a:cubicBezTo>
                <a:lnTo>
                  <a:pt x="15613" y="343"/>
                </a:lnTo>
                <a:cubicBezTo>
                  <a:pt x="15656" y="255"/>
                  <a:pt x="15122" y="169"/>
                  <a:pt x="14129" y="104"/>
                </a:cubicBezTo>
                <a:cubicBezTo>
                  <a:pt x="13138" y="40"/>
                  <a:pt x="11771" y="2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7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9964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>
                <a:solidFill>
                  <a:schemeClr val="tx1"/>
                </a:solidFill>
                <a:latin typeface="Open Sans (Body)"/>
              </a:rPr>
              <a:t>Corporate Layers</a:t>
            </a:r>
          </a:p>
        </p:txBody>
      </p:sp>
      <p:sp>
        <p:nvSpPr>
          <p:cNvPr id="57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149525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 dirty="0">
                <a:solidFill>
                  <a:schemeClr val="tx1"/>
                </a:solidFill>
                <a:latin typeface="Open Sans (Body)"/>
              </a:rPr>
              <a:t>Corporate Building Blocks</a:t>
            </a:r>
          </a:p>
        </p:txBody>
      </p:sp>
      <p:sp>
        <p:nvSpPr>
          <p:cNvPr id="57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362954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>
                <a:solidFill>
                  <a:schemeClr val="tx1"/>
                </a:solidFill>
                <a:latin typeface="Open Sans (Body)"/>
              </a:rPr>
              <a:t>Corporate Goals</a:t>
            </a:r>
          </a:p>
        </p:txBody>
      </p:sp>
      <p:sp>
        <p:nvSpPr>
          <p:cNvPr id="574" name="Line"/>
          <p:cNvSpPr/>
          <p:nvPr/>
        </p:nvSpPr>
        <p:spPr>
          <a:xfrm flipV="1">
            <a:off x="7223299" y="2731087"/>
            <a:ext cx="4139760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5" name="Line"/>
          <p:cNvSpPr/>
          <p:nvPr/>
        </p:nvSpPr>
        <p:spPr>
          <a:xfrm flipV="1">
            <a:off x="8314665" y="4571824"/>
            <a:ext cx="3048394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6" name="Line"/>
          <p:cNvSpPr/>
          <p:nvPr/>
        </p:nvSpPr>
        <p:spPr>
          <a:xfrm flipV="1">
            <a:off x="808965" y="4571824"/>
            <a:ext cx="3048394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5745" y="1131562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Achieve $1B Valuation in 10 Years through digital-driven operational efficiency and product innovation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7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2037986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Business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Strategy</a:t>
            </a:r>
          </a:p>
        </p:txBody>
      </p:sp>
      <p:sp>
        <p:nvSpPr>
          <p:cNvPr id="57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3873136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Corporate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Execution</a:t>
            </a:r>
          </a:p>
        </p:txBody>
      </p:sp>
      <p:sp>
        <p:nvSpPr>
          <p:cNvPr id="58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5388144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>
                <a:latin typeface="Open Sans (Body)"/>
              </a:rPr>
              <a:t>Enabling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>
                <a:latin typeface="Open Sans (Body)"/>
              </a:rPr>
              <a:t>Technologies</a:t>
            </a:r>
          </a:p>
        </p:txBody>
      </p:sp>
      <p:sp>
        <p:nvSpPr>
          <p:cNvPr id="58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74495" y="2923537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Enhance Production Efficiency: Reduce operational costs and downtime through automation.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8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74495" y="4667120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Automate Repetitive Tasks to improve speed and accuracy. Enable Real-Time Monitoring across manufacturing and supply chain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83" name="Line"/>
          <p:cNvSpPr/>
          <p:nvPr/>
        </p:nvSpPr>
        <p:spPr>
          <a:xfrm flipV="1">
            <a:off x="9228085" y="6087948"/>
            <a:ext cx="2134975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84" name="Line"/>
          <p:cNvSpPr/>
          <p:nvPr/>
        </p:nvSpPr>
        <p:spPr>
          <a:xfrm flipV="1">
            <a:off x="833385" y="6081598"/>
            <a:ext cx="2157586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grpSp>
        <p:nvGrpSpPr>
          <p:cNvPr id="588" name="Group"/>
          <p:cNvGrpSpPr/>
          <p:nvPr/>
        </p:nvGrpSpPr>
        <p:grpSpPr>
          <a:xfrm>
            <a:off x="9293179" y="1187086"/>
            <a:ext cx="203201" cy="203201"/>
            <a:chOff x="0" y="0"/>
            <a:chExt cx="406400" cy="406400"/>
          </a:xfrm>
        </p:grpSpPr>
        <p:sp>
          <p:nvSpPr>
            <p:cNvPr id="585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86" name="Shape"/>
            <p:cNvSpPr/>
            <p:nvPr/>
          </p:nvSpPr>
          <p:spPr>
            <a:xfrm>
              <a:off x="171063" y="119705"/>
              <a:ext cx="218815" cy="26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50"/>
                  </a:moveTo>
                  <a:lnTo>
                    <a:pt x="5480" y="0"/>
                  </a:lnTo>
                  <a:lnTo>
                    <a:pt x="0" y="2690"/>
                  </a:lnTo>
                  <a:lnTo>
                    <a:pt x="2959" y="5156"/>
                  </a:lnTo>
                  <a:lnTo>
                    <a:pt x="2623" y="13045"/>
                  </a:lnTo>
                  <a:lnTo>
                    <a:pt x="12823" y="21600"/>
                  </a:lnTo>
                  <a:cubicBezTo>
                    <a:pt x="14999" y="20620"/>
                    <a:pt x="16932" y="19301"/>
                    <a:pt x="18520" y="17716"/>
                  </a:cubicBezTo>
                  <a:cubicBezTo>
                    <a:pt x="19802" y="16435"/>
                    <a:pt x="20841" y="14996"/>
                    <a:pt x="21600" y="1345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87" name="Shape"/>
            <p:cNvSpPr/>
            <p:nvPr/>
          </p:nvSpPr>
          <p:spPr>
            <a:xfrm>
              <a:off x="169924" y="119254"/>
              <a:ext cx="58424" cy="15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85" extrusionOk="0">
                  <a:moveTo>
                    <a:pt x="0" y="1732"/>
                  </a:moveTo>
                  <a:cubicBezTo>
                    <a:pt x="-1" y="1616"/>
                    <a:pt x="100" y="1502"/>
                    <a:pt x="287" y="1407"/>
                  </a:cubicBezTo>
                  <a:cubicBezTo>
                    <a:pt x="489" y="1306"/>
                    <a:pt x="779" y="1232"/>
                    <a:pt x="1111" y="1198"/>
                  </a:cubicBezTo>
                  <a:lnTo>
                    <a:pt x="8348" y="207"/>
                  </a:lnTo>
                  <a:cubicBezTo>
                    <a:pt x="8705" y="144"/>
                    <a:pt x="9079" y="94"/>
                    <a:pt x="9464" y="60"/>
                  </a:cubicBezTo>
                  <a:cubicBezTo>
                    <a:pt x="9886" y="22"/>
                    <a:pt x="10318" y="2"/>
                    <a:pt x="10752" y="1"/>
                  </a:cubicBezTo>
                  <a:lnTo>
                    <a:pt x="20274" y="1"/>
                  </a:lnTo>
                  <a:cubicBezTo>
                    <a:pt x="20690" y="-10"/>
                    <a:pt x="21092" y="58"/>
                    <a:pt x="21339" y="180"/>
                  </a:cubicBezTo>
                  <a:cubicBezTo>
                    <a:pt x="21513" y="267"/>
                    <a:pt x="21593" y="374"/>
                    <a:pt x="21563" y="480"/>
                  </a:cubicBezTo>
                  <a:lnTo>
                    <a:pt x="21599" y="21163"/>
                  </a:lnTo>
                  <a:cubicBezTo>
                    <a:pt x="21587" y="21270"/>
                    <a:pt x="21469" y="21371"/>
                    <a:pt x="21266" y="21448"/>
                  </a:cubicBezTo>
                  <a:cubicBezTo>
                    <a:pt x="21024" y="21540"/>
                    <a:pt x="20684" y="21590"/>
                    <a:pt x="20334" y="21584"/>
                  </a:cubicBezTo>
                  <a:lnTo>
                    <a:pt x="11015" y="21584"/>
                  </a:lnTo>
                  <a:cubicBezTo>
                    <a:pt x="10657" y="21590"/>
                    <a:pt x="10311" y="21537"/>
                    <a:pt x="10072" y="21440"/>
                  </a:cubicBezTo>
                  <a:cubicBezTo>
                    <a:pt x="9891" y="21367"/>
                    <a:pt x="9785" y="21273"/>
                    <a:pt x="9771" y="21174"/>
                  </a:cubicBezTo>
                  <a:lnTo>
                    <a:pt x="9636" y="4253"/>
                  </a:lnTo>
                  <a:cubicBezTo>
                    <a:pt x="9639" y="4193"/>
                    <a:pt x="9570" y="4136"/>
                    <a:pt x="9447" y="4098"/>
                  </a:cubicBezTo>
                  <a:cubicBezTo>
                    <a:pt x="9286" y="4047"/>
                    <a:pt x="9059" y="4034"/>
                    <a:pt x="8864" y="4064"/>
                  </a:cubicBezTo>
                  <a:lnTo>
                    <a:pt x="1543" y="4572"/>
                  </a:lnTo>
                  <a:cubicBezTo>
                    <a:pt x="1228" y="4613"/>
                    <a:pt x="880" y="4601"/>
                    <a:pt x="591" y="4541"/>
                  </a:cubicBezTo>
                  <a:cubicBezTo>
                    <a:pt x="265" y="4472"/>
                    <a:pt x="51" y="4349"/>
                    <a:pt x="19" y="4212"/>
                  </a:cubicBezTo>
                  <a:lnTo>
                    <a:pt x="0" y="1732"/>
                  </a:ln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9276540" y="2999819"/>
            <a:ext cx="203201" cy="203201"/>
            <a:chOff x="0" y="0"/>
            <a:chExt cx="406400" cy="406400"/>
          </a:xfrm>
        </p:grpSpPr>
        <p:sp>
          <p:nvSpPr>
            <p:cNvPr id="589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0" name="Shape"/>
            <p:cNvSpPr/>
            <p:nvPr/>
          </p:nvSpPr>
          <p:spPr>
            <a:xfrm>
              <a:off x="153604" y="125264"/>
              <a:ext cx="240493" cy="26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01"/>
                  </a:moveTo>
                  <a:lnTo>
                    <a:pt x="8288" y="0"/>
                  </a:lnTo>
                  <a:lnTo>
                    <a:pt x="2509" y="135"/>
                  </a:lnTo>
                  <a:lnTo>
                    <a:pt x="0" y="3119"/>
                  </a:lnTo>
                  <a:lnTo>
                    <a:pt x="4283" y="7078"/>
                  </a:lnTo>
                  <a:lnTo>
                    <a:pt x="102" y="11743"/>
                  </a:lnTo>
                  <a:lnTo>
                    <a:pt x="11001" y="21600"/>
                  </a:lnTo>
                  <a:cubicBezTo>
                    <a:pt x="13575" y="20713"/>
                    <a:pt x="15892" y="19313"/>
                    <a:pt x="17776" y="17505"/>
                  </a:cubicBezTo>
                  <a:cubicBezTo>
                    <a:pt x="19460" y="15889"/>
                    <a:pt x="20761" y="13982"/>
                    <a:pt x="21600" y="119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1" name="Shape"/>
            <p:cNvSpPr/>
            <p:nvPr/>
          </p:nvSpPr>
          <p:spPr>
            <a:xfrm>
              <a:off x="152500" y="110162"/>
              <a:ext cx="109524" cy="16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38" extrusionOk="0">
                  <a:moveTo>
                    <a:pt x="6392" y="6090"/>
                  </a:moveTo>
                  <a:lnTo>
                    <a:pt x="6392" y="6882"/>
                  </a:lnTo>
                  <a:cubicBezTo>
                    <a:pt x="6396" y="6960"/>
                    <a:pt x="6364" y="7038"/>
                    <a:pt x="6299" y="7103"/>
                  </a:cubicBezTo>
                  <a:cubicBezTo>
                    <a:pt x="6199" y="7203"/>
                    <a:pt x="6036" y="7265"/>
                    <a:pt x="5859" y="7271"/>
                  </a:cubicBezTo>
                  <a:lnTo>
                    <a:pt x="664" y="7276"/>
                  </a:lnTo>
                  <a:cubicBezTo>
                    <a:pt x="513" y="7279"/>
                    <a:pt x="364" y="7246"/>
                    <a:pt x="246" y="7182"/>
                  </a:cubicBezTo>
                  <a:cubicBezTo>
                    <a:pt x="87" y="7096"/>
                    <a:pt x="-4" y="6966"/>
                    <a:pt x="0" y="6829"/>
                  </a:cubicBezTo>
                  <a:lnTo>
                    <a:pt x="0" y="5619"/>
                  </a:lnTo>
                  <a:cubicBezTo>
                    <a:pt x="70" y="4333"/>
                    <a:pt x="814" y="3104"/>
                    <a:pt x="2100" y="2154"/>
                  </a:cubicBezTo>
                  <a:cubicBezTo>
                    <a:pt x="3421" y="1178"/>
                    <a:pt x="5208" y="568"/>
                    <a:pt x="7110" y="255"/>
                  </a:cubicBezTo>
                  <a:cubicBezTo>
                    <a:pt x="8638" y="4"/>
                    <a:pt x="10219" y="-53"/>
                    <a:pt x="11785" y="45"/>
                  </a:cubicBezTo>
                  <a:cubicBezTo>
                    <a:pt x="13407" y="147"/>
                    <a:pt x="15006" y="416"/>
                    <a:pt x="16439" y="941"/>
                  </a:cubicBezTo>
                  <a:cubicBezTo>
                    <a:pt x="17732" y="1414"/>
                    <a:pt x="18850" y="2083"/>
                    <a:pt x="19663" y="2911"/>
                  </a:cubicBezTo>
                  <a:cubicBezTo>
                    <a:pt x="20479" y="3743"/>
                    <a:pt x="20958" y="4708"/>
                    <a:pt x="20995" y="5706"/>
                  </a:cubicBezTo>
                  <a:cubicBezTo>
                    <a:pt x="21032" y="6696"/>
                    <a:pt x="20633" y="7663"/>
                    <a:pt x="20034" y="8566"/>
                  </a:cubicBezTo>
                  <a:cubicBezTo>
                    <a:pt x="19352" y="9594"/>
                    <a:pt x="18420" y="10534"/>
                    <a:pt x="17385" y="11416"/>
                  </a:cubicBezTo>
                  <a:cubicBezTo>
                    <a:pt x="16088" y="12522"/>
                    <a:pt x="14633" y="13536"/>
                    <a:pt x="13193" y="14557"/>
                  </a:cubicBezTo>
                  <a:cubicBezTo>
                    <a:pt x="11732" y="15593"/>
                    <a:pt x="10284" y="16637"/>
                    <a:pt x="8849" y="17689"/>
                  </a:cubicBezTo>
                  <a:cubicBezTo>
                    <a:pt x="8783" y="17718"/>
                    <a:pt x="8752" y="17772"/>
                    <a:pt x="8771" y="17824"/>
                  </a:cubicBezTo>
                  <a:cubicBezTo>
                    <a:pt x="8792" y="17880"/>
                    <a:pt x="8867" y="17919"/>
                    <a:pt x="8953" y="17919"/>
                  </a:cubicBezTo>
                  <a:lnTo>
                    <a:pt x="20829" y="17919"/>
                  </a:lnTo>
                  <a:cubicBezTo>
                    <a:pt x="21022" y="17905"/>
                    <a:pt x="21215" y="17947"/>
                    <a:pt x="21361" y="18034"/>
                  </a:cubicBezTo>
                  <a:cubicBezTo>
                    <a:pt x="21510" y="18123"/>
                    <a:pt x="21595" y="18250"/>
                    <a:pt x="21596" y="18384"/>
                  </a:cubicBezTo>
                  <a:lnTo>
                    <a:pt x="21596" y="21136"/>
                  </a:lnTo>
                  <a:cubicBezTo>
                    <a:pt x="21581" y="21230"/>
                    <a:pt x="21522" y="21318"/>
                    <a:pt x="21429" y="21387"/>
                  </a:cubicBezTo>
                  <a:cubicBezTo>
                    <a:pt x="21320" y="21470"/>
                    <a:pt x="21169" y="21522"/>
                    <a:pt x="21007" y="21534"/>
                  </a:cubicBezTo>
                  <a:lnTo>
                    <a:pt x="979" y="21534"/>
                  </a:lnTo>
                  <a:cubicBezTo>
                    <a:pt x="819" y="21547"/>
                    <a:pt x="657" y="21521"/>
                    <a:pt x="522" y="21461"/>
                  </a:cubicBezTo>
                  <a:cubicBezTo>
                    <a:pt x="361" y="21389"/>
                    <a:pt x="252" y="21274"/>
                    <a:pt x="222" y="21146"/>
                  </a:cubicBezTo>
                  <a:lnTo>
                    <a:pt x="189" y="18578"/>
                  </a:lnTo>
                  <a:cubicBezTo>
                    <a:pt x="178" y="18441"/>
                    <a:pt x="210" y="18305"/>
                    <a:pt x="282" y="18177"/>
                  </a:cubicBezTo>
                  <a:cubicBezTo>
                    <a:pt x="350" y="18057"/>
                    <a:pt x="453" y="17948"/>
                    <a:pt x="584" y="17855"/>
                  </a:cubicBezTo>
                  <a:lnTo>
                    <a:pt x="11394" y="10005"/>
                  </a:lnTo>
                  <a:cubicBezTo>
                    <a:pt x="11963" y="9497"/>
                    <a:pt x="12527" y="8986"/>
                    <a:pt x="13086" y="8472"/>
                  </a:cubicBezTo>
                  <a:cubicBezTo>
                    <a:pt x="13627" y="7974"/>
                    <a:pt x="14170" y="7464"/>
                    <a:pt x="14420" y="6868"/>
                  </a:cubicBezTo>
                  <a:cubicBezTo>
                    <a:pt x="14709" y="6181"/>
                    <a:pt x="14575" y="5464"/>
                    <a:pt x="14044" y="4885"/>
                  </a:cubicBezTo>
                  <a:cubicBezTo>
                    <a:pt x="13593" y="4393"/>
                    <a:pt x="12875" y="4026"/>
                    <a:pt x="12023" y="3825"/>
                  </a:cubicBezTo>
                  <a:cubicBezTo>
                    <a:pt x="10659" y="3503"/>
                    <a:pt x="9231" y="3631"/>
                    <a:pt x="8076" y="4087"/>
                  </a:cubicBezTo>
                  <a:cubicBezTo>
                    <a:pt x="7569" y="4288"/>
                    <a:pt x="7113" y="4553"/>
                    <a:pt x="6802" y="4894"/>
                  </a:cubicBezTo>
                  <a:cubicBezTo>
                    <a:pt x="6487" y="5241"/>
                    <a:pt x="6333" y="5657"/>
                    <a:pt x="6392" y="6090"/>
                  </a:cubicBez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9307015" y="4725913"/>
            <a:ext cx="203201" cy="203201"/>
            <a:chOff x="0" y="0"/>
            <a:chExt cx="406400" cy="406400"/>
          </a:xfrm>
        </p:grpSpPr>
        <p:sp>
          <p:nvSpPr>
            <p:cNvPr id="593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4" name="Shape"/>
            <p:cNvSpPr/>
            <p:nvPr/>
          </p:nvSpPr>
          <p:spPr>
            <a:xfrm>
              <a:off x="158850" y="123129"/>
              <a:ext cx="238526" cy="26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6"/>
                  </a:moveTo>
                  <a:lnTo>
                    <a:pt x="8875" y="0"/>
                  </a:lnTo>
                  <a:lnTo>
                    <a:pt x="0" y="2059"/>
                  </a:lnTo>
                  <a:lnTo>
                    <a:pt x="3454" y="5169"/>
                  </a:lnTo>
                  <a:lnTo>
                    <a:pt x="3192" y="6850"/>
                  </a:lnTo>
                  <a:lnTo>
                    <a:pt x="6750" y="10052"/>
                  </a:lnTo>
                  <a:lnTo>
                    <a:pt x="5490" y="11512"/>
                  </a:lnTo>
                  <a:lnTo>
                    <a:pt x="2410" y="8864"/>
                  </a:lnTo>
                  <a:lnTo>
                    <a:pt x="953" y="11886"/>
                  </a:lnTo>
                  <a:lnTo>
                    <a:pt x="11639" y="21600"/>
                  </a:lnTo>
                  <a:cubicBezTo>
                    <a:pt x="14159" y="20558"/>
                    <a:pt x="16388" y="19022"/>
                    <a:pt x="18162" y="17104"/>
                  </a:cubicBezTo>
                  <a:cubicBezTo>
                    <a:pt x="19707" y="15434"/>
                    <a:pt x="20875" y="13509"/>
                    <a:pt x="21600" y="114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5" name="Shape"/>
            <p:cNvSpPr/>
            <p:nvPr/>
          </p:nvSpPr>
          <p:spPr>
            <a:xfrm>
              <a:off x="154283" y="122084"/>
              <a:ext cx="105961" cy="16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91" extrusionOk="0">
                  <a:moveTo>
                    <a:pt x="12133" y="3705"/>
                  </a:moveTo>
                  <a:lnTo>
                    <a:pt x="1263" y="3705"/>
                  </a:lnTo>
                  <a:cubicBezTo>
                    <a:pt x="1093" y="3705"/>
                    <a:pt x="928" y="3666"/>
                    <a:pt x="798" y="3594"/>
                  </a:cubicBezTo>
                  <a:cubicBezTo>
                    <a:pt x="678" y="3528"/>
                    <a:pt x="594" y="3438"/>
                    <a:pt x="560" y="3337"/>
                  </a:cubicBezTo>
                  <a:lnTo>
                    <a:pt x="560" y="514"/>
                  </a:lnTo>
                  <a:cubicBezTo>
                    <a:pt x="555" y="373"/>
                    <a:pt x="640" y="238"/>
                    <a:pt x="793" y="140"/>
                  </a:cubicBezTo>
                  <a:cubicBezTo>
                    <a:pt x="918" y="60"/>
                    <a:pt x="1081" y="11"/>
                    <a:pt x="1254" y="0"/>
                  </a:cubicBezTo>
                  <a:lnTo>
                    <a:pt x="20447" y="0"/>
                  </a:lnTo>
                  <a:cubicBezTo>
                    <a:pt x="20614" y="-2"/>
                    <a:pt x="20776" y="39"/>
                    <a:pt x="20896" y="115"/>
                  </a:cubicBezTo>
                  <a:cubicBezTo>
                    <a:pt x="21022" y="193"/>
                    <a:pt x="21092" y="302"/>
                    <a:pt x="21092" y="415"/>
                  </a:cubicBezTo>
                  <a:lnTo>
                    <a:pt x="21092" y="3562"/>
                  </a:lnTo>
                  <a:cubicBezTo>
                    <a:pt x="21087" y="3658"/>
                    <a:pt x="21056" y="3753"/>
                    <a:pt x="21000" y="3842"/>
                  </a:cubicBezTo>
                  <a:cubicBezTo>
                    <a:pt x="20947" y="3928"/>
                    <a:pt x="20871" y="4008"/>
                    <a:pt x="20776" y="4078"/>
                  </a:cubicBezTo>
                  <a:lnTo>
                    <a:pt x="14615" y="7758"/>
                  </a:lnTo>
                  <a:cubicBezTo>
                    <a:pt x="14538" y="7808"/>
                    <a:pt x="14510" y="7882"/>
                    <a:pt x="14542" y="7950"/>
                  </a:cubicBezTo>
                  <a:cubicBezTo>
                    <a:pt x="14567" y="8001"/>
                    <a:pt x="14623" y="8042"/>
                    <a:pt x="14697" y="8064"/>
                  </a:cubicBezTo>
                  <a:cubicBezTo>
                    <a:pt x="15727" y="8167"/>
                    <a:pt x="16712" y="8411"/>
                    <a:pt x="17589" y="8779"/>
                  </a:cubicBezTo>
                  <a:cubicBezTo>
                    <a:pt x="18597" y="9202"/>
                    <a:pt x="19434" y="9776"/>
                    <a:pt x="20059" y="10445"/>
                  </a:cubicBezTo>
                  <a:cubicBezTo>
                    <a:pt x="20822" y="11262"/>
                    <a:pt x="21235" y="12169"/>
                    <a:pt x="21412" y="13104"/>
                  </a:cubicBezTo>
                  <a:cubicBezTo>
                    <a:pt x="21588" y="14039"/>
                    <a:pt x="21528" y="15007"/>
                    <a:pt x="21273" y="15951"/>
                  </a:cubicBezTo>
                  <a:cubicBezTo>
                    <a:pt x="21068" y="16709"/>
                    <a:pt x="20740" y="17451"/>
                    <a:pt x="20211" y="18132"/>
                  </a:cubicBezTo>
                  <a:cubicBezTo>
                    <a:pt x="19696" y="18796"/>
                    <a:pt x="18997" y="19394"/>
                    <a:pt x="18143" y="19891"/>
                  </a:cubicBezTo>
                  <a:cubicBezTo>
                    <a:pt x="16120" y="21069"/>
                    <a:pt x="13441" y="21598"/>
                    <a:pt x="10734" y="21591"/>
                  </a:cubicBezTo>
                  <a:cubicBezTo>
                    <a:pt x="9081" y="21587"/>
                    <a:pt x="7448" y="21385"/>
                    <a:pt x="5977" y="20953"/>
                  </a:cubicBezTo>
                  <a:cubicBezTo>
                    <a:pt x="4452" y="20506"/>
                    <a:pt x="3115" y="19817"/>
                    <a:pt x="2073" y="18929"/>
                  </a:cubicBezTo>
                  <a:cubicBezTo>
                    <a:pt x="862" y="17895"/>
                    <a:pt x="145" y="16650"/>
                    <a:pt x="13" y="15350"/>
                  </a:cubicBezTo>
                  <a:lnTo>
                    <a:pt x="2" y="14852"/>
                  </a:lnTo>
                  <a:cubicBezTo>
                    <a:pt x="-12" y="14739"/>
                    <a:pt x="49" y="14627"/>
                    <a:pt x="170" y="14546"/>
                  </a:cubicBezTo>
                  <a:cubicBezTo>
                    <a:pt x="295" y="14462"/>
                    <a:pt x="469" y="14420"/>
                    <a:pt x="646" y="14429"/>
                  </a:cubicBezTo>
                  <a:lnTo>
                    <a:pt x="5990" y="14429"/>
                  </a:lnTo>
                  <a:cubicBezTo>
                    <a:pt x="6127" y="14434"/>
                    <a:pt x="6257" y="14472"/>
                    <a:pt x="6355" y="14535"/>
                  </a:cubicBezTo>
                  <a:cubicBezTo>
                    <a:pt x="6460" y="14603"/>
                    <a:pt x="6522" y="14695"/>
                    <a:pt x="6526" y="14791"/>
                  </a:cubicBezTo>
                  <a:cubicBezTo>
                    <a:pt x="6610" y="15121"/>
                    <a:pt x="6718" y="15448"/>
                    <a:pt x="6850" y="15771"/>
                  </a:cubicBezTo>
                  <a:cubicBezTo>
                    <a:pt x="6942" y="15998"/>
                    <a:pt x="7046" y="16223"/>
                    <a:pt x="7161" y="16445"/>
                  </a:cubicBezTo>
                  <a:cubicBezTo>
                    <a:pt x="7666" y="17125"/>
                    <a:pt x="8547" y="17608"/>
                    <a:pt x="9568" y="17834"/>
                  </a:cubicBezTo>
                  <a:cubicBezTo>
                    <a:pt x="10568" y="18055"/>
                    <a:pt x="11702" y="18029"/>
                    <a:pt x="12693" y="17662"/>
                  </a:cubicBezTo>
                  <a:cubicBezTo>
                    <a:pt x="14380" y="17037"/>
                    <a:pt x="14922" y="15695"/>
                    <a:pt x="14955" y="14403"/>
                  </a:cubicBezTo>
                  <a:cubicBezTo>
                    <a:pt x="14994" y="12890"/>
                    <a:pt x="14322" y="11313"/>
                    <a:pt x="12282" y="10703"/>
                  </a:cubicBezTo>
                  <a:cubicBezTo>
                    <a:pt x="11786" y="10554"/>
                    <a:pt x="11242" y="10487"/>
                    <a:pt x="10698" y="10509"/>
                  </a:cubicBezTo>
                  <a:cubicBezTo>
                    <a:pt x="10298" y="10525"/>
                    <a:pt x="9905" y="10589"/>
                    <a:pt x="9540" y="10698"/>
                  </a:cubicBezTo>
                  <a:lnTo>
                    <a:pt x="8545" y="11086"/>
                  </a:lnTo>
                  <a:cubicBezTo>
                    <a:pt x="8397" y="11157"/>
                    <a:pt x="8216" y="11191"/>
                    <a:pt x="8034" y="11182"/>
                  </a:cubicBezTo>
                  <a:cubicBezTo>
                    <a:pt x="7838" y="11172"/>
                    <a:pt x="7656" y="11114"/>
                    <a:pt x="7523" y="11019"/>
                  </a:cubicBezTo>
                  <a:lnTo>
                    <a:pt x="4907" y="8740"/>
                  </a:lnTo>
                  <a:cubicBezTo>
                    <a:pt x="4780" y="8645"/>
                    <a:pt x="4719" y="8520"/>
                    <a:pt x="4739" y="8394"/>
                  </a:cubicBezTo>
                  <a:cubicBezTo>
                    <a:pt x="4758" y="8276"/>
                    <a:pt x="4847" y="8168"/>
                    <a:pt x="4987" y="8092"/>
                  </a:cubicBezTo>
                  <a:lnTo>
                    <a:pt x="12302" y="3940"/>
                  </a:lnTo>
                  <a:cubicBezTo>
                    <a:pt x="12347" y="3901"/>
                    <a:pt x="12360" y="3851"/>
                    <a:pt x="12336" y="3805"/>
                  </a:cubicBezTo>
                  <a:cubicBezTo>
                    <a:pt x="12306" y="3747"/>
                    <a:pt x="12226" y="3707"/>
                    <a:pt x="12133" y="3705"/>
                  </a:cubicBez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Venn diagram"/>
          <p:cNvSpPr txBox="1"/>
          <p:nvPr/>
        </p:nvSpPr>
        <p:spPr>
          <a:xfrm>
            <a:off x="1468855" y="747344"/>
            <a:ext cx="7679583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4600"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2800" dirty="0">
                <a:latin typeface="Open Sans (Headings)"/>
              </a:rPr>
              <a:t>Digital Transformation Process Step-by-step</a:t>
            </a:r>
          </a:p>
        </p:txBody>
      </p:sp>
      <p:sp>
        <p:nvSpPr>
          <p:cNvPr id="988" name="Shape"/>
          <p:cNvSpPr/>
          <p:nvPr/>
        </p:nvSpPr>
        <p:spPr>
          <a:xfrm>
            <a:off x="820533" y="2210806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89" name="Shape"/>
          <p:cNvSpPr/>
          <p:nvPr/>
        </p:nvSpPr>
        <p:spPr>
          <a:xfrm rot="10800000">
            <a:off x="8362520" y="2210806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0" name="Line"/>
          <p:cNvSpPr/>
          <p:nvPr/>
        </p:nvSpPr>
        <p:spPr>
          <a:xfrm flipV="1">
            <a:off x="7199286" y="2643787"/>
            <a:ext cx="1078968" cy="0"/>
          </a:xfrm>
          <a:prstGeom prst="line">
            <a:avLst/>
          </a:prstGeom>
          <a:noFill/>
          <a:ln w="50800" cap="rnd">
            <a:solidFill>
              <a:schemeClr val="accent1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1" name="Shape"/>
          <p:cNvSpPr/>
          <p:nvPr/>
        </p:nvSpPr>
        <p:spPr>
          <a:xfrm>
            <a:off x="820533" y="2210806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3" name="Line"/>
          <p:cNvSpPr/>
          <p:nvPr/>
        </p:nvSpPr>
        <p:spPr>
          <a:xfrm>
            <a:off x="8753390" y="1580517"/>
            <a:ext cx="1" cy="519427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4" name="Line"/>
          <p:cNvSpPr/>
          <p:nvPr/>
        </p:nvSpPr>
        <p:spPr>
          <a:xfrm flipV="1">
            <a:off x="2332295" y="1840231"/>
            <a:ext cx="6408155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084285" y="1632502"/>
            <a:ext cx="614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pPr>
            <a:r>
              <a:rPr sz="1100" dirty="0">
                <a:latin typeface="Open Sans (Body)"/>
              </a:rPr>
              <a:t>Future </a:t>
            </a:r>
          </a:p>
          <a:p>
            <a:pPr algn="l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pPr>
            <a:r>
              <a:rPr sz="1100" dirty="0">
                <a:latin typeface="Open Sans (Body)"/>
              </a:rPr>
              <a:t>Vision</a:t>
            </a:r>
          </a:p>
        </p:txBody>
      </p:sp>
      <p:sp>
        <p:nvSpPr>
          <p:cNvPr id="996" name="Graphic 117"/>
          <p:cNvSpPr/>
          <p:nvPr/>
        </p:nvSpPr>
        <p:spPr>
          <a:xfrm>
            <a:off x="8858052" y="1650297"/>
            <a:ext cx="181407" cy="17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24" extrusionOk="0">
                <a:moveTo>
                  <a:pt x="21374" y="8133"/>
                </a:moveTo>
                <a:cubicBezTo>
                  <a:pt x="21233" y="7678"/>
                  <a:pt x="20848" y="7356"/>
                  <a:pt x="20394" y="7313"/>
                </a:cubicBezTo>
                <a:lnTo>
                  <a:pt x="14208" y="6724"/>
                </a:lnTo>
                <a:lnTo>
                  <a:pt x="11763" y="725"/>
                </a:lnTo>
                <a:cubicBezTo>
                  <a:pt x="11583" y="284"/>
                  <a:pt x="11172" y="0"/>
                  <a:pt x="10715" y="0"/>
                </a:cubicBezTo>
                <a:cubicBezTo>
                  <a:pt x="10258" y="0"/>
                  <a:pt x="9847" y="284"/>
                  <a:pt x="9668" y="725"/>
                </a:cubicBezTo>
                <a:lnTo>
                  <a:pt x="7223" y="6724"/>
                </a:lnTo>
                <a:lnTo>
                  <a:pt x="1036" y="7313"/>
                </a:lnTo>
                <a:cubicBezTo>
                  <a:pt x="582" y="7357"/>
                  <a:pt x="198" y="7679"/>
                  <a:pt x="56" y="8133"/>
                </a:cubicBezTo>
                <a:cubicBezTo>
                  <a:pt x="-85" y="8588"/>
                  <a:pt x="45" y="9086"/>
                  <a:pt x="388" y="9402"/>
                </a:cubicBezTo>
                <a:lnTo>
                  <a:pt x="5065" y="13699"/>
                </a:lnTo>
                <a:lnTo>
                  <a:pt x="3686" y="20064"/>
                </a:lnTo>
                <a:cubicBezTo>
                  <a:pt x="3585" y="20532"/>
                  <a:pt x="3758" y="21016"/>
                  <a:pt x="4129" y="21297"/>
                </a:cubicBezTo>
                <a:cubicBezTo>
                  <a:pt x="4328" y="21448"/>
                  <a:pt x="4562" y="21524"/>
                  <a:pt x="4797" y="21524"/>
                </a:cubicBezTo>
                <a:cubicBezTo>
                  <a:pt x="4998" y="21524"/>
                  <a:pt x="5200" y="21468"/>
                  <a:pt x="5381" y="21355"/>
                </a:cubicBezTo>
                <a:lnTo>
                  <a:pt x="10715" y="18012"/>
                </a:lnTo>
                <a:lnTo>
                  <a:pt x="16048" y="21355"/>
                </a:lnTo>
                <a:cubicBezTo>
                  <a:pt x="16440" y="21600"/>
                  <a:pt x="16932" y="21578"/>
                  <a:pt x="17301" y="21297"/>
                </a:cubicBezTo>
                <a:cubicBezTo>
                  <a:pt x="17672" y="21016"/>
                  <a:pt x="17845" y="20532"/>
                  <a:pt x="17744" y="20064"/>
                </a:cubicBezTo>
                <a:lnTo>
                  <a:pt x="16365" y="13699"/>
                </a:lnTo>
                <a:lnTo>
                  <a:pt x="21042" y="9402"/>
                </a:lnTo>
                <a:cubicBezTo>
                  <a:pt x="21385" y="9086"/>
                  <a:pt x="21515" y="8589"/>
                  <a:pt x="21374" y="813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99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1167851" y="1632502"/>
            <a:ext cx="977452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r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100" dirty="0">
                <a:solidFill>
                  <a:schemeClr val="tx1"/>
                </a:solidFill>
                <a:latin typeface="Open Sans (Body)"/>
              </a:rPr>
              <a:t>Current State Assessment</a:t>
            </a:r>
          </a:p>
        </p:txBody>
      </p:sp>
      <p:sp>
        <p:nvSpPr>
          <p:cNvPr id="998" name="Line"/>
          <p:cNvSpPr/>
          <p:nvPr/>
        </p:nvSpPr>
        <p:spPr>
          <a:xfrm>
            <a:off x="2328497" y="1580517"/>
            <a:ext cx="0" cy="519427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33486" y="1570647"/>
            <a:ext cx="1534925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200" i="1">
                <a:solidFill>
                  <a:srgbClr val="A7A7A7"/>
                </a:solidFill>
                <a:latin typeface="Barlow Regular"/>
                <a:ea typeface="Barlow Regular"/>
                <a:cs typeface="Barlow Regular"/>
                <a:sym typeface="Barlow Regular"/>
              </a:defRPr>
            </a:lvl1pPr>
          </a:lstStyle>
          <a:p>
            <a:r>
              <a:rPr sz="1100" dirty="0">
                <a:solidFill>
                  <a:schemeClr val="tx2"/>
                </a:solidFill>
                <a:latin typeface="Open Sans (Body)"/>
              </a:rPr>
              <a:t>Systemic Gaps</a:t>
            </a:r>
          </a:p>
        </p:txBody>
      </p:sp>
      <p:sp>
        <p:nvSpPr>
          <p:cNvPr id="1000" name="Shape"/>
          <p:cNvSpPr/>
          <p:nvPr/>
        </p:nvSpPr>
        <p:spPr>
          <a:xfrm>
            <a:off x="820533" y="3179043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1" name="Shape"/>
          <p:cNvSpPr/>
          <p:nvPr/>
        </p:nvSpPr>
        <p:spPr>
          <a:xfrm rot="10800000">
            <a:off x="8362520" y="3179043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2" name="Line"/>
          <p:cNvSpPr/>
          <p:nvPr/>
        </p:nvSpPr>
        <p:spPr>
          <a:xfrm flipV="1">
            <a:off x="7199286" y="3612025"/>
            <a:ext cx="1078968" cy="0"/>
          </a:xfrm>
          <a:prstGeom prst="line">
            <a:avLst/>
          </a:prstGeom>
          <a:noFill/>
          <a:ln w="50800" cap="rnd">
            <a:solidFill>
              <a:schemeClr val="accent2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3" name="Shape"/>
          <p:cNvSpPr/>
          <p:nvPr/>
        </p:nvSpPr>
        <p:spPr>
          <a:xfrm>
            <a:off x="820533" y="3179043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5" name="Shape"/>
          <p:cNvSpPr/>
          <p:nvPr/>
        </p:nvSpPr>
        <p:spPr>
          <a:xfrm>
            <a:off x="820533" y="4147281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>
              <a:latin typeface="Open Sans (Body)"/>
            </a:endParaRPr>
          </a:p>
        </p:txBody>
      </p:sp>
      <p:sp>
        <p:nvSpPr>
          <p:cNvPr id="1006" name="Shape"/>
          <p:cNvSpPr/>
          <p:nvPr/>
        </p:nvSpPr>
        <p:spPr>
          <a:xfrm rot="10800000">
            <a:off x="8362520" y="4147281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7" name="Line"/>
          <p:cNvSpPr/>
          <p:nvPr/>
        </p:nvSpPr>
        <p:spPr>
          <a:xfrm flipV="1">
            <a:off x="7199286" y="4580263"/>
            <a:ext cx="1078968" cy="0"/>
          </a:xfrm>
          <a:prstGeom prst="line">
            <a:avLst/>
          </a:prstGeom>
          <a:noFill/>
          <a:ln w="50800" cap="rnd">
            <a:solidFill>
              <a:schemeClr val="accent3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8" name="Shape"/>
          <p:cNvSpPr/>
          <p:nvPr/>
        </p:nvSpPr>
        <p:spPr>
          <a:xfrm>
            <a:off x="820533" y="4147281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0" name="Shape"/>
          <p:cNvSpPr/>
          <p:nvPr/>
        </p:nvSpPr>
        <p:spPr>
          <a:xfrm>
            <a:off x="820533" y="5115519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rgbClr val="535353">
              <a:alpha val="80000"/>
            </a:srgb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1" name="Shape"/>
          <p:cNvSpPr/>
          <p:nvPr/>
        </p:nvSpPr>
        <p:spPr>
          <a:xfrm rot="10800000">
            <a:off x="8362520" y="5115519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rgbClr val="535353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2" name="Line"/>
          <p:cNvSpPr/>
          <p:nvPr/>
        </p:nvSpPr>
        <p:spPr>
          <a:xfrm flipV="1">
            <a:off x="7199286" y="5548501"/>
            <a:ext cx="1078968" cy="0"/>
          </a:xfrm>
          <a:prstGeom prst="line">
            <a:avLst/>
          </a:prstGeom>
          <a:noFill/>
          <a:ln w="50800" cap="rnd">
            <a:solidFill>
              <a:srgbClr val="535353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3" name="Shape"/>
          <p:cNvSpPr/>
          <p:nvPr/>
        </p:nvSpPr>
        <p:spPr>
          <a:xfrm>
            <a:off x="820533" y="5115519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5" name="Line"/>
          <p:cNvSpPr/>
          <p:nvPr/>
        </p:nvSpPr>
        <p:spPr>
          <a:xfrm>
            <a:off x="2326017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6" name="Line"/>
          <p:cNvSpPr/>
          <p:nvPr/>
        </p:nvSpPr>
        <p:spPr>
          <a:xfrm>
            <a:off x="3832529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7" name="Line"/>
          <p:cNvSpPr/>
          <p:nvPr/>
        </p:nvSpPr>
        <p:spPr>
          <a:xfrm>
            <a:off x="5339040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1084004" y="2623192"/>
            <a:ext cx="99232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Customer Centric Culture</a:t>
            </a:r>
          </a:p>
        </p:txBody>
      </p:sp>
      <p:sp>
        <p:nvSpPr>
          <p:cNvPr id="101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43" y="2623192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Partner Enablement Programs</a:t>
            </a:r>
          </a:p>
        </p:txBody>
      </p:sp>
      <p:sp>
        <p:nvSpPr>
          <p:cNvPr id="102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29" y="2623192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Personalized Buyer Engagement</a:t>
            </a:r>
          </a:p>
        </p:txBody>
      </p:sp>
      <p:sp>
        <p:nvSpPr>
          <p:cNvPr id="102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14" y="2623192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Cross-Functional Collaboration</a:t>
            </a:r>
          </a:p>
        </p:txBody>
      </p:sp>
      <p:sp>
        <p:nvSpPr>
          <p:cNvPr id="102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90370" y="3591827"/>
            <a:ext cx="138167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Advanced Business Intelligence</a:t>
            </a:r>
          </a:p>
        </p:txBody>
      </p:sp>
      <p:sp>
        <p:nvSpPr>
          <p:cNvPr id="102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9484" y="3591827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Total Operational Integration</a:t>
            </a:r>
          </a:p>
        </p:txBody>
      </p:sp>
      <p:sp>
        <p:nvSpPr>
          <p:cNvPr id="102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8570" y="3591827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Digital Marketing Campaigns</a:t>
            </a:r>
          </a:p>
        </p:txBody>
      </p:sp>
      <p:sp>
        <p:nvSpPr>
          <p:cNvPr id="102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7655" y="359182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Customer Lifecycle Analysis</a:t>
            </a:r>
          </a:p>
        </p:txBody>
      </p:sp>
      <p:sp>
        <p:nvSpPr>
          <p:cNvPr id="102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89343" y="4559667"/>
            <a:ext cx="13816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 dirty="0"/>
              <a:t>Predictive Data 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 dirty="0"/>
              <a:t>Analytics</a:t>
            </a:r>
          </a:p>
        </p:txBody>
      </p:sp>
      <p:sp>
        <p:nvSpPr>
          <p:cNvPr id="102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56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Integration of </a:t>
            </a:r>
            <a:r>
              <a:rPr lang="en-US" sz="900" dirty="0">
                <a:solidFill>
                  <a:schemeClr val="tx1"/>
                </a:solidFill>
                <a:latin typeface="Open Sans (Body)"/>
              </a:rPr>
              <a:t>AI</a:t>
            </a:r>
            <a:r>
              <a:rPr sz="900" dirty="0">
                <a:solidFill>
                  <a:schemeClr val="tx1"/>
                </a:solidFill>
                <a:latin typeface="Open Sans (Body)"/>
              </a:rPr>
              <a:t> Platforms</a:t>
            </a:r>
          </a:p>
        </p:txBody>
      </p:sp>
      <p:sp>
        <p:nvSpPr>
          <p:cNvPr id="102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42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Integration of 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Data Silos</a:t>
            </a:r>
          </a:p>
        </p:txBody>
      </p:sp>
      <p:sp>
        <p:nvSpPr>
          <p:cNvPr id="102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28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Contextual Information Architecture</a:t>
            </a:r>
          </a:p>
        </p:txBody>
      </p:sp>
      <p:sp>
        <p:nvSpPr>
          <p:cNvPr id="103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89343" y="5527508"/>
            <a:ext cx="13816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Digital Asset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Management</a:t>
            </a:r>
          </a:p>
        </p:txBody>
      </p:sp>
      <p:sp>
        <p:nvSpPr>
          <p:cNvPr id="103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56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Product Information Management</a:t>
            </a:r>
          </a:p>
        </p:txBody>
      </p:sp>
      <p:sp>
        <p:nvSpPr>
          <p:cNvPr id="103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42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Enterprise and Site Search Optimisation</a:t>
            </a:r>
          </a:p>
        </p:txBody>
      </p:sp>
      <p:sp>
        <p:nvSpPr>
          <p:cNvPr id="103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28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Data Quality and Governance</a:t>
            </a:r>
          </a:p>
        </p:txBody>
      </p:sp>
      <p:sp>
        <p:nvSpPr>
          <p:cNvPr id="103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2592483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Superior Customer Experience</a:t>
            </a:r>
          </a:p>
        </p:txBody>
      </p:sp>
      <p:sp>
        <p:nvSpPr>
          <p:cNvPr id="103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30717" y="356111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Maximum Organizational Efficiency</a:t>
            </a:r>
          </a:p>
        </p:txBody>
      </p:sp>
      <p:sp>
        <p:nvSpPr>
          <p:cNvPr id="103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90" y="4528958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Integrated Information Infrastructure</a:t>
            </a:r>
          </a:p>
        </p:txBody>
      </p:sp>
      <p:sp>
        <p:nvSpPr>
          <p:cNvPr id="103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90" y="5496799"/>
            <a:ext cx="173707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Optimized </a:t>
            </a:r>
            <a:r>
              <a:rPr lang="en-US" sz="900" dirty="0">
                <a:solidFill>
                  <a:schemeClr val="tx1"/>
                </a:solidFill>
                <a:latin typeface="Open Sans (Body)"/>
              </a:rPr>
              <a:t>Data</a:t>
            </a:r>
            <a:r>
              <a:rPr sz="900" dirty="0">
                <a:solidFill>
                  <a:schemeClr val="tx1"/>
                </a:solidFill>
                <a:latin typeface="Open Sans (Body)"/>
              </a:rPr>
              <a:t> Management</a:t>
            </a:r>
          </a:p>
        </p:txBody>
      </p:sp>
      <p:sp>
        <p:nvSpPr>
          <p:cNvPr id="103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2352683"/>
            <a:ext cx="81884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  <a:latin typeface="Open Sans (Body)"/>
              </a:rPr>
              <a:t>People</a:t>
            </a:r>
          </a:p>
        </p:txBody>
      </p:sp>
      <p:sp>
        <p:nvSpPr>
          <p:cNvPr id="103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3313719"/>
            <a:ext cx="81884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  <a:latin typeface="Open Sans (Body)"/>
              </a:rPr>
              <a:t>Process</a:t>
            </a:r>
          </a:p>
        </p:txBody>
      </p:sp>
      <p:sp>
        <p:nvSpPr>
          <p:cNvPr id="104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4263096"/>
            <a:ext cx="977452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  <a:latin typeface="Open Sans (Body)"/>
              </a:rPr>
              <a:t>Technology</a:t>
            </a:r>
          </a:p>
        </p:txBody>
      </p:sp>
      <p:sp>
        <p:nvSpPr>
          <p:cNvPr id="104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5236623"/>
            <a:ext cx="1359086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1250" dirty="0">
                <a:solidFill>
                  <a:schemeClr val="tx1"/>
                </a:solidFill>
                <a:latin typeface="Open Sans (Body)"/>
              </a:rPr>
              <a:t>Data Security</a:t>
            </a:r>
            <a:endParaRPr sz="1250" dirty="0">
              <a:solidFill>
                <a:schemeClr val="tx1"/>
              </a:solidFill>
              <a:latin typeface="Open Sans (Body)"/>
            </a:endParaRPr>
          </a:p>
        </p:txBody>
      </p:sp>
      <p:sp>
        <p:nvSpPr>
          <p:cNvPr id="1042" name="Freeform 768"/>
          <p:cNvSpPr/>
          <p:nvPr/>
        </p:nvSpPr>
        <p:spPr>
          <a:xfrm>
            <a:off x="1468855" y="2348324"/>
            <a:ext cx="273844" cy="234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35" y="0"/>
                </a:moveTo>
                <a:cubicBezTo>
                  <a:pt x="13314" y="0"/>
                  <a:pt x="12240" y="1255"/>
                  <a:pt x="12240" y="2798"/>
                </a:cubicBezTo>
                <a:lnTo>
                  <a:pt x="12240" y="10096"/>
                </a:lnTo>
                <a:lnTo>
                  <a:pt x="14400" y="7846"/>
                </a:lnTo>
                <a:lnTo>
                  <a:pt x="19189" y="7846"/>
                </a:lnTo>
                <a:cubicBezTo>
                  <a:pt x="20510" y="7846"/>
                  <a:pt x="21600" y="6591"/>
                  <a:pt x="21600" y="5048"/>
                </a:cubicBezTo>
                <a:lnTo>
                  <a:pt x="21600" y="2798"/>
                </a:lnTo>
                <a:cubicBezTo>
                  <a:pt x="21600" y="1256"/>
                  <a:pt x="20510" y="0"/>
                  <a:pt x="19189" y="0"/>
                </a:cubicBezTo>
                <a:lnTo>
                  <a:pt x="14635" y="0"/>
                </a:lnTo>
                <a:close/>
                <a:moveTo>
                  <a:pt x="8749" y="1683"/>
                </a:moveTo>
                <a:cubicBezTo>
                  <a:pt x="6297" y="1683"/>
                  <a:pt x="4320" y="4011"/>
                  <a:pt x="4320" y="6877"/>
                </a:cubicBezTo>
                <a:cubicBezTo>
                  <a:pt x="4320" y="9742"/>
                  <a:pt x="6298" y="12053"/>
                  <a:pt x="8749" y="12053"/>
                </a:cubicBezTo>
                <a:cubicBezTo>
                  <a:pt x="9585" y="12053"/>
                  <a:pt x="10367" y="11790"/>
                  <a:pt x="11035" y="11321"/>
                </a:cubicBezTo>
                <a:lnTo>
                  <a:pt x="11035" y="2433"/>
                </a:lnTo>
                <a:cubicBezTo>
                  <a:pt x="10367" y="1963"/>
                  <a:pt x="9585" y="1683"/>
                  <a:pt x="8749" y="1683"/>
                </a:cubicBezTo>
                <a:close/>
                <a:moveTo>
                  <a:pt x="14635" y="1957"/>
                </a:moveTo>
                <a:lnTo>
                  <a:pt x="19189" y="1957"/>
                </a:lnTo>
                <a:cubicBezTo>
                  <a:pt x="19580" y="1957"/>
                  <a:pt x="19909" y="2342"/>
                  <a:pt x="19909" y="2798"/>
                </a:cubicBezTo>
                <a:lnTo>
                  <a:pt x="19909" y="5048"/>
                </a:lnTo>
                <a:cubicBezTo>
                  <a:pt x="19910" y="5504"/>
                  <a:pt x="19579" y="5889"/>
                  <a:pt x="19189" y="5889"/>
                </a:cubicBezTo>
                <a:lnTo>
                  <a:pt x="13915" y="5889"/>
                </a:lnTo>
                <a:lnTo>
                  <a:pt x="13915" y="2798"/>
                </a:lnTo>
                <a:cubicBezTo>
                  <a:pt x="13915" y="2342"/>
                  <a:pt x="14244" y="1957"/>
                  <a:pt x="14635" y="1957"/>
                </a:cubicBezTo>
                <a:close/>
                <a:moveTo>
                  <a:pt x="5995" y="13461"/>
                </a:moveTo>
                <a:cubicBezTo>
                  <a:pt x="2694" y="13461"/>
                  <a:pt x="0" y="15233"/>
                  <a:pt x="0" y="17393"/>
                </a:cubicBezTo>
                <a:lnTo>
                  <a:pt x="0" y="21600"/>
                </a:lnTo>
                <a:lnTo>
                  <a:pt x="6871" y="21600"/>
                </a:lnTo>
                <a:lnTo>
                  <a:pt x="7920" y="17942"/>
                </a:lnTo>
                <a:lnTo>
                  <a:pt x="6480" y="15418"/>
                </a:lnTo>
                <a:lnTo>
                  <a:pt x="10800" y="15418"/>
                </a:lnTo>
                <a:lnTo>
                  <a:pt x="9360" y="17942"/>
                </a:lnTo>
                <a:lnTo>
                  <a:pt x="10393" y="21600"/>
                </a:lnTo>
                <a:lnTo>
                  <a:pt x="17514" y="21600"/>
                </a:lnTo>
                <a:lnTo>
                  <a:pt x="17514" y="17393"/>
                </a:lnTo>
                <a:cubicBezTo>
                  <a:pt x="17514" y="15233"/>
                  <a:pt x="14820" y="13461"/>
                  <a:pt x="11520" y="13461"/>
                </a:cubicBezTo>
                <a:lnTo>
                  <a:pt x="5995" y="1346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3" name="Freeform 935"/>
          <p:cNvSpPr/>
          <p:nvPr/>
        </p:nvSpPr>
        <p:spPr>
          <a:xfrm>
            <a:off x="2922036" y="2333924"/>
            <a:ext cx="292607" cy="263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6950" y="0"/>
                  <a:pt x="3848" y="3468"/>
                  <a:pt x="3848" y="7739"/>
                </a:cubicBezTo>
                <a:cubicBezTo>
                  <a:pt x="3848" y="9099"/>
                  <a:pt x="4154" y="10368"/>
                  <a:pt x="4708" y="11478"/>
                </a:cubicBezTo>
                <a:lnTo>
                  <a:pt x="4082" y="11965"/>
                </a:lnTo>
                <a:cubicBezTo>
                  <a:pt x="3650" y="11495"/>
                  <a:pt x="3061" y="11200"/>
                  <a:pt x="2409" y="11200"/>
                </a:cubicBezTo>
                <a:cubicBezTo>
                  <a:pt x="1083" y="11200"/>
                  <a:pt x="0" y="12405"/>
                  <a:pt x="0" y="13878"/>
                </a:cubicBezTo>
                <a:cubicBezTo>
                  <a:pt x="0" y="15351"/>
                  <a:pt x="1084" y="16539"/>
                  <a:pt x="2409" y="16539"/>
                </a:cubicBezTo>
                <a:cubicBezTo>
                  <a:pt x="3734" y="16539"/>
                  <a:pt x="4802" y="15352"/>
                  <a:pt x="4802" y="13878"/>
                </a:cubicBezTo>
                <a:cubicBezTo>
                  <a:pt x="4802" y="13613"/>
                  <a:pt x="4773" y="13355"/>
                  <a:pt x="4708" y="13113"/>
                </a:cubicBezTo>
                <a:lnTo>
                  <a:pt x="5380" y="12591"/>
                </a:lnTo>
                <a:cubicBezTo>
                  <a:pt x="6538" y="14187"/>
                  <a:pt x="8254" y="15259"/>
                  <a:pt x="10198" y="15443"/>
                </a:cubicBezTo>
                <a:lnTo>
                  <a:pt x="10198" y="16365"/>
                </a:lnTo>
                <a:cubicBezTo>
                  <a:pt x="9164" y="16661"/>
                  <a:pt x="8399" y="17696"/>
                  <a:pt x="8399" y="18939"/>
                </a:cubicBezTo>
                <a:cubicBezTo>
                  <a:pt x="8399" y="20412"/>
                  <a:pt x="9483" y="21600"/>
                  <a:pt x="10808" y="21600"/>
                </a:cubicBezTo>
                <a:cubicBezTo>
                  <a:pt x="12133" y="21600"/>
                  <a:pt x="13201" y="20413"/>
                  <a:pt x="13201" y="18939"/>
                </a:cubicBezTo>
                <a:cubicBezTo>
                  <a:pt x="13201" y="17697"/>
                  <a:pt x="12436" y="16662"/>
                  <a:pt x="11402" y="16365"/>
                </a:cubicBezTo>
                <a:lnTo>
                  <a:pt x="11402" y="15443"/>
                </a:lnTo>
                <a:cubicBezTo>
                  <a:pt x="13395" y="15254"/>
                  <a:pt x="15140" y="14132"/>
                  <a:pt x="16298" y="12470"/>
                </a:cubicBezTo>
                <a:lnTo>
                  <a:pt x="16939" y="12957"/>
                </a:lnTo>
                <a:cubicBezTo>
                  <a:pt x="16846" y="13242"/>
                  <a:pt x="16798" y="13557"/>
                  <a:pt x="16798" y="13878"/>
                </a:cubicBezTo>
                <a:cubicBezTo>
                  <a:pt x="16798" y="15351"/>
                  <a:pt x="17866" y="16539"/>
                  <a:pt x="19191" y="16539"/>
                </a:cubicBezTo>
                <a:cubicBezTo>
                  <a:pt x="20516" y="16539"/>
                  <a:pt x="21600" y="15352"/>
                  <a:pt x="21600" y="13878"/>
                </a:cubicBezTo>
                <a:cubicBezTo>
                  <a:pt x="21600" y="12405"/>
                  <a:pt x="20516" y="11200"/>
                  <a:pt x="19191" y="11200"/>
                </a:cubicBezTo>
                <a:cubicBezTo>
                  <a:pt x="18589" y="11200"/>
                  <a:pt x="18048" y="11454"/>
                  <a:pt x="17627" y="11861"/>
                </a:cubicBezTo>
                <a:lnTo>
                  <a:pt x="16955" y="11339"/>
                </a:lnTo>
                <a:cubicBezTo>
                  <a:pt x="17467" y="10261"/>
                  <a:pt x="17752" y="9044"/>
                  <a:pt x="17752" y="7739"/>
                </a:cubicBezTo>
                <a:cubicBezTo>
                  <a:pt x="17752" y="3467"/>
                  <a:pt x="14635" y="0"/>
                  <a:pt x="10792" y="0"/>
                </a:cubicBezTo>
                <a:close/>
                <a:moveTo>
                  <a:pt x="10792" y="1861"/>
                </a:moveTo>
                <a:cubicBezTo>
                  <a:pt x="13702" y="1861"/>
                  <a:pt x="16079" y="4504"/>
                  <a:pt x="16079" y="7739"/>
                </a:cubicBezTo>
                <a:cubicBezTo>
                  <a:pt x="16079" y="10975"/>
                  <a:pt x="13702" y="13600"/>
                  <a:pt x="10792" y="13600"/>
                </a:cubicBezTo>
                <a:cubicBezTo>
                  <a:pt x="7882" y="13600"/>
                  <a:pt x="5521" y="10975"/>
                  <a:pt x="5521" y="7739"/>
                </a:cubicBezTo>
                <a:cubicBezTo>
                  <a:pt x="5521" y="4504"/>
                  <a:pt x="7882" y="1861"/>
                  <a:pt x="10792" y="1861"/>
                </a:cubicBezTo>
                <a:close/>
                <a:moveTo>
                  <a:pt x="10792" y="3461"/>
                </a:moveTo>
                <a:cubicBezTo>
                  <a:pt x="9865" y="3461"/>
                  <a:pt x="9119" y="4308"/>
                  <a:pt x="9119" y="5339"/>
                </a:cubicBezTo>
                <a:cubicBezTo>
                  <a:pt x="9119" y="6370"/>
                  <a:pt x="9865" y="7200"/>
                  <a:pt x="10792" y="7200"/>
                </a:cubicBezTo>
                <a:cubicBezTo>
                  <a:pt x="11719" y="7200"/>
                  <a:pt x="12481" y="6370"/>
                  <a:pt x="12481" y="5339"/>
                </a:cubicBezTo>
                <a:cubicBezTo>
                  <a:pt x="12481" y="4308"/>
                  <a:pt x="11719" y="3461"/>
                  <a:pt x="10792" y="3461"/>
                </a:cubicBezTo>
                <a:close/>
                <a:moveTo>
                  <a:pt x="9838" y="7739"/>
                </a:moveTo>
                <a:cubicBezTo>
                  <a:pt x="8546" y="7739"/>
                  <a:pt x="7489" y="8364"/>
                  <a:pt x="7445" y="9148"/>
                </a:cubicBezTo>
                <a:lnTo>
                  <a:pt x="7445" y="10678"/>
                </a:lnTo>
                <a:lnTo>
                  <a:pt x="14155" y="10678"/>
                </a:lnTo>
                <a:lnTo>
                  <a:pt x="14155" y="9148"/>
                </a:lnTo>
                <a:cubicBezTo>
                  <a:pt x="14111" y="8364"/>
                  <a:pt x="13054" y="7739"/>
                  <a:pt x="11762" y="7739"/>
                </a:cubicBezTo>
                <a:lnTo>
                  <a:pt x="9838" y="773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4" name="Freeform 928"/>
          <p:cNvSpPr/>
          <p:nvPr/>
        </p:nvSpPr>
        <p:spPr>
          <a:xfrm>
            <a:off x="4480610" y="2337807"/>
            <a:ext cx="212924" cy="255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7" y="0"/>
                </a:moveTo>
                <a:cubicBezTo>
                  <a:pt x="6477" y="0"/>
                  <a:pt x="2114" y="3633"/>
                  <a:pt x="2114" y="8123"/>
                </a:cubicBezTo>
                <a:cubicBezTo>
                  <a:pt x="2114" y="8423"/>
                  <a:pt x="2136" y="8721"/>
                  <a:pt x="2174" y="9013"/>
                </a:cubicBezTo>
                <a:cubicBezTo>
                  <a:pt x="1455" y="10232"/>
                  <a:pt x="122" y="12396"/>
                  <a:pt x="101" y="12436"/>
                </a:cubicBezTo>
                <a:cubicBezTo>
                  <a:pt x="32" y="12565"/>
                  <a:pt x="0" y="12706"/>
                  <a:pt x="0" y="12856"/>
                </a:cubicBezTo>
                <a:cubicBezTo>
                  <a:pt x="0" y="13425"/>
                  <a:pt x="547" y="13897"/>
                  <a:pt x="1228" y="13897"/>
                </a:cubicBezTo>
                <a:lnTo>
                  <a:pt x="2476" y="13897"/>
                </a:lnTo>
                <a:lnTo>
                  <a:pt x="2456" y="16834"/>
                </a:lnTo>
                <a:cubicBezTo>
                  <a:pt x="2456" y="17625"/>
                  <a:pt x="3239" y="18260"/>
                  <a:pt x="4187" y="18260"/>
                </a:cubicBezTo>
                <a:lnTo>
                  <a:pt x="7750" y="18260"/>
                </a:lnTo>
                <a:lnTo>
                  <a:pt x="8938" y="21600"/>
                </a:lnTo>
                <a:lnTo>
                  <a:pt x="20533" y="18663"/>
                </a:lnTo>
                <a:lnTo>
                  <a:pt x="18782" y="13846"/>
                </a:lnTo>
                <a:cubicBezTo>
                  <a:pt x="20525" y="12377"/>
                  <a:pt x="21600" y="10354"/>
                  <a:pt x="21600" y="8123"/>
                </a:cubicBezTo>
                <a:cubicBezTo>
                  <a:pt x="21600" y="3633"/>
                  <a:pt x="17235" y="0"/>
                  <a:pt x="11857" y="0"/>
                </a:cubicBezTo>
                <a:close/>
                <a:moveTo>
                  <a:pt x="11837" y="3340"/>
                </a:moveTo>
                <a:cubicBezTo>
                  <a:pt x="12371" y="3340"/>
                  <a:pt x="12874" y="3413"/>
                  <a:pt x="13367" y="3524"/>
                </a:cubicBezTo>
                <a:lnTo>
                  <a:pt x="13367" y="4599"/>
                </a:lnTo>
                <a:cubicBezTo>
                  <a:pt x="13907" y="4758"/>
                  <a:pt x="14409" y="4999"/>
                  <a:pt x="14836" y="5303"/>
                </a:cubicBezTo>
                <a:lnTo>
                  <a:pt x="15963" y="4766"/>
                </a:lnTo>
                <a:cubicBezTo>
                  <a:pt x="16696" y="5372"/>
                  <a:pt x="17223" y="6126"/>
                  <a:pt x="17493" y="6982"/>
                </a:cubicBezTo>
                <a:lnTo>
                  <a:pt x="16386" y="7519"/>
                </a:lnTo>
                <a:cubicBezTo>
                  <a:pt x="16437" y="7747"/>
                  <a:pt x="16467" y="7983"/>
                  <a:pt x="16467" y="8224"/>
                </a:cubicBezTo>
                <a:cubicBezTo>
                  <a:pt x="16467" y="8464"/>
                  <a:pt x="16437" y="8700"/>
                  <a:pt x="16386" y="8929"/>
                </a:cubicBezTo>
                <a:lnTo>
                  <a:pt x="17493" y="9466"/>
                </a:lnTo>
                <a:cubicBezTo>
                  <a:pt x="17224" y="10322"/>
                  <a:pt x="16697" y="11093"/>
                  <a:pt x="15963" y="11698"/>
                </a:cubicBezTo>
                <a:lnTo>
                  <a:pt x="14836" y="11161"/>
                </a:lnTo>
                <a:cubicBezTo>
                  <a:pt x="14409" y="11466"/>
                  <a:pt x="13907" y="11707"/>
                  <a:pt x="13367" y="11866"/>
                </a:cubicBezTo>
                <a:lnTo>
                  <a:pt x="13367" y="12940"/>
                </a:lnTo>
                <a:cubicBezTo>
                  <a:pt x="12874" y="13052"/>
                  <a:pt x="12371" y="13108"/>
                  <a:pt x="11837" y="13108"/>
                </a:cubicBezTo>
                <a:cubicBezTo>
                  <a:pt x="11302" y="13108"/>
                  <a:pt x="10779" y="13052"/>
                  <a:pt x="10287" y="12940"/>
                </a:cubicBezTo>
                <a:lnTo>
                  <a:pt x="10287" y="11866"/>
                </a:lnTo>
                <a:cubicBezTo>
                  <a:pt x="9746" y="11707"/>
                  <a:pt x="9264" y="11465"/>
                  <a:pt x="8837" y="11161"/>
                </a:cubicBezTo>
                <a:lnTo>
                  <a:pt x="7710" y="11698"/>
                </a:lnTo>
                <a:cubicBezTo>
                  <a:pt x="6977" y="11092"/>
                  <a:pt x="6451" y="10322"/>
                  <a:pt x="6180" y="9466"/>
                </a:cubicBezTo>
                <a:lnTo>
                  <a:pt x="7287" y="8929"/>
                </a:lnTo>
                <a:cubicBezTo>
                  <a:pt x="7237" y="8700"/>
                  <a:pt x="7207" y="8465"/>
                  <a:pt x="7207" y="8224"/>
                </a:cubicBezTo>
                <a:cubicBezTo>
                  <a:pt x="7207" y="7983"/>
                  <a:pt x="7237" y="7747"/>
                  <a:pt x="7287" y="7519"/>
                </a:cubicBezTo>
                <a:lnTo>
                  <a:pt x="6180" y="6982"/>
                </a:lnTo>
                <a:cubicBezTo>
                  <a:pt x="6451" y="6126"/>
                  <a:pt x="6977" y="5372"/>
                  <a:pt x="7710" y="4766"/>
                </a:cubicBezTo>
                <a:lnTo>
                  <a:pt x="8837" y="5303"/>
                </a:lnTo>
                <a:cubicBezTo>
                  <a:pt x="9264" y="4999"/>
                  <a:pt x="9746" y="4758"/>
                  <a:pt x="10287" y="4599"/>
                </a:cubicBezTo>
                <a:lnTo>
                  <a:pt x="10287" y="3524"/>
                </a:lnTo>
                <a:cubicBezTo>
                  <a:pt x="10779" y="3412"/>
                  <a:pt x="11302" y="3340"/>
                  <a:pt x="11837" y="3340"/>
                </a:cubicBezTo>
                <a:close/>
                <a:moveTo>
                  <a:pt x="11837" y="6428"/>
                </a:moveTo>
                <a:cubicBezTo>
                  <a:pt x="10644" y="6428"/>
                  <a:pt x="9683" y="7230"/>
                  <a:pt x="9683" y="8224"/>
                </a:cubicBezTo>
                <a:cubicBezTo>
                  <a:pt x="9683" y="9218"/>
                  <a:pt x="10644" y="10036"/>
                  <a:pt x="11837" y="10036"/>
                </a:cubicBezTo>
                <a:cubicBezTo>
                  <a:pt x="13029" y="10036"/>
                  <a:pt x="13991" y="9218"/>
                  <a:pt x="13991" y="8224"/>
                </a:cubicBezTo>
                <a:cubicBezTo>
                  <a:pt x="13991" y="7230"/>
                  <a:pt x="13029" y="6428"/>
                  <a:pt x="11837" y="6428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5" name="Freeform 789"/>
          <p:cNvSpPr/>
          <p:nvPr/>
        </p:nvSpPr>
        <p:spPr>
          <a:xfrm>
            <a:off x="5971778" y="2368664"/>
            <a:ext cx="273844" cy="19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0"/>
                </a:moveTo>
                <a:cubicBezTo>
                  <a:pt x="12619" y="0"/>
                  <a:pt x="12243" y="152"/>
                  <a:pt x="11974" y="420"/>
                </a:cubicBezTo>
                <a:lnTo>
                  <a:pt x="9344" y="3032"/>
                </a:lnTo>
                <a:cubicBezTo>
                  <a:pt x="8888" y="3488"/>
                  <a:pt x="8792" y="4367"/>
                  <a:pt x="9125" y="5002"/>
                </a:cubicBezTo>
                <a:lnTo>
                  <a:pt x="9282" y="5311"/>
                </a:lnTo>
                <a:cubicBezTo>
                  <a:pt x="9495" y="5718"/>
                  <a:pt x="9841" y="5931"/>
                  <a:pt x="10190" y="5931"/>
                </a:cubicBezTo>
                <a:cubicBezTo>
                  <a:pt x="10386" y="5931"/>
                  <a:pt x="10581" y="5857"/>
                  <a:pt x="10753" y="5710"/>
                </a:cubicBezTo>
                <a:lnTo>
                  <a:pt x="11990" y="4581"/>
                </a:lnTo>
                <a:cubicBezTo>
                  <a:pt x="12210" y="4394"/>
                  <a:pt x="12490" y="4316"/>
                  <a:pt x="12772" y="4316"/>
                </a:cubicBezTo>
                <a:cubicBezTo>
                  <a:pt x="13104" y="4316"/>
                  <a:pt x="13450" y="4442"/>
                  <a:pt x="13696" y="4692"/>
                </a:cubicBezTo>
                <a:lnTo>
                  <a:pt x="15496" y="7038"/>
                </a:lnTo>
                <a:cubicBezTo>
                  <a:pt x="15949" y="7499"/>
                  <a:pt x="16651" y="8315"/>
                  <a:pt x="17061" y="8852"/>
                </a:cubicBezTo>
                <a:lnTo>
                  <a:pt x="18704" y="10999"/>
                </a:lnTo>
                <a:lnTo>
                  <a:pt x="21600" y="6263"/>
                </a:lnTo>
                <a:lnTo>
                  <a:pt x="17108" y="177"/>
                </a:lnTo>
                <a:lnTo>
                  <a:pt x="16028" y="1682"/>
                </a:lnTo>
                <a:cubicBezTo>
                  <a:pt x="16028" y="1682"/>
                  <a:pt x="15654" y="1568"/>
                  <a:pt x="15402" y="1394"/>
                </a:cubicBezTo>
                <a:lnTo>
                  <a:pt x="13711" y="221"/>
                </a:lnTo>
                <a:cubicBezTo>
                  <a:pt x="13505" y="80"/>
                  <a:pt x="13250" y="0"/>
                  <a:pt x="12991" y="0"/>
                </a:cubicBezTo>
                <a:close/>
                <a:moveTo>
                  <a:pt x="4664" y="443"/>
                </a:moveTo>
                <a:lnTo>
                  <a:pt x="0" y="7016"/>
                </a:lnTo>
                <a:lnTo>
                  <a:pt x="1753" y="9494"/>
                </a:lnTo>
                <a:lnTo>
                  <a:pt x="2160" y="8919"/>
                </a:lnTo>
                <a:cubicBezTo>
                  <a:pt x="2576" y="8302"/>
                  <a:pt x="3152" y="7945"/>
                  <a:pt x="3757" y="7945"/>
                </a:cubicBezTo>
                <a:cubicBezTo>
                  <a:pt x="4330" y="7945"/>
                  <a:pt x="4876" y="8250"/>
                  <a:pt x="5290" y="8808"/>
                </a:cubicBezTo>
                <a:lnTo>
                  <a:pt x="5478" y="9052"/>
                </a:lnTo>
                <a:cubicBezTo>
                  <a:pt x="5721" y="9380"/>
                  <a:pt x="5896" y="9786"/>
                  <a:pt x="6010" y="10202"/>
                </a:cubicBezTo>
                <a:cubicBezTo>
                  <a:pt x="6373" y="10334"/>
                  <a:pt x="6719" y="10581"/>
                  <a:pt x="6997" y="10955"/>
                </a:cubicBezTo>
                <a:lnTo>
                  <a:pt x="7184" y="11220"/>
                </a:lnTo>
                <a:cubicBezTo>
                  <a:pt x="7613" y="11797"/>
                  <a:pt x="7859" y="12572"/>
                  <a:pt x="7873" y="13411"/>
                </a:cubicBezTo>
                <a:cubicBezTo>
                  <a:pt x="8003" y="13525"/>
                  <a:pt x="8120" y="13658"/>
                  <a:pt x="8233" y="13810"/>
                </a:cubicBezTo>
                <a:lnTo>
                  <a:pt x="8421" y="14053"/>
                </a:lnTo>
                <a:cubicBezTo>
                  <a:pt x="8687" y="14412"/>
                  <a:pt x="8873" y="14853"/>
                  <a:pt x="8984" y="15315"/>
                </a:cubicBezTo>
                <a:cubicBezTo>
                  <a:pt x="9321" y="15453"/>
                  <a:pt x="9634" y="15697"/>
                  <a:pt x="9892" y="16045"/>
                </a:cubicBezTo>
                <a:lnTo>
                  <a:pt x="10096" y="16311"/>
                </a:lnTo>
                <a:cubicBezTo>
                  <a:pt x="10869" y="17353"/>
                  <a:pt x="10982" y="18992"/>
                  <a:pt x="10440" y="20228"/>
                </a:cubicBezTo>
                <a:lnTo>
                  <a:pt x="10581" y="20427"/>
                </a:lnTo>
                <a:cubicBezTo>
                  <a:pt x="10990" y="20965"/>
                  <a:pt x="11640" y="20939"/>
                  <a:pt x="12021" y="20361"/>
                </a:cubicBezTo>
                <a:lnTo>
                  <a:pt x="12193" y="20073"/>
                </a:lnTo>
                <a:cubicBezTo>
                  <a:pt x="12565" y="19506"/>
                  <a:pt x="12548" y="18621"/>
                  <a:pt x="12162" y="18081"/>
                </a:cubicBezTo>
                <a:lnTo>
                  <a:pt x="13492" y="19830"/>
                </a:lnTo>
                <a:cubicBezTo>
                  <a:pt x="13902" y="20367"/>
                  <a:pt x="14536" y="20321"/>
                  <a:pt x="14917" y="19741"/>
                </a:cubicBezTo>
                <a:lnTo>
                  <a:pt x="15104" y="19475"/>
                </a:lnTo>
                <a:cubicBezTo>
                  <a:pt x="15482" y="18900"/>
                  <a:pt x="15460" y="18001"/>
                  <a:pt x="15057" y="17461"/>
                </a:cubicBezTo>
                <a:lnTo>
                  <a:pt x="15386" y="17904"/>
                </a:lnTo>
                <a:cubicBezTo>
                  <a:pt x="15796" y="18442"/>
                  <a:pt x="16446" y="18394"/>
                  <a:pt x="16826" y="17816"/>
                </a:cubicBezTo>
                <a:lnTo>
                  <a:pt x="16998" y="17550"/>
                </a:lnTo>
                <a:cubicBezTo>
                  <a:pt x="17379" y="16970"/>
                  <a:pt x="17361" y="16052"/>
                  <a:pt x="16951" y="15514"/>
                </a:cubicBezTo>
                <a:lnTo>
                  <a:pt x="16670" y="15138"/>
                </a:lnTo>
                <a:cubicBezTo>
                  <a:pt x="17081" y="15645"/>
                  <a:pt x="17705" y="15618"/>
                  <a:pt x="18078" y="15049"/>
                </a:cubicBezTo>
                <a:lnTo>
                  <a:pt x="18250" y="14784"/>
                </a:lnTo>
                <a:cubicBezTo>
                  <a:pt x="18631" y="14203"/>
                  <a:pt x="18613" y="13285"/>
                  <a:pt x="18203" y="12748"/>
                </a:cubicBezTo>
                <a:lnTo>
                  <a:pt x="15464" y="9140"/>
                </a:lnTo>
                <a:cubicBezTo>
                  <a:pt x="15226" y="8866"/>
                  <a:pt x="14682" y="8277"/>
                  <a:pt x="14682" y="8277"/>
                </a:cubicBezTo>
                <a:lnTo>
                  <a:pt x="12960" y="6064"/>
                </a:lnTo>
                <a:cubicBezTo>
                  <a:pt x="12924" y="6045"/>
                  <a:pt x="12855" y="6020"/>
                  <a:pt x="12772" y="6020"/>
                </a:cubicBezTo>
                <a:cubicBezTo>
                  <a:pt x="12686" y="6020"/>
                  <a:pt x="12630" y="6033"/>
                  <a:pt x="12616" y="6042"/>
                </a:cubicBezTo>
                <a:lnTo>
                  <a:pt x="11379" y="7170"/>
                </a:lnTo>
                <a:cubicBezTo>
                  <a:pt x="11025" y="7473"/>
                  <a:pt x="10611" y="7635"/>
                  <a:pt x="10190" y="7635"/>
                </a:cubicBezTo>
                <a:cubicBezTo>
                  <a:pt x="9447" y="7635"/>
                  <a:pt x="8744" y="7133"/>
                  <a:pt x="8311" y="6307"/>
                </a:cubicBezTo>
                <a:lnTo>
                  <a:pt x="8155" y="6020"/>
                </a:lnTo>
                <a:cubicBezTo>
                  <a:pt x="7799" y="5341"/>
                  <a:pt x="7653" y="4505"/>
                  <a:pt x="7748" y="3674"/>
                </a:cubicBezTo>
                <a:cubicBezTo>
                  <a:pt x="7842" y="2843"/>
                  <a:pt x="8165" y="2128"/>
                  <a:pt x="8656" y="1638"/>
                </a:cubicBezTo>
                <a:lnTo>
                  <a:pt x="8937" y="1350"/>
                </a:lnTo>
                <a:cubicBezTo>
                  <a:pt x="8530" y="1280"/>
                  <a:pt x="8079" y="1349"/>
                  <a:pt x="7748" y="1549"/>
                </a:cubicBezTo>
                <a:cubicBezTo>
                  <a:pt x="7748" y="1549"/>
                  <a:pt x="7190" y="1885"/>
                  <a:pt x="7012" y="1992"/>
                </a:cubicBezTo>
                <a:cubicBezTo>
                  <a:pt x="6600" y="2239"/>
                  <a:pt x="6026" y="2235"/>
                  <a:pt x="6026" y="2235"/>
                </a:cubicBezTo>
                <a:lnTo>
                  <a:pt x="4664" y="443"/>
                </a:lnTo>
                <a:close/>
                <a:moveTo>
                  <a:pt x="3757" y="9649"/>
                </a:moveTo>
                <a:cubicBezTo>
                  <a:pt x="3488" y="9649"/>
                  <a:pt x="3220" y="9797"/>
                  <a:pt x="3021" y="10092"/>
                </a:cubicBezTo>
                <a:lnTo>
                  <a:pt x="1111" y="12925"/>
                </a:lnTo>
                <a:cubicBezTo>
                  <a:pt x="726" y="13496"/>
                  <a:pt x="753" y="14394"/>
                  <a:pt x="1158" y="14939"/>
                </a:cubicBezTo>
                <a:lnTo>
                  <a:pt x="1346" y="15204"/>
                </a:lnTo>
                <a:cubicBezTo>
                  <a:pt x="1541" y="15467"/>
                  <a:pt x="1785" y="15602"/>
                  <a:pt x="2035" y="15602"/>
                </a:cubicBezTo>
                <a:cubicBezTo>
                  <a:pt x="2265" y="15602"/>
                  <a:pt x="2489" y="15487"/>
                  <a:pt x="2677" y="15270"/>
                </a:cubicBezTo>
                <a:lnTo>
                  <a:pt x="2176" y="16001"/>
                </a:lnTo>
                <a:cubicBezTo>
                  <a:pt x="1791" y="16573"/>
                  <a:pt x="1803" y="17491"/>
                  <a:pt x="2207" y="18037"/>
                </a:cubicBezTo>
                <a:lnTo>
                  <a:pt x="2410" y="18302"/>
                </a:lnTo>
                <a:cubicBezTo>
                  <a:pt x="2607" y="18567"/>
                  <a:pt x="2847" y="18701"/>
                  <a:pt x="3099" y="18701"/>
                </a:cubicBezTo>
                <a:cubicBezTo>
                  <a:pt x="3368" y="18701"/>
                  <a:pt x="3636" y="18553"/>
                  <a:pt x="3835" y="18258"/>
                </a:cubicBezTo>
                <a:lnTo>
                  <a:pt x="4226" y="17661"/>
                </a:lnTo>
                <a:cubicBezTo>
                  <a:pt x="3877" y="18235"/>
                  <a:pt x="3913" y="19103"/>
                  <a:pt x="4304" y="19630"/>
                </a:cubicBezTo>
                <a:lnTo>
                  <a:pt x="4492" y="19896"/>
                </a:lnTo>
                <a:cubicBezTo>
                  <a:pt x="4688" y="20159"/>
                  <a:pt x="4944" y="20294"/>
                  <a:pt x="5197" y="20294"/>
                </a:cubicBezTo>
                <a:cubicBezTo>
                  <a:pt x="5465" y="20294"/>
                  <a:pt x="5734" y="20147"/>
                  <a:pt x="5932" y="19852"/>
                </a:cubicBezTo>
                <a:lnTo>
                  <a:pt x="6558" y="18922"/>
                </a:lnTo>
                <a:cubicBezTo>
                  <a:pt x="6172" y="19494"/>
                  <a:pt x="6185" y="20413"/>
                  <a:pt x="6590" y="20958"/>
                </a:cubicBezTo>
                <a:lnTo>
                  <a:pt x="6777" y="21202"/>
                </a:lnTo>
                <a:cubicBezTo>
                  <a:pt x="6973" y="21466"/>
                  <a:pt x="7229" y="21600"/>
                  <a:pt x="7482" y="21600"/>
                </a:cubicBezTo>
                <a:cubicBezTo>
                  <a:pt x="7750" y="21600"/>
                  <a:pt x="8019" y="21452"/>
                  <a:pt x="8217" y="21157"/>
                </a:cubicBezTo>
                <a:lnTo>
                  <a:pt x="9297" y="19564"/>
                </a:lnTo>
                <a:cubicBezTo>
                  <a:pt x="9683" y="18994"/>
                  <a:pt x="9654" y="18095"/>
                  <a:pt x="9250" y="17550"/>
                </a:cubicBezTo>
                <a:lnTo>
                  <a:pt x="9063" y="17284"/>
                </a:lnTo>
                <a:cubicBezTo>
                  <a:pt x="8867" y="17020"/>
                  <a:pt x="8626" y="16886"/>
                  <a:pt x="8374" y="16886"/>
                </a:cubicBezTo>
                <a:cubicBezTo>
                  <a:pt x="8106" y="16886"/>
                  <a:pt x="7837" y="17034"/>
                  <a:pt x="7638" y="17329"/>
                </a:cubicBezTo>
                <a:lnTo>
                  <a:pt x="7623" y="17329"/>
                </a:lnTo>
                <a:cubicBezTo>
                  <a:pt x="8008" y="16757"/>
                  <a:pt x="7996" y="15838"/>
                  <a:pt x="7591" y="15293"/>
                </a:cubicBezTo>
                <a:lnTo>
                  <a:pt x="7403" y="15049"/>
                </a:lnTo>
                <a:cubicBezTo>
                  <a:pt x="7208" y="14787"/>
                  <a:pt x="6966" y="14651"/>
                  <a:pt x="6715" y="14651"/>
                </a:cubicBezTo>
                <a:cubicBezTo>
                  <a:pt x="6461" y="14651"/>
                  <a:pt x="6206" y="14787"/>
                  <a:pt x="6010" y="15049"/>
                </a:cubicBezTo>
                <a:lnTo>
                  <a:pt x="6386" y="14474"/>
                </a:lnTo>
                <a:cubicBezTo>
                  <a:pt x="6772" y="13902"/>
                  <a:pt x="6760" y="12983"/>
                  <a:pt x="6355" y="12438"/>
                </a:cubicBezTo>
                <a:lnTo>
                  <a:pt x="6167" y="12194"/>
                </a:lnTo>
                <a:cubicBezTo>
                  <a:pt x="5972" y="11931"/>
                  <a:pt x="5714" y="11796"/>
                  <a:pt x="5463" y="11796"/>
                </a:cubicBezTo>
                <a:cubicBezTo>
                  <a:pt x="5202" y="11796"/>
                  <a:pt x="4940" y="11939"/>
                  <a:pt x="4743" y="12216"/>
                </a:cubicBezTo>
                <a:cubicBezTo>
                  <a:pt x="5060" y="11643"/>
                  <a:pt x="5029" y="10804"/>
                  <a:pt x="4649" y="10291"/>
                </a:cubicBezTo>
                <a:lnTo>
                  <a:pt x="4461" y="10048"/>
                </a:lnTo>
                <a:cubicBezTo>
                  <a:pt x="4265" y="9783"/>
                  <a:pt x="4009" y="9649"/>
                  <a:pt x="3757" y="964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6" name="Freeform 651"/>
          <p:cNvSpPr/>
          <p:nvPr/>
        </p:nvSpPr>
        <p:spPr>
          <a:xfrm>
            <a:off x="1438593" y="3329040"/>
            <a:ext cx="270868" cy="22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25" y="0"/>
                </a:moveTo>
                <a:lnTo>
                  <a:pt x="10396" y="2015"/>
                </a:lnTo>
                <a:lnTo>
                  <a:pt x="4209" y="7051"/>
                </a:lnTo>
                <a:lnTo>
                  <a:pt x="5175" y="8711"/>
                </a:lnTo>
                <a:lnTo>
                  <a:pt x="11362" y="3656"/>
                </a:lnTo>
                <a:lnTo>
                  <a:pt x="12533" y="5652"/>
                </a:lnTo>
                <a:lnTo>
                  <a:pt x="14068" y="224"/>
                </a:lnTo>
                <a:lnTo>
                  <a:pt x="9225" y="0"/>
                </a:lnTo>
                <a:close/>
                <a:moveTo>
                  <a:pt x="16742" y="3731"/>
                </a:moveTo>
                <a:lnTo>
                  <a:pt x="16742" y="19604"/>
                </a:lnTo>
                <a:lnTo>
                  <a:pt x="15524" y="19604"/>
                </a:lnTo>
                <a:lnTo>
                  <a:pt x="15524" y="8021"/>
                </a:lnTo>
                <a:lnTo>
                  <a:pt x="11393" y="8021"/>
                </a:lnTo>
                <a:lnTo>
                  <a:pt x="11393" y="19604"/>
                </a:lnTo>
                <a:lnTo>
                  <a:pt x="10191" y="19604"/>
                </a:lnTo>
                <a:lnTo>
                  <a:pt x="10191" y="11453"/>
                </a:lnTo>
                <a:lnTo>
                  <a:pt x="6061" y="11453"/>
                </a:lnTo>
                <a:lnTo>
                  <a:pt x="6061" y="19604"/>
                </a:lnTo>
                <a:lnTo>
                  <a:pt x="4842" y="19604"/>
                </a:lnTo>
                <a:lnTo>
                  <a:pt x="4842" y="14885"/>
                </a:lnTo>
                <a:lnTo>
                  <a:pt x="728" y="14885"/>
                </a:lnTo>
                <a:lnTo>
                  <a:pt x="728" y="19604"/>
                </a:lnTo>
                <a:lnTo>
                  <a:pt x="0" y="1960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604"/>
                </a:lnTo>
                <a:lnTo>
                  <a:pt x="20872" y="19604"/>
                </a:lnTo>
                <a:lnTo>
                  <a:pt x="20872" y="3731"/>
                </a:lnTo>
                <a:lnTo>
                  <a:pt x="16742" y="3731"/>
                </a:lnTo>
                <a:close/>
                <a:moveTo>
                  <a:pt x="17960" y="5148"/>
                </a:moveTo>
                <a:lnTo>
                  <a:pt x="19654" y="5148"/>
                </a:lnTo>
                <a:lnTo>
                  <a:pt x="19654" y="7163"/>
                </a:lnTo>
                <a:lnTo>
                  <a:pt x="17960" y="7163"/>
                </a:lnTo>
                <a:lnTo>
                  <a:pt x="17960" y="5148"/>
                </a:lnTo>
                <a:close/>
                <a:moveTo>
                  <a:pt x="12612" y="9457"/>
                </a:moveTo>
                <a:lnTo>
                  <a:pt x="14305" y="9457"/>
                </a:lnTo>
                <a:lnTo>
                  <a:pt x="14305" y="11453"/>
                </a:lnTo>
                <a:lnTo>
                  <a:pt x="12612" y="11453"/>
                </a:lnTo>
                <a:lnTo>
                  <a:pt x="12612" y="9457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7" name="Freeform 665"/>
          <p:cNvSpPr/>
          <p:nvPr/>
        </p:nvSpPr>
        <p:spPr>
          <a:xfrm>
            <a:off x="2945430" y="3337473"/>
            <a:ext cx="252413" cy="21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75" y="0"/>
                </a:moveTo>
                <a:cubicBezTo>
                  <a:pt x="5338" y="0"/>
                  <a:pt x="4160" y="1376"/>
                  <a:pt x="4160" y="3080"/>
                </a:cubicBezTo>
                <a:cubicBezTo>
                  <a:pt x="4160" y="4783"/>
                  <a:pt x="5338" y="6180"/>
                  <a:pt x="6775" y="6180"/>
                </a:cubicBezTo>
                <a:cubicBezTo>
                  <a:pt x="7050" y="6180"/>
                  <a:pt x="7308" y="6112"/>
                  <a:pt x="7557" y="6019"/>
                </a:cubicBezTo>
                <a:lnTo>
                  <a:pt x="8474" y="7750"/>
                </a:lnTo>
                <a:cubicBezTo>
                  <a:pt x="7753" y="8486"/>
                  <a:pt x="7285" y="9574"/>
                  <a:pt x="7285" y="10790"/>
                </a:cubicBezTo>
                <a:cubicBezTo>
                  <a:pt x="7285" y="12039"/>
                  <a:pt x="7769" y="13155"/>
                  <a:pt x="8525" y="13890"/>
                </a:cubicBezTo>
                <a:lnTo>
                  <a:pt x="7591" y="15581"/>
                </a:lnTo>
                <a:cubicBezTo>
                  <a:pt x="7330" y="15476"/>
                  <a:pt x="7066" y="15420"/>
                  <a:pt x="6775" y="15420"/>
                </a:cubicBezTo>
                <a:cubicBezTo>
                  <a:pt x="5339" y="15420"/>
                  <a:pt x="4160" y="16796"/>
                  <a:pt x="4160" y="18500"/>
                </a:cubicBezTo>
                <a:cubicBezTo>
                  <a:pt x="4160" y="20203"/>
                  <a:pt x="5338" y="21600"/>
                  <a:pt x="6775" y="21600"/>
                </a:cubicBezTo>
                <a:cubicBezTo>
                  <a:pt x="8212" y="21600"/>
                  <a:pt x="9374" y="20203"/>
                  <a:pt x="9374" y="18500"/>
                </a:cubicBezTo>
                <a:cubicBezTo>
                  <a:pt x="9374" y="17698"/>
                  <a:pt x="9117" y="16975"/>
                  <a:pt x="8694" y="16426"/>
                </a:cubicBezTo>
                <a:lnTo>
                  <a:pt x="9679" y="14635"/>
                </a:lnTo>
                <a:cubicBezTo>
                  <a:pt x="9994" y="14749"/>
                  <a:pt x="10318" y="14816"/>
                  <a:pt x="10664" y="14816"/>
                </a:cubicBezTo>
                <a:cubicBezTo>
                  <a:pt x="12310" y="14816"/>
                  <a:pt x="13689" y="13420"/>
                  <a:pt x="13992" y="11575"/>
                </a:cubicBezTo>
                <a:lnTo>
                  <a:pt x="16421" y="11575"/>
                </a:lnTo>
                <a:cubicBezTo>
                  <a:pt x="16610" y="13059"/>
                  <a:pt x="17698" y="14192"/>
                  <a:pt x="19002" y="14192"/>
                </a:cubicBezTo>
                <a:cubicBezTo>
                  <a:pt x="20439" y="14192"/>
                  <a:pt x="21600" y="12815"/>
                  <a:pt x="21600" y="11112"/>
                </a:cubicBezTo>
                <a:cubicBezTo>
                  <a:pt x="21600" y="9409"/>
                  <a:pt x="20439" y="8012"/>
                  <a:pt x="19002" y="8012"/>
                </a:cubicBezTo>
                <a:cubicBezTo>
                  <a:pt x="17886" y="8012"/>
                  <a:pt x="16926" y="8854"/>
                  <a:pt x="16557" y="10025"/>
                </a:cubicBezTo>
                <a:lnTo>
                  <a:pt x="13992" y="10025"/>
                </a:lnTo>
                <a:cubicBezTo>
                  <a:pt x="13689" y="8180"/>
                  <a:pt x="12310" y="6784"/>
                  <a:pt x="10664" y="6784"/>
                </a:cubicBezTo>
                <a:cubicBezTo>
                  <a:pt x="10289" y="6784"/>
                  <a:pt x="9931" y="6872"/>
                  <a:pt x="9594" y="7005"/>
                </a:cubicBezTo>
                <a:lnTo>
                  <a:pt x="8660" y="5214"/>
                </a:lnTo>
                <a:cubicBezTo>
                  <a:pt x="9103" y="4661"/>
                  <a:pt x="9374" y="3902"/>
                  <a:pt x="9374" y="3080"/>
                </a:cubicBezTo>
                <a:cubicBezTo>
                  <a:pt x="9374" y="1376"/>
                  <a:pt x="8213" y="0"/>
                  <a:pt x="6775" y="0"/>
                </a:cubicBezTo>
                <a:close/>
                <a:moveTo>
                  <a:pt x="14570" y="0"/>
                </a:moveTo>
                <a:cubicBezTo>
                  <a:pt x="13133" y="0"/>
                  <a:pt x="11972" y="1376"/>
                  <a:pt x="11972" y="3080"/>
                </a:cubicBezTo>
                <a:cubicBezTo>
                  <a:pt x="11972" y="4784"/>
                  <a:pt x="13133" y="6180"/>
                  <a:pt x="14570" y="6180"/>
                </a:cubicBezTo>
                <a:cubicBezTo>
                  <a:pt x="16007" y="6180"/>
                  <a:pt x="17168" y="4784"/>
                  <a:pt x="17168" y="3080"/>
                </a:cubicBezTo>
                <a:cubicBezTo>
                  <a:pt x="17168" y="1376"/>
                  <a:pt x="16007" y="0"/>
                  <a:pt x="14570" y="0"/>
                </a:cubicBezTo>
                <a:close/>
                <a:moveTo>
                  <a:pt x="2598" y="8012"/>
                </a:moveTo>
                <a:cubicBezTo>
                  <a:pt x="1161" y="8012"/>
                  <a:pt x="0" y="9408"/>
                  <a:pt x="0" y="11112"/>
                </a:cubicBezTo>
                <a:cubicBezTo>
                  <a:pt x="0" y="12816"/>
                  <a:pt x="1161" y="14192"/>
                  <a:pt x="2598" y="14192"/>
                </a:cubicBezTo>
                <a:cubicBezTo>
                  <a:pt x="4035" y="14192"/>
                  <a:pt x="5213" y="12816"/>
                  <a:pt x="5213" y="11112"/>
                </a:cubicBezTo>
                <a:cubicBezTo>
                  <a:pt x="5213" y="9408"/>
                  <a:pt x="4035" y="8012"/>
                  <a:pt x="2598" y="8012"/>
                </a:cubicBezTo>
                <a:close/>
                <a:moveTo>
                  <a:pt x="10664" y="8334"/>
                </a:moveTo>
                <a:cubicBezTo>
                  <a:pt x="11812" y="8334"/>
                  <a:pt x="12753" y="9429"/>
                  <a:pt x="12753" y="10790"/>
                </a:cubicBezTo>
                <a:cubicBezTo>
                  <a:pt x="12753" y="12151"/>
                  <a:pt x="11812" y="13266"/>
                  <a:pt x="10664" y="13266"/>
                </a:cubicBezTo>
                <a:cubicBezTo>
                  <a:pt x="9516" y="13266"/>
                  <a:pt x="8592" y="12151"/>
                  <a:pt x="8592" y="10790"/>
                </a:cubicBezTo>
                <a:cubicBezTo>
                  <a:pt x="8592" y="9429"/>
                  <a:pt x="9516" y="8334"/>
                  <a:pt x="10664" y="8334"/>
                </a:cubicBezTo>
                <a:close/>
                <a:moveTo>
                  <a:pt x="14570" y="15420"/>
                </a:moveTo>
                <a:cubicBezTo>
                  <a:pt x="13133" y="15420"/>
                  <a:pt x="11972" y="16796"/>
                  <a:pt x="11972" y="18500"/>
                </a:cubicBezTo>
                <a:cubicBezTo>
                  <a:pt x="11972" y="20204"/>
                  <a:pt x="13133" y="21600"/>
                  <a:pt x="14570" y="21600"/>
                </a:cubicBezTo>
                <a:cubicBezTo>
                  <a:pt x="16007" y="21600"/>
                  <a:pt x="17168" y="20204"/>
                  <a:pt x="17168" y="18500"/>
                </a:cubicBezTo>
                <a:cubicBezTo>
                  <a:pt x="17168" y="16796"/>
                  <a:pt x="16007" y="15420"/>
                  <a:pt x="14570" y="15420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8" name="Freeform 686"/>
          <p:cNvSpPr/>
          <p:nvPr/>
        </p:nvSpPr>
        <p:spPr>
          <a:xfrm>
            <a:off x="4462280" y="3351802"/>
            <a:ext cx="247730" cy="184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059"/>
                </a:lnTo>
                <a:cubicBezTo>
                  <a:pt x="0" y="20007"/>
                  <a:pt x="1185" y="21600"/>
                  <a:pt x="2634" y="21600"/>
                </a:cubicBezTo>
                <a:lnTo>
                  <a:pt x="18966" y="21600"/>
                </a:lnTo>
                <a:cubicBezTo>
                  <a:pt x="20415" y="21600"/>
                  <a:pt x="21600" y="20007"/>
                  <a:pt x="21600" y="18059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44" y="2478"/>
                </a:moveTo>
                <a:lnTo>
                  <a:pt x="19756" y="2478"/>
                </a:lnTo>
                <a:lnTo>
                  <a:pt x="19756" y="9258"/>
                </a:lnTo>
                <a:lnTo>
                  <a:pt x="17114" y="6932"/>
                </a:lnTo>
                <a:cubicBezTo>
                  <a:pt x="17119" y="6865"/>
                  <a:pt x="17122" y="6796"/>
                  <a:pt x="17122" y="6727"/>
                </a:cubicBezTo>
                <a:cubicBezTo>
                  <a:pt x="17122" y="5554"/>
                  <a:pt x="16415" y="4603"/>
                  <a:pt x="15542" y="4603"/>
                </a:cubicBezTo>
                <a:cubicBezTo>
                  <a:pt x="14669" y="4603"/>
                  <a:pt x="13961" y="5554"/>
                  <a:pt x="13961" y="6727"/>
                </a:cubicBezTo>
                <a:cubicBezTo>
                  <a:pt x="13961" y="6801"/>
                  <a:pt x="13964" y="6875"/>
                  <a:pt x="13969" y="6946"/>
                </a:cubicBezTo>
                <a:lnTo>
                  <a:pt x="11307" y="10736"/>
                </a:lnTo>
                <a:cubicBezTo>
                  <a:pt x="11148" y="10663"/>
                  <a:pt x="10978" y="10622"/>
                  <a:pt x="10801" y="10622"/>
                </a:cubicBezTo>
                <a:cubicBezTo>
                  <a:pt x="10450" y="10622"/>
                  <a:pt x="10128" y="10777"/>
                  <a:pt x="9866" y="11036"/>
                </a:cubicBezTo>
                <a:lnTo>
                  <a:pt x="7633" y="9369"/>
                </a:lnTo>
                <a:cubicBezTo>
                  <a:pt x="7561" y="8285"/>
                  <a:pt x="6885" y="7436"/>
                  <a:pt x="6060" y="7436"/>
                </a:cubicBezTo>
                <a:cubicBezTo>
                  <a:pt x="5187" y="7436"/>
                  <a:pt x="4480" y="8386"/>
                  <a:pt x="4480" y="9560"/>
                </a:cubicBezTo>
                <a:cubicBezTo>
                  <a:pt x="4480" y="9608"/>
                  <a:pt x="4483" y="9654"/>
                  <a:pt x="4485" y="9701"/>
                </a:cubicBezTo>
                <a:lnTo>
                  <a:pt x="1844" y="12395"/>
                </a:lnTo>
                <a:lnTo>
                  <a:pt x="1844" y="2478"/>
                </a:lnTo>
                <a:close/>
                <a:moveTo>
                  <a:pt x="19756" y="18059"/>
                </a:moveTo>
                <a:cubicBezTo>
                  <a:pt x="19756" y="18635"/>
                  <a:pt x="19393" y="19121"/>
                  <a:pt x="18965" y="19121"/>
                </a:cubicBezTo>
                <a:lnTo>
                  <a:pt x="17385" y="19121"/>
                </a:lnTo>
                <a:lnTo>
                  <a:pt x="17385" y="17351"/>
                </a:lnTo>
                <a:lnTo>
                  <a:pt x="16069" y="17351"/>
                </a:lnTo>
                <a:lnTo>
                  <a:pt x="16069" y="19121"/>
                </a:lnTo>
                <a:lnTo>
                  <a:pt x="13435" y="19121"/>
                </a:lnTo>
                <a:lnTo>
                  <a:pt x="13435" y="17351"/>
                </a:lnTo>
                <a:lnTo>
                  <a:pt x="12118" y="17351"/>
                </a:lnTo>
                <a:lnTo>
                  <a:pt x="12118" y="19121"/>
                </a:lnTo>
                <a:lnTo>
                  <a:pt x="9484" y="19121"/>
                </a:lnTo>
                <a:lnTo>
                  <a:pt x="9484" y="17351"/>
                </a:lnTo>
                <a:lnTo>
                  <a:pt x="8167" y="17351"/>
                </a:lnTo>
                <a:lnTo>
                  <a:pt x="8167" y="19121"/>
                </a:lnTo>
                <a:lnTo>
                  <a:pt x="5533" y="19121"/>
                </a:lnTo>
                <a:lnTo>
                  <a:pt x="5533" y="17351"/>
                </a:lnTo>
                <a:lnTo>
                  <a:pt x="4216" y="17351"/>
                </a:lnTo>
                <a:lnTo>
                  <a:pt x="4216" y="19121"/>
                </a:lnTo>
                <a:lnTo>
                  <a:pt x="2634" y="19121"/>
                </a:lnTo>
                <a:cubicBezTo>
                  <a:pt x="2205" y="19121"/>
                  <a:pt x="1844" y="18635"/>
                  <a:pt x="1844" y="18059"/>
                </a:cubicBezTo>
                <a:lnTo>
                  <a:pt x="1844" y="14618"/>
                </a:lnTo>
                <a:lnTo>
                  <a:pt x="5125" y="11271"/>
                </a:lnTo>
                <a:cubicBezTo>
                  <a:pt x="5387" y="11530"/>
                  <a:pt x="5710" y="11685"/>
                  <a:pt x="6060" y="11685"/>
                </a:cubicBezTo>
                <a:cubicBezTo>
                  <a:pt x="6499" y="11685"/>
                  <a:pt x="6896" y="11444"/>
                  <a:pt x="7182" y="11057"/>
                </a:cubicBezTo>
                <a:lnTo>
                  <a:pt x="9227" y="12585"/>
                </a:lnTo>
                <a:cubicBezTo>
                  <a:pt x="9224" y="12638"/>
                  <a:pt x="9221" y="12693"/>
                  <a:pt x="9221" y="12748"/>
                </a:cubicBezTo>
                <a:cubicBezTo>
                  <a:pt x="9221" y="13921"/>
                  <a:pt x="9928" y="14873"/>
                  <a:pt x="10801" y="14873"/>
                </a:cubicBezTo>
                <a:cubicBezTo>
                  <a:pt x="11674" y="14873"/>
                  <a:pt x="12381" y="13922"/>
                  <a:pt x="12381" y="12748"/>
                </a:cubicBezTo>
                <a:cubicBezTo>
                  <a:pt x="12381" y="12467"/>
                  <a:pt x="12340" y="12198"/>
                  <a:pt x="12266" y="11952"/>
                </a:cubicBezTo>
                <a:lnTo>
                  <a:pt x="14684" y="8510"/>
                </a:lnTo>
                <a:cubicBezTo>
                  <a:pt x="14931" y="8726"/>
                  <a:pt x="15226" y="8853"/>
                  <a:pt x="15542" y="8853"/>
                </a:cubicBezTo>
                <a:cubicBezTo>
                  <a:pt x="15881" y="8853"/>
                  <a:pt x="16194" y="8708"/>
                  <a:pt x="16451" y="8464"/>
                </a:cubicBezTo>
                <a:lnTo>
                  <a:pt x="19756" y="11375"/>
                </a:lnTo>
                <a:lnTo>
                  <a:pt x="19756" y="1805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9" name="Freeform 741"/>
          <p:cNvSpPr/>
          <p:nvPr/>
        </p:nvSpPr>
        <p:spPr>
          <a:xfrm>
            <a:off x="5987122" y="3323186"/>
            <a:ext cx="241698" cy="24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8" extrusionOk="0">
                <a:moveTo>
                  <a:pt x="10799" y="0"/>
                </a:moveTo>
                <a:cubicBezTo>
                  <a:pt x="9309" y="0"/>
                  <a:pt x="7826" y="308"/>
                  <a:pt x="6437" y="923"/>
                </a:cubicBezTo>
                <a:lnTo>
                  <a:pt x="7199" y="2662"/>
                </a:lnTo>
                <a:cubicBezTo>
                  <a:pt x="8340" y="2157"/>
                  <a:pt x="9571" y="1917"/>
                  <a:pt x="10799" y="1917"/>
                </a:cubicBezTo>
                <a:cubicBezTo>
                  <a:pt x="13074" y="1918"/>
                  <a:pt x="15340" y="2771"/>
                  <a:pt x="17076" y="4508"/>
                </a:cubicBezTo>
                <a:cubicBezTo>
                  <a:pt x="18812" y="6246"/>
                  <a:pt x="19681" y="8513"/>
                  <a:pt x="19683" y="10790"/>
                </a:cubicBezTo>
                <a:cubicBezTo>
                  <a:pt x="19682" y="12548"/>
                  <a:pt x="19155" y="14305"/>
                  <a:pt x="18122" y="15813"/>
                </a:cubicBezTo>
                <a:lnTo>
                  <a:pt x="16686" y="14375"/>
                </a:lnTo>
                <a:lnTo>
                  <a:pt x="16119" y="19220"/>
                </a:lnTo>
                <a:lnTo>
                  <a:pt x="20942" y="18634"/>
                </a:lnTo>
                <a:lnTo>
                  <a:pt x="19505" y="17179"/>
                </a:lnTo>
                <a:cubicBezTo>
                  <a:pt x="20898" y="15283"/>
                  <a:pt x="21598" y="13035"/>
                  <a:pt x="21598" y="10790"/>
                </a:cubicBezTo>
                <a:cubicBezTo>
                  <a:pt x="21599" y="8029"/>
                  <a:pt x="20529" y="5266"/>
                  <a:pt x="18424" y="3159"/>
                </a:cubicBezTo>
                <a:cubicBezTo>
                  <a:pt x="16319" y="1052"/>
                  <a:pt x="13557" y="-1"/>
                  <a:pt x="10799" y="0"/>
                </a:cubicBezTo>
                <a:close/>
                <a:moveTo>
                  <a:pt x="5479" y="2378"/>
                </a:moveTo>
                <a:lnTo>
                  <a:pt x="656" y="2964"/>
                </a:lnTo>
                <a:lnTo>
                  <a:pt x="2093" y="4419"/>
                </a:lnTo>
                <a:cubicBezTo>
                  <a:pt x="700" y="6315"/>
                  <a:pt x="0" y="8563"/>
                  <a:pt x="0" y="10808"/>
                </a:cubicBezTo>
                <a:cubicBezTo>
                  <a:pt x="-1" y="13569"/>
                  <a:pt x="1051" y="16332"/>
                  <a:pt x="3157" y="18439"/>
                </a:cubicBezTo>
                <a:cubicBezTo>
                  <a:pt x="5261" y="20546"/>
                  <a:pt x="8041" y="21599"/>
                  <a:pt x="10799" y="21598"/>
                </a:cubicBezTo>
                <a:cubicBezTo>
                  <a:pt x="12286" y="21598"/>
                  <a:pt x="13774" y="21288"/>
                  <a:pt x="15161" y="20675"/>
                </a:cubicBezTo>
                <a:lnTo>
                  <a:pt x="14381" y="18936"/>
                </a:lnTo>
                <a:cubicBezTo>
                  <a:pt x="13241" y="19439"/>
                  <a:pt x="12025" y="19682"/>
                  <a:pt x="10799" y="19682"/>
                </a:cubicBezTo>
                <a:cubicBezTo>
                  <a:pt x="8524" y="19680"/>
                  <a:pt x="6258" y="18827"/>
                  <a:pt x="4522" y="17090"/>
                </a:cubicBezTo>
                <a:cubicBezTo>
                  <a:pt x="2786" y="15352"/>
                  <a:pt x="1917" y="13086"/>
                  <a:pt x="1915" y="10808"/>
                </a:cubicBezTo>
                <a:cubicBezTo>
                  <a:pt x="1916" y="9050"/>
                  <a:pt x="2443" y="7293"/>
                  <a:pt x="3476" y="5786"/>
                </a:cubicBezTo>
                <a:lnTo>
                  <a:pt x="4894" y="7223"/>
                </a:lnTo>
                <a:lnTo>
                  <a:pt x="5479" y="2378"/>
                </a:lnTo>
                <a:close/>
                <a:moveTo>
                  <a:pt x="10764" y="5058"/>
                </a:moveTo>
                <a:cubicBezTo>
                  <a:pt x="9405" y="5058"/>
                  <a:pt x="8299" y="6148"/>
                  <a:pt x="8299" y="7507"/>
                </a:cubicBezTo>
                <a:cubicBezTo>
                  <a:pt x="8299" y="8867"/>
                  <a:pt x="9405" y="9974"/>
                  <a:pt x="10764" y="9974"/>
                </a:cubicBezTo>
                <a:cubicBezTo>
                  <a:pt x="12122" y="9974"/>
                  <a:pt x="13228" y="8867"/>
                  <a:pt x="13228" y="7507"/>
                </a:cubicBezTo>
                <a:cubicBezTo>
                  <a:pt x="13228" y="6148"/>
                  <a:pt x="12122" y="5058"/>
                  <a:pt x="10764" y="5058"/>
                </a:cubicBezTo>
                <a:close/>
                <a:moveTo>
                  <a:pt x="8583" y="10790"/>
                </a:moveTo>
                <a:cubicBezTo>
                  <a:pt x="7079" y="10790"/>
                  <a:pt x="5852" y="11654"/>
                  <a:pt x="5852" y="12707"/>
                </a:cubicBezTo>
                <a:lnTo>
                  <a:pt x="5852" y="14624"/>
                </a:lnTo>
                <a:lnTo>
                  <a:pt x="15675" y="14624"/>
                </a:lnTo>
                <a:lnTo>
                  <a:pt x="15675" y="12707"/>
                </a:lnTo>
                <a:cubicBezTo>
                  <a:pt x="15675" y="11654"/>
                  <a:pt x="14448" y="10790"/>
                  <a:pt x="12945" y="10790"/>
                </a:cubicBezTo>
                <a:lnTo>
                  <a:pt x="8583" y="10790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0" name="Freeform 846"/>
          <p:cNvSpPr/>
          <p:nvPr/>
        </p:nvSpPr>
        <p:spPr>
          <a:xfrm>
            <a:off x="1458330" y="4314620"/>
            <a:ext cx="247651" cy="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454"/>
                </a:lnTo>
                <a:cubicBezTo>
                  <a:pt x="0" y="18227"/>
                  <a:pt x="1182" y="19673"/>
                  <a:pt x="2631" y="19673"/>
                </a:cubicBezTo>
                <a:lnTo>
                  <a:pt x="3427" y="19673"/>
                </a:lnTo>
                <a:lnTo>
                  <a:pt x="3427" y="17407"/>
                </a:lnTo>
                <a:lnTo>
                  <a:pt x="2631" y="17407"/>
                </a:lnTo>
                <a:cubicBezTo>
                  <a:pt x="2202" y="17407"/>
                  <a:pt x="1835" y="16978"/>
                  <a:pt x="1835" y="16454"/>
                </a:cubicBezTo>
                <a:lnTo>
                  <a:pt x="1835" y="13002"/>
                </a:lnTo>
                <a:lnTo>
                  <a:pt x="5123" y="9953"/>
                </a:lnTo>
                <a:cubicBezTo>
                  <a:pt x="5385" y="10189"/>
                  <a:pt x="5708" y="10313"/>
                  <a:pt x="6058" y="10313"/>
                </a:cubicBezTo>
                <a:cubicBezTo>
                  <a:pt x="6497" y="10313"/>
                  <a:pt x="6896" y="10094"/>
                  <a:pt x="7183" y="9741"/>
                </a:cubicBezTo>
                <a:lnTo>
                  <a:pt x="9225" y="11139"/>
                </a:lnTo>
                <a:cubicBezTo>
                  <a:pt x="9222" y="11188"/>
                  <a:pt x="9208" y="11237"/>
                  <a:pt x="9208" y="11287"/>
                </a:cubicBezTo>
                <a:cubicBezTo>
                  <a:pt x="9208" y="12355"/>
                  <a:pt x="9927" y="13214"/>
                  <a:pt x="10800" y="13214"/>
                </a:cubicBezTo>
                <a:cubicBezTo>
                  <a:pt x="11674" y="13214"/>
                  <a:pt x="12375" y="12356"/>
                  <a:pt x="12375" y="11287"/>
                </a:cubicBezTo>
                <a:cubicBezTo>
                  <a:pt x="12375" y="11031"/>
                  <a:pt x="12328" y="10791"/>
                  <a:pt x="12254" y="10567"/>
                </a:cubicBezTo>
                <a:lnTo>
                  <a:pt x="14677" y="7433"/>
                </a:lnTo>
                <a:cubicBezTo>
                  <a:pt x="14924" y="7629"/>
                  <a:pt x="15226" y="7751"/>
                  <a:pt x="15542" y="7751"/>
                </a:cubicBezTo>
                <a:cubicBezTo>
                  <a:pt x="15881" y="7751"/>
                  <a:pt x="16185" y="7612"/>
                  <a:pt x="16442" y="7391"/>
                </a:cubicBezTo>
                <a:lnTo>
                  <a:pt x="19748" y="10038"/>
                </a:lnTo>
                <a:lnTo>
                  <a:pt x="19748" y="16454"/>
                </a:lnTo>
                <a:cubicBezTo>
                  <a:pt x="19748" y="16978"/>
                  <a:pt x="19398" y="17407"/>
                  <a:pt x="18969" y="17407"/>
                </a:cubicBezTo>
                <a:lnTo>
                  <a:pt x="18173" y="17407"/>
                </a:lnTo>
                <a:lnTo>
                  <a:pt x="18173" y="19673"/>
                </a:lnTo>
                <a:lnTo>
                  <a:pt x="18969" y="19673"/>
                </a:lnTo>
                <a:cubicBezTo>
                  <a:pt x="20418" y="19673"/>
                  <a:pt x="21600" y="18227"/>
                  <a:pt x="21600" y="16454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35" y="2266"/>
                </a:moveTo>
                <a:lnTo>
                  <a:pt x="19748" y="2266"/>
                </a:lnTo>
                <a:lnTo>
                  <a:pt x="19748" y="8111"/>
                </a:lnTo>
                <a:lnTo>
                  <a:pt x="17117" y="5993"/>
                </a:lnTo>
                <a:cubicBezTo>
                  <a:pt x="17123" y="5932"/>
                  <a:pt x="17117" y="5865"/>
                  <a:pt x="17117" y="5802"/>
                </a:cubicBezTo>
                <a:cubicBezTo>
                  <a:pt x="17117" y="4734"/>
                  <a:pt x="16416" y="3875"/>
                  <a:pt x="15542" y="3875"/>
                </a:cubicBezTo>
                <a:cubicBezTo>
                  <a:pt x="14669" y="3875"/>
                  <a:pt x="13950" y="4734"/>
                  <a:pt x="13950" y="5802"/>
                </a:cubicBezTo>
                <a:cubicBezTo>
                  <a:pt x="13950" y="5870"/>
                  <a:pt x="13962" y="5949"/>
                  <a:pt x="13967" y="6014"/>
                </a:cubicBezTo>
                <a:lnTo>
                  <a:pt x="11302" y="9466"/>
                </a:lnTo>
                <a:cubicBezTo>
                  <a:pt x="11143" y="9400"/>
                  <a:pt x="10978" y="9360"/>
                  <a:pt x="10800" y="9360"/>
                </a:cubicBezTo>
                <a:cubicBezTo>
                  <a:pt x="10450" y="9360"/>
                  <a:pt x="10128" y="9505"/>
                  <a:pt x="9865" y="9741"/>
                </a:cubicBezTo>
                <a:lnTo>
                  <a:pt x="7633" y="8216"/>
                </a:lnTo>
                <a:cubicBezTo>
                  <a:pt x="7561" y="7230"/>
                  <a:pt x="6883" y="6459"/>
                  <a:pt x="6058" y="6459"/>
                </a:cubicBezTo>
                <a:cubicBezTo>
                  <a:pt x="5185" y="6459"/>
                  <a:pt x="4465" y="7317"/>
                  <a:pt x="4465" y="8386"/>
                </a:cubicBezTo>
                <a:cubicBezTo>
                  <a:pt x="4465" y="8429"/>
                  <a:pt x="4481" y="8471"/>
                  <a:pt x="4483" y="8513"/>
                </a:cubicBezTo>
                <a:lnTo>
                  <a:pt x="1835" y="10969"/>
                </a:lnTo>
                <a:lnTo>
                  <a:pt x="1835" y="2266"/>
                </a:lnTo>
                <a:close/>
                <a:moveTo>
                  <a:pt x="7373" y="13871"/>
                </a:moveTo>
                <a:lnTo>
                  <a:pt x="4465" y="18360"/>
                </a:lnTo>
                <a:lnTo>
                  <a:pt x="6456" y="18360"/>
                </a:lnTo>
                <a:lnTo>
                  <a:pt x="6456" y="21600"/>
                </a:lnTo>
                <a:lnTo>
                  <a:pt x="8290" y="21600"/>
                </a:lnTo>
                <a:lnTo>
                  <a:pt x="8290" y="18360"/>
                </a:lnTo>
                <a:lnTo>
                  <a:pt x="10263" y="18360"/>
                </a:lnTo>
                <a:lnTo>
                  <a:pt x="7373" y="13871"/>
                </a:lnTo>
                <a:close/>
                <a:moveTo>
                  <a:pt x="13292" y="13871"/>
                </a:moveTo>
                <a:lnTo>
                  <a:pt x="13292" y="17111"/>
                </a:lnTo>
                <a:lnTo>
                  <a:pt x="11319" y="17111"/>
                </a:lnTo>
                <a:lnTo>
                  <a:pt x="14227" y="21600"/>
                </a:lnTo>
                <a:lnTo>
                  <a:pt x="17117" y="17111"/>
                </a:lnTo>
                <a:lnTo>
                  <a:pt x="15144" y="17111"/>
                </a:lnTo>
                <a:lnTo>
                  <a:pt x="15144" y="13871"/>
                </a:lnTo>
                <a:lnTo>
                  <a:pt x="13292" y="1387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1" name="Freeform 673"/>
          <p:cNvSpPr/>
          <p:nvPr/>
        </p:nvSpPr>
        <p:spPr>
          <a:xfrm>
            <a:off x="2950366" y="4283862"/>
            <a:ext cx="265113" cy="263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2" y="0"/>
                </a:moveTo>
                <a:cubicBezTo>
                  <a:pt x="16558" y="0"/>
                  <a:pt x="16132" y="69"/>
                  <a:pt x="15731" y="179"/>
                </a:cubicBezTo>
                <a:lnTo>
                  <a:pt x="15731" y="1234"/>
                </a:lnTo>
                <a:cubicBezTo>
                  <a:pt x="15291" y="1390"/>
                  <a:pt x="14898" y="1618"/>
                  <a:pt x="14551" y="1916"/>
                </a:cubicBezTo>
                <a:lnTo>
                  <a:pt x="13646" y="1397"/>
                </a:lnTo>
                <a:cubicBezTo>
                  <a:pt x="13050" y="1990"/>
                  <a:pt x="12604" y="2734"/>
                  <a:pt x="12384" y="3573"/>
                </a:cubicBezTo>
                <a:lnTo>
                  <a:pt x="13290" y="4093"/>
                </a:lnTo>
                <a:cubicBezTo>
                  <a:pt x="13249" y="4317"/>
                  <a:pt x="13225" y="4555"/>
                  <a:pt x="13225" y="4791"/>
                </a:cubicBezTo>
                <a:cubicBezTo>
                  <a:pt x="13225" y="5027"/>
                  <a:pt x="13249" y="5249"/>
                  <a:pt x="13290" y="5473"/>
                </a:cubicBezTo>
                <a:lnTo>
                  <a:pt x="12384" y="6009"/>
                </a:lnTo>
                <a:cubicBezTo>
                  <a:pt x="12604" y="6848"/>
                  <a:pt x="13050" y="7592"/>
                  <a:pt x="13646" y="8185"/>
                </a:cubicBezTo>
                <a:lnTo>
                  <a:pt x="14551" y="7666"/>
                </a:lnTo>
                <a:cubicBezTo>
                  <a:pt x="14898" y="7964"/>
                  <a:pt x="15292" y="8192"/>
                  <a:pt x="15731" y="8348"/>
                </a:cubicBezTo>
                <a:lnTo>
                  <a:pt x="15731" y="9403"/>
                </a:lnTo>
                <a:cubicBezTo>
                  <a:pt x="16132" y="9513"/>
                  <a:pt x="16558" y="9582"/>
                  <a:pt x="16992" y="9582"/>
                </a:cubicBezTo>
                <a:cubicBezTo>
                  <a:pt x="17426" y="9582"/>
                  <a:pt x="17837" y="9513"/>
                  <a:pt x="18237" y="9403"/>
                </a:cubicBezTo>
                <a:lnTo>
                  <a:pt x="18237" y="8348"/>
                </a:lnTo>
                <a:cubicBezTo>
                  <a:pt x="18677" y="8192"/>
                  <a:pt x="19087" y="7964"/>
                  <a:pt x="19434" y="7666"/>
                </a:cubicBezTo>
                <a:lnTo>
                  <a:pt x="20339" y="8185"/>
                </a:lnTo>
                <a:cubicBezTo>
                  <a:pt x="20935" y="7592"/>
                  <a:pt x="21380" y="6848"/>
                  <a:pt x="21600" y="6009"/>
                </a:cubicBezTo>
                <a:lnTo>
                  <a:pt x="20678" y="5473"/>
                </a:lnTo>
                <a:cubicBezTo>
                  <a:pt x="20720" y="5249"/>
                  <a:pt x="20759" y="5027"/>
                  <a:pt x="20759" y="4791"/>
                </a:cubicBezTo>
                <a:cubicBezTo>
                  <a:pt x="20759" y="4556"/>
                  <a:pt x="20736" y="4316"/>
                  <a:pt x="20695" y="4093"/>
                </a:cubicBezTo>
                <a:lnTo>
                  <a:pt x="21600" y="3573"/>
                </a:lnTo>
                <a:cubicBezTo>
                  <a:pt x="21380" y="2734"/>
                  <a:pt x="20935" y="1990"/>
                  <a:pt x="20339" y="1397"/>
                </a:cubicBezTo>
                <a:lnTo>
                  <a:pt x="19434" y="1916"/>
                </a:lnTo>
                <a:cubicBezTo>
                  <a:pt x="19087" y="1618"/>
                  <a:pt x="18677" y="1390"/>
                  <a:pt x="18237" y="1234"/>
                </a:cubicBezTo>
                <a:lnTo>
                  <a:pt x="18237" y="179"/>
                </a:lnTo>
                <a:cubicBezTo>
                  <a:pt x="17837" y="68"/>
                  <a:pt x="17426" y="0"/>
                  <a:pt x="16992" y="0"/>
                </a:cubicBezTo>
                <a:close/>
                <a:moveTo>
                  <a:pt x="16992" y="3021"/>
                </a:moveTo>
                <a:cubicBezTo>
                  <a:pt x="17961" y="3021"/>
                  <a:pt x="18738" y="3817"/>
                  <a:pt x="18738" y="4791"/>
                </a:cubicBezTo>
                <a:cubicBezTo>
                  <a:pt x="18738" y="5765"/>
                  <a:pt x="17961" y="6561"/>
                  <a:pt x="16992" y="6561"/>
                </a:cubicBezTo>
                <a:cubicBezTo>
                  <a:pt x="16022" y="6561"/>
                  <a:pt x="15230" y="5765"/>
                  <a:pt x="15230" y="4791"/>
                </a:cubicBezTo>
                <a:cubicBezTo>
                  <a:pt x="15230" y="3817"/>
                  <a:pt x="16022" y="3021"/>
                  <a:pt x="16992" y="3021"/>
                </a:cubicBezTo>
                <a:close/>
                <a:moveTo>
                  <a:pt x="8779" y="6123"/>
                </a:moveTo>
                <a:lnTo>
                  <a:pt x="8326" y="7341"/>
                </a:lnTo>
                <a:cubicBezTo>
                  <a:pt x="7800" y="7291"/>
                  <a:pt x="7270" y="7297"/>
                  <a:pt x="6758" y="7373"/>
                </a:cubicBezTo>
                <a:lnTo>
                  <a:pt x="6241" y="6204"/>
                </a:lnTo>
                <a:cubicBezTo>
                  <a:pt x="5070" y="6435"/>
                  <a:pt x="3963" y="6920"/>
                  <a:pt x="3023" y="7633"/>
                </a:cubicBezTo>
                <a:lnTo>
                  <a:pt x="3557" y="8819"/>
                </a:lnTo>
                <a:cubicBezTo>
                  <a:pt x="3158" y="9150"/>
                  <a:pt x="2789" y="9530"/>
                  <a:pt x="2474" y="9955"/>
                </a:cubicBezTo>
                <a:lnTo>
                  <a:pt x="1261" y="9485"/>
                </a:lnTo>
                <a:cubicBezTo>
                  <a:pt x="932" y="9970"/>
                  <a:pt x="668" y="10499"/>
                  <a:pt x="453" y="11060"/>
                </a:cubicBezTo>
                <a:cubicBezTo>
                  <a:pt x="240" y="11621"/>
                  <a:pt x="82" y="12201"/>
                  <a:pt x="0" y="12781"/>
                </a:cubicBezTo>
                <a:lnTo>
                  <a:pt x="1213" y="13252"/>
                </a:lnTo>
                <a:cubicBezTo>
                  <a:pt x="1163" y="13781"/>
                  <a:pt x="1185" y="14297"/>
                  <a:pt x="1261" y="14811"/>
                </a:cubicBezTo>
                <a:lnTo>
                  <a:pt x="81" y="15347"/>
                </a:lnTo>
                <a:cubicBezTo>
                  <a:pt x="193" y="15923"/>
                  <a:pt x="354" y="16487"/>
                  <a:pt x="598" y="17036"/>
                </a:cubicBezTo>
                <a:cubicBezTo>
                  <a:pt x="842" y="17586"/>
                  <a:pt x="1152" y="18094"/>
                  <a:pt x="1504" y="18563"/>
                </a:cubicBezTo>
                <a:lnTo>
                  <a:pt x="2684" y="18043"/>
                </a:lnTo>
                <a:cubicBezTo>
                  <a:pt x="3013" y="18444"/>
                  <a:pt x="3391" y="18799"/>
                  <a:pt x="3816" y="19115"/>
                </a:cubicBezTo>
                <a:lnTo>
                  <a:pt x="3363" y="20333"/>
                </a:lnTo>
                <a:cubicBezTo>
                  <a:pt x="3847" y="20661"/>
                  <a:pt x="4356" y="20946"/>
                  <a:pt x="4915" y="21162"/>
                </a:cubicBezTo>
                <a:cubicBezTo>
                  <a:pt x="5472" y="21376"/>
                  <a:pt x="6047" y="21518"/>
                  <a:pt x="6629" y="21600"/>
                </a:cubicBezTo>
                <a:lnTo>
                  <a:pt x="7098" y="20382"/>
                </a:lnTo>
                <a:cubicBezTo>
                  <a:pt x="7624" y="20432"/>
                  <a:pt x="8154" y="20426"/>
                  <a:pt x="8666" y="20349"/>
                </a:cubicBezTo>
                <a:lnTo>
                  <a:pt x="9183" y="21519"/>
                </a:lnTo>
                <a:cubicBezTo>
                  <a:pt x="10354" y="21288"/>
                  <a:pt x="11445" y="20786"/>
                  <a:pt x="12384" y="20073"/>
                </a:cubicBezTo>
                <a:lnTo>
                  <a:pt x="11867" y="18904"/>
                </a:lnTo>
                <a:cubicBezTo>
                  <a:pt x="12266" y="18573"/>
                  <a:pt x="12635" y="18194"/>
                  <a:pt x="12950" y="17767"/>
                </a:cubicBezTo>
                <a:lnTo>
                  <a:pt x="14147" y="18238"/>
                </a:lnTo>
                <a:cubicBezTo>
                  <a:pt x="14476" y="17753"/>
                  <a:pt x="14756" y="17224"/>
                  <a:pt x="14971" y="16663"/>
                </a:cubicBezTo>
                <a:cubicBezTo>
                  <a:pt x="15186" y="16102"/>
                  <a:pt x="15326" y="15522"/>
                  <a:pt x="15408" y="14941"/>
                </a:cubicBezTo>
                <a:lnTo>
                  <a:pt x="14195" y="14470"/>
                </a:lnTo>
                <a:cubicBezTo>
                  <a:pt x="14245" y="13942"/>
                  <a:pt x="14239" y="13425"/>
                  <a:pt x="14163" y="12911"/>
                </a:cubicBezTo>
                <a:lnTo>
                  <a:pt x="15343" y="12375"/>
                </a:lnTo>
                <a:cubicBezTo>
                  <a:pt x="15231" y="11800"/>
                  <a:pt x="15053" y="11236"/>
                  <a:pt x="14810" y="10686"/>
                </a:cubicBezTo>
                <a:cubicBezTo>
                  <a:pt x="14566" y="10137"/>
                  <a:pt x="14271" y="9629"/>
                  <a:pt x="13920" y="9160"/>
                </a:cubicBezTo>
                <a:lnTo>
                  <a:pt x="12724" y="9679"/>
                </a:lnTo>
                <a:cubicBezTo>
                  <a:pt x="12395" y="9279"/>
                  <a:pt x="12017" y="8924"/>
                  <a:pt x="11592" y="8608"/>
                </a:cubicBezTo>
                <a:lnTo>
                  <a:pt x="12061" y="7389"/>
                </a:lnTo>
                <a:cubicBezTo>
                  <a:pt x="11576" y="7062"/>
                  <a:pt x="11052" y="6777"/>
                  <a:pt x="10493" y="6561"/>
                </a:cubicBezTo>
                <a:cubicBezTo>
                  <a:pt x="9936" y="6346"/>
                  <a:pt x="9361" y="6205"/>
                  <a:pt x="8779" y="6123"/>
                </a:cubicBezTo>
                <a:close/>
                <a:moveTo>
                  <a:pt x="7599" y="10329"/>
                </a:moveTo>
                <a:cubicBezTo>
                  <a:pt x="8055" y="10314"/>
                  <a:pt x="8520" y="10398"/>
                  <a:pt x="8973" y="10573"/>
                </a:cubicBezTo>
                <a:cubicBezTo>
                  <a:pt x="10784" y="11270"/>
                  <a:pt x="11689" y="13301"/>
                  <a:pt x="10994" y="15120"/>
                </a:cubicBezTo>
                <a:cubicBezTo>
                  <a:pt x="10299" y="16939"/>
                  <a:pt x="8263" y="17848"/>
                  <a:pt x="6451" y="17150"/>
                </a:cubicBezTo>
                <a:cubicBezTo>
                  <a:pt x="4642" y="16452"/>
                  <a:pt x="3735" y="14422"/>
                  <a:pt x="4430" y="12603"/>
                </a:cubicBezTo>
                <a:cubicBezTo>
                  <a:pt x="4951" y="11238"/>
                  <a:pt x="6231" y="10376"/>
                  <a:pt x="7599" y="1032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2" name="Freeform 713"/>
          <p:cNvSpPr/>
          <p:nvPr/>
        </p:nvSpPr>
        <p:spPr>
          <a:xfrm>
            <a:off x="4472241" y="4318886"/>
            <a:ext cx="227807" cy="193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2"/>
                </a:lnTo>
                <a:lnTo>
                  <a:pt x="8749" y="4112"/>
                </a:lnTo>
                <a:lnTo>
                  <a:pt x="8749" y="0"/>
                </a:lnTo>
                <a:lnTo>
                  <a:pt x="0" y="0"/>
                </a:lnTo>
                <a:close/>
                <a:moveTo>
                  <a:pt x="12832" y="0"/>
                </a:moveTo>
                <a:lnTo>
                  <a:pt x="12832" y="4112"/>
                </a:lnTo>
                <a:lnTo>
                  <a:pt x="21600" y="4112"/>
                </a:lnTo>
                <a:lnTo>
                  <a:pt x="21600" y="0"/>
                </a:lnTo>
                <a:lnTo>
                  <a:pt x="12832" y="0"/>
                </a:lnTo>
                <a:close/>
                <a:moveTo>
                  <a:pt x="0" y="5837"/>
                </a:moveTo>
                <a:lnTo>
                  <a:pt x="0" y="18173"/>
                </a:lnTo>
                <a:cubicBezTo>
                  <a:pt x="0" y="20060"/>
                  <a:pt x="1311" y="21600"/>
                  <a:pt x="2916" y="21600"/>
                </a:cubicBezTo>
                <a:lnTo>
                  <a:pt x="18665" y="21600"/>
                </a:lnTo>
                <a:cubicBezTo>
                  <a:pt x="20271" y="21600"/>
                  <a:pt x="21600" y="20060"/>
                  <a:pt x="21600" y="18173"/>
                </a:cubicBezTo>
                <a:lnTo>
                  <a:pt x="21600" y="5837"/>
                </a:lnTo>
                <a:lnTo>
                  <a:pt x="12832" y="5837"/>
                </a:lnTo>
                <a:lnTo>
                  <a:pt x="12832" y="9263"/>
                </a:lnTo>
                <a:lnTo>
                  <a:pt x="8749" y="9263"/>
                </a:lnTo>
                <a:lnTo>
                  <a:pt x="8749" y="5837"/>
                </a:lnTo>
                <a:lnTo>
                  <a:pt x="0" y="5837"/>
                </a:lnTo>
                <a:close/>
                <a:moveTo>
                  <a:pt x="13415" y="13729"/>
                </a:moveTo>
                <a:lnTo>
                  <a:pt x="18383" y="13729"/>
                </a:lnTo>
                <a:lnTo>
                  <a:pt x="18383" y="17842"/>
                </a:lnTo>
                <a:lnTo>
                  <a:pt x="13415" y="17842"/>
                </a:lnTo>
                <a:lnTo>
                  <a:pt x="13415" y="1372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3" name="Freeform 564"/>
          <p:cNvSpPr/>
          <p:nvPr/>
        </p:nvSpPr>
        <p:spPr>
          <a:xfrm>
            <a:off x="5978128" y="4318517"/>
            <a:ext cx="255426" cy="194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9" y="19238"/>
                </a:moveTo>
                <a:lnTo>
                  <a:pt x="20829" y="4049"/>
                </a:lnTo>
                <a:lnTo>
                  <a:pt x="18515" y="4049"/>
                </a:lnTo>
                <a:lnTo>
                  <a:pt x="18515" y="2024"/>
                </a:lnTo>
                <a:lnTo>
                  <a:pt x="13371" y="2024"/>
                </a:lnTo>
                <a:lnTo>
                  <a:pt x="13371" y="4049"/>
                </a:lnTo>
                <a:lnTo>
                  <a:pt x="11057" y="4049"/>
                </a:lnTo>
                <a:lnTo>
                  <a:pt x="11057" y="19237"/>
                </a:lnTo>
                <a:lnTo>
                  <a:pt x="9772" y="19237"/>
                </a:lnTo>
                <a:lnTo>
                  <a:pt x="9772" y="0"/>
                </a:lnTo>
                <a:lnTo>
                  <a:pt x="771" y="0"/>
                </a:lnTo>
                <a:lnTo>
                  <a:pt x="771" y="19238"/>
                </a:lnTo>
                <a:lnTo>
                  <a:pt x="0" y="1923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238"/>
                </a:lnTo>
                <a:lnTo>
                  <a:pt x="20829" y="19238"/>
                </a:lnTo>
                <a:close/>
                <a:moveTo>
                  <a:pt x="7971" y="16706"/>
                </a:moveTo>
                <a:lnTo>
                  <a:pt x="2572" y="16706"/>
                </a:lnTo>
                <a:lnTo>
                  <a:pt x="2572" y="15019"/>
                </a:lnTo>
                <a:lnTo>
                  <a:pt x="7971" y="15019"/>
                </a:lnTo>
                <a:lnTo>
                  <a:pt x="7971" y="16706"/>
                </a:lnTo>
                <a:close/>
                <a:moveTo>
                  <a:pt x="7971" y="12655"/>
                </a:moveTo>
                <a:lnTo>
                  <a:pt x="2572" y="12655"/>
                </a:lnTo>
                <a:lnTo>
                  <a:pt x="2572" y="10968"/>
                </a:lnTo>
                <a:lnTo>
                  <a:pt x="7971" y="10968"/>
                </a:lnTo>
                <a:lnTo>
                  <a:pt x="7971" y="12655"/>
                </a:lnTo>
                <a:close/>
                <a:moveTo>
                  <a:pt x="7971" y="8606"/>
                </a:moveTo>
                <a:lnTo>
                  <a:pt x="2572" y="8606"/>
                </a:lnTo>
                <a:lnTo>
                  <a:pt x="2572" y="6919"/>
                </a:lnTo>
                <a:lnTo>
                  <a:pt x="7971" y="6919"/>
                </a:lnTo>
                <a:lnTo>
                  <a:pt x="7971" y="8606"/>
                </a:lnTo>
                <a:close/>
                <a:moveTo>
                  <a:pt x="7971" y="4556"/>
                </a:moveTo>
                <a:lnTo>
                  <a:pt x="2572" y="4556"/>
                </a:lnTo>
                <a:lnTo>
                  <a:pt x="2572" y="2869"/>
                </a:lnTo>
                <a:lnTo>
                  <a:pt x="7971" y="2869"/>
                </a:lnTo>
                <a:lnTo>
                  <a:pt x="7971" y="4556"/>
                </a:lnTo>
                <a:close/>
                <a:moveTo>
                  <a:pt x="19028" y="16706"/>
                </a:moveTo>
                <a:lnTo>
                  <a:pt x="12857" y="16706"/>
                </a:lnTo>
                <a:lnTo>
                  <a:pt x="12857" y="15019"/>
                </a:lnTo>
                <a:lnTo>
                  <a:pt x="19028" y="15019"/>
                </a:lnTo>
                <a:lnTo>
                  <a:pt x="19028" y="16706"/>
                </a:lnTo>
                <a:close/>
                <a:moveTo>
                  <a:pt x="19028" y="12655"/>
                </a:moveTo>
                <a:lnTo>
                  <a:pt x="12857" y="12655"/>
                </a:lnTo>
                <a:lnTo>
                  <a:pt x="12857" y="10968"/>
                </a:lnTo>
                <a:lnTo>
                  <a:pt x="19028" y="10968"/>
                </a:lnTo>
                <a:lnTo>
                  <a:pt x="19028" y="12655"/>
                </a:lnTo>
                <a:close/>
                <a:moveTo>
                  <a:pt x="19028" y="8606"/>
                </a:moveTo>
                <a:lnTo>
                  <a:pt x="12857" y="8606"/>
                </a:lnTo>
                <a:lnTo>
                  <a:pt x="12857" y="6919"/>
                </a:lnTo>
                <a:lnTo>
                  <a:pt x="19028" y="6919"/>
                </a:lnTo>
                <a:lnTo>
                  <a:pt x="19028" y="8606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4" name="Freeform 610"/>
          <p:cNvSpPr/>
          <p:nvPr/>
        </p:nvSpPr>
        <p:spPr>
          <a:xfrm>
            <a:off x="1456044" y="5261023"/>
            <a:ext cx="273646" cy="23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36" y="0"/>
                </a:moveTo>
                <a:lnTo>
                  <a:pt x="15836" y="2856"/>
                </a:lnTo>
                <a:lnTo>
                  <a:pt x="13502" y="5314"/>
                </a:lnTo>
                <a:lnTo>
                  <a:pt x="14301" y="6326"/>
                </a:lnTo>
                <a:lnTo>
                  <a:pt x="16635" y="3886"/>
                </a:lnTo>
                <a:lnTo>
                  <a:pt x="21600" y="3886"/>
                </a:lnTo>
                <a:lnTo>
                  <a:pt x="21600" y="0"/>
                </a:lnTo>
                <a:lnTo>
                  <a:pt x="15836" y="0"/>
                </a:lnTo>
                <a:close/>
                <a:moveTo>
                  <a:pt x="8396" y="831"/>
                </a:moveTo>
                <a:cubicBezTo>
                  <a:pt x="3701" y="1189"/>
                  <a:pt x="0" y="5698"/>
                  <a:pt x="0" y="11207"/>
                </a:cubicBezTo>
                <a:cubicBezTo>
                  <a:pt x="0" y="13844"/>
                  <a:pt x="853" y="16242"/>
                  <a:pt x="2256" y="18075"/>
                </a:cubicBezTo>
                <a:lnTo>
                  <a:pt x="5498" y="14334"/>
                </a:lnTo>
                <a:cubicBezTo>
                  <a:pt x="4915" y="13466"/>
                  <a:pt x="4558" y="12389"/>
                  <a:pt x="4558" y="11207"/>
                </a:cubicBezTo>
                <a:cubicBezTo>
                  <a:pt x="4558" y="8610"/>
                  <a:pt x="6226" y="6467"/>
                  <a:pt x="8396" y="6128"/>
                </a:cubicBezTo>
                <a:lnTo>
                  <a:pt x="8396" y="831"/>
                </a:lnTo>
                <a:close/>
                <a:moveTo>
                  <a:pt x="9602" y="831"/>
                </a:moveTo>
                <a:lnTo>
                  <a:pt x="9602" y="6128"/>
                </a:lnTo>
                <a:cubicBezTo>
                  <a:pt x="11575" y="6436"/>
                  <a:pt x="13140" y="8244"/>
                  <a:pt x="13408" y="10520"/>
                </a:cubicBezTo>
                <a:lnTo>
                  <a:pt x="17997" y="10520"/>
                </a:lnTo>
                <a:cubicBezTo>
                  <a:pt x="17894" y="8722"/>
                  <a:pt x="17382" y="7036"/>
                  <a:pt x="16588" y="5603"/>
                </a:cubicBezTo>
                <a:lnTo>
                  <a:pt x="15679" y="6561"/>
                </a:lnTo>
                <a:cubicBezTo>
                  <a:pt x="16090" y="7346"/>
                  <a:pt x="16415" y="8212"/>
                  <a:pt x="16603" y="9128"/>
                </a:cubicBezTo>
                <a:lnTo>
                  <a:pt x="14348" y="9128"/>
                </a:lnTo>
                <a:cubicBezTo>
                  <a:pt x="13786" y="7207"/>
                  <a:pt x="12472" y="5691"/>
                  <a:pt x="10808" y="5043"/>
                </a:cubicBezTo>
                <a:lnTo>
                  <a:pt x="10808" y="2440"/>
                </a:lnTo>
                <a:cubicBezTo>
                  <a:pt x="11739" y="2695"/>
                  <a:pt x="12607" y="3139"/>
                  <a:pt x="13377" y="3742"/>
                </a:cubicBezTo>
                <a:lnTo>
                  <a:pt x="14285" y="2784"/>
                </a:lnTo>
                <a:cubicBezTo>
                  <a:pt x="12954" y="1669"/>
                  <a:pt x="11344" y="964"/>
                  <a:pt x="9602" y="831"/>
                </a:cubicBezTo>
                <a:close/>
                <a:moveTo>
                  <a:pt x="13408" y="11894"/>
                </a:moveTo>
                <a:cubicBezTo>
                  <a:pt x="13114" y="14397"/>
                  <a:pt x="11257" y="16340"/>
                  <a:pt x="9007" y="16340"/>
                </a:cubicBezTo>
                <a:cubicBezTo>
                  <a:pt x="8011" y="16340"/>
                  <a:pt x="7085" y="15949"/>
                  <a:pt x="6344" y="15310"/>
                </a:cubicBezTo>
                <a:lnTo>
                  <a:pt x="3101" y="19051"/>
                </a:lnTo>
                <a:cubicBezTo>
                  <a:pt x="4682" y="20634"/>
                  <a:pt x="6749" y="21600"/>
                  <a:pt x="9007" y="21600"/>
                </a:cubicBezTo>
                <a:cubicBezTo>
                  <a:pt x="13780" y="21600"/>
                  <a:pt x="17688" y="17311"/>
                  <a:pt x="17997" y="11894"/>
                </a:cubicBezTo>
                <a:lnTo>
                  <a:pt x="13408" y="11894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5" name="Freeform 731"/>
          <p:cNvSpPr/>
          <p:nvPr/>
        </p:nvSpPr>
        <p:spPr>
          <a:xfrm>
            <a:off x="2954419" y="5248323"/>
            <a:ext cx="250032" cy="26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2" y="0"/>
                </a:moveTo>
                <a:lnTo>
                  <a:pt x="8709" y="1845"/>
                </a:lnTo>
                <a:cubicBezTo>
                  <a:pt x="6519" y="2193"/>
                  <a:pt x="4553" y="3190"/>
                  <a:pt x="3052" y="4620"/>
                </a:cubicBezTo>
                <a:cubicBezTo>
                  <a:pt x="1163" y="6417"/>
                  <a:pt x="0" y="8914"/>
                  <a:pt x="0" y="11657"/>
                </a:cubicBezTo>
                <a:cubicBezTo>
                  <a:pt x="0" y="12147"/>
                  <a:pt x="32" y="12614"/>
                  <a:pt x="103" y="13077"/>
                </a:cubicBezTo>
                <a:lnTo>
                  <a:pt x="1937" y="12832"/>
                </a:lnTo>
                <a:cubicBezTo>
                  <a:pt x="1878" y="12443"/>
                  <a:pt x="1852" y="12053"/>
                  <a:pt x="1852" y="11657"/>
                </a:cubicBezTo>
                <a:cubicBezTo>
                  <a:pt x="1852" y="9395"/>
                  <a:pt x="2798" y="7345"/>
                  <a:pt x="4355" y="5861"/>
                </a:cubicBezTo>
                <a:cubicBezTo>
                  <a:pt x="5527" y="4745"/>
                  <a:pt x="7042" y="3966"/>
                  <a:pt x="8726" y="3641"/>
                </a:cubicBezTo>
                <a:lnTo>
                  <a:pt x="8743" y="5535"/>
                </a:lnTo>
                <a:lnTo>
                  <a:pt x="12412" y="2743"/>
                </a:lnTo>
                <a:lnTo>
                  <a:pt x="8692" y="0"/>
                </a:lnTo>
                <a:close/>
                <a:moveTo>
                  <a:pt x="14057" y="2318"/>
                </a:moveTo>
                <a:lnTo>
                  <a:pt x="13406" y="3984"/>
                </a:lnTo>
                <a:cubicBezTo>
                  <a:pt x="15043" y="4559"/>
                  <a:pt x="16457" y="5587"/>
                  <a:pt x="17451" y="6922"/>
                </a:cubicBezTo>
                <a:cubicBezTo>
                  <a:pt x="18446" y="8258"/>
                  <a:pt x="19028" y="9893"/>
                  <a:pt x="19029" y="11657"/>
                </a:cubicBezTo>
                <a:cubicBezTo>
                  <a:pt x="19028" y="12746"/>
                  <a:pt x="18798" y="13778"/>
                  <a:pt x="18394" y="14726"/>
                </a:cubicBezTo>
                <a:lnTo>
                  <a:pt x="16697" y="13698"/>
                </a:lnTo>
                <a:lnTo>
                  <a:pt x="17160" y="18155"/>
                </a:lnTo>
                <a:lnTo>
                  <a:pt x="21600" y="16669"/>
                </a:lnTo>
                <a:lnTo>
                  <a:pt x="19989" y="15690"/>
                </a:lnTo>
                <a:cubicBezTo>
                  <a:pt x="20564" y="14456"/>
                  <a:pt x="20880" y="13090"/>
                  <a:pt x="20880" y="11657"/>
                </a:cubicBezTo>
                <a:cubicBezTo>
                  <a:pt x="20880" y="9520"/>
                  <a:pt x="20168" y="7531"/>
                  <a:pt x="18960" y="5910"/>
                </a:cubicBezTo>
                <a:cubicBezTo>
                  <a:pt x="17752" y="4289"/>
                  <a:pt x="16050" y="3020"/>
                  <a:pt x="14057" y="2318"/>
                </a:cubicBezTo>
                <a:close/>
                <a:moveTo>
                  <a:pt x="10492" y="7118"/>
                </a:moveTo>
                <a:cubicBezTo>
                  <a:pt x="8261" y="7118"/>
                  <a:pt x="6532" y="8736"/>
                  <a:pt x="6532" y="10449"/>
                </a:cubicBezTo>
                <a:cubicBezTo>
                  <a:pt x="6532" y="12741"/>
                  <a:pt x="8709" y="12756"/>
                  <a:pt x="8709" y="14236"/>
                </a:cubicBezTo>
                <a:lnTo>
                  <a:pt x="8709" y="16196"/>
                </a:lnTo>
                <a:lnTo>
                  <a:pt x="12274" y="16196"/>
                </a:lnTo>
                <a:lnTo>
                  <a:pt x="12274" y="14236"/>
                </a:lnTo>
                <a:cubicBezTo>
                  <a:pt x="12274" y="12755"/>
                  <a:pt x="14452" y="12742"/>
                  <a:pt x="14452" y="10449"/>
                </a:cubicBezTo>
                <a:cubicBezTo>
                  <a:pt x="14452" y="8736"/>
                  <a:pt x="12722" y="7118"/>
                  <a:pt x="10492" y="7118"/>
                </a:cubicBezTo>
                <a:close/>
                <a:moveTo>
                  <a:pt x="10492" y="8375"/>
                </a:moveTo>
                <a:cubicBezTo>
                  <a:pt x="12050" y="8375"/>
                  <a:pt x="13132" y="9469"/>
                  <a:pt x="13132" y="10449"/>
                </a:cubicBezTo>
                <a:cubicBezTo>
                  <a:pt x="13132" y="11153"/>
                  <a:pt x="12842" y="11402"/>
                  <a:pt x="12309" y="11853"/>
                </a:cubicBezTo>
                <a:cubicBezTo>
                  <a:pt x="11856" y="12235"/>
                  <a:pt x="11207" y="12782"/>
                  <a:pt x="11006" y="13665"/>
                </a:cubicBezTo>
                <a:lnTo>
                  <a:pt x="9977" y="13665"/>
                </a:lnTo>
                <a:cubicBezTo>
                  <a:pt x="9777" y="12783"/>
                  <a:pt x="9126" y="12235"/>
                  <a:pt x="8675" y="11853"/>
                </a:cubicBezTo>
                <a:cubicBezTo>
                  <a:pt x="8142" y="11403"/>
                  <a:pt x="7852" y="11154"/>
                  <a:pt x="7852" y="10449"/>
                </a:cubicBezTo>
                <a:cubicBezTo>
                  <a:pt x="7852" y="9468"/>
                  <a:pt x="8934" y="8375"/>
                  <a:pt x="10492" y="8375"/>
                </a:cubicBezTo>
                <a:close/>
                <a:moveTo>
                  <a:pt x="1166" y="14302"/>
                </a:moveTo>
                <a:lnTo>
                  <a:pt x="446" y="18726"/>
                </a:lnTo>
                <a:lnTo>
                  <a:pt x="2212" y="17779"/>
                </a:lnTo>
                <a:cubicBezTo>
                  <a:pt x="3047" y="18794"/>
                  <a:pt x="4080" y="19651"/>
                  <a:pt x="5263" y="20294"/>
                </a:cubicBezTo>
                <a:cubicBezTo>
                  <a:pt x="6787" y="21122"/>
                  <a:pt x="8562" y="21600"/>
                  <a:pt x="10440" y="21600"/>
                </a:cubicBezTo>
                <a:cubicBezTo>
                  <a:pt x="12744" y="21600"/>
                  <a:pt x="14868" y="20878"/>
                  <a:pt x="16594" y="19673"/>
                </a:cubicBezTo>
                <a:lnTo>
                  <a:pt x="15514" y="18253"/>
                </a:lnTo>
                <a:cubicBezTo>
                  <a:pt x="14091" y="19245"/>
                  <a:pt x="12340" y="19836"/>
                  <a:pt x="10440" y="19836"/>
                </a:cubicBezTo>
                <a:cubicBezTo>
                  <a:pt x="8890" y="19836"/>
                  <a:pt x="7443" y="19440"/>
                  <a:pt x="6189" y="18759"/>
                </a:cubicBezTo>
                <a:cubicBezTo>
                  <a:pt x="5298" y="18274"/>
                  <a:pt x="4513" y="17643"/>
                  <a:pt x="3857" y="16898"/>
                </a:cubicBezTo>
                <a:lnTo>
                  <a:pt x="5520" y="16000"/>
                </a:lnTo>
                <a:lnTo>
                  <a:pt x="1166" y="14302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6" name="Freeform 873"/>
          <p:cNvSpPr/>
          <p:nvPr/>
        </p:nvSpPr>
        <p:spPr>
          <a:xfrm>
            <a:off x="4449580" y="5277691"/>
            <a:ext cx="255390" cy="20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828"/>
                </a:lnTo>
                <a:cubicBezTo>
                  <a:pt x="0" y="16600"/>
                  <a:pt x="1153" y="18046"/>
                  <a:pt x="2568" y="18046"/>
                </a:cubicBezTo>
                <a:lnTo>
                  <a:pt x="8476" y="18046"/>
                </a:lnTo>
                <a:lnTo>
                  <a:pt x="8476" y="19981"/>
                </a:lnTo>
                <a:lnTo>
                  <a:pt x="5387" y="19981"/>
                </a:lnTo>
                <a:lnTo>
                  <a:pt x="5387" y="21600"/>
                </a:lnTo>
                <a:lnTo>
                  <a:pt x="16196" y="21600"/>
                </a:lnTo>
                <a:lnTo>
                  <a:pt x="16196" y="19981"/>
                </a:lnTo>
                <a:lnTo>
                  <a:pt x="13108" y="19981"/>
                </a:lnTo>
                <a:lnTo>
                  <a:pt x="13108" y="18046"/>
                </a:lnTo>
                <a:lnTo>
                  <a:pt x="19032" y="18046"/>
                </a:lnTo>
                <a:cubicBezTo>
                  <a:pt x="20447" y="18046"/>
                  <a:pt x="21600" y="16600"/>
                  <a:pt x="21600" y="14828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796" y="2250"/>
                </a:moveTo>
                <a:lnTo>
                  <a:pt x="19804" y="2250"/>
                </a:lnTo>
                <a:lnTo>
                  <a:pt x="19804" y="13545"/>
                </a:lnTo>
                <a:lnTo>
                  <a:pt x="1796" y="13545"/>
                </a:lnTo>
                <a:lnTo>
                  <a:pt x="1796" y="2250"/>
                </a:lnTo>
                <a:close/>
                <a:moveTo>
                  <a:pt x="10792" y="3533"/>
                </a:moveTo>
                <a:cubicBezTo>
                  <a:pt x="9371" y="3533"/>
                  <a:pt x="8224" y="5084"/>
                  <a:pt x="8224" y="6983"/>
                </a:cubicBezTo>
                <a:lnTo>
                  <a:pt x="8224" y="9675"/>
                </a:lnTo>
                <a:lnTo>
                  <a:pt x="7200" y="9675"/>
                </a:lnTo>
                <a:lnTo>
                  <a:pt x="7200" y="11273"/>
                </a:lnTo>
                <a:lnTo>
                  <a:pt x="9801" y="11273"/>
                </a:lnTo>
                <a:cubicBezTo>
                  <a:pt x="9916" y="11828"/>
                  <a:pt x="10313" y="12241"/>
                  <a:pt x="10792" y="12241"/>
                </a:cubicBezTo>
                <a:cubicBezTo>
                  <a:pt x="11269" y="12241"/>
                  <a:pt x="11667" y="11828"/>
                  <a:pt x="11782" y="11273"/>
                </a:cubicBezTo>
                <a:lnTo>
                  <a:pt x="14400" y="11273"/>
                </a:lnTo>
                <a:lnTo>
                  <a:pt x="14400" y="9675"/>
                </a:lnTo>
                <a:lnTo>
                  <a:pt x="13359" y="9675"/>
                </a:lnTo>
                <a:lnTo>
                  <a:pt x="13359" y="6983"/>
                </a:lnTo>
                <a:cubicBezTo>
                  <a:pt x="13359" y="5084"/>
                  <a:pt x="12211" y="3533"/>
                  <a:pt x="10792" y="3533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7" name="Freeform 846"/>
          <p:cNvSpPr/>
          <p:nvPr/>
        </p:nvSpPr>
        <p:spPr>
          <a:xfrm>
            <a:off x="5983843" y="5278386"/>
            <a:ext cx="247651" cy="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454"/>
                </a:lnTo>
                <a:cubicBezTo>
                  <a:pt x="0" y="18227"/>
                  <a:pt x="1182" y="19673"/>
                  <a:pt x="2631" y="19673"/>
                </a:cubicBezTo>
                <a:lnTo>
                  <a:pt x="3427" y="19673"/>
                </a:lnTo>
                <a:lnTo>
                  <a:pt x="3427" y="17407"/>
                </a:lnTo>
                <a:lnTo>
                  <a:pt x="2631" y="17407"/>
                </a:lnTo>
                <a:cubicBezTo>
                  <a:pt x="2202" y="17407"/>
                  <a:pt x="1835" y="16978"/>
                  <a:pt x="1835" y="16454"/>
                </a:cubicBezTo>
                <a:lnTo>
                  <a:pt x="1835" y="13002"/>
                </a:lnTo>
                <a:lnTo>
                  <a:pt x="5123" y="9953"/>
                </a:lnTo>
                <a:cubicBezTo>
                  <a:pt x="5385" y="10189"/>
                  <a:pt x="5708" y="10313"/>
                  <a:pt x="6058" y="10313"/>
                </a:cubicBezTo>
                <a:cubicBezTo>
                  <a:pt x="6497" y="10313"/>
                  <a:pt x="6896" y="10094"/>
                  <a:pt x="7183" y="9741"/>
                </a:cubicBezTo>
                <a:lnTo>
                  <a:pt x="9225" y="11139"/>
                </a:lnTo>
                <a:cubicBezTo>
                  <a:pt x="9222" y="11188"/>
                  <a:pt x="9208" y="11237"/>
                  <a:pt x="9208" y="11287"/>
                </a:cubicBezTo>
                <a:cubicBezTo>
                  <a:pt x="9208" y="12355"/>
                  <a:pt x="9927" y="13214"/>
                  <a:pt x="10800" y="13214"/>
                </a:cubicBezTo>
                <a:cubicBezTo>
                  <a:pt x="11674" y="13214"/>
                  <a:pt x="12375" y="12356"/>
                  <a:pt x="12375" y="11287"/>
                </a:cubicBezTo>
                <a:cubicBezTo>
                  <a:pt x="12375" y="11031"/>
                  <a:pt x="12328" y="10791"/>
                  <a:pt x="12254" y="10567"/>
                </a:cubicBezTo>
                <a:lnTo>
                  <a:pt x="14677" y="7433"/>
                </a:lnTo>
                <a:cubicBezTo>
                  <a:pt x="14924" y="7629"/>
                  <a:pt x="15226" y="7751"/>
                  <a:pt x="15542" y="7751"/>
                </a:cubicBezTo>
                <a:cubicBezTo>
                  <a:pt x="15881" y="7751"/>
                  <a:pt x="16185" y="7612"/>
                  <a:pt x="16442" y="7391"/>
                </a:cubicBezTo>
                <a:lnTo>
                  <a:pt x="19748" y="10038"/>
                </a:lnTo>
                <a:lnTo>
                  <a:pt x="19748" y="16454"/>
                </a:lnTo>
                <a:cubicBezTo>
                  <a:pt x="19748" y="16978"/>
                  <a:pt x="19398" y="17407"/>
                  <a:pt x="18969" y="17407"/>
                </a:cubicBezTo>
                <a:lnTo>
                  <a:pt x="18173" y="17407"/>
                </a:lnTo>
                <a:lnTo>
                  <a:pt x="18173" y="19673"/>
                </a:lnTo>
                <a:lnTo>
                  <a:pt x="18969" y="19673"/>
                </a:lnTo>
                <a:cubicBezTo>
                  <a:pt x="20418" y="19673"/>
                  <a:pt x="21600" y="18227"/>
                  <a:pt x="21600" y="16454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35" y="2266"/>
                </a:moveTo>
                <a:lnTo>
                  <a:pt x="19748" y="2266"/>
                </a:lnTo>
                <a:lnTo>
                  <a:pt x="19748" y="8111"/>
                </a:lnTo>
                <a:lnTo>
                  <a:pt x="17117" y="5993"/>
                </a:lnTo>
                <a:cubicBezTo>
                  <a:pt x="17123" y="5932"/>
                  <a:pt x="17117" y="5865"/>
                  <a:pt x="17117" y="5802"/>
                </a:cubicBezTo>
                <a:cubicBezTo>
                  <a:pt x="17117" y="4734"/>
                  <a:pt x="16416" y="3875"/>
                  <a:pt x="15542" y="3875"/>
                </a:cubicBezTo>
                <a:cubicBezTo>
                  <a:pt x="14669" y="3875"/>
                  <a:pt x="13950" y="4734"/>
                  <a:pt x="13950" y="5802"/>
                </a:cubicBezTo>
                <a:cubicBezTo>
                  <a:pt x="13950" y="5870"/>
                  <a:pt x="13962" y="5949"/>
                  <a:pt x="13967" y="6014"/>
                </a:cubicBezTo>
                <a:lnTo>
                  <a:pt x="11302" y="9466"/>
                </a:lnTo>
                <a:cubicBezTo>
                  <a:pt x="11143" y="9400"/>
                  <a:pt x="10978" y="9360"/>
                  <a:pt x="10800" y="9360"/>
                </a:cubicBezTo>
                <a:cubicBezTo>
                  <a:pt x="10450" y="9360"/>
                  <a:pt x="10128" y="9505"/>
                  <a:pt x="9865" y="9741"/>
                </a:cubicBezTo>
                <a:lnTo>
                  <a:pt x="7633" y="8216"/>
                </a:lnTo>
                <a:cubicBezTo>
                  <a:pt x="7561" y="7230"/>
                  <a:pt x="6883" y="6459"/>
                  <a:pt x="6058" y="6459"/>
                </a:cubicBezTo>
                <a:cubicBezTo>
                  <a:pt x="5185" y="6459"/>
                  <a:pt x="4465" y="7317"/>
                  <a:pt x="4465" y="8386"/>
                </a:cubicBezTo>
                <a:cubicBezTo>
                  <a:pt x="4465" y="8429"/>
                  <a:pt x="4481" y="8471"/>
                  <a:pt x="4483" y="8513"/>
                </a:cubicBezTo>
                <a:lnTo>
                  <a:pt x="1835" y="10969"/>
                </a:lnTo>
                <a:lnTo>
                  <a:pt x="1835" y="2266"/>
                </a:lnTo>
                <a:close/>
                <a:moveTo>
                  <a:pt x="7373" y="13871"/>
                </a:moveTo>
                <a:lnTo>
                  <a:pt x="4465" y="18360"/>
                </a:lnTo>
                <a:lnTo>
                  <a:pt x="6456" y="18360"/>
                </a:lnTo>
                <a:lnTo>
                  <a:pt x="6456" y="21600"/>
                </a:lnTo>
                <a:lnTo>
                  <a:pt x="8290" y="21600"/>
                </a:lnTo>
                <a:lnTo>
                  <a:pt x="8290" y="18360"/>
                </a:lnTo>
                <a:lnTo>
                  <a:pt x="10263" y="18360"/>
                </a:lnTo>
                <a:lnTo>
                  <a:pt x="7373" y="13871"/>
                </a:lnTo>
                <a:close/>
                <a:moveTo>
                  <a:pt x="13292" y="13871"/>
                </a:moveTo>
                <a:lnTo>
                  <a:pt x="13292" y="17111"/>
                </a:lnTo>
                <a:lnTo>
                  <a:pt x="11319" y="17111"/>
                </a:lnTo>
                <a:lnTo>
                  <a:pt x="14227" y="21600"/>
                </a:lnTo>
                <a:lnTo>
                  <a:pt x="17117" y="17111"/>
                </a:lnTo>
                <a:lnTo>
                  <a:pt x="15144" y="17111"/>
                </a:lnTo>
                <a:lnTo>
                  <a:pt x="15144" y="13871"/>
                </a:lnTo>
                <a:lnTo>
                  <a:pt x="13292" y="1387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8" name="Freeform 120"/>
          <p:cNvSpPr/>
          <p:nvPr/>
        </p:nvSpPr>
        <p:spPr>
          <a:xfrm>
            <a:off x="9028466" y="2468464"/>
            <a:ext cx="160492" cy="35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9" h="21268" extrusionOk="0">
                <a:moveTo>
                  <a:pt x="10174" y="0"/>
                </a:moveTo>
                <a:cubicBezTo>
                  <a:pt x="7914" y="0"/>
                  <a:pt x="6075" y="804"/>
                  <a:pt x="6075" y="1792"/>
                </a:cubicBezTo>
                <a:cubicBezTo>
                  <a:pt x="6076" y="2780"/>
                  <a:pt x="7914" y="3584"/>
                  <a:pt x="10174" y="3584"/>
                </a:cubicBezTo>
                <a:cubicBezTo>
                  <a:pt x="12433" y="3584"/>
                  <a:pt x="14272" y="2780"/>
                  <a:pt x="14272" y="1792"/>
                </a:cubicBezTo>
                <a:cubicBezTo>
                  <a:pt x="14272" y="804"/>
                  <a:pt x="12434" y="0"/>
                  <a:pt x="10174" y="0"/>
                </a:cubicBezTo>
                <a:close/>
                <a:moveTo>
                  <a:pt x="11591" y="4438"/>
                </a:moveTo>
                <a:cubicBezTo>
                  <a:pt x="10571" y="4348"/>
                  <a:pt x="9490" y="4352"/>
                  <a:pt x="8489" y="4455"/>
                </a:cubicBezTo>
                <a:cubicBezTo>
                  <a:pt x="1686" y="4803"/>
                  <a:pt x="-523" y="8244"/>
                  <a:pt x="100" y="10869"/>
                </a:cubicBezTo>
                <a:cubicBezTo>
                  <a:pt x="371" y="12004"/>
                  <a:pt x="4434" y="12016"/>
                  <a:pt x="4160" y="10869"/>
                </a:cubicBezTo>
                <a:cubicBezTo>
                  <a:pt x="3933" y="9912"/>
                  <a:pt x="4031" y="8462"/>
                  <a:pt x="5195" y="7436"/>
                </a:cubicBezTo>
                <a:cubicBezTo>
                  <a:pt x="5195" y="8683"/>
                  <a:pt x="5195" y="9940"/>
                  <a:pt x="5195" y="11187"/>
                </a:cubicBezTo>
                <a:cubicBezTo>
                  <a:pt x="5195" y="11231"/>
                  <a:pt x="5229" y="11262"/>
                  <a:pt x="5233" y="11305"/>
                </a:cubicBezTo>
                <a:cubicBezTo>
                  <a:pt x="5230" y="11325"/>
                  <a:pt x="5194" y="11351"/>
                  <a:pt x="5195" y="11372"/>
                </a:cubicBezTo>
                <a:cubicBezTo>
                  <a:pt x="5195" y="14341"/>
                  <a:pt x="5207" y="17315"/>
                  <a:pt x="4926" y="20281"/>
                </a:cubicBezTo>
                <a:cubicBezTo>
                  <a:pt x="4802" y="21600"/>
                  <a:pt x="9476" y="21595"/>
                  <a:pt x="9599" y="20281"/>
                </a:cubicBezTo>
                <a:cubicBezTo>
                  <a:pt x="9819" y="17956"/>
                  <a:pt x="9855" y="15624"/>
                  <a:pt x="9867" y="13298"/>
                </a:cubicBezTo>
                <a:cubicBezTo>
                  <a:pt x="10089" y="13304"/>
                  <a:pt x="10335" y="13303"/>
                  <a:pt x="10557" y="13298"/>
                </a:cubicBezTo>
                <a:cubicBezTo>
                  <a:pt x="10571" y="15624"/>
                  <a:pt x="10607" y="17957"/>
                  <a:pt x="10825" y="20281"/>
                </a:cubicBezTo>
                <a:cubicBezTo>
                  <a:pt x="10949" y="21595"/>
                  <a:pt x="15623" y="21600"/>
                  <a:pt x="15498" y="20281"/>
                </a:cubicBezTo>
                <a:cubicBezTo>
                  <a:pt x="15217" y="17315"/>
                  <a:pt x="15229" y="14341"/>
                  <a:pt x="15230" y="11372"/>
                </a:cubicBezTo>
                <a:cubicBezTo>
                  <a:pt x="15230" y="11279"/>
                  <a:pt x="15196" y="11201"/>
                  <a:pt x="15153" y="11120"/>
                </a:cubicBezTo>
                <a:cubicBezTo>
                  <a:pt x="15147" y="9831"/>
                  <a:pt x="15042" y="8540"/>
                  <a:pt x="15076" y="7252"/>
                </a:cubicBezTo>
                <a:cubicBezTo>
                  <a:pt x="16469" y="8283"/>
                  <a:pt x="16582" y="9850"/>
                  <a:pt x="16340" y="10869"/>
                </a:cubicBezTo>
                <a:cubicBezTo>
                  <a:pt x="16066" y="12015"/>
                  <a:pt x="20168" y="12004"/>
                  <a:pt x="20439" y="10869"/>
                </a:cubicBezTo>
                <a:cubicBezTo>
                  <a:pt x="21077" y="8190"/>
                  <a:pt x="18738" y="4659"/>
                  <a:pt x="11591" y="4438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9" name="Freeform 14"/>
          <p:cNvSpPr/>
          <p:nvPr/>
        </p:nvSpPr>
        <p:spPr>
          <a:xfrm>
            <a:off x="8964342" y="3480972"/>
            <a:ext cx="288739" cy="27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2" y="0"/>
                </a:moveTo>
                <a:lnTo>
                  <a:pt x="14852" y="3402"/>
                </a:lnTo>
                <a:cubicBezTo>
                  <a:pt x="12218" y="3606"/>
                  <a:pt x="10015" y="5092"/>
                  <a:pt x="8452" y="7735"/>
                </a:cubicBezTo>
                <a:lnTo>
                  <a:pt x="7989" y="8525"/>
                </a:lnTo>
                <a:cubicBezTo>
                  <a:pt x="6387" y="11302"/>
                  <a:pt x="4688" y="14173"/>
                  <a:pt x="633" y="14173"/>
                </a:cubicBezTo>
                <a:lnTo>
                  <a:pt x="0" y="14173"/>
                </a:lnTo>
                <a:lnTo>
                  <a:pt x="0" y="18224"/>
                </a:lnTo>
                <a:lnTo>
                  <a:pt x="633" y="18224"/>
                </a:lnTo>
                <a:cubicBezTo>
                  <a:pt x="6886" y="18224"/>
                  <a:pt x="9556" y="13635"/>
                  <a:pt x="11294" y="10599"/>
                </a:cubicBezTo>
                <a:lnTo>
                  <a:pt x="11716" y="9867"/>
                </a:lnTo>
                <a:cubicBezTo>
                  <a:pt x="12553" y="8451"/>
                  <a:pt x="13585" y="7663"/>
                  <a:pt x="14852" y="7471"/>
                </a:cubicBezTo>
                <a:lnTo>
                  <a:pt x="14852" y="10802"/>
                </a:lnTo>
                <a:lnTo>
                  <a:pt x="21600" y="5401"/>
                </a:lnTo>
                <a:lnTo>
                  <a:pt x="14852" y="0"/>
                </a:lnTo>
                <a:close/>
                <a:moveTo>
                  <a:pt x="14852" y="10802"/>
                </a:moveTo>
                <a:lnTo>
                  <a:pt x="14852" y="14147"/>
                </a:lnTo>
                <a:cubicBezTo>
                  <a:pt x="13384" y="13985"/>
                  <a:pt x="12496" y="13255"/>
                  <a:pt x="11774" y="12351"/>
                </a:cubicBezTo>
                <a:cubicBezTo>
                  <a:pt x="11154" y="13377"/>
                  <a:pt x="10407" y="14524"/>
                  <a:pt x="9445" y="15590"/>
                </a:cubicBezTo>
                <a:cubicBezTo>
                  <a:pt x="10989" y="17169"/>
                  <a:pt x="12802" y="18049"/>
                  <a:pt x="14852" y="18198"/>
                </a:cubicBezTo>
                <a:lnTo>
                  <a:pt x="14852" y="21600"/>
                </a:lnTo>
                <a:lnTo>
                  <a:pt x="21600" y="16199"/>
                </a:lnTo>
                <a:lnTo>
                  <a:pt x="15903" y="11649"/>
                </a:lnTo>
                <a:lnTo>
                  <a:pt x="14852" y="10802"/>
                </a:lnTo>
                <a:close/>
                <a:moveTo>
                  <a:pt x="0" y="3376"/>
                </a:moveTo>
                <a:lnTo>
                  <a:pt x="0" y="7427"/>
                </a:lnTo>
                <a:lnTo>
                  <a:pt x="633" y="7427"/>
                </a:lnTo>
                <a:cubicBezTo>
                  <a:pt x="3012" y="7427"/>
                  <a:pt x="4363" y="8692"/>
                  <a:pt x="5449" y="10158"/>
                </a:cubicBezTo>
                <a:cubicBezTo>
                  <a:pt x="5960" y="9450"/>
                  <a:pt x="6429" y="8659"/>
                  <a:pt x="6913" y="7819"/>
                </a:cubicBezTo>
                <a:lnTo>
                  <a:pt x="7377" y="7021"/>
                </a:lnTo>
                <a:cubicBezTo>
                  <a:pt x="7455" y="6888"/>
                  <a:pt x="7543" y="6764"/>
                  <a:pt x="7625" y="6637"/>
                </a:cubicBezTo>
                <a:cubicBezTo>
                  <a:pt x="5804" y="4401"/>
                  <a:pt x="4083" y="3376"/>
                  <a:pt x="633" y="3376"/>
                </a:cubicBezTo>
                <a:lnTo>
                  <a:pt x="0" y="3376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60" name="Freeform 566"/>
          <p:cNvSpPr/>
          <p:nvPr/>
        </p:nvSpPr>
        <p:spPr>
          <a:xfrm>
            <a:off x="8987100" y="5419061"/>
            <a:ext cx="243223" cy="26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64"/>
                </a:lnTo>
                <a:cubicBezTo>
                  <a:pt x="0" y="17494"/>
                  <a:pt x="1191" y="18674"/>
                  <a:pt x="2722" y="18814"/>
                </a:cubicBezTo>
                <a:lnTo>
                  <a:pt x="2722" y="1393"/>
                </a:lnTo>
                <a:lnTo>
                  <a:pt x="17328" y="1393"/>
                </a:lnTo>
                <a:lnTo>
                  <a:pt x="17328" y="0"/>
                </a:lnTo>
                <a:lnTo>
                  <a:pt x="0" y="0"/>
                </a:lnTo>
                <a:close/>
                <a:moveTo>
                  <a:pt x="4252" y="2768"/>
                </a:moveTo>
                <a:lnTo>
                  <a:pt x="4252" y="18832"/>
                </a:lnTo>
                <a:cubicBezTo>
                  <a:pt x="4252" y="20355"/>
                  <a:pt x="5619" y="21600"/>
                  <a:pt x="7293" y="21600"/>
                </a:cubicBezTo>
                <a:lnTo>
                  <a:pt x="15201" y="21600"/>
                </a:lnTo>
                <a:lnTo>
                  <a:pt x="15201" y="18561"/>
                </a:lnTo>
                <a:cubicBezTo>
                  <a:pt x="15201" y="17037"/>
                  <a:pt x="16568" y="15793"/>
                  <a:pt x="18242" y="15793"/>
                </a:cubicBezTo>
                <a:lnTo>
                  <a:pt x="21600" y="15793"/>
                </a:lnTo>
                <a:lnTo>
                  <a:pt x="21600" y="2768"/>
                </a:lnTo>
                <a:lnTo>
                  <a:pt x="4252" y="2768"/>
                </a:lnTo>
                <a:close/>
                <a:moveTo>
                  <a:pt x="7909" y="5952"/>
                </a:moveTo>
                <a:lnTo>
                  <a:pt x="17944" y="5952"/>
                </a:lnTo>
                <a:lnTo>
                  <a:pt x="17944" y="7345"/>
                </a:lnTo>
                <a:lnTo>
                  <a:pt x="7909" y="7345"/>
                </a:lnTo>
                <a:lnTo>
                  <a:pt x="7909" y="5952"/>
                </a:lnTo>
                <a:close/>
                <a:moveTo>
                  <a:pt x="7909" y="9280"/>
                </a:moveTo>
                <a:lnTo>
                  <a:pt x="17944" y="9280"/>
                </a:lnTo>
                <a:lnTo>
                  <a:pt x="17944" y="10655"/>
                </a:lnTo>
                <a:lnTo>
                  <a:pt x="7909" y="10655"/>
                </a:lnTo>
                <a:lnTo>
                  <a:pt x="7909" y="9280"/>
                </a:lnTo>
                <a:close/>
                <a:moveTo>
                  <a:pt x="7909" y="12609"/>
                </a:moveTo>
                <a:lnTo>
                  <a:pt x="13373" y="12609"/>
                </a:lnTo>
                <a:lnTo>
                  <a:pt x="13373" y="13984"/>
                </a:lnTo>
                <a:lnTo>
                  <a:pt x="7909" y="13984"/>
                </a:lnTo>
                <a:lnTo>
                  <a:pt x="7909" y="12609"/>
                </a:lnTo>
                <a:close/>
                <a:moveTo>
                  <a:pt x="18242" y="17168"/>
                </a:moveTo>
                <a:cubicBezTo>
                  <a:pt x="17403" y="17168"/>
                  <a:pt x="16732" y="17797"/>
                  <a:pt x="16732" y="18561"/>
                </a:cubicBezTo>
                <a:lnTo>
                  <a:pt x="16732" y="21600"/>
                </a:lnTo>
                <a:lnTo>
                  <a:pt x="21600" y="17168"/>
                </a:lnTo>
                <a:lnTo>
                  <a:pt x="18242" y="17168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61" name="Freeform 569"/>
          <p:cNvSpPr/>
          <p:nvPr/>
        </p:nvSpPr>
        <p:spPr>
          <a:xfrm>
            <a:off x="8948082" y="4464715"/>
            <a:ext cx="321259" cy="233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059"/>
                </a:lnTo>
                <a:cubicBezTo>
                  <a:pt x="0" y="20007"/>
                  <a:pt x="1157" y="21600"/>
                  <a:pt x="2572" y="21600"/>
                </a:cubicBezTo>
                <a:lnTo>
                  <a:pt x="19028" y="21600"/>
                </a:lnTo>
                <a:cubicBezTo>
                  <a:pt x="20443" y="21600"/>
                  <a:pt x="21600" y="20007"/>
                  <a:pt x="21600" y="18059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9157" y="1417"/>
                </a:moveTo>
                <a:cubicBezTo>
                  <a:pt x="19512" y="1417"/>
                  <a:pt x="19800" y="1814"/>
                  <a:pt x="19800" y="2302"/>
                </a:cubicBezTo>
                <a:cubicBezTo>
                  <a:pt x="19800" y="2791"/>
                  <a:pt x="19512" y="3187"/>
                  <a:pt x="19157" y="3187"/>
                </a:cubicBezTo>
                <a:cubicBezTo>
                  <a:pt x="18802" y="3187"/>
                  <a:pt x="18514" y="2791"/>
                  <a:pt x="18514" y="2302"/>
                </a:cubicBezTo>
                <a:cubicBezTo>
                  <a:pt x="18514" y="1814"/>
                  <a:pt x="18802" y="1417"/>
                  <a:pt x="19157" y="1417"/>
                </a:cubicBezTo>
                <a:close/>
                <a:moveTo>
                  <a:pt x="17100" y="1416"/>
                </a:moveTo>
                <a:cubicBezTo>
                  <a:pt x="17455" y="1416"/>
                  <a:pt x="17743" y="1812"/>
                  <a:pt x="17743" y="2302"/>
                </a:cubicBezTo>
                <a:cubicBezTo>
                  <a:pt x="17743" y="2791"/>
                  <a:pt x="17455" y="3187"/>
                  <a:pt x="17100" y="3187"/>
                </a:cubicBezTo>
                <a:cubicBezTo>
                  <a:pt x="16745" y="3187"/>
                  <a:pt x="16457" y="2791"/>
                  <a:pt x="16457" y="2302"/>
                </a:cubicBezTo>
                <a:cubicBezTo>
                  <a:pt x="16457" y="1812"/>
                  <a:pt x="16745" y="1416"/>
                  <a:pt x="17100" y="1416"/>
                </a:cubicBezTo>
                <a:close/>
                <a:moveTo>
                  <a:pt x="7200" y="19121"/>
                </a:moveTo>
                <a:cubicBezTo>
                  <a:pt x="7200" y="16383"/>
                  <a:pt x="8812" y="14163"/>
                  <a:pt x="10800" y="14163"/>
                </a:cubicBezTo>
                <a:cubicBezTo>
                  <a:pt x="12788" y="14163"/>
                  <a:pt x="14400" y="16383"/>
                  <a:pt x="14400" y="19121"/>
                </a:cubicBezTo>
                <a:lnTo>
                  <a:pt x="7200" y="19121"/>
                </a:lnTo>
                <a:close/>
                <a:moveTo>
                  <a:pt x="19800" y="18059"/>
                </a:moveTo>
                <a:cubicBezTo>
                  <a:pt x="19800" y="18635"/>
                  <a:pt x="19447" y="19121"/>
                  <a:pt x="19028" y="19121"/>
                </a:cubicBezTo>
                <a:lnTo>
                  <a:pt x="18772" y="19121"/>
                </a:lnTo>
                <a:cubicBezTo>
                  <a:pt x="18772" y="18268"/>
                  <a:pt x="18698" y="17439"/>
                  <a:pt x="18564" y="16642"/>
                </a:cubicBezTo>
                <a:lnTo>
                  <a:pt x="17239" y="16642"/>
                </a:lnTo>
                <a:cubicBezTo>
                  <a:pt x="17093" y="15924"/>
                  <a:pt x="16886" y="15241"/>
                  <a:pt x="16625" y="14605"/>
                </a:cubicBezTo>
                <a:lnTo>
                  <a:pt x="17561" y="13316"/>
                </a:lnTo>
                <a:cubicBezTo>
                  <a:pt x="16917" y="11898"/>
                  <a:pt x="16044" y="10697"/>
                  <a:pt x="15015" y="9811"/>
                </a:cubicBezTo>
                <a:lnTo>
                  <a:pt x="14080" y="11100"/>
                </a:lnTo>
                <a:cubicBezTo>
                  <a:pt x="13618" y="10741"/>
                  <a:pt x="13122" y="10456"/>
                  <a:pt x="12600" y="10255"/>
                </a:cubicBezTo>
                <a:lnTo>
                  <a:pt x="12600" y="8430"/>
                </a:lnTo>
                <a:cubicBezTo>
                  <a:pt x="12021" y="8246"/>
                  <a:pt x="11419" y="8144"/>
                  <a:pt x="10800" y="8144"/>
                </a:cubicBezTo>
                <a:cubicBezTo>
                  <a:pt x="10181" y="8144"/>
                  <a:pt x="9579" y="8245"/>
                  <a:pt x="9000" y="8430"/>
                </a:cubicBezTo>
                <a:lnTo>
                  <a:pt x="9000" y="10255"/>
                </a:lnTo>
                <a:cubicBezTo>
                  <a:pt x="8478" y="10456"/>
                  <a:pt x="7982" y="10741"/>
                  <a:pt x="7520" y="11100"/>
                </a:cubicBezTo>
                <a:lnTo>
                  <a:pt x="6585" y="9812"/>
                </a:lnTo>
                <a:cubicBezTo>
                  <a:pt x="5555" y="10698"/>
                  <a:pt x="4683" y="11900"/>
                  <a:pt x="4039" y="13317"/>
                </a:cubicBezTo>
                <a:lnTo>
                  <a:pt x="4975" y="14605"/>
                </a:lnTo>
                <a:cubicBezTo>
                  <a:pt x="4714" y="15241"/>
                  <a:pt x="4508" y="15924"/>
                  <a:pt x="4362" y="16642"/>
                </a:cubicBezTo>
                <a:lnTo>
                  <a:pt x="3036" y="16642"/>
                </a:lnTo>
                <a:cubicBezTo>
                  <a:pt x="2902" y="17439"/>
                  <a:pt x="2828" y="18269"/>
                  <a:pt x="2828" y="19121"/>
                </a:cubicBezTo>
                <a:lnTo>
                  <a:pt x="2572" y="19121"/>
                </a:lnTo>
                <a:cubicBezTo>
                  <a:pt x="2153" y="19121"/>
                  <a:pt x="1800" y="18635"/>
                  <a:pt x="1800" y="18059"/>
                </a:cubicBezTo>
                <a:lnTo>
                  <a:pt x="1800" y="4957"/>
                </a:lnTo>
                <a:lnTo>
                  <a:pt x="19800" y="4957"/>
                </a:lnTo>
                <a:lnTo>
                  <a:pt x="19800" y="1805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B3FC60-56C6-209B-CD2E-9088460E0AD1}"/>
              </a:ext>
            </a:extLst>
          </p:cNvPr>
          <p:cNvSpPr/>
          <p:nvPr/>
        </p:nvSpPr>
        <p:spPr>
          <a:xfrm>
            <a:off x="9790412" y="631035"/>
            <a:ext cx="1781666" cy="5377881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8DDC5-4A0A-E623-A4C5-E3E63677AC6A}"/>
              </a:ext>
            </a:extLst>
          </p:cNvPr>
          <p:cNvSpPr/>
          <p:nvPr/>
        </p:nvSpPr>
        <p:spPr>
          <a:xfrm>
            <a:off x="5782113" y="2940595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A7DD80-C8ED-4F26-9ED4-2C28F82C0366}"/>
              </a:ext>
            </a:extLst>
          </p:cNvPr>
          <p:cNvSpPr/>
          <p:nvPr/>
        </p:nvSpPr>
        <p:spPr>
          <a:xfrm>
            <a:off x="7567693" y="1002866"/>
            <a:ext cx="1781666" cy="5006050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FBC62B-C9CF-4E20-98CF-EAF0F4770EFD}"/>
              </a:ext>
            </a:extLst>
          </p:cNvPr>
          <p:cNvSpPr/>
          <p:nvPr/>
        </p:nvSpPr>
        <p:spPr>
          <a:xfrm>
            <a:off x="3064527" y="2351317"/>
            <a:ext cx="1781666" cy="3657599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A75EF1-416A-448F-BCEB-2569B24F5819}"/>
              </a:ext>
            </a:extLst>
          </p:cNvPr>
          <p:cNvSpPr/>
          <p:nvPr/>
        </p:nvSpPr>
        <p:spPr>
          <a:xfrm>
            <a:off x="5322671" y="3241564"/>
            <a:ext cx="1781666" cy="276735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7E43320-3694-47D0-BB13-6AE2153A3468}"/>
              </a:ext>
            </a:extLst>
          </p:cNvPr>
          <p:cNvSpPr/>
          <p:nvPr/>
        </p:nvSpPr>
        <p:spPr>
          <a:xfrm>
            <a:off x="801856" y="3241564"/>
            <a:ext cx="1781666" cy="276735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B72D56-38D9-4EBD-8F4F-B12A4C9A0B20}"/>
              </a:ext>
            </a:extLst>
          </p:cNvPr>
          <p:cNvSpPr txBox="1"/>
          <p:nvPr/>
        </p:nvSpPr>
        <p:spPr>
          <a:xfrm>
            <a:off x="5924594" y="3125985"/>
            <a:ext cx="803844" cy="4220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rPr>
              <a:t>-30%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EE0D99-27E7-4190-8A3F-A89C907B94E3}"/>
              </a:ext>
            </a:extLst>
          </p:cNvPr>
          <p:cNvSpPr txBox="1"/>
          <p:nvPr/>
        </p:nvSpPr>
        <p:spPr>
          <a:xfrm>
            <a:off x="10003069" y="4229426"/>
            <a:ext cx="1647247" cy="1272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Cybersecurity Strength Index:</a:t>
            </a:r>
            <a:r>
              <a:rPr lang="en-US" sz="1200" dirty="0"/>
              <a:t> 95% compliance with security protocols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305317-54BC-3756-CFBF-301153B8C2B0}"/>
              </a:ext>
            </a:extLst>
          </p:cNvPr>
          <p:cNvSpPr/>
          <p:nvPr/>
        </p:nvSpPr>
        <p:spPr>
          <a:xfrm>
            <a:off x="7640963" y="631035"/>
            <a:ext cx="1635125" cy="163512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75%</a:t>
            </a:r>
            <a:endParaRPr lang="en-ID" sz="36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0C276-FA3A-41D0-D6FB-20C1487D7872}"/>
              </a:ext>
            </a:extLst>
          </p:cNvPr>
          <p:cNvSpPr/>
          <p:nvPr/>
        </p:nvSpPr>
        <p:spPr>
          <a:xfrm>
            <a:off x="1227045" y="2940595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25%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39D43D-01B3-1B98-C122-8673288B6849}"/>
              </a:ext>
            </a:extLst>
          </p:cNvPr>
          <p:cNvSpPr/>
          <p:nvPr/>
        </p:nvSpPr>
        <p:spPr>
          <a:xfrm>
            <a:off x="3498478" y="2544357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55%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CD0AD-C4BC-B1CF-5F2E-ABAB8EC5FDB7}"/>
              </a:ext>
            </a:extLst>
          </p:cNvPr>
          <p:cNvSpPr txBox="1"/>
          <p:nvPr/>
        </p:nvSpPr>
        <p:spPr>
          <a:xfrm>
            <a:off x="608207" y="1087062"/>
            <a:ext cx="630577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/>
            </a:lvl1pPr>
          </a:lstStyle>
          <a:p>
            <a:r>
              <a:rPr lang="en-US" sz="3200" dirty="0"/>
              <a:t>KPI &amp; Measurement Framework</a:t>
            </a:r>
            <a:endParaRPr lang="en-ID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031E-A435-4B1C-94C0-62A8D9840391}"/>
              </a:ext>
            </a:extLst>
          </p:cNvPr>
          <p:cNvSpPr txBox="1"/>
          <p:nvPr/>
        </p:nvSpPr>
        <p:spPr>
          <a:xfrm>
            <a:off x="1064750" y="1896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dirty="0"/>
              <a:t>📌 </a:t>
            </a:r>
            <a:r>
              <a:rPr lang="en-US" b="1" dirty="0"/>
              <a:t>Key Digital Transformation Metrics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29255-9024-4EB5-8ECC-DD6B1F7C2156}"/>
              </a:ext>
            </a:extLst>
          </p:cNvPr>
          <p:cNvSpPr txBox="1"/>
          <p:nvPr/>
        </p:nvSpPr>
        <p:spPr>
          <a:xfrm>
            <a:off x="5485952" y="4229426"/>
            <a:ext cx="1647247" cy="10323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Critical Response Reduction:</a:t>
            </a:r>
            <a:r>
              <a:rPr lang="en-US" sz="1200" dirty="0"/>
              <a:t> -30% in major pain points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5390F-EA61-9E53-DB39-7CE7C72AF7E9}"/>
              </a:ext>
            </a:extLst>
          </p:cNvPr>
          <p:cNvSpPr txBox="1"/>
          <p:nvPr/>
        </p:nvSpPr>
        <p:spPr>
          <a:xfrm>
            <a:off x="3235174" y="4229426"/>
            <a:ext cx="1631686" cy="8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✔ </a:t>
            </a:r>
            <a:r>
              <a:rPr lang="en-US" sz="1100" b="1" dirty="0"/>
              <a:t>Skill Readiness:</a:t>
            </a:r>
            <a:r>
              <a:rPr lang="en-US" sz="1100" dirty="0"/>
              <a:t> 55% of employees certified in AI/Data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0926C-ED23-DD3E-560E-41447201B353}"/>
              </a:ext>
            </a:extLst>
          </p:cNvPr>
          <p:cNvSpPr txBox="1"/>
          <p:nvPr/>
        </p:nvSpPr>
        <p:spPr>
          <a:xfrm>
            <a:off x="7752291" y="4229426"/>
            <a:ext cx="1631686" cy="96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Teamwork:</a:t>
            </a:r>
            <a:r>
              <a:rPr lang="en-US" sz="1200" dirty="0"/>
              <a:t> 75% utilization of communication &amp; collaboration tools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8FCA1-8ACF-04D2-C0CB-761A38592DA6}"/>
              </a:ext>
            </a:extLst>
          </p:cNvPr>
          <p:cNvSpPr txBox="1"/>
          <p:nvPr/>
        </p:nvSpPr>
        <p:spPr>
          <a:xfrm>
            <a:off x="968835" y="4229426"/>
            <a:ext cx="1647247" cy="1272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Sentiment Score Improvement Target:</a:t>
            </a:r>
            <a:r>
              <a:rPr lang="en-US" sz="1200" dirty="0"/>
              <a:t> +25% increase in positive sentiment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D1013-A05A-DD44-6883-765BA847B4F4}"/>
              </a:ext>
            </a:extLst>
          </p:cNvPr>
          <p:cNvSpPr/>
          <p:nvPr/>
        </p:nvSpPr>
        <p:spPr>
          <a:xfrm>
            <a:off x="9863682" y="31521"/>
            <a:ext cx="1635125" cy="163512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95%</a:t>
            </a:r>
            <a:endParaRPr lang="en-ID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D51649-F08C-15F3-FAA4-B5779A2DD520}"/>
              </a:ext>
            </a:extLst>
          </p:cNvPr>
          <p:cNvSpPr/>
          <p:nvPr/>
        </p:nvSpPr>
        <p:spPr>
          <a:xfrm rot="10800000">
            <a:off x="486025" y="649504"/>
            <a:ext cx="10838309" cy="3251586"/>
          </a:xfrm>
          <a:prstGeom prst="roundRect">
            <a:avLst>
              <a:gd name="adj" fmla="val 7834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FA98A-537C-4129-93D3-62F869E649D1}"/>
              </a:ext>
            </a:extLst>
          </p:cNvPr>
          <p:cNvSpPr txBox="1"/>
          <p:nvPr/>
        </p:nvSpPr>
        <p:spPr>
          <a:xfrm>
            <a:off x="1056185" y="2106957"/>
            <a:ext cx="4581644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🟢 High adoption: </a:t>
            </a:r>
            <a:r>
              <a:rPr lang="en-US" sz="1200" b="1" dirty="0"/>
              <a:t>Manufacturing &amp; Operations </a:t>
            </a:r>
            <a:r>
              <a:rPr lang="en-US" sz="1200" dirty="0"/>
              <a:t>(18.54%)</a:t>
            </a:r>
            <a:endParaRPr lang="en-ID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83306-00AB-4E42-A936-332CF2066798}"/>
              </a:ext>
            </a:extLst>
          </p:cNvPr>
          <p:cNvSpPr txBox="1"/>
          <p:nvPr/>
        </p:nvSpPr>
        <p:spPr>
          <a:xfrm>
            <a:off x="740528" y="1597405"/>
            <a:ext cx="390205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NG" sz="1400" b="1" dirty="0"/>
              <a:t>📌 </a:t>
            </a:r>
            <a:r>
              <a:rPr lang="en-US" sz="1400" b="1" dirty="0"/>
              <a:t>Current Workforce Readiness:</a:t>
            </a:r>
            <a:endParaRPr lang="en-ID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6269F-DD90-68D7-DE44-4D83F6CFE1B1}"/>
              </a:ext>
            </a:extLst>
          </p:cNvPr>
          <p:cNvSpPr txBox="1"/>
          <p:nvPr/>
        </p:nvSpPr>
        <p:spPr>
          <a:xfrm>
            <a:off x="1056185" y="2960397"/>
            <a:ext cx="4097706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🟡 Moderate adoption: </a:t>
            </a:r>
            <a:r>
              <a:rPr lang="en-US" sz="1200" b="1" dirty="0"/>
              <a:t>Engineering</a:t>
            </a:r>
            <a:r>
              <a:rPr lang="en-US" sz="1200" dirty="0"/>
              <a:t> (9.28%)</a:t>
            </a:r>
            <a:endParaRPr lang="en-ID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27BA0-D735-5CE9-08ED-B6666185227B}"/>
              </a:ext>
            </a:extLst>
          </p:cNvPr>
          <p:cNvSpPr txBox="1"/>
          <p:nvPr/>
        </p:nvSpPr>
        <p:spPr>
          <a:xfrm>
            <a:off x="1056185" y="3884957"/>
            <a:ext cx="4209260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🔴 Low adoption: </a:t>
            </a:r>
            <a:r>
              <a:rPr lang="en-US" sz="1200" b="1" dirty="0"/>
              <a:t>Logistics &amp; Complains </a:t>
            </a:r>
            <a:r>
              <a:rPr lang="en-US" sz="1200" dirty="0"/>
              <a:t>(3.43%)</a:t>
            </a:r>
            <a:endParaRPr lang="en-ID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E2304-EE3B-187D-19FD-77C6805C0C72}"/>
              </a:ext>
            </a:extLst>
          </p:cNvPr>
          <p:cNvCxnSpPr/>
          <p:nvPr/>
        </p:nvCxnSpPr>
        <p:spPr>
          <a:xfrm>
            <a:off x="1163344" y="19754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5D9B8-137E-F9C8-557C-EE9424E5ED30}"/>
              </a:ext>
            </a:extLst>
          </p:cNvPr>
          <p:cNvCxnSpPr/>
          <p:nvPr/>
        </p:nvCxnSpPr>
        <p:spPr>
          <a:xfrm>
            <a:off x="1163344" y="284925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6F5A2-8081-7BF4-D4A4-5A45FA8B5CBB}"/>
              </a:ext>
            </a:extLst>
          </p:cNvPr>
          <p:cNvCxnSpPr/>
          <p:nvPr/>
        </p:nvCxnSpPr>
        <p:spPr>
          <a:xfrm>
            <a:off x="1163344" y="38042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A12CC4-29DC-490F-834E-275154F0B6EA}"/>
              </a:ext>
            </a:extLst>
          </p:cNvPr>
          <p:cNvSpPr/>
          <p:nvPr/>
        </p:nvSpPr>
        <p:spPr>
          <a:xfrm>
            <a:off x="2691556" y="4840467"/>
            <a:ext cx="6327753" cy="1563378"/>
          </a:xfrm>
          <a:prstGeom prst="roundRect">
            <a:avLst>
              <a:gd name="adj" fmla="val 12918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80000">
                <a:schemeClr val="accent2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25D58-6F45-BB1F-8C76-44B04F9CACFA}"/>
              </a:ext>
            </a:extLst>
          </p:cNvPr>
          <p:cNvGrpSpPr/>
          <p:nvPr/>
        </p:nvGrpSpPr>
        <p:grpSpPr>
          <a:xfrm>
            <a:off x="8142880" y="5073603"/>
            <a:ext cx="683440" cy="683440"/>
            <a:chOff x="7808199" y="2824052"/>
            <a:chExt cx="843183" cy="8431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EEE31B-293F-8FB3-872E-362F1A24AF79}"/>
                </a:ext>
              </a:extLst>
            </p:cNvPr>
            <p:cNvSpPr/>
            <p:nvPr/>
          </p:nvSpPr>
          <p:spPr>
            <a:xfrm>
              <a:off x="7808199" y="28240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5" name="Graphic 13">
              <a:extLst>
                <a:ext uri="{FF2B5EF4-FFF2-40B4-BE49-F238E27FC236}">
                  <a16:creationId xmlns:a16="http://schemas.microsoft.com/office/drawing/2014/main" id="{74E3EE9C-FCFC-0D0D-324B-6BA4B020C291}"/>
                </a:ext>
              </a:extLst>
            </p:cNvPr>
            <p:cNvGrpSpPr/>
            <p:nvPr/>
          </p:nvGrpSpPr>
          <p:grpSpPr>
            <a:xfrm>
              <a:off x="7992126" y="3013811"/>
              <a:ext cx="475328" cy="463665"/>
              <a:chOff x="8676291" y="5319994"/>
              <a:chExt cx="892682" cy="870779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58C0DA-4918-4D49-5C0C-AD9B815E86B8}"/>
                  </a:ext>
                </a:extLst>
              </p:cNvPr>
              <p:cNvSpPr/>
              <p:nvPr/>
            </p:nvSpPr>
            <p:spPr>
              <a:xfrm>
                <a:off x="8678386" y="5563552"/>
                <a:ext cx="890587" cy="627221"/>
              </a:xfrm>
              <a:custGeom>
                <a:avLst/>
                <a:gdLst>
                  <a:gd name="connsiteX0" fmla="*/ 577025 w 890587"/>
                  <a:gd name="connsiteY0" fmla="*/ 0 h 627221"/>
                  <a:gd name="connsiteX1" fmla="*/ 381372 w 890587"/>
                  <a:gd name="connsiteY1" fmla="*/ 68580 h 627221"/>
                  <a:gd name="connsiteX2" fmla="*/ 97155 w 890587"/>
                  <a:gd name="connsiteY2" fmla="*/ 68580 h 627221"/>
                  <a:gd name="connsiteX3" fmla="*/ 38100 w 890587"/>
                  <a:gd name="connsiteY3" fmla="*/ 127635 h 627221"/>
                  <a:gd name="connsiteX4" fmla="*/ 38100 w 890587"/>
                  <a:gd name="connsiteY4" fmla="*/ 174212 h 627221"/>
                  <a:gd name="connsiteX5" fmla="*/ 91831 w 890587"/>
                  <a:gd name="connsiteY5" fmla="*/ 233001 h 627221"/>
                  <a:gd name="connsiteX6" fmla="*/ 85725 w 890587"/>
                  <a:gd name="connsiteY6" fmla="*/ 258985 h 627221"/>
                  <a:gd name="connsiteX7" fmla="*/ 85725 w 890587"/>
                  <a:gd name="connsiteY7" fmla="*/ 305562 h 627221"/>
                  <a:gd name="connsiteX8" fmla="*/ 91697 w 890587"/>
                  <a:gd name="connsiteY8" fmla="*/ 331280 h 627221"/>
                  <a:gd name="connsiteX9" fmla="*/ 59055 w 890587"/>
                  <a:gd name="connsiteY9" fmla="*/ 331280 h 627221"/>
                  <a:gd name="connsiteX10" fmla="*/ 0 w 890587"/>
                  <a:gd name="connsiteY10" fmla="*/ 390334 h 627221"/>
                  <a:gd name="connsiteX11" fmla="*/ 0 w 890587"/>
                  <a:gd name="connsiteY11" fmla="*/ 436817 h 627221"/>
                  <a:gd name="connsiteX12" fmla="*/ 44929 w 890587"/>
                  <a:gd name="connsiteY12" fmla="*/ 494090 h 627221"/>
                  <a:gd name="connsiteX13" fmla="*/ 38100 w 890587"/>
                  <a:gd name="connsiteY13" fmla="*/ 521589 h 627221"/>
                  <a:gd name="connsiteX14" fmla="*/ 38100 w 890587"/>
                  <a:gd name="connsiteY14" fmla="*/ 568166 h 627221"/>
                  <a:gd name="connsiteX15" fmla="*/ 97155 w 890587"/>
                  <a:gd name="connsiteY15" fmla="*/ 627221 h 627221"/>
                  <a:gd name="connsiteX16" fmla="*/ 577025 w 890587"/>
                  <a:gd name="connsiteY16" fmla="*/ 627221 h 627221"/>
                  <a:gd name="connsiteX17" fmla="*/ 890588 w 890587"/>
                  <a:gd name="connsiteY17" fmla="*/ 313734 h 627221"/>
                  <a:gd name="connsiteX18" fmla="*/ 890588 w 890587"/>
                  <a:gd name="connsiteY18" fmla="*/ 313658 h 627221"/>
                  <a:gd name="connsiteX19" fmla="*/ 577025 w 890587"/>
                  <a:gd name="connsiteY19" fmla="*/ 0 h 627221"/>
                  <a:gd name="connsiteX20" fmla="*/ 71438 w 890587"/>
                  <a:gd name="connsiteY20" fmla="*/ 174212 h 627221"/>
                  <a:gd name="connsiteX21" fmla="*/ 71438 w 890587"/>
                  <a:gd name="connsiteY21" fmla="*/ 127635 h 627221"/>
                  <a:gd name="connsiteX22" fmla="*/ 97155 w 890587"/>
                  <a:gd name="connsiteY22" fmla="*/ 101917 h 627221"/>
                  <a:gd name="connsiteX23" fmla="*/ 345605 w 890587"/>
                  <a:gd name="connsiteY23" fmla="*/ 101917 h 627221"/>
                  <a:gd name="connsiteX24" fmla="*/ 284874 w 890587"/>
                  <a:gd name="connsiteY24" fmla="*/ 199930 h 627221"/>
                  <a:gd name="connsiteX25" fmla="*/ 97155 w 890587"/>
                  <a:gd name="connsiteY25" fmla="*/ 199930 h 627221"/>
                  <a:gd name="connsiteX26" fmla="*/ 71438 w 890587"/>
                  <a:gd name="connsiteY26" fmla="*/ 174212 h 627221"/>
                  <a:gd name="connsiteX27" fmla="*/ 119063 w 890587"/>
                  <a:gd name="connsiteY27" fmla="*/ 305562 h 627221"/>
                  <a:gd name="connsiteX28" fmla="*/ 119063 w 890587"/>
                  <a:gd name="connsiteY28" fmla="*/ 258985 h 627221"/>
                  <a:gd name="connsiteX29" fmla="*/ 144780 w 890587"/>
                  <a:gd name="connsiteY29" fmla="*/ 233267 h 627221"/>
                  <a:gd name="connsiteX30" fmla="*/ 273844 w 890587"/>
                  <a:gd name="connsiteY30" fmla="*/ 233267 h 627221"/>
                  <a:gd name="connsiteX31" fmla="*/ 263366 w 890587"/>
                  <a:gd name="connsiteY31" fmla="*/ 313658 h 627221"/>
                  <a:gd name="connsiteX32" fmla="*/ 263881 w 890587"/>
                  <a:gd name="connsiteY32" fmla="*/ 331280 h 627221"/>
                  <a:gd name="connsiteX33" fmla="*/ 144780 w 890587"/>
                  <a:gd name="connsiteY33" fmla="*/ 331280 h 627221"/>
                  <a:gd name="connsiteX34" fmla="*/ 119063 w 890587"/>
                  <a:gd name="connsiteY34" fmla="*/ 305562 h 627221"/>
                  <a:gd name="connsiteX35" fmla="*/ 33338 w 890587"/>
                  <a:gd name="connsiteY35" fmla="*/ 436817 h 627221"/>
                  <a:gd name="connsiteX36" fmla="*/ 33338 w 890587"/>
                  <a:gd name="connsiteY36" fmla="*/ 390334 h 627221"/>
                  <a:gd name="connsiteX37" fmla="*/ 59055 w 890587"/>
                  <a:gd name="connsiteY37" fmla="*/ 364617 h 627221"/>
                  <a:gd name="connsiteX38" fmla="*/ 267653 w 890587"/>
                  <a:gd name="connsiteY38" fmla="*/ 364617 h 627221"/>
                  <a:gd name="connsiteX39" fmla="*/ 301085 w 890587"/>
                  <a:gd name="connsiteY39" fmla="*/ 462534 h 627221"/>
                  <a:gd name="connsiteX40" fmla="*/ 59055 w 890587"/>
                  <a:gd name="connsiteY40" fmla="*/ 462534 h 627221"/>
                  <a:gd name="connsiteX41" fmla="*/ 33338 w 890587"/>
                  <a:gd name="connsiteY41" fmla="*/ 436817 h 627221"/>
                  <a:gd name="connsiteX42" fmla="*/ 97155 w 890587"/>
                  <a:gd name="connsiteY42" fmla="*/ 593884 h 627221"/>
                  <a:gd name="connsiteX43" fmla="*/ 71438 w 890587"/>
                  <a:gd name="connsiteY43" fmla="*/ 568166 h 627221"/>
                  <a:gd name="connsiteX44" fmla="*/ 71438 w 890587"/>
                  <a:gd name="connsiteY44" fmla="*/ 521589 h 627221"/>
                  <a:gd name="connsiteX45" fmla="*/ 97155 w 890587"/>
                  <a:gd name="connsiteY45" fmla="*/ 495871 h 627221"/>
                  <a:gd name="connsiteX46" fmla="*/ 321888 w 890587"/>
                  <a:gd name="connsiteY46" fmla="*/ 495871 h 627221"/>
                  <a:gd name="connsiteX47" fmla="*/ 436474 w 890587"/>
                  <a:gd name="connsiteY47" fmla="*/ 593884 h 627221"/>
                  <a:gd name="connsiteX48" fmla="*/ 684371 w 890587"/>
                  <a:gd name="connsiteY48" fmla="*/ 572510 h 627221"/>
                  <a:gd name="connsiteX49" fmla="*/ 577025 w 890587"/>
                  <a:gd name="connsiteY49" fmla="*/ 593884 h 627221"/>
                  <a:gd name="connsiteX50" fmla="*/ 344262 w 890587"/>
                  <a:gd name="connsiteY50" fmla="*/ 469906 h 627221"/>
                  <a:gd name="connsiteX51" fmla="*/ 344262 w 890587"/>
                  <a:gd name="connsiteY51" fmla="*/ 469906 h 627221"/>
                  <a:gd name="connsiteX52" fmla="*/ 298609 w 890587"/>
                  <a:gd name="connsiteY52" fmla="*/ 345977 h 627221"/>
                  <a:gd name="connsiteX53" fmla="*/ 296704 w 890587"/>
                  <a:gd name="connsiteY53" fmla="*/ 313658 h 627221"/>
                  <a:gd name="connsiteX54" fmla="*/ 576947 w 890587"/>
                  <a:gd name="connsiteY54" fmla="*/ 33356 h 627221"/>
                  <a:gd name="connsiteX55" fmla="*/ 857250 w 890587"/>
                  <a:gd name="connsiteY55" fmla="*/ 313598 h 627221"/>
                  <a:gd name="connsiteX56" fmla="*/ 684371 w 890587"/>
                  <a:gd name="connsiteY56" fmla="*/ 572510 h 627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90587" h="627221">
                    <a:moveTo>
                      <a:pt x="577025" y="0"/>
                    </a:moveTo>
                    <a:cubicBezTo>
                      <a:pt x="505919" y="27"/>
                      <a:pt x="436933" y="24208"/>
                      <a:pt x="381372" y="68580"/>
                    </a:cubicBezTo>
                    <a:lnTo>
                      <a:pt x="97155" y="68580"/>
                    </a:lnTo>
                    <a:cubicBezTo>
                      <a:pt x="64555" y="68617"/>
                      <a:pt x="38137" y="95035"/>
                      <a:pt x="38100" y="127635"/>
                    </a:cubicBezTo>
                    <a:lnTo>
                      <a:pt x="38100" y="174212"/>
                    </a:lnTo>
                    <a:cubicBezTo>
                      <a:pt x="38140" y="204744"/>
                      <a:pt x="61426" y="230221"/>
                      <a:pt x="91831" y="233001"/>
                    </a:cubicBezTo>
                    <a:cubicBezTo>
                      <a:pt x="87824" y="241077"/>
                      <a:pt x="85735" y="249969"/>
                      <a:pt x="85725" y="258985"/>
                    </a:cubicBezTo>
                    <a:lnTo>
                      <a:pt x="85725" y="305562"/>
                    </a:lnTo>
                    <a:cubicBezTo>
                      <a:pt x="85735" y="314477"/>
                      <a:pt x="87779" y="323272"/>
                      <a:pt x="91697" y="331280"/>
                    </a:cubicBezTo>
                    <a:lnTo>
                      <a:pt x="59055" y="331280"/>
                    </a:lnTo>
                    <a:cubicBezTo>
                      <a:pt x="26455" y="331317"/>
                      <a:pt x="37" y="357734"/>
                      <a:pt x="0" y="390334"/>
                    </a:cubicBezTo>
                    <a:lnTo>
                      <a:pt x="0" y="436817"/>
                    </a:lnTo>
                    <a:cubicBezTo>
                      <a:pt x="48" y="463960"/>
                      <a:pt x="18578" y="487581"/>
                      <a:pt x="44929" y="494090"/>
                    </a:cubicBezTo>
                    <a:cubicBezTo>
                      <a:pt x="40441" y="502561"/>
                      <a:pt x="38096" y="512003"/>
                      <a:pt x="38100" y="521589"/>
                    </a:cubicBezTo>
                    <a:lnTo>
                      <a:pt x="38100" y="568166"/>
                    </a:lnTo>
                    <a:cubicBezTo>
                      <a:pt x="38137" y="600770"/>
                      <a:pt x="64555" y="627183"/>
                      <a:pt x="97155" y="627221"/>
                    </a:cubicBezTo>
                    <a:lnTo>
                      <a:pt x="577025" y="627221"/>
                    </a:lnTo>
                    <a:cubicBezTo>
                      <a:pt x="750180" y="627240"/>
                      <a:pt x="890568" y="486889"/>
                      <a:pt x="890588" y="313734"/>
                    </a:cubicBezTo>
                    <a:cubicBezTo>
                      <a:pt x="890588" y="313709"/>
                      <a:pt x="890588" y="313684"/>
                      <a:pt x="890588" y="313658"/>
                    </a:cubicBezTo>
                    <a:cubicBezTo>
                      <a:pt x="890416" y="140537"/>
                      <a:pt x="750146" y="220"/>
                      <a:pt x="577025" y="0"/>
                    </a:cubicBezTo>
                    <a:close/>
                    <a:moveTo>
                      <a:pt x="71438" y="174212"/>
                    </a:moveTo>
                    <a:lnTo>
                      <a:pt x="71438" y="127635"/>
                    </a:lnTo>
                    <a:cubicBezTo>
                      <a:pt x="71438" y="113431"/>
                      <a:pt x="82951" y="101917"/>
                      <a:pt x="97155" y="101917"/>
                    </a:cubicBezTo>
                    <a:lnTo>
                      <a:pt x="345605" y="101917"/>
                    </a:lnTo>
                    <a:cubicBezTo>
                      <a:pt x="319444" y="130528"/>
                      <a:pt x="298848" y="163767"/>
                      <a:pt x="284874" y="199930"/>
                    </a:cubicBezTo>
                    <a:lnTo>
                      <a:pt x="97155" y="199930"/>
                    </a:lnTo>
                    <a:cubicBezTo>
                      <a:pt x="82951" y="199930"/>
                      <a:pt x="71438" y="188416"/>
                      <a:pt x="71438" y="174212"/>
                    </a:cubicBezTo>
                    <a:close/>
                    <a:moveTo>
                      <a:pt x="119063" y="305562"/>
                    </a:moveTo>
                    <a:lnTo>
                      <a:pt x="119063" y="258985"/>
                    </a:lnTo>
                    <a:cubicBezTo>
                      <a:pt x="119063" y="244781"/>
                      <a:pt x="130576" y="233267"/>
                      <a:pt x="144780" y="233267"/>
                    </a:cubicBezTo>
                    <a:lnTo>
                      <a:pt x="273844" y="233267"/>
                    </a:lnTo>
                    <a:cubicBezTo>
                      <a:pt x="266876" y="259495"/>
                      <a:pt x="263354" y="286520"/>
                      <a:pt x="263366" y="313658"/>
                    </a:cubicBezTo>
                    <a:cubicBezTo>
                      <a:pt x="263366" y="319564"/>
                      <a:pt x="263557" y="325450"/>
                      <a:pt x="263881" y="331280"/>
                    </a:cubicBezTo>
                    <a:lnTo>
                      <a:pt x="144780" y="331280"/>
                    </a:lnTo>
                    <a:cubicBezTo>
                      <a:pt x="130576" y="331280"/>
                      <a:pt x="119063" y="319766"/>
                      <a:pt x="119063" y="305562"/>
                    </a:cubicBezTo>
                    <a:close/>
                    <a:moveTo>
                      <a:pt x="33338" y="436817"/>
                    </a:moveTo>
                    <a:lnTo>
                      <a:pt x="33338" y="390334"/>
                    </a:lnTo>
                    <a:cubicBezTo>
                      <a:pt x="33338" y="376131"/>
                      <a:pt x="44851" y="364617"/>
                      <a:pt x="59055" y="364617"/>
                    </a:cubicBezTo>
                    <a:lnTo>
                      <a:pt x="267653" y="364617"/>
                    </a:lnTo>
                    <a:cubicBezTo>
                      <a:pt x="273304" y="398880"/>
                      <a:pt x="284601" y="431969"/>
                      <a:pt x="301085" y="462534"/>
                    </a:cubicBezTo>
                    <a:lnTo>
                      <a:pt x="59055" y="462534"/>
                    </a:lnTo>
                    <a:cubicBezTo>
                      <a:pt x="44851" y="462534"/>
                      <a:pt x="33338" y="451020"/>
                      <a:pt x="33338" y="436817"/>
                    </a:cubicBezTo>
                    <a:close/>
                    <a:moveTo>
                      <a:pt x="97155" y="593884"/>
                    </a:moveTo>
                    <a:cubicBezTo>
                      <a:pt x="82951" y="593884"/>
                      <a:pt x="71438" y="582368"/>
                      <a:pt x="71438" y="568166"/>
                    </a:cubicBezTo>
                    <a:lnTo>
                      <a:pt x="71438" y="521589"/>
                    </a:lnTo>
                    <a:cubicBezTo>
                      <a:pt x="71438" y="507385"/>
                      <a:pt x="82951" y="495871"/>
                      <a:pt x="97155" y="495871"/>
                    </a:cubicBezTo>
                    <a:lnTo>
                      <a:pt x="321888" y="495871"/>
                    </a:lnTo>
                    <a:cubicBezTo>
                      <a:pt x="351540" y="537381"/>
                      <a:pt x="390874" y="571024"/>
                      <a:pt x="436474" y="593884"/>
                    </a:cubicBezTo>
                    <a:close/>
                    <a:moveTo>
                      <a:pt x="684371" y="572510"/>
                    </a:moveTo>
                    <a:cubicBezTo>
                      <a:pt x="650369" y="586711"/>
                      <a:pt x="613873" y="593979"/>
                      <a:pt x="577025" y="593884"/>
                    </a:cubicBezTo>
                    <a:cubicBezTo>
                      <a:pt x="483623" y="593931"/>
                      <a:pt x="396336" y="547440"/>
                      <a:pt x="344262" y="469906"/>
                    </a:cubicBezTo>
                    <a:lnTo>
                      <a:pt x="344262" y="469906"/>
                    </a:lnTo>
                    <a:cubicBezTo>
                      <a:pt x="319385" y="432826"/>
                      <a:pt x="303731" y="390334"/>
                      <a:pt x="298609" y="345977"/>
                    </a:cubicBezTo>
                    <a:cubicBezTo>
                      <a:pt x="297338" y="335250"/>
                      <a:pt x="296702" y="324460"/>
                      <a:pt x="296704" y="313658"/>
                    </a:cubicBezTo>
                    <a:cubicBezTo>
                      <a:pt x="296688" y="158867"/>
                      <a:pt x="422157" y="33372"/>
                      <a:pt x="576947" y="33356"/>
                    </a:cubicBezTo>
                    <a:cubicBezTo>
                      <a:pt x="731738" y="33338"/>
                      <a:pt x="857231" y="158808"/>
                      <a:pt x="857250" y="313598"/>
                    </a:cubicBezTo>
                    <a:cubicBezTo>
                      <a:pt x="857260" y="426915"/>
                      <a:pt x="789041" y="529085"/>
                      <a:pt x="684371" y="572510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9A6445-CFD8-F41B-835B-C13223305A1E}"/>
                  </a:ext>
                </a:extLst>
              </p:cNvPr>
              <p:cNvSpPr/>
              <p:nvPr/>
            </p:nvSpPr>
            <p:spPr>
              <a:xfrm>
                <a:off x="9030954" y="5652754"/>
                <a:ext cx="448779" cy="448818"/>
              </a:xfrm>
              <a:custGeom>
                <a:avLst/>
                <a:gdLst>
                  <a:gd name="connsiteX0" fmla="*/ 224438 w 448779"/>
                  <a:gd name="connsiteY0" fmla="*/ 0 h 448818"/>
                  <a:gd name="connsiteX1" fmla="*/ 0 w 448779"/>
                  <a:gd name="connsiteY1" fmla="*/ 224361 h 448818"/>
                  <a:gd name="connsiteX2" fmla="*/ 0 w 448779"/>
                  <a:gd name="connsiteY2" fmla="*/ 224447 h 448818"/>
                  <a:gd name="connsiteX3" fmla="*/ 1515 w 448779"/>
                  <a:gd name="connsiteY3" fmla="*/ 250327 h 448818"/>
                  <a:gd name="connsiteX4" fmla="*/ 224399 w 448779"/>
                  <a:gd name="connsiteY4" fmla="*/ 448818 h 448818"/>
                  <a:gd name="connsiteX5" fmla="*/ 448780 w 448779"/>
                  <a:gd name="connsiteY5" fmla="*/ 224495 h 448818"/>
                  <a:gd name="connsiteX6" fmla="*/ 448780 w 448779"/>
                  <a:gd name="connsiteY6" fmla="*/ 224447 h 448818"/>
                  <a:gd name="connsiteX7" fmla="*/ 224438 w 448779"/>
                  <a:gd name="connsiteY7" fmla="*/ 0 h 448818"/>
                  <a:gd name="connsiteX8" fmla="*/ 297637 w 448779"/>
                  <a:gd name="connsiteY8" fmla="*/ 400907 h 448818"/>
                  <a:gd name="connsiteX9" fmla="*/ 224438 w 448779"/>
                  <a:gd name="connsiteY9" fmla="*/ 415481 h 448818"/>
                  <a:gd name="connsiteX10" fmla="*/ 34623 w 448779"/>
                  <a:gd name="connsiteY10" fmla="*/ 246478 h 448818"/>
                  <a:gd name="connsiteX11" fmla="*/ 43825 w 448779"/>
                  <a:gd name="connsiteY11" fmla="*/ 161963 h 448818"/>
                  <a:gd name="connsiteX12" fmla="*/ 286863 w 448779"/>
                  <a:gd name="connsiteY12" fmla="*/ 43859 h 448818"/>
                  <a:gd name="connsiteX13" fmla="*/ 404968 w 448779"/>
                  <a:gd name="connsiteY13" fmla="*/ 286898 h 448818"/>
                  <a:gd name="connsiteX14" fmla="*/ 297637 w 448779"/>
                  <a:gd name="connsiteY14" fmla="*/ 400907 h 44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8779" h="448818">
                    <a:moveTo>
                      <a:pt x="224438" y="0"/>
                    </a:moveTo>
                    <a:cubicBezTo>
                      <a:pt x="100505" y="-21"/>
                      <a:pt x="21" y="100429"/>
                      <a:pt x="0" y="224361"/>
                    </a:cubicBezTo>
                    <a:cubicBezTo>
                      <a:pt x="0" y="224390"/>
                      <a:pt x="0" y="224419"/>
                      <a:pt x="0" y="224447"/>
                    </a:cubicBezTo>
                    <a:cubicBezTo>
                      <a:pt x="-5" y="233096"/>
                      <a:pt x="501" y="241738"/>
                      <a:pt x="1515" y="250327"/>
                    </a:cubicBezTo>
                    <a:cubicBezTo>
                      <a:pt x="14596" y="363505"/>
                      <a:pt x="110467" y="448885"/>
                      <a:pt x="224399" y="448818"/>
                    </a:cubicBezTo>
                    <a:cubicBezTo>
                      <a:pt x="348305" y="448837"/>
                      <a:pt x="448761" y="348401"/>
                      <a:pt x="448780" y="224495"/>
                    </a:cubicBezTo>
                    <a:cubicBezTo>
                      <a:pt x="448780" y="224479"/>
                      <a:pt x="448780" y="224463"/>
                      <a:pt x="448780" y="224447"/>
                    </a:cubicBezTo>
                    <a:cubicBezTo>
                      <a:pt x="448656" y="100579"/>
                      <a:pt x="348305" y="178"/>
                      <a:pt x="224438" y="0"/>
                    </a:cubicBezTo>
                    <a:close/>
                    <a:moveTo>
                      <a:pt x="297637" y="400907"/>
                    </a:moveTo>
                    <a:cubicBezTo>
                      <a:pt x="274452" y="410595"/>
                      <a:pt x="249565" y="415550"/>
                      <a:pt x="224438" y="415481"/>
                    </a:cubicBezTo>
                    <a:cubicBezTo>
                      <a:pt x="127414" y="415564"/>
                      <a:pt x="45757" y="342862"/>
                      <a:pt x="34623" y="246478"/>
                    </a:cubicBezTo>
                    <a:cubicBezTo>
                      <a:pt x="31298" y="217973"/>
                      <a:pt x="34442" y="189085"/>
                      <a:pt x="43825" y="161963"/>
                    </a:cubicBezTo>
                    <a:cubicBezTo>
                      <a:pt x="78324" y="62236"/>
                      <a:pt x="187137" y="9359"/>
                      <a:pt x="286863" y="43859"/>
                    </a:cubicBezTo>
                    <a:cubicBezTo>
                      <a:pt x="386590" y="78358"/>
                      <a:pt x="439465" y="187171"/>
                      <a:pt x="404968" y="286898"/>
                    </a:cubicBezTo>
                    <a:cubicBezTo>
                      <a:pt x="387121" y="338489"/>
                      <a:pt x="348058" y="379982"/>
                      <a:pt x="297637" y="400907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1474088-46CF-8C0C-095A-0AE52D380204}"/>
                  </a:ext>
                </a:extLst>
              </p:cNvPr>
              <p:cNvSpPr/>
              <p:nvPr/>
            </p:nvSpPr>
            <p:spPr>
              <a:xfrm>
                <a:off x="9169990" y="5756767"/>
                <a:ext cx="170840" cy="240734"/>
              </a:xfrm>
              <a:custGeom>
                <a:avLst/>
                <a:gdLst>
                  <a:gd name="connsiteX0" fmla="*/ 97707 w 170840"/>
                  <a:gd name="connsiteY0" fmla="*/ 98565 h 240734"/>
                  <a:gd name="connsiteX1" fmla="*/ 58655 w 170840"/>
                  <a:gd name="connsiteY1" fmla="*/ 76019 h 240734"/>
                  <a:gd name="connsiteX2" fmla="*/ 83515 w 170840"/>
                  <a:gd name="connsiteY2" fmla="*/ 58674 h 240734"/>
                  <a:gd name="connsiteX3" fmla="*/ 140170 w 170840"/>
                  <a:gd name="connsiteY3" fmla="*/ 79781 h 240734"/>
                  <a:gd name="connsiteX4" fmla="*/ 165325 w 170840"/>
                  <a:gd name="connsiteY4" fmla="*/ 44539 h 240734"/>
                  <a:gd name="connsiteX5" fmla="*/ 101765 w 170840"/>
                  <a:gd name="connsiteY5" fmla="*/ 18240 h 240734"/>
                  <a:gd name="connsiteX6" fmla="*/ 101765 w 170840"/>
                  <a:gd name="connsiteY6" fmla="*/ 0 h 240734"/>
                  <a:gd name="connsiteX7" fmla="*/ 71695 w 170840"/>
                  <a:gd name="connsiteY7" fmla="*/ 0 h 240734"/>
                  <a:gd name="connsiteX8" fmla="*/ 71695 w 170840"/>
                  <a:gd name="connsiteY8" fmla="*/ 18240 h 240734"/>
                  <a:gd name="connsiteX9" fmla="*/ 8963 w 170840"/>
                  <a:gd name="connsiteY9" fmla="*/ 80963 h 240734"/>
                  <a:gd name="connsiteX10" fmla="*/ 82972 w 170840"/>
                  <a:gd name="connsiteY10" fmla="*/ 141923 h 240734"/>
                  <a:gd name="connsiteX11" fmla="*/ 121129 w 170840"/>
                  <a:gd name="connsiteY11" fmla="*/ 163316 h 240734"/>
                  <a:gd name="connsiteX12" fmla="*/ 93088 w 170840"/>
                  <a:gd name="connsiteY12" fmla="*/ 181527 h 240734"/>
                  <a:gd name="connsiteX13" fmla="*/ 27765 w 170840"/>
                  <a:gd name="connsiteY13" fmla="*/ 156353 h 240734"/>
                  <a:gd name="connsiteX14" fmla="*/ 0 w 170840"/>
                  <a:gd name="connsiteY14" fmla="*/ 189605 h 240734"/>
                  <a:gd name="connsiteX15" fmla="*/ 71695 w 170840"/>
                  <a:gd name="connsiteY15" fmla="*/ 221685 h 240734"/>
                  <a:gd name="connsiteX16" fmla="*/ 71695 w 170840"/>
                  <a:gd name="connsiteY16" fmla="*/ 240735 h 240734"/>
                  <a:gd name="connsiteX17" fmla="*/ 101765 w 170840"/>
                  <a:gd name="connsiteY17" fmla="*/ 240735 h 240734"/>
                  <a:gd name="connsiteX18" fmla="*/ 101765 w 170840"/>
                  <a:gd name="connsiteY18" fmla="*/ 222580 h 240734"/>
                  <a:gd name="connsiteX19" fmla="*/ 170840 w 170840"/>
                  <a:gd name="connsiteY19" fmla="*/ 158115 h 240734"/>
                  <a:gd name="connsiteX20" fmla="*/ 97707 w 170840"/>
                  <a:gd name="connsiteY20" fmla="*/ 98565 h 24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0840" h="240734">
                    <a:moveTo>
                      <a:pt x="97707" y="98565"/>
                    </a:moveTo>
                    <a:cubicBezTo>
                      <a:pt x="68228" y="92212"/>
                      <a:pt x="58655" y="88163"/>
                      <a:pt x="58655" y="76019"/>
                    </a:cubicBezTo>
                    <a:cubicBezTo>
                      <a:pt x="58655" y="66189"/>
                      <a:pt x="67618" y="58674"/>
                      <a:pt x="83515" y="58674"/>
                    </a:cubicBezTo>
                    <a:cubicBezTo>
                      <a:pt x="104193" y="59360"/>
                      <a:pt x="124083" y="66770"/>
                      <a:pt x="140170" y="79781"/>
                    </a:cubicBezTo>
                    <a:lnTo>
                      <a:pt x="165325" y="44539"/>
                    </a:lnTo>
                    <a:cubicBezTo>
                      <a:pt x="147322" y="29487"/>
                      <a:pt x="125140" y="20308"/>
                      <a:pt x="101765" y="18240"/>
                    </a:cubicBezTo>
                    <a:lnTo>
                      <a:pt x="101765" y="0"/>
                    </a:lnTo>
                    <a:lnTo>
                      <a:pt x="71695" y="0"/>
                    </a:lnTo>
                    <a:lnTo>
                      <a:pt x="71695" y="18240"/>
                    </a:lnTo>
                    <a:cubicBezTo>
                      <a:pt x="33833" y="22565"/>
                      <a:pt x="8963" y="46568"/>
                      <a:pt x="8963" y="80963"/>
                    </a:cubicBezTo>
                    <a:cubicBezTo>
                      <a:pt x="8963" y="120853"/>
                      <a:pt x="40472" y="132398"/>
                      <a:pt x="82972" y="141923"/>
                    </a:cubicBezTo>
                    <a:cubicBezTo>
                      <a:pt x="111871" y="148857"/>
                      <a:pt x="121129" y="151448"/>
                      <a:pt x="121129" y="163316"/>
                    </a:cubicBezTo>
                    <a:cubicBezTo>
                      <a:pt x="121129" y="174003"/>
                      <a:pt x="111604" y="181527"/>
                      <a:pt x="93088" y="181527"/>
                    </a:cubicBezTo>
                    <a:cubicBezTo>
                      <a:pt x="69015" y="181156"/>
                      <a:pt x="45861" y="172232"/>
                      <a:pt x="27765" y="156353"/>
                    </a:cubicBezTo>
                    <a:lnTo>
                      <a:pt x="0" y="189605"/>
                    </a:lnTo>
                    <a:cubicBezTo>
                      <a:pt x="20011" y="207447"/>
                      <a:pt x="45056" y="218654"/>
                      <a:pt x="71695" y="221685"/>
                    </a:cubicBezTo>
                    <a:lnTo>
                      <a:pt x="71695" y="240735"/>
                    </a:lnTo>
                    <a:lnTo>
                      <a:pt x="101765" y="240735"/>
                    </a:lnTo>
                    <a:lnTo>
                      <a:pt x="101765" y="222580"/>
                    </a:lnTo>
                    <a:cubicBezTo>
                      <a:pt x="144837" y="219113"/>
                      <a:pt x="170840" y="195120"/>
                      <a:pt x="170840" y="158115"/>
                    </a:cubicBezTo>
                    <a:cubicBezTo>
                      <a:pt x="170859" y="120825"/>
                      <a:pt x="142227" y="108109"/>
                      <a:pt x="97707" y="9856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568E1-3320-EDAF-9623-07F9BC616619}"/>
                  </a:ext>
                </a:extLst>
              </p:cNvPr>
              <p:cNvSpPr/>
              <p:nvPr/>
            </p:nvSpPr>
            <p:spPr>
              <a:xfrm>
                <a:off x="8676291" y="5319994"/>
                <a:ext cx="892488" cy="231365"/>
              </a:xfrm>
              <a:custGeom>
                <a:avLst/>
                <a:gdLst>
                  <a:gd name="connsiteX0" fmla="*/ 16687 w 892488"/>
                  <a:gd name="connsiteY0" fmla="*/ 231366 h 231365"/>
                  <a:gd name="connsiteX1" fmla="*/ 25555 w 892488"/>
                  <a:gd name="connsiteY1" fmla="*/ 228804 h 231365"/>
                  <a:gd name="connsiteX2" fmla="*/ 124920 w 892488"/>
                  <a:gd name="connsiteY2" fmla="*/ 166234 h 231365"/>
                  <a:gd name="connsiteX3" fmla="*/ 203309 w 892488"/>
                  <a:gd name="connsiteY3" fmla="*/ 160483 h 231365"/>
                  <a:gd name="connsiteX4" fmla="*/ 212207 w 892488"/>
                  <a:gd name="connsiteY4" fmla="*/ 146327 h 231365"/>
                  <a:gd name="connsiteX5" fmla="*/ 399945 w 892488"/>
                  <a:gd name="connsiteY5" fmla="*/ 176369 h 231365"/>
                  <a:gd name="connsiteX6" fmla="*/ 468495 w 892488"/>
                  <a:gd name="connsiteY6" fmla="*/ 215832 h 231365"/>
                  <a:gd name="connsiteX7" fmla="*/ 508730 w 892488"/>
                  <a:gd name="connsiteY7" fmla="*/ 173121 h 231365"/>
                  <a:gd name="connsiteX8" fmla="*/ 700020 w 892488"/>
                  <a:gd name="connsiteY8" fmla="*/ 86824 h 231365"/>
                  <a:gd name="connsiteX9" fmla="*/ 777550 w 892488"/>
                  <a:gd name="connsiteY9" fmla="*/ 102496 h 231365"/>
                  <a:gd name="connsiteX10" fmla="*/ 802319 w 892488"/>
                  <a:gd name="connsiteY10" fmla="*/ 61002 h 231365"/>
                  <a:gd name="connsiteX11" fmla="*/ 878700 w 892488"/>
                  <a:gd name="connsiteY11" fmla="*/ 48533 h 231365"/>
                  <a:gd name="connsiteX12" fmla="*/ 892235 w 892488"/>
                  <a:gd name="connsiteY12" fmla="*/ 29231 h 231365"/>
                  <a:gd name="connsiteX13" fmla="*/ 873328 w 892488"/>
                  <a:gd name="connsiteY13" fmla="*/ 15634 h 231365"/>
                  <a:gd name="connsiteX14" fmla="*/ 795223 w 892488"/>
                  <a:gd name="connsiteY14" fmla="*/ 28388 h 231365"/>
                  <a:gd name="connsiteX15" fmla="*/ 746645 w 892488"/>
                  <a:gd name="connsiteY15" fmla="*/ 4 h 231365"/>
                  <a:gd name="connsiteX16" fmla="*/ 690810 w 892488"/>
                  <a:gd name="connsiteY16" fmla="*/ 54449 h 231365"/>
                  <a:gd name="connsiteX17" fmla="*/ 504596 w 892488"/>
                  <a:gd name="connsiteY17" fmla="*/ 138402 h 231365"/>
                  <a:gd name="connsiteX18" fmla="*/ 430763 w 892488"/>
                  <a:gd name="connsiteY18" fmla="*/ 110979 h 231365"/>
                  <a:gd name="connsiteX19" fmla="*/ 401526 w 892488"/>
                  <a:gd name="connsiteY19" fmla="*/ 142860 h 231365"/>
                  <a:gd name="connsiteX20" fmla="*/ 216141 w 892488"/>
                  <a:gd name="connsiteY20" fmla="*/ 113199 h 231365"/>
                  <a:gd name="connsiteX21" fmla="*/ 150971 w 892488"/>
                  <a:gd name="connsiteY21" fmla="*/ 68516 h 231365"/>
                  <a:gd name="connsiteX22" fmla="*/ 106288 w 892488"/>
                  <a:gd name="connsiteY22" fmla="*/ 133687 h 231365"/>
                  <a:gd name="connsiteX23" fmla="*/ 107260 w 892488"/>
                  <a:gd name="connsiteY23" fmla="*/ 137964 h 231365"/>
                  <a:gd name="connsiteX24" fmla="*/ 7791 w 892488"/>
                  <a:gd name="connsiteY24" fmla="*/ 200591 h 231365"/>
                  <a:gd name="connsiteX25" fmla="*/ 2564 w 892488"/>
                  <a:gd name="connsiteY25" fmla="*/ 223577 h 231365"/>
                  <a:gd name="connsiteX26" fmla="*/ 16687 w 892488"/>
                  <a:gd name="connsiteY26" fmla="*/ 231366 h 231365"/>
                  <a:gd name="connsiteX27" fmla="*/ 746569 w 892488"/>
                  <a:gd name="connsiteY27" fmla="*/ 33341 h 231365"/>
                  <a:gd name="connsiteX28" fmla="*/ 768619 w 892488"/>
                  <a:gd name="connsiteY28" fmla="*/ 50886 h 231365"/>
                  <a:gd name="connsiteX29" fmla="*/ 768819 w 892488"/>
                  <a:gd name="connsiteY29" fmla="*/ 51658 h 231365"/>
                  <a:gd name="connsiteX30" fmla="*/ 769238 w 892488"/>
                  <a:gd name="connsiteY30" fmla="*/ 55915 h 231365"/>
                  <a:gd name="connsiteX31" fmla="*/ 746634 w 892488"/>
                  <a:gd name="connsiteY31" fmla="*/ 78516 h 231365"/>
                  <a:gd name="connsiteX32" fmla="*/ 724604 w 892488"/>
                  <a:gd name="connsiteY32" fmla="*/ 60964 h 231365"/>
                  <a:gd name="connsiteX33" fmla="*/ 723995 w 892488"/>
                  <a:gd name="connsiteY33" fmla="*/ 55915 h 231365"/>
                  <a:gd name="connsiteX34" fmla="*/ 746569 w 892488"/>
                  <a:gd name="connsiteY34" fmla="*/ 33341 h 231365"/>
                  <a:gd name="connsiteX35" fmla="*/ 431406 w 892488"/>
                  <a:gd name="connsiteY35" fmla="*/ 159614 h 231365"/>
                  <a:gd name="connsiteX36" fmla="*/ 456142 w 892488"/>
                  <a:gd name="connsiteY36" fmla="*/ 139369 h 231365"/>
                  <a:gd name="connsiteX37" fmla="*/ 475916 w 892488"/>
                  <a:gd name="connsiteY37" fmla="*/ 156757 h 231365"/>
                  <a:gd name="connsiteX38" fmla="*/ 459321 w 892488"/>
                  <a:gd name="connsiteY38" fmla="*/ 183792 h 231365"/>
                  <a:gd name="connsiteX39" fmla="*/ 453961 w 892488"/>
                  <a:gd name="connsiteY39" fmla="*/ 184408 h 231365"/>
                  <a:gd name="connsiteX40" fmla="*/ 431291 w 892488"/>
                  <a:gd name="connsiteY40" fmla="*/ 161833 h 231365"/>
                  <a:gd name="connsiteX41" fmla="*/ 431406 w 892488"/>
                  <a:gd name="connsiteY41" fmla="*/ 159614 h 231365"/>
                  <a:gd name="connsiteX42" fmla="*/ 161258 w 892488"/>
                  <a:gd name="connsiteY42" fmla="*/ 101159 h 231365"/>
                  <a:gd name="connsiteX43" fmla="*/ 183832 w 892488"/>
                  <a:gd name="connsiteY43" fmla="*/ 123733 h 231365"/>
                  <a:gd name="connsiteX44" fmla="*/ 183718 w 892488"/>
                  <a:gd name="connsiteY44" fmla="*/ 125953 h 231365"/>
                  <a:gd name="connsiteX45" fmla="*/ 161258 w 892488"/>
                  <a:gd name="connsiteY45" fmla="*/ 146403 h 231365"/>
                  <a:gd name="connsiteX46" fmla="*/ 142150 w 892488"/>
                  <a:gd name="connsiteY46" fmla="*/ 135763 h 231365"/>
                  <a:gd name="connsiteX47" fmla="*/ 149249 w 892488"/>
                  <a:gd name="connsiteY47" fmla="*/ 104624 h 231365"/>
                  <a:gd name="connsiteX48" fmla="*/ 161258 w 892488"/>
                  <a:gd name="connsiteY48" fmla="*/ 101159 h 23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92488" h="231365">
                    <a:moveTo>
                      <a:pt x="16687" y="231366"/>
                    </a:moveTo>
                    <a:cubicBezTo>
                      <a:pt x="19826" y="231366"/>
                      <a:pt x="22900" y="230478"/>
                      <a:pt x="25555" y="228804"/>
                    </a:cubicBezTo>
                    <a:lnTo>
                      <a:pt x="124920" y="166234"/>
                    </a:lnTo>
                    <a:cubicBezTo>
                      <a:pt x="148154" y="186293"/>
                      <a:pt x="183251" y="183717"/>
                      <a:pt x="203309" y="160483"/>
                    </a:cubicBezTo>
                    <a:cubicBezTo>
                      <a:pt x="206972" y="156239"/>
                      <a:pt x="209971" y="151467"/>
                      <a:pt x="212207" y="146327"/>
                    </a:cubicBezTo>
                    <a:lnTo>
                      <a:pt x="399945" y="176369"/>
                    </a:lnTo>
                    <a:cubicBezTo>
                      <a:pt x="407977" y="206196"/>
                      <a:pt x="438669" y="223864"/>
                      <a:pt x="468495" y="215832"/>
                    </a:cubicBezTo>
                    <a:cubicBezTo>
                      <a:pt x="488898" y="210338"/>
                      <a:pt x="504462" y="193815"/>
                      <a:pt x="508730" y="173121"/>
                    </a:cubicBezTo>
                    <a:lnTo>
                      <a:pt x="700020" y="86824"/>
                    </a:lnTo>
                    <a:cubicBezTo>
                      <a:pt x="717101" y="112561"/>
                      <a:pt x="751812" y="119579"/>
                      <a:pt x="777550" y="102496"/>
                    </a:cubicBezTo>
                    <a:cubicBezTo>
                      <a:pt x="791660" y="93130"/>
                      <a:pt x="800776" y="77870"/>
                      <a:pt x="802319" y="61002"/>
                    </a:cubicBezTo>
                    <a:lnTo>
                      <a:pt x="878700" y="48533"/>
                    </a:lnTo>
                    <a:cubicBezTo>
                      <a:pt x="887768" y="46940"/>
                      <a:pt x="893825" y="38299"/>
                      <a:pt x="892235" y="29231"/>
                    </a:cubicBezTo>
                    <a:cubicBezTo>
                      <a:pt x="890663" y="20319"/>
                      <a:pt x="882272" y="14283"/>
                      <a:pt x="873328" y="15634"/>
                    </a:cubicBezTo>
                    <a:lnTo>
                      <a:pt x="795223" y="28388"/>
                    </a:lnTo>
                    <a:cubicBezTo>
                      <a:pt x="785511" y="10685"/>
                      <a:pt x="766836" y="-228"/>
                      <a:pt x="746645" y="4"/>
                    </a:cubicBezTo>
                    <a:cubicBezTo>
                      <a:pt x="716368" y="54"/>
                      <a:pt x="691624" y="24182"/>
                      <a:pt x="690810" y="54449"/>
                    </a:cubicBezTo>
                    <a:lnTo>
                      <a:pt x="504596" y="138402"/>
                    </a:lnTo>
                    <a:cubicBezTo>
                      <a:pt x="491780" y="110441"/>
                      <a:pt x="458723" y="98164"/>
                      <a:pt x="430763" y="110979"/>
                    </a:cubicBezTo>
                    <a:cubicBezTo>
                      <a:pt x="417119" y="117234"/>
                      <a:pt x="406578" y="128727"/>
                      <a:pt x="401526" y="142860"/>
                    </a:cubicBezTo>
                    <a:lnTo>
                      <a:pt x="216141" y="113199"/>
                    </a:lnTo>
                    <a:cubicBezTo>
                      <a:pt x="210483" y="82863"/>
                      <a:pt x="181305" y="62858"/>
                      <a:pt x="150971" y="68516"/>
                    </a:cubicBezTo>
                    <a:cubicBezTo>
                      <a:pt x="120635" y="74174"/>
                      <a:pt x="100630" y="103352"/>
                      <a:pt x="106288" y="133687"/>
                    </a:cubicBezTo>
                    <a:cubicBezTo>
                      <a:pt x="106556" y="135124"/>
                      <a:pt x="106880" y="136551"/>
                      <a:pt x="107260" y="137964"/>
                    </a:cubicBezTo>
                    <a:lnTo>
                      <a:pt x="7791" y="200591"/>
                    </a:lnTo>
                    <a:cubicBezTo>
                      <a:pt x="0" y="205495"/>
                      <a:pt x="-2340" y="215786"/>
                      <a:pt x="2564" y="223577"/>
                    </a:cubicBezTo>
                    <a:cubicBezTo>
                      <a:pt x="5619" y="228429"/>
                      <a:pt x="10953" y="231372"/>
                      <a:pt x="16687" y="231366"/>
                    </a:cubicBezTo>
                    <a:close/>
                    <a:moveTo>
                      <a:pt x="746569" y="33341"/>
                    </a:moveTo>
                    <a:cubicBezTo>
                      <a:pt x="757118" y="33313"/>
                      <a:pt x="766276" y="40601"/>
                      <a:pt x="768619" y="50886"/>
                    </a:cubicBezTo>
                    <a:lnTo>
                      <a:pt x="768819" y="51658"/>
                    </a:lnTo>
                    <a:cubicBezTo>
                      <a:pt x="769096" y="53060"/>
                      <a:pt x="769237" y="54486"/>
                      <a:pt x="769238" y="55915"/>
                    </a:cubicBezTo>
                    <a:cubicBezTo>
                      <a:pt x="769237" y="68399"/>
                      <a:pt x="759116" y="78517"/>
                      <a:pt x="746634" y="78516"/>
                    </a:cubicBezTo>
                    <a:cubicBezTo>
                      <a:pt x="736097" y="78514"/>
                      <a:pt x="726959" y="71233"/>
                      <a:pt x="724604" y="60964"/>
                    </a:cubicBezTo>
                    <a:cubicBezTo>
                      <a:pt x="724201" y="59311"/>
                      <a:pt x="723997" y="57617"/>
                      <a:pt x="723995" y="55915"/>
                    </a:cubicBezTo>
                    <a:cubicBezTo>
                      <a:pt x="724005" y="43452"/>
                      <a:pt x="734105" y="33352"/>
                      <a:pt x="746569" y="33341"/>
                    </a:cubicBezTo>
                    <a:close/>
                    <a:moveTo>
                      <a:pt x="431406" y="159614"/>
                    </a:moveTo>
                    <a:cubicBezTo>
                      <a:pt x="432646" y="147193"/>
                      <a:pt x="443721" y="138128"/>
                      <a:pt x="456142" y="139369"/>
                    </a:cubicBezTo>
                    <a:cubicBezTo>
                      <a:pt x="465778" y="140331"/>
                      <a:pt x="473730" y="147323"/>
                      <a:pt x="475916" y="156757"/>
                    </a:cubicBezTo>
                    <a:cubicBezTo>
                      <a:pt x="478799" y="168805"/>
                      <a:pt x="471369" y="180909"/>
                      <a:pt x="459321" y="183792"/>
                    </a:cubicBezTo>
                    <a:cubicBezTo>
                      <a:pt x="457565" y="184212"/>
                      <a:pt x="455766" y="184419"/>
                      <a:pt x="453961" y="184408"/>
                    </a:cubicBezTo>
                    <a:cubicBezTo>
                      <a:pt x="441474" y="184418"/>
                      <a:pt x="431333" y="174321"/>
                      <a:pt x="431291" y="161833"/>
                    </a:cubicBezTo>
                    <a:cubicBezTo>
                      <a:pt x="431291" y="160938"/>
                      <a:pt x="431368" y="160100"/>
                      <a:pt x="431406" y="159614"/>
                    </a:cubicBezTo>
                    <a:close/>
                    <a:moveTo>
                      <a:pt x="161258" y="101159"/>
                    </a:moveTo>
                    <a:cubicBezTo>
                      <a:pt x="173721" y="101170"/>
                      <a:pt x="183821" y="111270"/>
                      <a:pt x="183832" y="123733"/>
                    </a:cubicBezTo>
                    <a:cubicBezTo>
                      <a:pt x="183832" y="124629"/>
                      <a:pt x="183756" y="125467"/>
                      <a:pt x="183718" y="125953"/>
                    </a:cubicBezTo>
                    <a:cubicBezTo>
                      <a:pt x="182538" y="137498"/>
                      <a:pt x="172863" y="146308"/>
                      <a:pt x="161258" y="146403"/>
                    </a:cubicBezTo>
                    <a:cubicBezTo>
                      <a:pt x="153464" y="146451"/>
                      <a:pt x="146214" y="142414"/>
                      <a:pt x="142150" y="135763"/>
                    </a:cubicBezTo>
                    <a:cubicBezTo>
                      <a:pt x="135512" y="125204"/>
                      <a:pt x="138690" y="111262"/>
                      <a:pt x="149249" y="104624"/>
                    </a:cubicBezTo>
                    <a:cubicBezTo>
                      <a:pt x="152846" y="102362"/>
                      <a:pt x="157009" y="101161"/>
                      <a:pt x="161258" y="101159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8B67BC-805F-4951-BE91-E322A55B2983}"/>
              </a:ext>
            </a:extLst>
          </p:cNvPr>
          <p:cNvSpPr txBox="1"/>
          <p:nvPr/>
        </p:nvSpPr>
        <p:spPr>
          <a:xfrm>
            <a:off x="2691472" y="4871079"/>
            <a:ext cx="342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pPr algn="l"/>
            <a:r>
              <a:rPr lang="en-ID" b="1" dirty="0"/>
              <a:t>📌 Training Budget: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74A96-E8FE-9C84-2DEA-EC62E0F5539D}"/>
              </a:ext>
            </a:extLst>
          </p:cNvPr>
          <p:cNvSpPr txBox="1"/>
          <p:nvPr/>
        </p:nvSpPr>
        <p:spPr>
          <a:xfrm>
            <a:off x="2991067" y="5897386"/>
            <a:ext cx="4921208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100" b="1"/>
            </a:lvl1pPr>
          </a:lstStyle>
          <a:p>
            <a:r>
              <a:rPr lang="en-US" sz="1200" dirty="0"/>
              <a:t>🎓 Expected Gains: $150M in productivity improvement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DE9F21-61F0-6F22-3864-AB7C190DC2A4}"/>
              </a:ext>
            </a:extLst>
          </p:cNvPr>
          <p:cNvGrpSpPr/>
          <p:nvPr/>
        </p:nvGrpSpPr>
        <p:grpSpPr>
          <a:xfrm>
            <a:off x="8160917" y="5872853"/>
            <a:ext cx="671287" cy="671287"/>
            <a:chOff x="7808199" y="3776552"/>
            <a:chExt cx="843183" cy="84318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84C00D-5807-17E7-BBF8-EAA269D60C7B}"/>
                </a:ext>
              </a:extLst>
            </p:cNvPr>
            <p:cNvSpPr/>
            <p:nvPr/>
          </p:nvSpPr>
          <p:spPr>
            <a:xfrm>
              <a:off x="7808199" y="37765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36" name="Graphic 47">
              <a:extLst>
                <a:ext uri="{FF2B5EF4-FFF2-40B4-BE49-F238E27FC236}">
                  <a16:creationId xmlns:a16="http://schemas.microsoft.com/office/drawing/2014/main" id="{7DDBB7E6-66CB-3E2A-0AB7-D57B9594C21A}"/>
                </a:ext>
              </a:extLst>
            </p:cNvPr>
            <p:cNvGrpSpPr/>
            <p:nvPr/>
          </p:nvGrpSpPr>
          <p:grpSpPr>
            <a:xfrm>
              <a:off x="7979022" y="3990074"/>
              <a:ext cx="501537" cy="416139"/>
              <a:chOff x="9166637" y="3761041"/>
              <a:chExt cx="889444" cy="737996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7C8608F-1A6B-DC11-05AD-4CE89660F570}"/>
                  </a:ext>
                </a:extLst>
              </p:cNvPr>
              <p:cNvSpPr/>
              <p:nvPr/>
            </p:nvSpPr>
            <p:spPr>
              <a:xfrm>
                <a:off x="9166637" y="3761041"/>
                <a:ext cx="889444" cy="737996"/>
              </a:xfrm>
              <a:custGeom>
                <a:avLst/>
                <a:gdLst>
                  <a:gd name="connsiteX0" fmla="*/ 847820 w 889444"/>
                  <a:gd name="connsiteY0" fmla="*/ 234315 h 737996"/>
                  <a:gd name="connsiteX1" fmla="*/ 847820 w 889444"/>
                  <a:gd name="connsiteY1" fmla="*/ 102584 h 737996"/>
                  <a:gd name="connsiteX2" fmla="*/ 745236 w 889444"/>
                  <a:gd name="connsiteY2" fmla="*/ 0 h 737996"/>
                  <a:gd name="connsiteX3" fmla="*/ 102680 w 889444"/>
                  <a:gd name="connsiteY3" fmla="*/ 0 h 737996"/>
                  <a:gd name="connsiteX4" fmla="*/ 0 w 889444"/>
                  <a:gd name="connsiteY4" fmla="*/ 102584 h 737996"/>
                  <a:gd name="connsiteX5" fmla="*/ 0 w 889444"/>
                  <a:gd name="connsiteY5" fmla="*/ 635413 h 737996"/>
                  <a:gd name="connsiteX6" fmla="*/ 102680 w 889444"/>
                  <a:gd name="connsiteY6" fmla="*/ 737997 h 737996"/>
                  <a:gd name="connsiteX7" fmla="*/ 745236 w 889444"/>
                  <a:gd name="connsiteY7" fmla="*/ 737997 h 737996"/>
                  <a:gd name="connsiteX8" fmla="*/ 847820 w 889444"/>
                  <a:gd name="connsiteY8" fmla="*/ 635413 h 737996"/>
                  <a:gd name="connsiteX9" fmla="*/ 847820 w 889444"/>
                  <a:gd name="connsiteY9" fmla="*/ 503682 h 737996"/>
                  <a:gd name="connsiteX10" fmla="*/ 889445 w 889444"/>
                  <a:gd name="connsiteY10" fmla="*/ 459486 h 737996"/>
                  <a:gd name="connsiteX11" fmla="*/ 889445 w 889444"/>
                  <a:gd name="connsiteY11" fmla="*/ 278511 h 737996"/>
                  <a:gd name="connsiteX12" fmla="*/ 847820 w 889444"/>
                  <a:gd name="connsiteY12" fmla="*/ 234315 h 737996"/>
                  <a:gd name="connsiteX13" fmla="*/ 724948 w 889444"/>
                  <a:gd name="connsiteY13" fmla="*/ 234029 h 737996"/>
                  <a:gd name="connsiteX14" fmla="*/ 593503 w 889444"/>
                  <a:gd name="connsiteY14" fmla="*/ 365474 h 737996"/>
                  <a:gd name="connsiteX15" fmla="*/ 593503 w 889444"/>
                  <a:gd name="connsiteY15" fmla="*/ 372523 h 737996"/>
                  <a:gd name="connsiteX16" fmla="*/ 724948 w 889444"/>
                  <a:gd name="connsiteY16" fmla="*/ 503968 h 737996"/>
                  <a:gd name="connsiteX17" fmla="*/ 814483 w 889444"/>
                  <a:gd name="connsiteY17" fmla="*/ 503968 h 737996"/>
                  <a:gd name="connsiteX18" fmla="*/ 814483 w 889444"/>
                  <a:gd name="connsiteY18" fmla="*/ 571329 h 737996"/>
                  <a:gd name="connsiteX19" fmla="*/ 33338 w 889444"/>
                  <a:gd name="connsiteY19" fmla="*/ 571329 h 737996"/>
                  <a:gd name="connsiteX20" fmla="*/ 33338 w 889444"/>
                  <a:gd name="connsiteY20" fmla="*/ 166668 h 737996"/>
                  <a:gd name="connsiteX21" fmla="*/ 814483 w 889444"/>
                  <a:gd name="connsiteY21" fmla="*/ 166668 h 737996"/>
                  <a:gd name="connsiteX22" fmla="*/ 814483 w 889444"/>
                  <a:gd name="connsiteY22" fmla="*/ 234029 h 737996"/>
                  <a:gd name="connsiteX23" fmla="*/ 33338 w 889444"/>
                  <a:gd name="connsiteY23" fmla="*/ 102584 h 737996"/>
                  <a:gd name="connsiteX24" fmla="*/ 102680 w 889444"/>
                  <a:gd name="connsiteY24" fmla="*/ 33338 h 737996"/>
                  <a:gd name="connsiteX25" fmla="*/ 745236 w 889444"/>
                  <a:gd name="connsiteY25" fmla="*/ 33338 h 737996"/>
                  <a:gd name="connsiteX26" fmla="*/ 814483 w 889444"/>
                  <a:gd name="connsiteY26" fmla="*/ 102584 h 737996"/>
                  <a:gd name="connsiteX27" fmla="*/ 814483 w 889444"/>
                  <a:gd name="connsiteY27" fmla="*/ 133331 h 737996"/>
                  <a:gd name="connsiteX28" fmla="*/ 33338 w 889444"/>
                  <a:gd name="connsiteY28" fmla="*/ 133331 h 737996"/>
                  <a:gd name="connsiteX29" fmla="*/ 814483 w 889444"/>
                  <a:gd name="connsiteY29" fmla="*/ 635413 h 737996"/>
                  <a:gd name="connsiteX30" fmla="*/ 745236 w 889444"/>
                  <a:gd name="connsiteY30" fmla="*/ 704660 h 737996"/>
                  <a:gd name="connsiteX31" fmla="*/ 102680 w 889444"/>
                  <a:gd name="connsiteY31" fmla="*/ 704660 h 737996"/>
                  <a:gd name="connsiteX32" fmla="*/ 33338 w 889444"/>
                  <a:gd name="connsiteY32" fmla="*/ 635413 h 737996"/>
                  <a:gd name="connsiteX33" fmla="*/ 33338 w 889444"/>
                  <a:gd name="connsiteY33" fmla="*/ 604666 h 737996"/>
                  <a:gd name="connsiteX34" fmla="*/ 814483 w 889444"/>
                  <a:gd name="connsiteY34" fmla="*/ 604666 h 737996"/>
                  <a:gd name="connsiteX35" fmla="*/ 856107 w 889444"/>
                  <a:gd name="connsiteY35" fmla="*/ 459486 h 737996"/>
                  <a:gd name="connsiteX36" fmla="*/ 844963 w 889444"/>
                  <a:gd name="connsiteY36" fmla="*/ 470630 h 737996"/>
                  <a:gd name="connsiteX37" fmla="*/ 724948 w 889444"/>
                  <a:gd name="connsiteY37" fmla="*/ 470630 h 737996"/>
                  <a:gd name="connsiteX38" fmla="*/ 626840 w 889444"/>
                  <a:gd name="connsiteY38" fmla="*/ 372523 h 737996"/>
                  <a:gd name="connsiteX39" fmla="*/ 626840 w 889444"/>
                  <a:gd name="connsiteY39" fmla="*/ 365474 h 737996"/>
                  <a:gd name="connsiteX40" fmla="*/ 724948 w 889444"/>
                  <a:gd name="connsiteY40" fmla="*/ 267367 h 737996"/>
                  <a:gd name="connsiteX41" fmla="*/ 844963 w 889444"/>
                  <a:gd name="connsiteY41" fmla="*/ 267367 h 737996"/>
                  <a:gd name="connsiteX42" fmla="*/ 856107 w 889444"/>
                  <a:gd name="connsiteY42" fmla="*/ 278511 h 73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89444" h="737996">
                    <a:moveTo>
                      <a:pt x="847820" y="234315"/>
                    </a:moveTo>
                    <a:lnTo>
                      <a:pt x="847820" y="102584"/>
                    </a:lnTo>
                    <a:cubicBezTo>
                      <a:pt x="847754" y="45957"/>
                      <a:pt x="801862" y="69"/>
                      <a:pt x="745236" y="0"/>
                    </a:cubicBezTo>
                    <a:lnTo>
                      <a:pt x="102680" y="0"/>
                    </a:lnTo>
                    <a:cubicBezTo>
                      <a:pt x="46026" y="42"/>
                      <a:pt x="94" y="45931"/>
                      <a:pt x="0" y="102584"/>
                    </a:cubicBezTo>
                    <a:lnTo>
                      <a:pt x="0" y="635413"/>
                    </a:lnTo>
                    <a:cubicBezTo>
                      <a:pt x="94" y="692067"/>
                      <a:pt x="46026" y="737959"/>
                      <a:pt x="102680" y="737997"/>
                    </a:cubicBezTo>
                    <a:lnTo>
                      <a:pt x="745236" y="737997"/>
                    </a:lnTo>
                    <a:cubicBezTo>
                      <a:pt x="801862" y="737930"/>
                      <a:pt x="847754" y="692040"/>
                      <a:pt x="847820" y="635413"/>
                    </a:cubicBezTo>
                    <a:lnTo>
                      <a:pt x="847820" y="503682"/>
                    </a:lnTo>
                    <a:cubicBezTo>
                      <a:pt x="871166" y="502212"/>
                      <a:pt x="889378" y="482881"/>
                      <a:pt x="889445" y="459486"/>
                    </a:cubicBezTo>
                    <a:lnTo>
                      <a:pt x="889445" y="278511"/>
                    </a:lnTo>
                    <a:cubicBezTo>
                      <a:pt x="889378" y="255116"/>
                      <a:pt x="871166" y="235785"/>
                      <a:pt x="847820" y="234315"/>
                    </a:cubicBezTo>
                    <a:close/>
                    <a:moveTo>
                      <a:pt x="724948" y="234029"/>
                    </a:moveTo>
                    <a:cubicBezTo>
                      <a:pt x="652385" y="234108"/>
                      <a:pt x="593582" y="292912"/>
                      <a:pt x="593503" y="365474"/>
                    </a:cubicBezTo>
                    <a:lnTo>
                      <a:pt x="593503" y="372523"/>
                    </a:lnTo>
                    <a:cubicBezTo>
                      <a:pt x="593582" y="445085"/>
                      <a:pt x="652385" y="503889"/>
                      <a:pt x="724948" y="503968"/>
                    </a:cubicBezTo>
                    <a:lnTo>
                      <a:pt x="814483" y="503968"/>
                    </a:lnTo>
                    <a:lnTo>
                      <a:pt x="814483" y="571329"/>
                    </a:lnTo>
                    <a:lnTo>
                      <a:pt x="33338" y="571329"/>
                    </a:lnTo>
                    <a:lnTo>
                      <a:pt x="33338" y="166668"/>
                    </a:lnTo>
                    <a:lnTo>
                      <a:pt x="814483" y="166668"/>
                    </a:lnTo>
                    <a:lnTo>
                      <a:pt x="814483" y="234029"/>
                    </a:lnTo>
                    <a:close/>
                    <a:moveTo>
                      <a:pt x="33338" y="102584"/>
                    </a:moveTo>
                    <a:cubicBezTo>
                      <a:pt x="33411" y="64334"/>
                      <a:pt x="64429" y="33358"/>
                      <a:pt x="102680" y="33338"/>
                    </a:cubicBezTo>
                    <a:lnTo>
                      <a:pt x="745236" y="33338"/>
                    </a:lnTo>
                    <a:cubicBezTo>
                      <a:pt x="783463" y="33379"/>
                      <a:pt x="814445" y="64358"/>
                      <a:pt x="814483" y="102584"/>
                    </a:cubicBezTo>
                    <a:lnTo>
                      <a:pt x="814483" y="133331"/>
                    </a:lnTo>
                    <a:lnTo>
                      <a:pt x="33338" y="133331"/>
                    </a:lnTo>
                    <a:close/>
                    <a:moveTo>
                      <a:pt x="814483" y="635413"/>
                    </a:moveTo>
                    <a:cubicBezTo>
                      <a:pt x="814445" y="673639"/>
                      <a:pt x="783463" y="704618"/>
                      <a:pt x="745236" y="704660"/>
                    </a:cubicBezTo>
                    <a:lnTo>
                      <a:pt x="102680" y="704660"/>
                    </a:lnTo>
                    <a:cubicBezTo>
                      <a:pt x="64429" y="704639"/>
                      <a:pt x="33411" y="673663"/>
                      <a:pt x="33338" y="635413"/>
                    </a:cubicBezTo>
                    <a:lnTo>
                      <a:pt x="33338" y="604666"/>
                    </a:lnTo>
                    <a:lnTo>
                      <a:pt x="814483" y="604666"/>
                    </a:lnTo>
                    <a:close/>
                    <a:moveTo>
                      <a:pt x="856107" y="459486"/>
                    </a:moveTo>
                    <a:cubicBezTo>
                      <a:pt x="856098" y="465638"/>
                      <a:pt x="851116" y="470625"/>
                      <a:pt x="844963" y="470630"/>
                    </a:cubicBezTo>
                    <a:lnTo>
                      <a:pt x="724948" y="470630"/>
                    </a:lnTo>
                    <a:cubicBezTo>
                      <a:pt x="670791" y="470567"/>
                      <a:pt x="626903" y="426680"/>
                      <a:pt x="626840" y="372523"/>
                    </a:cubicBezTo>
                    <a:lnTo>
                      <a:pt x="626840" y="365474"/>
                    </a:lnTo>
                    <a:cubicBezTo>
                      <a:pt x="626903" y="311317"/>
                      <a:pt x="670791" y="267430"/>
                      <a:pt x="724948" y="267367"/>
                    </a:cubicBezTo>
                    <a:lnTo>
                      <a:pt x="844963" y="267367"/>
                    </a:lnTo>
                    <a:cubicBezTo>
                      <a:pt x="851116" y="267372"/>
                      <a:pt x="856098" y="272359"/>
                      <a:pt x="856107" y="278511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D99E70E-DA34-D261-A2ED-7A8FFF153686}"/>
                  </a:ext>
                </a:extLst>
              </p:cNvPr>
              <p:cNvSpPr/>
              <p:nvPr/>
            </p:nvSpPr>
            <p:spPr>
              <a:xfrm>
                <a:off x="9840855" y="4072318"/>
                <a:ext cx="115442" cy="115442"/>
              </a:xfrm>
              <a:custGeom>
                <a:avLst/>
                <a:gdLst>
                  <a:gd name="connsiteX0" fmla="*/ 57731 w 115442"/>
                  <a:gd name="connsiteY0" fmla="*/ 0 h 115442"/>
                  <a:gd name="connsiteX1" fmla="*/ 0 w 115442"/>
                  <a:gd name="connsiteY1" fmla="*/ 57712 h 115442"/>
                  <a:gd name="connsiteX2" fmla="*/ 57712 w 115442"/>
                  <a:gd name="connsiteY2" fmla="*/ 115443 h 115442"/>
                  <a:gd name="connsiteX3" fmla="*/ 115443 w 115442"/>
                  <a:gd name="connsiteY3" fmla="*/ 57731 h 115442"/>
                  <a:gd name="connsiteX4" fmla="*/ 115443 w 115442"/>
                  <a:gd name="connsiteY4" fmla="*/ 57722 h 115442"/>
                  <a:gd name="connsiteX5" fmla="*/ 57731 w 115442"/>
                  <a:gd name="connsiteY5" fmla="*/ 0 h 115442"/>
                  <a:gd name="connsiteX6" fmla="*/ 57731 w 115442"/>
                  <a:gd name="connsiteY6" fmla="*/ 82105 h 115442"/>
                  <a:gd name="connsiteX7" fmla="*/ 33338 w 115442"/>
                  <a:gd name="connsiteY7" fmla="*/ 57731 h 115442"/>
                  <a:gd name="connsiteX8" fmla="*/ 57712 w 115442"/>
                  <a:gd name="connsiteY8" fmla="*/ 33338 h 115442"/>
                  <a:gd name="connsiteX9" fmla="*/ 82105 w 115442"/>
                  <a:gd name="connsiteY9" fmla="*/ 57712 h 115442"/>
                  <a:gd name="connsiteX10" fmla="*/ 82105 w 115442"/>
                  <a:gd name="connsiteY10" fmla="*/ 57722 h 115442"/>
                  <a:gd name="connsiteX11" fmla="*/ 57731 w 115442"/>
                  <a:gd name="connsiteY11" fmla="*/ 82105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442" h="115442">
                    <a:moveTo>
                      <a:pt x="57731" y="0"/>
                    </a:moveTo>
                    <a:cubicBezTo>
                      <a:pt x="25853" y="-6"/>
                      <a:pt x="6" y="25834"/>
                      <a:pt x="0" y="57712"/>
                    </a:cubicBezTo>
                    <a:cubicBezTo>
                      <a:pt x="-5" y="89590"/>
                      <a:pt x="25834" y="115437"/>
                      <a:pt x="57712" y="115443"/>
                    </a:cubicBezTo>
                    <a:cubicBezTo>
                      <a:pt x="89590" y="115448"/>
                      <a:pt x="115433" y="89609"/>
                      <a:pt x="115443" y="57731"/>
                    </a:cubicBezTo>
                    <a:cubicBezTo>
                      <a:pt x="115443" y="57728"/>
                      <a:pt x="115443" y="57724"/>
                      <a:pt x="115443" y="57722"/>
                    </a:cubicBezTo>
                    <a:cubicBezTo>
                      <a:pt x="115405" y="25861"/>
                      <a:pt x="89591" y="42"/>
                      <a:pt x="57731" y="0"/>
                    </a:cubicBezTo>
                    <a:close/>
                    <a:moveTo>
                      <a:pt x="57731" y="82105"/>
                    </a:moveTo>
                    <a:cubicBezTo>
                      <a:pt x="44264" y="82110"/>
                      <a:pt x="33343" y="71198"/>
                      <a:pt x="33338" y="57731"/>
                    </a:cubicBezTo>
                    <a:cubicBezTo>
                      <a:pt x="33333" y="44265"/>
                      <a:pt x="44245" y="33343"/>
                      <a:pt x="57712" y="33338"/>
                    </a:cubicBezTo>
                    <a:cubicBezTo>
                      <a:pt x="71178" y="33332"/>
                      <a:pt x="82100" y="44245"/>
                      <a:pt x="82105" y="57712"/>
                    </a:cubicBezTo>
                    <a:cubicBezTo>
                      <a:pt x="82105" y="57715"/>
                      <a:pt x="82105" y="57719"/>
                      <a:pt x="82105" y="57722"/>
                    </a:cubicBezTo>
                    <a:cubicBezTo>
                      <a:pt x="82089" y="71178"/>
                      <a:pt x="71188" y="82085"/>
                      <a:pt x="57731" y="8210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C82F823-93A2-AA18-6BE0-410E36CDA55D}"/>
              </a:ext>
            </a:extLst>
          </p:cNvPr>
          <p:cNvSpPr txBox="1"/>
          <p:nvPr/>
        </p:nvSpPr>
        <p:spPr>
          <a:xfrm>
            <a:off x="454940" y="736912"/>
            <a:ext cx="10900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Workforce Upskilling &amp; Digital Readiness Plan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4A527-AC3A-E8B9-EBC4-9F4BBE4DD957}"/>
              </a:ext>
            </a:extLst>
          </p:cNvPr>
          <p:cNvSpPr txBox="1"/>
          <p:nvPr/>
        </p:nvSpPr>
        <p:spPr>
          <a:xfrm>
            <a:off x="2991067" y="5303398"/>
            <a:ext cx="4305710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🎓 Investment Required: $20M over 3 years</a:t>
            </a:r>
            <a:endParaRPr lang="en-ID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12024-AEEF-BA03-C6C3-3ED3C85AB5E1}"/>
              </a:ext>
            </a:extLst>
          </p:cNvPr>
          <p:cNvSpPr txBox="1"/>
          <p:nvPr/>
        </p:nvSpPr>
        <p:spPr>
          <a:xfrm>
            <a:off x="6554172" y="2038297"/>
            <a:ext cx="5042083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1:</a:t>
            </a:r>
            <a:r>
              <a:rPr lang="en-US" sz="1200" dirty="0"/>
              <a:t> AI &amp; Digital Literacy Training → </a:t>
            </a:r>
            <a:r>
              <a:rPr lang="en-US" sz="1200" b="1" dirty="0"/>
              <a:t>50% workforce trained</a:t>
            </a:r>
            <a:endParaRPr lang="en-ID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A299C-B75C-69DA-F66F-6B867A5A3BEF}"/>
              </a:ext>
            </a:extLst>
          </p:cNvPr>
          <p:cNvSpPr txBox="1"/>
          <p:nvPr/>
        </p:nvSpPr>
        <p:spPr>
          <a:xfrm>
            <a:off x="6238515" y="1528745"/>
            <a:ext cx="390205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NG" sz="1400" b="1" dirty="0"/>
              <a:t>📌 </a:t>
            </a:r>
            <a:r>
              <a:rPr lang="en-US" sz="1400" b="1" dirty="0"/>
              <a:t>Upskilling Plan (2025-2028):</a:t>
            </a:r>
            <a:endParaRPr lang="en-ID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ADB6E-6417-E248-23BE-3166584E02D7}"/>
              </a:ext>
            </a:extLst>
          </p:cNvPr>
          <p:cNvSpPr txBox="1"/>
          <p:nvPr/>
        </p:nvSpPr>
        <p:spPr>
          <a:xfrm>
            <a:off x="6554171" y="2891737"/>
            <a:ext cx="5151803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2:</a:t>
            </a:r>
            <a:r>
              <a:rPr lang="en-US" sz="1200" dirty="0"/>
              <a:t> ERP &amp; Process Automation Training → </a:t>
            </a:r>
            <a:r>
              <a:rPr lang="en-US" sz="1200" b="1" dirty="0"/>
              <a:t>75% adoption rate</a:t>
            </a:r>
            <a:endParaRPr lang="en-ID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F9699-3BE1-3CDF-2DE0-3F6935C18814}"/>
              </a:ext>
            </a:extLst>
          </p:cNvPr>
          <p:cNvSpPr txBox="1"/>
          <p:nvPr/>
        </p:nvSpPr>
        <p:spPr>
          <a:xfrm>
            <a:off x="6554172" y="3871714"/>
            <a:ext cx="5340322" cy="5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3:</a:t>
            </a:r>
            <a:r>
              <a:rPr lang="en-US" sz="1200" dirty="0"/>
              <a:t> Cybersecurity &amp; Advanced BI Training → </a:t>
            </a:r>
            <a:r>
              <a:rPr lang="en-US" sz="1200" b="1" dirty="0"/>
              <a:t>90% digital proficiency</a:t>
            </a:r>
            <a:endParaRPr lang="en-ID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00F5F1-F061-2BE7-7ED5-30CEDAAA1A45}"/>
              </a:ext>
            </a:extLst>
          </p:cNvPr>
          <p:cNvCxnSpPr/>
          <p:nvPr/>
        </p:nvCxnSpPr>
        <p:spPr>
          <a:xfrm>
            <a:off x="6661331" y="190683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1D8872-287B-C746-3F03-D06A81DAC5C0}"/>
              </a:ext>
            </a:extLst>
          </p:cNvPr>
          <p:cNvCxnSpPr/>
          <p:nvPr/>
        </p:nvCxnSpPr>
        <p:spPr>
          <a:xfrm>
            <a:off x="6661331" y="27805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B3A08-D1DF-ACE9-C7D4-CF5237E86D99}"/>
              </a:ext>
            </a:extLst>
          </p:cNvPr>
          <p:cNvCxnSpPr/>
          <p:nvPr/>
        </p:nvCxnSpPr>
        <p:spPr>
          <a:xfrm>
            <a:off x="6661331" y="373563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3D8C34-0DB0-4E17-8DDD-139BE7EAC30F}"/>
              </a:ext>
            </a:extLst>
          </p:cNvPr>
          <p:cNvSpPr/>
          <p:nvPr/>
        </p:nvSpPr>
        <p:spPr>
          <a:xfrm rot="5400000">
            <a:off x="8715132" y="1724976"/>
            <a:ext cx="2124922" cy="4039381"/>
          </a:xfrm>
          <a:prstGeom prst="roundRect">
            <a:avLst>
              <a:gd name="adj" fmla="val 8496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CE8B4C-6648-4B7A-8E7C-029ED968FEA5}"/>
              </a:ext>
            </a:extLst>
          </p:cNvPr>
          <p:cNvSpPr txBox="1"/>
          <p:nvPr/>
        </p:nvSpPr>
        <p:spPr>
          <a:xfrm>
            <a:off x="8510800" y="2969418"/>
            <a:ext cx="290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Revenue Growth: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$1B valuation target achieved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73D7A5-98ED-48E0-AE3A-E811D96DDF46}"/>
              </a:ext>
            </a:extLst>
          </p:cNvPr>
          <p:cNvSpPr txBox="1"/>
          <p:nvPr/>
        </p:nvSpPr>
        <p:spPr>
          <a:xfrm>
            <a:off x="8560878" y="3575289"/>
            <a:ext cx="33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Efficiency Gains: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40% reduction in operational costs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F1F029-6876-46B2-AC7F-B8BECD2BB40F}"/>
              </a:ext>
            </a:extLst>
          </p:cNvPr>
          <p:cNvSpPr txBox="1"/>
          <p:nvPr/>
        </p:nvSpPr>
        <p:spPr>
          <a:xfrm>
            <a:off x="8560878" y="4116344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Market Leadership: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Leading in AI-driven defense analytics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DB29F7-23A0-259C-886E-97D8F2132ECE}"/>
              </a:ext>
            </a:extLst>
          </p:cNvPr>
          <p:cNvGrpSpPr/>
          <p:nvPr/>
        </p:nvGrpSpPr>
        <p:grpSpPr>
          <a:xfrm>
            <a:off x="8066024" y="3070025"/>
            <a:ext cx="311386" cy="300654"/>
            <a:chOff x="7817250" y="-472289"/>
            <a:chExt cx="378968" cy="365908"/>
          </a:xfrm>
        </p:grpSpPr>
        <p:sp>
          <p:nvSpPr>
            <p:cNvPr id="7" name="Rectangle: Rounded Corners 22">
              <a:extLst>
                <a:ext uri="{FF2B5EF4-FFF2-40B4-BE49-F238E27FC236}">
                  <a16:creationId xmlns:a16="http://schemas.microsoft.com/office/drawing/2014/main" id="{A470133A-C6D3-1628-E3D4-2C2DB2B19D36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A8C9F-910E-BD60-0500-785A9924A6EB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6ACE3E-6D1F-37F7-D7FE-9F5FB6AF438A}"/>
              </a:ext>
            </a:extLst>
          </p:cNvPr>
          <p:cNvGrpSpPr/>
          <p:nvPr/>
        </p:nvGrpSpPr>
        <p:grpSpPr>
          <a:xfrm>
            <a:off x="8068570" y="3594239"/>
            <a:ext cx="311383" cy="300654"/>
            <a:chOff x="7817250" y="-472289"/>
            <a:chExt cx="378964" cy="365908"/>
          </a:xfrm>
        </p:grpSpPr>
        <p:sp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75301B34-6194-AED7-1B04-D9ACB5DE5766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60136-A620-2465-7B15-D4BFB0906359}"/>
                </a:ext>
              </a:extLst>
            </p:cNvPr>
            <p:cNvSpPr txBox="1"/>
            <p:nvPr/>
          </p:nvSpPr>
          <p:spPr>
            <a:xfrm>
              <a:off x="7837392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B591A-528D-1AE0-3BC9-68B636BA1C75}"/>
              </a:ext>
            </a:extLst>
          </p:cNvPr>
          <p:cNvGrpSpPr/>
          <p:nvPr/>
        </p:nvGrpSpPr>
        <p:grpSpPr>
          <a:xfrm>
            <a:off x="865699" y="5538615"/>
            <a:ext cx="6705600" cy="1041774"/>
            <a:chOff x="3354256" y="248984"/>
            <a:chExt cx="6705600" cy="10417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A049519-2207-74CB-1685-81F56E01BC27}"/>
                </a:ext>
              </a:extLst>
            </p:cNvPr>
            <p:cNvSpPr/>
            <p:nvPr/>
          </p:nvSpPr>
          <p:spPr>
            <a:xfrm>
              <a:off x="3354256" y="248984"/>
              <a:ext cx="6705600" cy="975360"/>
            </a:xfrm>
            <a:prstGeom prst="roundRect">
              <a:avLst>
                <a:gd name="adj" fmla="val 13485"/>
              </a:avLst>
            </a:prstGeom>
            <a:gradFill flip="none" rotWithShape="1">
              <a:gsLst>
                <a:gs pos="27000">
                  <a:schemeClr val="accent3">
                    <a:alpha val="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Google Shape;19;p1">
              <a:extLst>
                <a:ext uri="{FF2B5EF4-FFF2-40B4-BE49-F238E27FC236}">
                  <a16:creationId xmlns:a16="http://schemas.microsoft.com/office/drawing/2014/main" id="{BD6F8EB0-9DF6-4D50-9109-C02AA10C827F}"/>
                </a:ext>
              </a:extLst>
            </p:cNvPr>
            <p:cNvSpPr txBox="1"/>
            <p:nvPr/>
          </p:nvSpPr>
          <p:spPr>
            <a:xfrm>
              <a:off x="3541821" y="441102"/>
              <a:ext cx="6330470" cy="84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/>
              </a:lvl1pPr>
            </a:lstStyle>
            <a:p>
              <a:pPr algn="ctr"/>
              <a:r>
                <a:rPr lang="en-US" sz="1400" dirty="0">
                  <a:sym typeface="Arial"/>
                </a:rPr>
                <a:t>With this roadmap, Tag Dynamics can ensure a seamless digital transformation, achieving efficiency, security, and innovation across all departments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940522-FCC3-71DA-99E0-931D15B1FC90}"/>
              </a:ext>
            </a:extLst>
          </p:cNvPr>
          <p:cNvGrpSpPr/>
          <p:nvPr/>
        </p:nvGrpSpPr>
        <p:grpSpPr>
          <a:xfrm>
            <a:off x="8068570" y="4135294"/>
            <a:ext cx="311383" cy="300654"/>
            <a:chOff x="7817250" y="-472289"/>
            <a:chExt cx="378964" cy="365908"/>
          </a:xfrm>
        </p:grpSpPr>
        <p:sp>
          <p:nvSpPr>
            <p:cNvPr id="13" name="Rectangle: Rounded Corners 22">
              <a:extLst>
                <a:ext uri="{FF2B5EF4-FFF2-40B4-BE49-F238E27FC236}">
                  <a16:creationId xmlns:a16="http://schemas.microsoft.com/office/drawing/2014/main" id="{48FDEADD-E426-60FF-5D0F-BAE8C6EB9EA8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B91163-841C-4D76-6D31-474AC22B652C}"/>
                </a:ext>
              </a:extLst>
            </p:cNvPr>
            <p:cNvSpPr txBox="1"/>
            <p:nvPr/>
          </p:nvSpPr>
          <p:spPr>
            <a:xfrm>
              <a:off x="7837392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3.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32C9E92-FDB6-8895-8A67-0CEBDF9220DF}"/>
              </a:ext>
            </a:extLst>
          </p:cNvPr>
          <p:cNvSpPr txBox="1"/>
          <p:nvPr/>
        </p:nvSpPr>
        <p:spPr>
          <a:xfrm>
            <a:off x="7571299" y="2263060"/>
            <a:ext cx="45774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1800" dirty="0"/>
              <a:t>📌 </a:t>
            </a:r>
            <a:r>
              <a:rPr lang="en-US" sz="1800" b="1" dirty="0"/>
              <a:t>Expected Business Impact by 2035:</a:t>
            </a:r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A24C89-D714-6A1E-4ACA-43809F9CE60D}"/>
              </a:ext>
            </a:extLst>
          </p:cNvPr>
          <p:cNvGrpSpPr/>
          <p:nvPr/>
        </p:nvGrpSpPr>
        <p:grpSpPr>
          <a:xfrm>
            <a:off x="7991180" y="5826716"/>
            <a:ext cx="755790" cy="507394"/>
            <a:chOff x="709790" y="5118071"/>
            <a:chExt cx="755790" cy="5073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DE40-0360-64B8-D580-40A94E15BD65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DFB762-A9F6-D1EF-D7CC-980FFACA7A8D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98A6CD8-2D9B-9234-1014-824C79E7EC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4" b="9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826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E806-7173-D21D-8FCA-1357303BE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53">
            <a:extLst>
              <a:ext uri="{FF2B5EF4-FFF2-40B4-BE49-F238E27FC236}">
                <a16:creationId xmlns:a16="http://schemas.microsoft.com/office/drawing/2014/main" id="{F5B6BA6B-C43E-B289-5908-D56A51047196}"/>
              </a:ext>
            </a:extLst>
          </p:cNvPr>
          <p:cNvSpPr/>
          <p:nvPr/>
        </p:nvSpPr>
        <p:spPr>
          <a:xfrm>
            <a:off x="1177030" y="4323164"/>
            <a:ext cx="590211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651906-A8C5-1A89-683B-B541C34CBFDF}"/>
              </a:ext>
            </a:extLst>
          </p:cNvPr>
          <p:cNvSpPr/>
          <p:nvPr/>
        </p:nvSpPr>
        <p:spPr>
          <a:xfrm rot="10800000">
            <a:off x="421216" y="729584"/>
            <a:ext cx="11344275" cy="5701834"/>
          </a:xfrm>
          <a:prstGeom prst="roundRect">
            <a:avLst>
              <a:gd name="adj" fmla="val 4837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E9AFA-A4CC-5E11-F562-1BB6192A82B9}"/>
              </a:ext>
            </a:extLst>
          </p:cNvPr>
          <p:cNvSpPr txBox="1"/>
          <p:nvPr/>
        </p:nvSpPr>
        <p:spPr>
          <a:xfrm>
            <a:off x="1124980" y="984479"/>
            <a:ext cx="8187986" cy="732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ID" sz="4000" dirty="0"/>
              <a:t>Conclusion &amp; Final Takeaways</a:t>
            </a:r>
          </a:p>
        </p:txBody>
      </p:sp>
      <p:sp>
        <p:nvSpPr>
          <p:cNvPr id="33" name="Rectangle: Top Corners Rounded 27">
            <a:extLst>
              <a:ext uri="{FF2B5EF4-FFF2-40B4-BE49-F238E27FC236}">
                <a16:creationId xmlns:a16="http://schemas.microsoft.com/office/drawing/2014/main" id="{10F53DDC-8F00-11BF-0A66-0A30C0120774}"/>
              </a:ext>
            </a:extLst>
          </p:cNvPr>
          <p:cNvSpPr/>
          <p:nvPr/>
        </p:nvSpPr>
        <p:spPr>
          <a:xfrm rot="5400000">
            <a:off x="3348867" y="3297883"/>
            <a:ext cx="163459" cy="2472001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Top Corners Rounded 28">
            <a:extLst>
              <a:ext uri="{FF2B5EF4-FFF2-40B4-BE49-F238E27FC236}">
                <a16:creationId xmlns:a16="http://schemas.microsoft.com/office/drawing/2014/main" id="{122A6640-09CC-DD5E-20A2-BFC2494EBEE1}"/>
              </a:ext>
            </a:extLst>
          </p:cNvPr>
          <p:cNvSpPr/>
          <p:nvPr/>
        </p:nvSpPr>
        <p:spPr>
          <a:xfrm rot="5400000">
            <a:off x="4183699" y="2842808"/>
            <a:ext cx="163458" cy="4146955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Top Corners Rounded 29">
            <a:extLst>
              <a:ext uri="{FF2B5EF4-FFF2-40B4-BE49-F238E27FC236}">
                <a16:creationId xmlns:a16="http://schemas.microsoft.com/office/drawing/2014/main" id="{A3AF3491-B66C-C16E-6C35-38A650F77E33}"/>
              </a:ext>
            </a:extLst>
          </p:cNvPr>
          <p:cNvSpPr/>
          <p:nvPr/>
        </p:nvSpPr>
        <p:spPr>
          <a:xfrm rot="5400000">
            <a:off x="4587984" y="2906894"/>
            <a:ext cx="163455" cy="4960805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Top Corners Rounded 30">
            <a:extLst>
              <a:ext uri="{FF2B5EF4-FFF2-40B4-BE49-F238E27FC236}">
                <a16:creationId xmlns:a16="http://schemas.microsoft.com/office/drawing/2014/main" id="{A75DC4D6-1AFC-C041-91C9-A36BFD0E2A72}"/>
              </a:ext>
            </a:extLst>
          </p:cNvPr>
          <p:cNvSpPr/>
          <p:nvPr/>
        </p:nvSpPr>
        <p:spPr>
          <a:xfrm rot="5400000">
            <a:off x="5231570" y="2775928"/>
            <a:ext cx="163457" cy="624269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3B048D-39BF-5FB5-2ACB-74B73D1FF3AD}"/>
              </a:ext>
            </a:extLst>
          </p:cNvPr>
          <p:cNvSpPr txBox="1"/>
          <p:nvPr/>
        </p:nvSpPr>
        <p:spPr>
          <a:xfrm>
            <a:off x="4393919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20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8D015-94D6-4620-2691-CCE22A329D2C}"/>
              </a:ext>
            </a:extLst>
          </p:cNvPr>
          <p:cNvSpPr txBox="1"/>
          <p:nvPr/>
        </p:nvSpPr>
        <p:spPr>
          <a:xfrm>
            <a:off x="5710404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30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CA2A-ECDD-0EE9-0EA0-0FD432C2E835}"/>
              </a:ext>
            </a:extLst>
          </p:cNvPr>
          <p:cNvSpPr txBox="1"/>
          <p:nvPr/>
        </p:nvSpPr>
        <p:spPr>
          <a:xfrm>
            <a:off x="7026890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40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30587A-6370-3222-BFB4-9931041A6B7E}"/>
              </a:ext>
            </a:extLst>
          </p:cNvPr>
          <p:cNvSpPr txBox="1"/>
          <p:nvPr/>
        </p:nvSpPr>
        <p:spPr>
          <a:xfrm>
            <a:off x="8338458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50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54" name="Rectangle: Rounded Corners 52">
            <a:extLst>
              <a:ext uri="{FF2B5EF4-FFF2-40B4-BE49-F238E27FC236}">
                <a16:creationId xmlns:a16="http://schemas.microsoft.com/office/drawing/2014/main" id="{D7C0BD17-60B0-BAF8-8029-661076FAE50C}"/>
              </a:ext>
            </a:extLst>
          </p:cNvPr>
          <p:cNvSpPr/>
          <p:nvPr/>
        </p:nvSpPr>
        <p:spPr>
          <a:xfrm>
            <a:off x="1385502" y="3084660"/>
            <a:ext cx="8187988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55" name="Rectangle: Rounded Corners 53">
            <a:extLst>
              <a:ext uri="{FF2B5EF4-FFF2-40B4-BE49-F238E27FC236}">
                <a16:creationId xmlns:a16="http://schemas.microsoft.com/office/drawing/2014/main" id="{74C582F0-D28D-2791-7D03-F94DB355CD96}"/>
              </a:ext>
            </a:extLst>
          </p:cNvPr>
          <p:cNvSpPr/>
          <p:nvPr/>
        </p:nvSpPr>
        <p:spPr>
          <a:xfrm>
            <a:off x="1385504" y="2497340"/>
            <a:ext cx="8187986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75012-929D-D8E2-9A78-78AD8708E59F}"/>
              </a:ext>
            </a:extLst>
          </p:cNvPr>
          <p:cNvSpPr txBox="1"/>
          <p:nvPr/>
        </p:nvSpPr>
        <p:spPr>
          <a:xfrm>
            <a:off x="3984743" y="4357207"/>
            <a:ext cx="6239911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Approve $50M investment in AI, cybersecurity &amp; automation.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E7DC5-5939-4946-FE72-3973EDE995D0}"/>
              </a:ext>
            </a:extLst>
          </p:cNvPr>
          <p:cNvSpPr txBox="1"/>
          <p:nvPr/>
        </p:nvSpPr>
        <p:spPr>
          <a:xfrm>
            <a:off x="3982101" y="4750974"/>
            <a:ext cx="4591294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Launch a company-wide digital training program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2D616-2B97-6053-6A4E-6F022BDB1A48}"/>
              </a:ext>
            </a:extLst>
          </p:cNvPr>
          <p:cNvSpPr txBox="1"/>
          <p:nvPr/>
        </p:nvSpPr>
        <p:spPr>
          <a:xfrm>
            <a:off x="3982101" y="5240433"/>
            <a:ext cx="582145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Create cross-functional innovation teams to drive digital adoption.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24B20-0AB8-9DC1-0B48-193A09BE91DE}"/>
              </a:ext>
            </a:extLst>
          </p:cNvPr>
          <p:cNvSpPr txBox="1"/>
          <p:nvPr/>
        </p:nvSpPr>
        <p:spPr>
          <a:xfrm>
            <a:off x="3984744" y="5716559"/>
            <a:ext cx="582145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Conduct quarterly performance reviews on digital initiatives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772CD-1A51-73CB-3809-49F8C9396F1E}"/>
              </a:ext>
            </a:extLst>
          </p:cNvPr>
          <p:cNvSpPr txBox="1"/>
          <p:nvPr/>
        </p:nvSpPr>
        <p:spPr>
          <a:xfrm>
            <a:off x="1177030" y="1775941"/>
            <a:ext cx="1954097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NG" sz="1600" dirty="0"/>
              <a:t>📌 </a:t>
            </a:r>
            <a:r>
              <a:rPr lang="en-US" sz="1600" b="1" dirty="0"/>
              <a:t>Key Findings</a:t>
            </a:r>
          </a:p>
        </p:txBody>
      </p:sp>
      <p:sp>
        <p:nvSpPr>
          <p:cNvPr id="11" name="Rectangle: Rounded Corners 52">
            <a:extLst>
              <a:ext uri="{FF2B5EF4-FFF2-40B4-BE49-F238E27FC236}">
                <a16:creationId xmlns:a16="http://schemas.microsoft.com/office/drawing/2014/main" id="{D9772BEB-1B55-03F2-80AF-A144E15B8FA8}"/>
              </a:ext>
            </a:extLst>
          </p:cNvPr>
          <p:cNvSpPr/>
          <p:nvPr/>
        </p:nvSpPr>
        <p:spPr>
          <a:xfrm>
            <a:off x="1385502" y="3653640"/>
            <a:ext cx="8839151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3306-4D7A-0952-63EF-7BF47FD8D4DA}"/>
              </a:ext>
            </a:extLst>
          </p:cNvPr>
          <p:cNvSpPr txBox="1"/>
          <p:nvPr/>
        </p:nvSpPr>
        <p:spPr>
          <a:xfrm>
            <a:off x="1502060" y="2511014"/>
            <a:ext cx="4591294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Strong potential for AI, ML, and Innovation adoption.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C1E5F-421A-F60A-9889-643047D0AF5C}"/>
              </a:ext>
            </a:extLst>
          </p:cNvPr>
          <p:cNvSpPr txBox="1"/>
          <p:nvPr/>
        </p:nvSpPr>
        <p:spPr>
          <a:xfrm>
            <a:off x="1502060" y="3120179"/>
            <a:ext cx="564805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❌ </a:t>
            </a:r>
            <a:r>
              <a:rPr lang="en-US" sz="1200" b="1" dirty="0"/>
              <a:t>Skill Gaps, Teamwork &amp; Cybersecurity Risks are critical challenges.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50CCF-B6EC-5A84-8E5E-B658440D4892}"/>
              </a:ext>
            </a:extLst>
          </p:cNvPr>
          <p:cNvSpPr txBox="1"/>
          <p:nvPr/>
        </p:nvSpPr>
        <p:spPr>
          <a:xfrm>
            <a:off x="1492912" y="3663195"/>
            <a:ext cx="9044866" cy="30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📈 </a:t>
            </a:r>
            <a:r>
              <a:rPr lang="en-US" sz="1200" b="1" dirty="0"/>
              <a:t>Targeted training, process automation, collaboration, and stronger security can drive transformation success.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3C32E-9B7A-339B-2873-F1AA5B91CBF8}"/>
              </a:ext>
            </a:extLst>
          </p:cNvPr>
          <p:cNvGrpSpPr/>
          <p:nvPr/>
        </p:nvGrpSpPr>
        <p:grpSpPr>
          <a:xfrm>
            <a:off x="2149040" y="4323086"/>
            <a:ext cx="845792" cy="366527"/>
            <a:chOff x="2149040" y="4323086"/>
            <a:chExt cx="845792" cy="366527"/>
          </a:xfrm>
        </p:grpSpPr>
        <p:sp>
          <p:nvSpPr>
            <p:cNvPr id="16" name="Rectangle: Rounded Corners 53">
              <a:extLst>
                <a:ext uri="{FF2B5EF4-FFF2-40B4-BE49-F238E27FC236}">
                  <a16:creationId xmlns:a16="http://schemas.microsoft.com/office/drawing/2014/main" id="{FF268DDE-DC00-BB67-ED59-1DB5FD1D200D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6389D6-EA62-3CA2-6A9F-D1EA9681A99E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1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49AE6-458D-07BA-C04B-AAD5A23CF78D}"/>
              </a:ext>
            </a:extLst>
          </p:cNvPr>
          <p:cNvGrpSpPr/>
          <p:nvPr/>
        </p:nvGrpSpPr>
        <p:grpSpPr>
          <a:xfrm>
            <a:off x="2149040" y="4737595"/>
            <a:ext cx="845792" cy="366527"/>
            <a:chOff x="2149040" y="4323086"/>
            <a:chExt cx="845792" cy="366527"/>
          </a:xfrm>
        </p:grpSpPr>
        <p:sp>
          <p:nvSpPr>
            <p:cNvPr id="19" name="Rectangle: Rounded Corners 53">
              <a:extLst>
                <a:ext uri="{FF2B5EF4-FFF2-40B4-BE49-F238E27FC236}">
                  <a16:creationId xmlns:a16="http://schemas.microsoft.com/office/drawing/2014/main" id="{1C800B52-1BF9-F0E8-5A95-E774FE5ACA9F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7ABACB-5005-169A-6B18-74C08480A1B1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2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C97832-0245-CB27-E9BD-ADD9FB374BDE}"/>
              </a:ext>
            </a:extLst>
          </p:cNvPr>
          <p:cNvGrpSpPr/>
          <p:nvPr/>
        </p:nvGrpSpPr>
        <p:grpSpPr>
          <a:xfrm>
            <a:off x="2151290" y="5209675"/>
            <a:ext cx="845792" cy="366527"/>
            <a:chOff x="2149040" y="4323086"/>
            <a:chExt cx="845792" cy="366527"/>
          </a:xfrm>
        </p:grpSpPr>
        <p:sp>
          <p:nvSpPr>
            <p:cNvPr id="23" name="Rectangle: Rounded Corners 53">
              <a:extLst>
                <a:ext uri="{FF2B5EF4-FFF2-40B4-BE49-F238E27FC236}">
                  <a16:creationId xmlns:a16="http://schemas.microsoft.com/office/drawing/2014/main" id="{090D7866-F57B-B563-73FD-BEE9EB2A5617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47B27-9EA4-E90E-3F44-BB7C03DEE951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3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8DAD7F-03A5-AEB8-E321-E97B02C5CCCB}"/>
              </a:ext>
            </a:extLst>
          </p:cNvPr>
          <p:cNvGrpSpPr/>
          <p:nvPr/>
        </p:nvGrpSpPr>
        <p:grpSpPr>
          <a:xfrm>
            <a:off x="2149040" y="5698650"/>
            <a:ext cx="845792" cy="366527"/>
            <a:chOff x="2149040" y="4323086"/>
            <a:chExt cx="845792" cy="366527"/>
          </a:xfrm>
        </p:grpSpPr>
        <p:sp>
          <p:nvSpPr>
            <p:cNvPr id="31" name="Rectangle: Rounded Corners 53">
              <a:extLst>
                <a:ext uri="{FF2B5EF4-FFF2-40B4-BE49-F238E27FC236}">
                  <a16:creationId xmlns:a16="http://schemas.microsoft.com/office/drawing/2014/main" id="{1D3DD442-0E0C-B264-98A6-5BD7A31924AB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77B3D-57F2-792C-1E34-C4756E50427F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4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6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89AF-E5C0-C1F7-1B9E-FA6C47B1E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209C50-CF7E-AC5A-7DC1-3ACB501C72CC}"/>
              </a:ext>
            </a:extLst>
          </p:cNvPr>
          <p:cNvSpPr/>
          <p:nvPr/>
        </p:nvSpPr>
        <p:spPr>
          <a:xfrm rot="10800000">
            <a:off x="423863" y="826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DF169-22E7-9BD9-1F62-1ED5B23C9FD1}"/>
              </a:ext>
            </a:extLst>
          </p:cNvPr>
          <p:cNvSpPr txBox="1"/>
          <p:nvPr/>
        </p:nvSpPr>
        <p:spPr>
          <a:xfrm>
            <a:off x="1040283" y="5478924"/>
            <a:ext cx="8985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“Digital transformation is not just about technology—it’s about building a culture of innovation that ensures sustained business growth.”</a:t>
            </a:r>
            <a:endParaRPr lang="en-ID" dirty="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A37626-40B3-6FF8-A6E1-D2FC080E11EE}"/>
              </a:ext>
            </a:extLst>
          </p:cNvPr>
          <p:cNvSpPr/>
          <p:nvPr/>
        </p:nvSpPr>
        <p:spPr>
          <a:xfrm>
            <a:off x="801679" y="4405745"/>
            <a:ext cx="9741629" cy="2398221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936F8-60DC-CEE6-6F08-7CCB3A19C742}"/>
              </a:ext>
            </a:extLst>
          </p:cNvPr>
          <p:cNvSpPr txBox="1"/>
          <p:nvPr/>
        </p:nvSpPr>
        <p:spPr>
          <a:xfrm>
            <a:off x="1007659" y="3555441"/>
            <a:ext cx="8067070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✔ </a:t>
            </a:r>
            <a:r>
              <a:rPr lang="en-US" b="1" dirty="0"/>
              <a:t>Cybersecurity remains a priority for risk mitigation.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58ADF-AB2C-45A8-FF58-ABCFCE89253F}"/>
              </a:ext>
            </a:extLst>
          </p:cNvPr>
          <p:cNvSpPr txBox="1"/>
          <p:nvPr/>
        </p:nvSpPr>
        <p:spPr>
          <a:xfrm>
            <a:off x="1144913" y="2375486"/>
            <a:ext cx="1861523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📌 Action Plan:</a:t>
            </a:r>
            <a:endParaRPr lang="en-ID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C8F4-228F-64A6-B74C-3374D7CB5D8F}"/>
              </a:ext>
            </a:extLst>
          </p:cNvPr>
          <p:cNvSpPr txBox="1"/>
          <p:nvPr/>
        </p:nvSpPr>
        <p:spPr>
          <a:xfrm>
            <a:off x="1040283" y="2840105"/>
            <a:ext cx="693233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AI &amp; Automation drive efficiency &amp; cost savings.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4673E-EA86-1C88-3F79-08AB0DF32DAF}"/>
              </a:ext>
            </a:extLst>
          </p:cNvPr>
          <p:cNvSpPr txBox="1"/>
          <p:nvPr/>
        </p:nvSpPr>
        <p:spPr>
          <a:xfrm>
            <a:off x="1040283" y="3225428"/>
            <a:ext cx="7146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✔ </a:t>
            </a:r>
            <a:r>
              <a:rPr lang="en-US" sz="1200" b="1" dirty="0"/>
              <a:t>Upskilling workforce and Teamwork is critical to transformation success.</a:t>
            </a:r>
            <a:endParaRPr lang="en-N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32184-5DAE-5B56-73B9-984D4BD11143}"/>
              </a:ext>
            </a:extLst>
          </p:cNvPr>
          <p:cNvSpPr txBox="1"/>
          <p:nvPr/>
        </p:nvSpPr>
        <p:spPr>
          <a:xfrm>
            <a:off x="1007659" y="4896907"/>
            <a:ext cx="3108432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📌 Final Thought:</a:t>
            </a:r>
            <a:endParaRPr lang="en-ID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D131C-99D2-E4A8-4B91-2B1B6E75A26B}"/>
              </a:ext>
            </a:extLst>
          </p:cNvPr>
          <p:cNvSpPr txBox="1"/>
          <p:nvPr/>
        </p:nvSpPr>
        <p:spPr>
          <a:xfrm>
            <a:off x="1007659" y="3901352"/>
            <a:ext cx="8067070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✔ </a:t>
            </a:r>
            <a:r>
              <a:rPr lang="en-US" b="1" dirty="0"/>
              <a:t>Digital transformation is essential for achieving $1B valuation.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C3345-E6C2-C844-DC82-A0D66CB48E7D}"/>
              </a:ext>
            </a:extLst>
          </p:cNvPr>
          <p:cNvSpPr txBox="1"/>
          <p:nvPr/>
        </p:nvSpPr>
        <p:spPr>
          <a:xfrm>
            <a:off x="1007659" y="1281422"/>
            <a:ext cx="8870632" cy="732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US" sz="4000" dirty="0"/>
              <a:t>Closing Statement &amp; Call to Action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5466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BF276C-1FA1-7FB5-FAF4-FBDABA25523B}"/>
              </a:ext>
            </a:extLst>
          </p:cNvPr>
          <p:cNvSpPr/>
          <p:nvPr/>
        </p:nvSpPr>
        <p:spPr>
          <a:xfrm>
            <a:off x="423863" y="466845"/>
            <a:ext cx="6190297" cy="6289041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6AFBE1-EFC3-F81A-C4F4-734F822EDF7C}"/>
              </a:ext>
            </a:extLst>
          </p:cNvPr>
          <p:cNvSpPr txBox="1"/>
          <p:nvPr/>
        </p:nvSpPr>
        <p:spPr>
          <a:xfrm>
            <a:off x="423863" y="524085"/>
            <a:ext cx="5783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>
                <a:latin typeface="+mj-lt"/>
              </a:defRPr>
            </a:lvl1pPr>
          </a:lstStyle>
          <a:p>
            <a:r>
              <a:rPr lang="en-US" sz="3600" dirty="0"/>
              <a:t>Executive Summary: Overview of the Digital Landscape</a:t>
            </a:r>
            <a:endParaRPr lang="en-ID" sz="3600" dirty="0"/>
          </a:p>
        </p:txBody>
      </p:sp>
      <p:sp>
        <p:nvSpPr>
          <p:cNvPr id="82" name="Graphic 80">
            <a:extLst>
              <a:ext uri="{FF2B5EF4-FFF2-40B4-BE49-F238E27FC236}">
                <a16:creationId xmlns:a16="http://schemas.microsoft.com/office/drawing/2014/main" id="{09966707-F003-D705-FD0A-DD9FE0F0263A}"/>
              </a:ext>
            </a:extLst>
          </p:cNvPr>
          <p:cNvSpPr/>
          <p:nvPr/>
        </p:nvSpPr>
        <p:spPr>
          <a:xfrm>
            <a:off x="8402376" y="4524847"/>
            <a:ext cx="3086830" cy="1500400"/>
          </a:xfrm>
          <a:prstGeom prst="roundRect">
            <a:avLst>
              <a:gd name="adj" fmla="val 986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lt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61D819-A5DD-C8ED-35D9-236C9868DB2A}"/>
              </a:ext>
            </a:extLst>
          </p:cNvPr>
          <p:cNvGrpSpPr/>
          <p:nvPr/>
        </p:nvGrpSpPr>
        <p:grpSpPr>
          <a:xfrm>
            <a:off x="11007644" y="4989112"/>
            <a:ext cx="441270" cy="600082"/>
            <a:chOff x="7656634" y="5121250"/>
            <a:chExt cx="576239" cy="78362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4712A2-963D-E01B-C894-EE8C65488BE6}"/>
                </a:ext>
              </a:extLst>
            </p:cNvPr>
            <p:cNvSpPr/>
            <p:nvPr/>
          </p:nvSpPr>
          <p:spPr>
            <a:xfrm>
              <a:off x="7729202" y="5321237"/>
              <a:ext cx="503671" cy="485241"/>
            </a:xfrm>
            <a:custGeom>
              <a:avLst/>
              <a:gdLst>
                <a:gd name="connsiteX0" fmla="*/ 19114 w 503671"/>
                <a:gd name="connsiteY0" fmla="*/ 485242 h 485241"/>
                <a:gd name="connsiteX1" fmla="*/ 4826 w 503671"/>
                <a:gd name="connsiteY1" fmla="*/ 478860 h 485241"/>
                <a:gd name="connsiteX2" fmla="*/ 6378 w 503671"/>
                <a:gd name="connsiteY2" fmla="*/ 451964 h 485241"/>
                <a:gd name="connsiteX3" fmla="*/ 6446 w 503671"/>
                <a:gd name="connsiteY3" fmla="*/ 451904 h 485241"/>
                <a:gd name="connsiteX4" fmla="*/ 48927 w 503671"/>
                <a:gd name="connsiteY4" fmla="*/ 345510 h 485241"/>
                <a:gd name="connsiteX5" fmla="*/ 45689 w 503671"/>
                <a:gd name="connsiteY5" fmla="*/ 324840 h 485241"/>
                <a:gd name="connsiteX6" fmla="*/ 36164 w 503671"/>
                <a:gd name="connsiteY6" fmla="*/ 205778 h 485241"/>
                <a:gd name="connsiteX7" fmla="*/ 36164 w 503671"/>
                <a:gd name="connsiteY7" fmla="*/ 204444 h 485241"/>
                <a:gd name="connsiteX8" fmla="*/ 269388 w 503671"/>
                <a:gd name="connsiteY8" fmla="*/ 498 h 485241"/>
                <a:gd name="connsiteX9" fmla="*/ 269621 w 503671"/>
                <a:gd name="connsiteY9" fmla="*/ 514 h 485241"/>
                <a:gd name="connsiteX10" fmla="*/ 474028 w 503671"/>
                <a:gd name="connsiteY10" fmla="*/ 204444 h 485241"/>
                <a:gd name="connsiteX11" fmla="*/ 497840 w 503671"/>
                <a:gd name="connsiteY11" fmla="*/ 253974 h 485241"/>
                <a:gd name="connsiteX12" fmla="*/ 498412 w 503671"/>
                <a:gd name="connsiteY12" fmla="*/ 280835 h 485241"/>
                <a:gd name="connsiteX13" fmla="*/ 471480 w 503671"/>
                <a:gd name="connsiteY13" fmla="*/ 281525 h 485241"/>
                <a:gd name="connsiteX14" fmla="*/ 471456 w 503671"/>
                <a:gd name="connsiteY14" fmla="*/ 281502 h 485241"/>
                <a:gd name="connsiteX15" fmla="*/ 435928 w 503671"/>
                <a:gd name="connsiteY15" fmla="*/ 205302 h 485241"/>
                <a:gd name="connsiteX16" fmla="*/ 267526 w 503671"/>
                <a:gd name="connsiteY16" fmla="*/ 38995 h 485241"/>
                <a:gd name="connsiteX17" fmla="*/ 74014 w 503671"/>
                <a:gd name="connsiteY17" fmla="*/ 206498 h 485241"/>
                <a:gd name="connsiteX18" fmla="*/ 73978 w 503671"/>
                <a:gd name="connsiteY18" fmla="*/ 207016 h 485241"/>
                <a:gd name="connsiteX19" fmla="*/ 73978 w 503671"/>
                <a:gd name="connsiteY19" fmla="*/ 208350 h 485241"/>
                <a:gd name="connsiteX20" fmla="*/ 83503 w 503671"/>
                <a:gd name="connsiteY20" fmla="*/ 318935 h 485241"/>
                <a:gd name="connsiteX21" fmla="*/ 86741 w 503671"/>
                <a:gd name="connsiteY21" fmla="*/ 339890 h 485241"/>
                <a:gd name="connsiteX22" fmla="*/ 31877 w 503671"/>
                <a:gd name="connsiteY22" fmla="*/ 480384 h 485241"/>
                <a:gd name="connsiteX23" fmla="*/ 19114 w 503671"/>
                <a:gd name="connsiteY23" fmla="*/ 485242 h 485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671" h="485241">
                  <a:moveTo>
                    <a:pt x="19114" y="485242"/>
                  </a:moveTo>
                  <a:cubicBezTo>
                    <a:pt x="13657" y="485259"/>
                    <a:pt x="8455" y="482935"/>
                    <a:pt x="4826" y="478860"/>
                  </a:cubicBezTo>
                  <a:cubicBezTo>
                    <a:pt x="-2173" y="471004"/>
                    <a:pt x="-1477" y="458962"/>
                    <a:pt x="6378" y="451964"/>
                  </a:cubicBezTo>
                  <a:cubicBezTo>
                    <a:pt x="6401" y="451944"/>
                    <a:pt x="6423" y="451924"/>
                    <a:pt x="6446" y="451904"/>
                  </a:cubicBezTo>
                  <a:cubicBezTo>
                    <a:pt x="29972" y="431044"/>
                    <a:pt x="56357" y="395707"/>
                    <a:pt x="48927" y="345510"/>
                  </a:cubicBezTo>
                  <a:cubicBezTo>
                    <a:pt x="47879" y="338652"/>
                    <a:pt x="46736" y="331698"/>
                    <a:pt x="45689" y="324840"/>
                  </a:cubicBezTo>
                  <a:cubicBezTo>
                    <a:pt x="37970" y="285648"/>
                    <a:pt x="34773" y="245699"/>
                    <a:pt x="36164" y="205778"/>
                  </a:cubicBezTo>
                  <a:lnTo>
                    <a:pt x="36164" y="204444"/>
                  </a:lnTo>
                  <a:cubicBezTo>
                    <a:pt x="44248" y="83723"/>
                    <a:pt x="148667" y="-7587"/>
                    <a:pt x="269388" y="498"/>
                  </a:cubicBezTo>
                  <a:cubicBezTo>
                    <a:pt x="269466" y="504"/>
                    <a:pt x="269543" y="509"/>
                    <a:pt x="269621" y="514"/>
                  </a:cubicBezTo>
                  <a:cubicBezTo>
                    <a:pt x="380969" y="7944"/>
                    <a:pt x="472409" y="99479"/>
                    <a:pt x="474028" y="204444"/>
                  </a:cubicBezTo>
                  <a:cubicBezTo>
                    <a:pt x="474714" y="223552"/>
                    <a:pt x="483345" y="241505"/>
                    <a:pt x="497840" y="253974"/>
                  </a:cubicBezTo>
                  <a:cubicBezTo>
                    <a:pt x="505387" y="261247"/>
                    <a:pt x="505642" y="273248"/>
                    <a:pt x="498412" y="280835"/>
                  </a:cubicBezTo>
                  <a:cubicBezTo>
                    <a:pt x="491165" y="288463"/>
                    <a:pt x="479108" y="288771"/>
                    <a:pt x="471480" y="281525"/>
                  </a:cubicBezTo>
                  <a:cubicBezTo>
                    <a:pt x="471472" y="281517"/>
                    <a:pt x="471464" y="281509"/>
                    <a:pt x="471456" y="281502"/>
                  </a:cubicBezTo>
                  <a:cubicBezTo>
                    <a:pt x="449709" y="262015"/>
                    <a:pt x="436874" y="234486"/>
                    <a:pt x="435928" y="205302"/>
                  </a:cubicBezTo>
                  <a:cubicBezTo>
                    <a:pt x="434975" y="119577"/>
                    <a:pt x="359728" y="45186"/>
                    <a:pt x="267526" y="38995"/>
                  </a:cubicBezTo>
                  <a:cubicBezTo>
                    <a:pt x="167834" y="31813"/>
                    <a:pt x="81197" y="106807"/>
                    <a:pt x="74014" y="206498"/>
                  </a:cubicBezTo>
                  <a:cubicBezTo>
                    <a:pt x="74002" y="206670"/>
                    <a:pt x="73990" y="206844"/>
                    <a:pt x="73978" y="207016"/>
                  </a:cubicBezTo>
                  <a:lnTo>
                    <a:pt x="73978" y="208350"/>
                  </a:lnTo>
                  <a:cubicBezTo>
                    <a:pt x="72924" y="245454"/>
                    <a:pt x="76121" y="282557"/>
                    <a:pt x="83503" y="318935"/>
                  </a:cubicBezTo>
                  <a:cubicBezTo>
                    <a:pt x="84646" y="325888"/>
                    <a:pt x="85694" y="332841"/>
                    <a:pt x="86741" y="339890"/>
                  </a:cubicBezTo>
                  <a:cubicBezTo>
                    <a:pt x="97314" y="410470"/>
                    <a:pt x="56928" y="458190"/>
                    <a:pt x="31877" y="480384"/>
                  </a:cubicBezTo>
                  <a:cubicBezTo>
                    <a:pt x="28369" y="483525"/>
                    <a:pt x="23822" y="485256"/>
                    <a:pt x="19114" y="485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1D6B34-BDC6-F287-6030-35E305FDB68C}"/>
                </a:ext>
              </a:extLst>
            </p:cNvPr>
            <p:cNvSpPr/>
            <p:nvPr/>
          </p:nvSpPr>
          <p:spPr>
            <a:xfrm>
              <a:off x="7794955" y="5254588"/>
              <a:ext cx="425702" cy="146792"/>
            </a:xfrm>
            <a:custGeom>
              <a:avLst/>
              <a:gdLst>
                <a:gd name="connsiteX0" fmla="*/ 406846 w 425702"/>
                <a:gd name="connsiteY0" fmla="*/ 146792 h 146792"/>
                <a:gd name="connsiteX1" fmla="*/ 391510 w 425702"/>
                <a:gd name="connsiteY1" fmla="*/ 139077 h 146792"/>
                <a:gd name="connsiteX2" fmla="*/ 205773 w 425702"/>
                <a:gd name="connsiteY2" fmla="*/ 38683 h 146792"/>
                <a:gd name="connsiteX3" fmla="*/ 32227 w 425702"/>
                <a:gd name="connsiteY3" fmla="*/ 94119 h 146792"/>
                <a:gd name="connsiteX4" fmla="*/ 5293 w 425702"/>
                <a:gd name="connsiteY4" fmla="*/ 93539 h 146792"/>
                <a:gd name="connsiteX5" fmla="*/ 5873 w 425702"/>
                <a:gd name="connsiteY5" fmla="*/ 66604 h 146792"/>
                <a:gd name="connsiteX6" fmla="*/ 8224 w 425702"/>
                <a:gd name="connsiteY6" fmla="*/ 64687 h 146792"/>
                <a:gd name="connsiteX7" fmla="*/ 208249 w 425702"/>
                <a:gd name="connsiteY7" fmla="*/ 679 h 146792"/>
                <a:gd name="connsiteX8" fmla="*/ 422181 w 425702"/>
                <a:gd name="connsiteY8" fmla="*/ 116407 h 146792"/>
                <a:gd name="connsiteX9" fmla="*/ 417799 w 425702"/>
                <a:gd name="connsiteY9" fmla="*/ 142887 h 146792"/>
                <a:gd name="connsiteX10" fmla="*/ 406846 w 425702"/>
                <a:gd name="connsiteY10" fmla="*/ 146792 h 14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702" h="146792">
                  <a:moveTo>
                    <a:pt x="406846" y="146792"/>
                  </a:moveTo>
                  <a:cubicBezTo>
                    <a:pt x="400799" y="146800"/>
                    <a:pt x="395108" y="143936"/>
                    <a:pt x="391510" y="139077"/>
                  </a:cubicBezTo>
                  <a:cubicBezTo>
                    <a:pt x="347421" y="79871"/>
                    <a:pt x="279456" y="43135"/>
                    <a:pt x="205773" y="38683"/>
                  </a:cubicBezTo>
                  <a:cubicBezTo>
                    <a:pt x="142973" y="34362"/>
                    <a:pt x="80893" y="54192"/>
                    <a:pt x="32227" y="94119"/>
                  </a:cubicBezTo>
                  <a:cubicBezTo>
                    <a:pt x="24629" y="101397"/>
                    <a:pt x="12571" y="101137"/>
                    <a:pt x="5293" y="93539"/>
                  </a:cubicBezTo>
                  <a:cubicBezTo>
                    <a:pt x="-1985" y="85941"/>
                    <a:pt x="-1725" y="73882"/>
                    <a:pt x="5873" y="66604"/>
                  </a:cubicBezTo>
                  <a:cubicBezTo>
                    <a:pt x="6604" y="65904"/>
                    <a:pt x="7391" y="65262"/>
                    <a:pt x="8224" y="64687"/>
                  </a:cubicBezTo>
                  <a:cubicBezTo>
                    <a:pt x="64269" y="18570"/>
                    <a:pt x="135844" y="-4334"/>
                    <a:pt x="208249" y="679"/>
                  </a:cubicBezTo>
                  <a:cubicBezTo>
                    <a:pt x="293116" y="5894"/>
                    <a:pt x="371375" y="48228"/>
                    <a:pt x="422181" y="116407"/>
                  </a:cubicBezTo>
                  <a:cubicBezTo>
                    <a:pt x="428242" y="124939"/>
                    <a:pt x="426285" y="136762"/>
                    <a:pt x="417799" y="142887"/>
                  </a:cubicBezTo>
                  <a:cubicBezTo>
                    <a:pt x="414645" y="145299"/>
                    <a:pt x="410815" y="146663"/>
                    <a:pt x="406846" y="146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79E2CCF-C987-EA66-32E8-DBAD4ED11E65}"/>
                </a:ext>
              </a:extLst>
            </p:cNvPr>
            <p:cNvGrpSpPr/>
            <p:nvPr/>
          </p:nvGrpSpPr>
          <p:grpSpPr>
            <a:xfrm>
              <a:off x="7656634" y="5121250"/>
              <a:ext cx="550822" cy="783623"/>
              <a:chOff x="7656634" y="5121250"/>
              <a:chExt cx="550822" cy="783623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1CB2975-2833-475B-4D54-D14CC26A0D6A}"/>
                  </a:ext>
                </a:extLst>
              </p:cNvPr>
              <p:cNvSpPr/>
              <p:nvPr/>
            </p:nvSpPr>
            <p:spPr>
              <a:xfrm>
                <a:off x="7965071" y="5521256"/>
                <a:ext cx="171216" cy="298366"/>
              </a:xfrm>
              <a:custGeom>
                <a:avLst/>
                <a:gdLst>
                  <a:gd name="connsiteX0" fmla="*/ 152433 w 171216"/>
                  <a:gd name="connsiteY0" fmla="*/ 298366 h 298366"/>
                  <a:gd name="connsiteX1" fmla="*/ 139098 w 171216"/>
                  <a:gd name="connsiteY1" fmla="*/ 292937 h 298366"/>
                  <a:gd name="connsiteX2" fmla="*/ 40705 w 171216"/>
                  <a:gd name="connsiteY2" fmla="*/ 171493 h 298366"/>
                  <a:gd name="connsiteX3" fmla="*/ 33 w 171216"/>
                  <a:gd name="connsiteY3" fmla="*/ 17855 h 298366"/>
                  <a:gd name="connsiteX4" fmla="*/ 20242 w 171216"/>
                  <a:gd name="connsiteY4" fmla="*/ 38 h 298366"/>
                  <a:gd name="connsiteX5" fmla="*/ 20322 w 171216"/>
                  <a:gd name="connsiteY5" fmla="*/ 43 h 298366"/>
                  <a:gd name="connsiteX6" fmla="*/ 38138 w 171216"/>
                  <a:gd name="connsiteY6" fmla="*/ 20251 h 298366"/>
                  <a:gd name="connsiteX7" fmla="*/ 38133 w 171216"/>
                  <a:gd name="connsiteY7" fmla="*/ 20331 h 298366"/>
                  <a:gd name="connsiteX8" fmla="*/ 73662 w 171216"/>
                  <a:gd name="connsiteY8" fmla="*/ 152443 h 298366"/>
                  <a:gd name="connsiteX9" fmla="*/ 165483 w 171216"/>
                  <a:gd name="connsiteY9" fmla="*/ 265695 h 298366"/>
                  <a:gd name="connsiteX10" fmla="*/ 165788 w 171216"/>
                  <a:gd name="connsiteY10" fmla="*/ 292634 h 298366"/>
                  <a:gd name="connsiteX11" fmla="*/ 152433 w 171216"/>
                  <a:gd name="connsiteY11" fmla="*/ 298366 h 29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216" h="298366">
                    <a:moveTo>
                      <a:pt x="152433" y="298366"/>
                    </a:moveTo>
                    <a:cubicBezTo>
                      <a:pt x="147449" y="298371"/>
                      <a:pt x="142662" y="296421"/>
                      <a:pt x="139098" y="292937"/>
                    </a:cubicBezTo>
                    <a:cubicBezTo>
                      <a:pt x="101199" y="256869"/>
                      <a:pt x="68128" y="216049"/>
                      <a:pt x="40705" y="171493"/>
                    </a:cubicBezTo>
                    <a:cubicBezTo>
                      <a:pt x="13293" y="124988"/>
                      <a:pt x="-779" y="71831"/>
                      <a:pt x="33" y="17855"/>
                    </a:cubicBezTo>
                    <a:cubicBezTo>
                      <a:pt x="693" y="7354"/>
                      <a:pt x="9741" y="-623"/>
                      <a:pt x="20242" y="38"/>
                    </a:cubicBezTo>
                    <a:cubicBezTo>
                      <a:pt x="20268" y="39"/>
                      <a:pt x="20295" y="41"/>
                      <a:pt x="20322" y="43"/>
                    </a:cubicBezTo>
                    <a:cubicBezTo>
                      <a:pt x="30822" y="703"/>
                      <a:pt x="38799" y="9751"/>
                      <a:pt x="38138" y="20251"/>
                    </a:cubicBezTo>
                    <a:cubicBezTo>
                      <a:pt x="38137" y="20278"/>
                      <a:pt x="38135" y="20305"/>
                      <a:pt x="38133" y="20331"/>
                    </a:cubicBezTo>
                    <a:cubicBezTo>
                      <a:pt x="37953" y="66752"/>
                      <a:pt x="50221" y="112373"/>
                      <a:pt x="73662" y="152443"/>
                    </a:cubicBezTo>
                    <a:cubicBezTo>
                      <a:pt x="99255" y="193997"/>
                      <a:pt x="130118" y="232063"/>
                      <a:pt x="165483" y="265695"/>
                    </a:cubicBezTo>
                    <a:cubicBezTo>
                      <a:pt x="173006" y="273050"/>
                      <a:pt x="173144" y="285111"/>
                      <a:pt x="165788" y="292634"/>
                    </a:cubicBezTo>
                    <a:cubicBezTo>
                      <a:pt x="162269" y="296234"/>
                      <a:pt x="157467" y="298296"/>
                      <a:pt x="152433" y="2983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A030C47-E4FD-7835-7B8C-F75074E49C1D}"/>
                  </a:ext>
                </a:extLst>
              </p:cNvPr>
              <p:cNvSpPr/>
              <p:nvPr/>
            </p:nvSpPr>
            <p:spPr>
              <a:xfrm>
                <a:off x="7898312" y="5454418"/>
                <a:ext cx="276448" cy="410828"/>
              </a:xfrm>
              <a:custGeom>
                <a:avLst/>
                <a:gdLst>
                  <a:gd name="connsiteX0" fmla="*/ 170139 w 276448"/>
                  <a:gd name="connsiteY0" fmla="*/ 410829 h 410828"/>
                  <a:gd name="connsiteX1" fmla="*/ 156708 w 276448"/>
                  <a:gd name="connsiteY1" fmla="*/ 405304 h 410828"/>
                  <a:gd name="connsiteX2" fmla="*/ 49743 w 276448"/>
                  <a:gd name="connsiteY2" fmla="*/ 271954 h 410828"/>
                  <a:gd name="connsiteX3" fmla="*/ 117 w 276448"/>
                  <a:gd name="connsiteY3" fmla="*/ 80216 h 410828"/>
                  <a:gd name="connsiteX4" fmla="*/ 91177 w 276448"/>
                  <a:gd name="connsiteY4" fmla="*/ 180 h 410828"/>
                  <a:gd name="connsiteX5" fmla="*/ 91557 w 276448"/>
                  <a:gd name="connsiteY5" fmla="*/ 206 h 410828"/>
                  <a:gd name="connsiteX6" fmla="*/ 171567 w 276448"/>
                  <a:gd name="connsiteY6" fmla="*/ 90884 h 410828"/>
                  <a:gd name="connsiteX7" fmla="*/ 198237 w 276448"/>
                  <a:gd name="connsiteY7" fmla="*/ 186134 h 410828"/>
                  <a:gd name="connsiteX8" fmla="*/ 270913 w 276448"/>
                  <a:gd name="connsiteY8" fmla="*/ 277193 h 410828"/>
                  <a:gd name="connsiteX9" fmla="*/ 270818 w 276448"/>
                  <a:gd name="connsiteY9" fmla="*/ 304149 h 410828"/>
                  <a:gd name="connsiteX10" fmla="*/ 243862 w 276448"/>
                  <a:gd name="connsiteY10" fmla="*/ 304054 h 410828"/>
                  <a:gd name="connsiteX11" fmla="*/ 165281 w 276448"/>
                  <a:gd name="connsiteY11" fmla="*/ 205184 h 410828"/>
                  <a:gd name="connsiteX12" fmla="*/ 133467 w 276448"/>
                  <a:gd name="connsiteY12" fmla="*/ 89074 h 410828"/>
                  <a:gd name="connsiteX13" fmla="*/ 89151 w 276448"/>
                  <a:gd name="connsiteY13" fmla="*/ 38357 h 410828"/>
                  <a:gd name="connsiteX14" fmla="*/ 54600 w 276448"/>
                  <a:gd name="connsiteY14" fmla="*/ 50022 h 410828"/>
                  <a:gd name="connsiteX15" fmla="*/ 38217 w 276448"/>
                  <a:gd name="connsiteY15" fmla="*/ 82788 h 410828"/>
                  <a:gd name="connsiteX16" fmla="*/ 82604 w 276448"/>
                  <a:gd name="connsiteY16" fmla="*/ 252714 h 410828"/>
                  <a:gd name="connsiteX17" fmla="*/ 183474 w 276448"/>
                  <a:gd name="connsiteY17" fmla="*/ 378158 h 410828"/>
                  <a:gd name="connsiteX18" fmla="*/ 183489 w 276448"/>
                  <a:gd name="connsiteY18" fmla="*/ 405099 h 410828"/>
                  <a:gd name="connsiteX19" fmla="*/ 183474 w 276448"/>
                  <a:gd name="connsiteY19" fmla="*/ 405114 h 410828"/>
                  <a:gd name="connsiteX20" fmla="*/ 170139 w 276448"/>
                  <a:gd name="connsiteY20" fmla="*/ 410829 h 41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6448" h="410828">
                    <a:moveTo>
                      <a:pt x="170139" y="410829"/>
                    </a:moveTo>
                    <a:cubicBezTo>
                      <a:pt x="165108" y="410833"/>
                      <a:pt x="160280" y="408847"/>
                      <a:pt x="156708" y="405304"/>
                    </a:cubicBezTo>
                    <a:cubicBezTo>
                      <a:pt x="115541" y="365571"/>
                      <a:pt x="79598" y="320761"/>
                      <a:pt x="49743" y="271954"/>
                    </a:cubicBezTo>
                    <a:cubicBezTo>
                      <a:pt x="15592" y="213941"/>
                      <a:pt x="-1601" y="147512"/>
                      <a:pt x="117" y="80216"/>
                    </a:cubicBezTo>
                    <a:cubicBezTo>
                      <a:pt x="3161" y="32969"/>
                      <a:pt x="43930" y="-2864"/>
                      <a:pt x="91177" y="180"/>
                    </a:cubicBezTo>
                    <a:cubicBezTo>
                      <a:pt x="91304" y="189"/>
                      <a:pt x="91431" y="198"/>
                      <a:pt x="91557" y="206"/>
                    </a:cubicBezTo>
                    <a:cubicBezTo>
                      <a:pt x="138636" y="3267"/>
                      <a:pt x="174392" y="43792"/>
                      <a:pt x="171567" y="90884"/>
                    </a:cubicBezTo>
                    <a:cubicBezTo>
                      <a:pt x="172232" y="124383"/>
                      <a:pt x="181410" y="157161"/>
                      <a:pt x="198237" y="186134"/>
                    </a:cubicBezTo>
                    <a:cubicBezTo>
                      <a:pt x="218690" y="219315"/>
                      <a:pt x="243094" y="249892"/>
                      <a:pt x="270913" y="277193"/>
                    </a:cubicBezTo>
                    <a:cubicBezTo>
                      <a:pt x="278330" y="284663"/>
                      <a:pt x="278287" y="296732"/>
                      <a:pt x="270818" y="304149"/>
                    </a:cubicBezTo>
                    <a:cubicBezTo>
                      <a:pt x="263348" y="311566"/>
                      <a:pt x="251279" y="311523"/>
                      <a:pt x="243862" y="304054"/>
                    </a:cubicBezTo>
                    <a:cubicBezTo>
                      <a:pt x="213628" y="274521"/>
                      <a:pt x="187226" y="241304"/>
                      <a:pt x="165281" y="205184"/>
                    </a:cubicBezTo>
                    <a:cubicBezTo>
                      <a:pt x="144625" y="169963"/>
                      <a:pt x="133649" y="129905"/>
                      <a:pt x="133467" y="89074"/>
                    </a:cubicBezTo>
                    <a:cubicBezTo>
                      <a:pt x="135235" y="62831"/>
                      <a:pt x="115394" y="40124"/>
                      <a:pt x="89151" y="38357"/>
                    </a:cubicBezTo>
                    <a:cubicBezTo>
                      <a:pt x="76542" y="37507"/>
                      <a:pt x="64113" y="41704"/>
                      <a:pt x="54600" y="50022"/>
                    </a:cubicBezTo>
                    <a:cubicBezTo>
                      <a:pt x="44989" y="58323"/>
                      <a:pt x="39091" y="70119"/>
                      <a:pt x="38217" y="82788"/>
                    </a:cubicBezTo>
                    <a:cubicBezTo>
                      <a:pt x="36857" y="142463"/>
                      <a:pt x="52233" y="201328"/>
                      <a:pt x="82604" y="252714"/>
                    </a:cubicBezTo>
                    <a:cubicBezTo>
                      <a:pt x="110798" y="298619"/>
                      <a:pt x="144691" y="340769"/>
                      <a:pt x="183474" y="378158"/>
                    </a:cubicBezTo>
                    <a:cubicBezTo>
                      <a:pt x="190917" y="385593"/>
                      <a:pt x="190924" y="397655"/>
                      <a:pt x="183489" y="405099"/>
                    </a:cubicBezTo>
                    <a:cubicBezTo>
                      <a:pt x="183483" y="405104"/>
                      <a:pt x="183478" y="405109"/>
                      <a:pt x="183474" y="405114"/>
                    </a:cubicBezTo>
                    <a:cubicBezTo>
                      <a:pt x="179956" y="408703"/>
                      <a:pt x="175163" y="410758"/>
                      <a:pt x="170139" y="4108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66F3617-134B-1307-8C16-AFC150999431}"/>
                  </a:ext>
                </a:extLst>
              </p:cNvPr>
              <p:cNvSpPr/>
              <p:nvPr/>
            </p:nvSpPr>
            <p:spPr>
              <a:xfrm>
                <a:off x="7864346" y="5814765"/>
                <a:ext cx="155631" cy="90108"/>
              </a:xfrm>
              <a:custGeom>
                <a:avLst/>
                <a:gdLst>
                  <a:gd name="connsiteX0" fmla="*/ 19034 w 155631"/>
                  <a:gd name="connsiteY0" fmla="*/ 90106 h 90108"/>
                  <a:gd name="connsiteX1" fmla="*/ 12653 w 155631"/>
                  <a:gd name="connsiteY1" fmla="*/ 88964 h 90108"/>
                  <a:gd name="connsiteX2" fmla="*/ 1113 w 155631"/>
                  <a:gd name="connsiteY2" fmla="*/ 64620 h 90108"/>
                  <a:gd name="connsiteX3" fmla="*/ 1127 w 155631"/>
                  <a:gd name="connsiteY3" fmla="*/ 64579 h 90108"/>
                  <a:gd name="connsiteX4" fmla="*/ 78185 w 155631"/>
                  <a:gd name="connsiteY4" fmla="*/ 0 h 90108"/>
                  <a:gd name="connsiteX5" fmla="*/ 154385 w 155631"/>
                  <a:gd name="connsiteY5" fmla="*/ 62389 h 90108"/>
                  <a:gd name="connsiteX6" fmla="*/ 143340 w 155631"/>
                  <a:gd name="connsiteY6" fmla="*/ 86961 h 90108"/>
                  <a:gd name="connsiteX7" fmla="*/ 143336 w 155631"/>
                  <a:gd name="connsiteY7" fmla="*/ 86963 h 90108"/>
                  <a:gd name="connsiteX8" fmla="*/ 118763 w 155631"/>
                  <a:gd name="connsiteY8" fmla="*/ 75919 h 90108"/>
                  <a:gd name="connsiteX9" fmla="*/ 118761 w 155631"/>
                  <a:gd name="connsiteY9" fmla="*/ 75914 h 90108"/>
                  <a:gd name="connsiteX10" fmla="*/ 78280 w 155631"/>
                  <a:gd name="connsiteY10" fmla="*/ 37814 h 90108"/>
                  <a:gd name="connsiteX11" fmla="*/ 37037 w 155631"/>
                  <a:gd name="connsiteY11" fmla="*/ 78010 h 90108"/>
                  <a:gd name="connsiteX12" fmla="*/ 19034 w 155631"/>
                  <a:gd name="connsiteY12" fmla="*/ 90106 h 9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631" h="90108">
                    <a:moveTo>
                      <a:pt x="19034" y="90106"/>
                    </a:moveTo>
                    <a:cubicBezTo>
                      <a:pt x="16857" y="90093"/>
                      <a:pt x="14699" y="89706"/>
                      <a:pt x="12653" y="88964"/>
                    </a:cubicBezTo>
                    <a:cubicBezTo>
                      <a:pt x="2744" y="85428"/>
                      <a:pt x="-2423" y="74528"/>
                      <a:pt x="1113" y="64620"/>
                    </a:cubicBezTo>
                    <a:cubicBezTo>
                      <a:pt x="1118" y="64606"/>
                      <a:pt x="1123" y="64593"/>
                      <a:pt x="1127" y="64579"/>
                    </a:cubicBezTo>
                    <a:cubicBezTo>
                      <a:pt x="15510" y="24765"/>
                      <a:pt x="45038" y="0"/>
                      <a:pt x="78185" y="0"/>
                    </a:cubicBezTo>
                    <a:cubicBezTo>
                      <a:pt x="111332" y="0"/>
                      <a:pt x="139621" y="23908"/>
                      <a:pt x="154385" y="62389"/>
                    </a:cubicBezTo>
                    <a:cubicBezTo>
                      <a:pt x="158120" y="72224"/>
                      <a:pt x="153176" y="83226"/>
                      <a:pt x="143340" y="86961"/>
                    </a:cubicBezTo>
                    <a:cubicBezTo>
                      <a:pt x="143339" y="86962"/>
                      <a:pt x="143338" y="86962"/>
                      <a:pt x="143336" y="86963"/>
                    </a:cubicBezTo>
                    <a:cubicBezTo>
                      <a:pt x="133500" y="90699"/>
                      <a:pt x="122499" y="85755"/>
                      <a:pt x="118763" y="75919"/>
                    </a:cubicBezTo>
                    <a:cubicBezTo>
                      <a:pt x="118762" y="75917"/>
                      <a:pt x="118762" y="75916"/>
                      <a:pt x="118761" y="75914"/>
                    </a:cubicBezTo>
                    <a:cubicBezTo>
                      <a:pt x="109903" y="52578"/>
                      <a:pt x="94377" y="37814"/>
                      <a:pt x="78280" y="37814"/>
                    </a:cubicBezTo>
                    <a:cubicBezTo>
                      <a:pt x="62183" y="37814"/>
                      <a:pt x="45609" y="53626"/>
                      <a:pt x="37037" y="78010"/>
                    </a:cubicBezTo>
                    <a:cubicBezTo>
                      <a:pt x="34141" y="85398"/>
                      <a:pt x="26969" y="90217"/>
                      <a:pt x="19034" y="901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742FAAD-CC2F-745A-C996-3FDDC591EABD}"/>
                  </a:ext>
                </a:extLst>
              </p:cNvPr>
              <p:cNvSpPr/>
              <p:nvPr/>
            </p:nvSpPr>
            <p:spPr>
              <a:xfrm>
                <a:off x="7797399" y="5387581"/>
                <a:ext cx="410057" cy="481286"/>
              </a:xfrm>
              <a:custGeom>
                <a:avLst/>
                <a:gdLst>
                  <a:gd name="connsiteX0" fmla="*/ 19211 w 410057"/>
                  <a:gd name="connsiteY0" fmla="*/ 481286 h 481286"/>
                  <a:gd name="connsiteX1" fmla="*/ 5781 w 410057"/>
                  <a:gd name="connsiteY1" fmla="*/ 475380 h 481286"/>
                  <a:gd name="connsiteX2" fmla="*/ 5381 w 410057"/>
                  <a:gd name="connsiteY2" fmla="*/ 448443 h 481286"/>
                  <a:gd name="connsiteX3" fmla="*/ 5781 w 410057"/>
                  <a:gd name="connsiteY3" fmla="*/ 448043 h 481286"/>
                  <a:gd name="connsiteX4" fmla="*/ 52453 w 410057"/>
                  <a:gd name="connsiteY4" fmla="*/ 288214 h 481286"/>
                  <a:gd name="connsiteX5" fmla="*/ 34356 w 410057"/>
                  <a:gd name="connsiteY5" fmla="*/ 144196 h 481286"/>
                  <a:gd name="connsiteX6" fmla="*/ 34356 w 410057"/>
                  <a:gd name="connsiteY6" fmla="*/ 142577 h 481286"/>
                  <a:gd name="connsiteX7" fmla="*/ 196267 w 410057"/>
                  <a:gd name="connsiteY7" fmla="*/ 323 h 481286"/>
                  <a:gd name="connsiteX8" fmla="*/ 196947 w 410057"/>
                  <a:gd name="connsiteY8" fmla="*/ 368 h 481286"/>
                  <a:gd name="connsiteX9" fmla="*/ 339156 w 410057"/>
                  <a:gd name="connsiteY9" fmla="*/ 160007 h 481286"/>
                  <a:gd name="connsiteX10" fmla="*/ 319201 w 410057"/>
                  <a:gd name="connsiteY10" fmla="*/ 178153 h 481286"/>
                  <a:gd name="connsiteX11" fmla="*/ 301056 w 410057"/>
                  <a:gd name="connsiteY11" fmla="*/ 158198 h 481286"/>
                  <a:gd name="connsiteX12" fmla="*/ 193280 w 410057"/>
                  <a:gd name="connsiteY12" fmla="*/ 37373 h 481286"/>
                  <a:gd name="connsiteX13" fmla="*/ 72456 w 410057"/>
                  <a:gd name="connsiteY13" fmla="*/ 145148 h 481286"/>
                  <a:gd name="connsiteX14" fmla="*/ 72456 w 410057"/>
                  <a:gd name="connsiteY14" fmla="*/ 146863 h 481286"/>
                  <a:gd name="connsiteX15" fmla="*/ 88934 w 410057"/>
                  <a:gd name="connsiteY15" fmla="*/ 276593 h 481286"/>
                  <a:gd name="connsiteX16" fmla="*/ 32355 w 410057"/>
                  <a:gd name="connsiteY16" fmla="*/ 476142 h 481286"/>
                  <a:gd name="connsiteX17" fmla="*/ 19211 w 410057"/>
                  <a:gd name="connsiteY17" fmla="*/ 481286 h 481286"/>
                  <a:gd name="connsiteX18" fmla="*/ 390686 w 410057"/>
                  <a:gd name="connsiteY18" fmla="*/ 314122 h 481286"/>
                  <a:gd name="connsiteX19" fmla="*/ 377256 w 410057"/>
                  <a:gd name="connsiteY19" fmla="*/ 308026 h 481286"/>
                  <a:gd name="connsiteX20" fmla="*/ 323725 w 410057"/>
                  <a:gd name="connsiteY20" fmla="*/ 238493 h 481286"/>
                  <a:gd name="connsiteX21" fmla="*/ 329582 w 410057"/>
                  <a:gd name="connsiteY21" fmla="*/ 212197 h 481286"/>
                  <a:gd name="connsiteX22" fmla="*/ 355879 w 410057"/>
                  <a:gd name="connsiteY22" fmla="*/ 218054 h 481286"/>
                  <a:gd name="connsiteX23" fmla="*/ 356682 w 410057"/>
                  <a:gd name="connsiteY23" fmla="*/ 219443 h 481286"/>
                  <a:gd name="connsiteX24" fmla="*/ 404973 w 410057"/>
                  <a:gd name="connsiteY24" fmla="*/ 282308 h 481286"/>
                  <a:gd name="connsiteX25" fmla="*/ 403962 w 410057"/>
                  <a:gd name="connsiteY25" fmla="*/ 309230 h 481286"/>
                  <a:gd name="connsiteX26" fmla="*/ 403926 w 410057"/>
                  <a:gd name="connsiteY26" fmla="*/ 309264 h 481286"/>
                  <a:gd name="connsiteX27" fmla="*/ 390972 w 410057"/>
                  <a:gd name="connsiteY27" fmla="*/ 314122 h 48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10057" h="481286">
                    <a:moveTo>
                      <a:pt x="19211" y="481286"/>
                    </a:moveTo>
                    <a:cubicBezTo>
                      <a:pt x="14125" y="481190"/>
                      <a:pt x="9290" y="479063"/>
                      <a:pt x="5781" y="475380"/>
                    </a:cubicBezTo>
                    <a:cubicBezTo>
                      <a:pt x="-1768" y="468052"/>
                      <a:pt x="-1947" y="455991"/>
                      <a:pt x="5381" y="448443"/>
                    </a:cubicBezTo>
                    <a:cubicBezTo>
                      <a:pt x="5513" y="448307"/>
                      <a:pt x="5645" y="448174"/>
                      <a:pt x="5781" y="448043"/>
                    </a:cubicBezTo>
                    <a:cubicBezTo>
                      <a:pt x="34356" y="421088"/>
                      <a:pt x="77885" y="364509"/>
                      <a:pt x="52453" y="288214"/>
                    </a:cubicBezTo>
                    <a:cubicBezTo>
                      <a:pt x="37036" y="241859"/>
                      <a:pt x="30887" y="192924"/>
                      <a:pt x="34356" y="144196"/>
                    </a:cubicBezTo>
                    <a:lnTo>
                      <a:pt x="34356" y="142577"/>
                    </a:lnTo>
                    <a:cubicBezTo>
                      <a:pt x="39784" y="58583"/>
                      <a:pt x="112274" y="-5106"/>
                      <a:pt x="196267" y="323"/>
                    </a:cubicBezTo>
                    <a:cubicBezTo>
                      <a:pt x="196494" y="338"/>
                      <a:pt x="196721" y="353"/>
                      <a:pt x="196947" y="368"/>
                    </a:cubicBezTo>
                    <a:cubicBezTo>
                      <a:pt x="279840" y="6127"/>
                      <a:pt x="342977" y="77003"/>
                      <a:pt x="339156" y="160007"/>
                    </a:cubicBezTo>
                    <a:cubicBezTo>
                      <a:pt x="338656" y="170529"/>
                      <a:pt x="329722" y="178653"/>
                      <a:pt x="319201" y="178153"/>
                    </a:cubicBezTo>
                    <a:cubicBezTo>
                      <a:pt x="308679" y="177653"/>
                      <a:pt x="300556" y="168719"/>
                      <a:pt x="301056" y="158198"/>
                    </a:cubicBezTo>
                    <a:cubicBezTo>
                      <a:pt x="304659" y="95072"/>
                      <a:pt x="256406" y="40976"/>
                      <a:pt x="193280" y="37373"/>
                    </a:cubicBezTo>
                    <a:cubicBezTo>
                      <a:pt x="130154" y="33770"/>
                      <a:pt x="76059" y="82023"/>
                      <a:pt x="72456" y="145148"/>
                    </a:cubicBezTo>
                    <a:lnTo>
                      <a:pt x="72456" y="146863"/>
                    </a:lnTo>
                    <a:cubicBezTo>
                      <a:pt x="69390" y="190768"/>
                      <a:pt x="74989" y="234848"/>
                      <a:pt x="88934" y="276593"/>
                    </a:cubicBezTo>
                    <a:cubicBezTo>
                      <a:pt x="121033" y="372987"/>
                      <a:pt x="67312" y="442995"/>
                      <a:pt x="32355" y="476142"/>
                    </a:cubicBezTo>
                    <a:cubicBezTo>
                      <a:pt x="28794" y="479477"/>
                      <a:pt x="24090" y="481317"/>
                      <a:pt x="19211" y="481286"/>
                    </a:cubicBezTo>
                    <a:close/>
                    <a:moveTo>
                      <a:pt x="390686" y="314122"/>
                    </a:moveTo>
                    <a:cubicBezTo>
                      <a:pt x="385572" y="313975"/>
                      <a:pt x="380732" y="311779"/>
                      <a:pt x="377256" y="308026"/>
                    </a:cubicBezTo>
                    <a:cubicBezTo>
                      <a:pt x="356974" y="286833"/>
                      <a:pt x="339027" y="263521"/>
                      <a:pt x="323725" y="238493"/>
                    </a:cubicBezTo>
                    <a:cubicBezTo>
                      <a:pt x="318081" y="229614"/>
                      <a:pt x="320703" y="217841"/>
                      <a:pt x="329582" y="212197"/>
                    </a:cubicBezTo>
                    <a:cubicBezTo>
                      <a:pt x="338460" y="206552"/>
                      <a:pt x="350234" y="209175"/>
                      <a:pt x="355879" y="218054"/>
                    </a:cubicBezTo>
                    <a:cubicBezTo>
                      <a:pt x="356165" y="218505"/>
                      <a:pt x="356433" y="218969"/>
                      <a:pt x="356682" y="219443"/>
                    </a:cubicBezTo>
                    <a:cubicBezTo>
                      <a:pt x="370459" y="242083"/>
                      <a:pt x="386651" y="263160"/>
                      <a:pt x="404973" y="282308"/>
                    </a:cubicBezTo>
                    <a:cubicBezTo>
                      <a:pt x="412129" y="290022"/>
                      <a:pt x="411676" y="302075"/>
                      <a:pt x="403962" y="309230"/>
                    </a:cubicBezTo>
                    <a:cubicBezTo>
                      <a:pt x="403950" y="309241"/>
                      <a:pt x="403938" y="309253"/>
                      <a:pt x="403926" y="309264"/>
                    </a:cubicBezTo>
                    <a:cubicBezTo>
                      <a:pt x="400369" y="312449"/>
                      <a:pt x="395746" y="314183"/>
                      <a:pt x="390972" y="3141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2D520E2-A07C-7B3D-DA82-3AB107ED0ED4}"/>
                  </a:ext>
                </a:extLst>
              </p:cNvPr>
              <p:cNvSpPr/>
              <p:nvPr/>
            </p:nvSpPr>
            <p:spPr>
              <a:xfrm>
                <a:off x="7656634" y="5187926"/>
                <a:ext cx="479176" cy="244982"/>
              </a:xfrm>
              <a:custGeom>
                <a:avLst/>
                <a:gdLst>
                  <a:gd name="connsiteX0" fmla="*/ 18911 w 479176"/>
                  <a:gd name="connsiteY0" fmla="*/ 244982 h 244982"/>
                  <a:gd name="connsiteX1" fmla="*/ 11767 w 479176"/>
                  <a:gd name="connsiteY1" fmla="*/ 243553 h 244982"/>
                  <a:gd name="connsiteX2" fmla="*/ 1290 w 479176"/>
                  <a:gd name="connsiteY2" fmla="*/ 219074 h 244982"/>
                  <a:gd name="connsiteX3" fmla="*/ 351048 w 479176"/>
                  <a:gd name="connsiteY3" fmla="*/ 761 h 244982"/>
                  <a:gd name="connsiteX4" fmla="*/ 466872 w 479176"/>
                  <a:gd name="connsiteY4" fmla="*/ 28574 h 244982"/>
                  <a:gd name="connsiteX5" fmla="*/ 477935 w 479176"/>
                  <a:gd name="connsiteY5" fmla="*/ 53138 h 244982"/>
                  <a:gd name="connsiteX6" fmla="*/ 453371 w 479176"/>
                  <a:gd name="connsiteY6" fmla="*/ 64202 h 244982"/>
                  <a:gd name="connsiteX7" fmla="*/ 452013 w 479176"/>
                  <a:gd name="connsiteY7" fmla="*/ 63626 h 244982"/>
                  <a:gd name="connsiteX8" fmla="*/ 348571 w 479176"/>
                  <a:gd name="connsiteY8" fmla="*/ 39146 h 244982"/>
                  <a:gd name="connsiteX9" fmla="*/ 36532 w 479176"/>
                  <a:gd name="connsiteY9" fmla="*/ 233456 h 244982"/>
                  <a:gd name="connsiteX10" fmla="*/ 18911 w 479176"/>
                  <a:gd name="connsiteY10" fmla="*/ 244982 h 24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176" h="244982">
                    <a:moveTo>
                      <a:pt x="18911" y="244982"/>
                    </a:moveTo>
                    <a:cubicBezTo>
                      <a:pt x="16460" y="244969"/>
                      <a:pt x="14034" y="244485"/>
                      <a:pt x="11767" y="243553"/>
                    </a:cubicBezTo>
                    <a:cubicBezTo>
                      <a:pt x="2205" y="239594"/>
                      <a:pt x="-2447" y="228724"/>
                      <a:pt x="1290" y="219074"/>
                    </a:cubicBezTo>
                    <a:cubicBezTo>
                      <a:pt x="58872" y="78723"/>
                      <a:pt x="199669" y="-9160"/>
                      <a:pt x="351048" y="761"/>
                    </a:cubicBezTo>
                    <a:cubicBezTo>
                      <a:pt x="390936" y="3512"/>
                      <a:pt x="430083" y="12913"/>
                      <a:pt x="466872" y="28574"/>
                    </a:cubicBezTo>
                    <a:cubicBezTo>
                      <a:pt x="476710" y="32302"/>
                      <a:pt x="481663" y="43299"/>
                      <a:pt x="477935" y="53138"/>
                    </a:cubicBezTo>
                    <a:cubicBezTo>
                      <a:pt x="474208" y="62976"/>
                      <a:pt x="463209" y="67930"/>
                      <a:pt x="453371" y="64202"/>
                    </a:cubicBezTo>
                    <a:cubicBezTo>
                      <a:pt x="452911" y="64028"/>
                      <a:pt x="452458" y="63835"/>
                      <a:pt x="452013" y="63626"/>
                    </a:cubicBezTo>
                    <a:cubicBezTo>
                      <a:pt x="419131" y="49780"/>
                      <a:pt x="384172" y="41508"/>
                      <a:pt x="348571" y="39146"/>
                    </a:cubicBezTo>
                    <a:cubicBezTo>
                      <a:pt x="213578" y="30007"/>
                      <a:pt x="87883" y="108278"/>
                      <a:pt x="36532" y="233456"/>
                    </a:cubicBezTo>
                    <a:cubicBezTo>
                      <a:pt x="33508" y="240490"/>
                      <a:pt x="26567" y="245030"/>
                      <a:pt x="18911" y="2449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213EED1-6197-D8EE-05F8-1637390E3668}"/>
                  </a:ext>
                </a:extLst>
              </p:cNvPr>
              <p:cNvSpPr/>
              <p:nvPr/>
            </p:nvSpPr>
            <p:spPr>
              <a:xfrm>
                <a:off x="7756670" y="5121250"/>
                <a:ext cx="273295" cy="96499"/>
              </a:xfrm>
              <a:custGeom>
                <a:avLst/>
                <a:gdLst>
                  <a:gd name="connsiteX0" fmla="*/ 19172 w 273295"/>
                  <a:gd name="connsiteY0" fmla="*/ 96488 h 96499"/>
                  <a:gd name="connsiteX1" fmla="*/ 0 w 273295"/>
                  <a:gd name="connsiteY1" fmla="*/ 77561 h 96499"/>
                  <a:gd name="connsiteX2" fmla="*/ 9171 w 273295"/>
                  <a:gd name="connsiteY2" fmla="*/ 61151 h 96499"/>
                  <a:gd name="connsiteX3" fmla="*/ 223769 w 273295"/>
                  <a:gd name="connsiteY3" fmla="*/ 0 h 96499"/>
                  <a:gd name="connsiteX4" fmla="*/ 255488 w 273295"/>
                  <a:gd name="connsiteY4" fmla="*/ 952 h 96499"/>
                  <a:gd name="connsiteX5" fmla="*/ 273252 w 273295"/>
                  <a:gd name="connsiteY5" fmla="*/ 21288 h 96499"/>
                  <a:gd name="connsiteX6" fmla="*/ 252916 w 273295"/>
                  <a:gd name="connsiteY6" fmla="*/ 39053 h 96499"/>
                  <a:gd name="connsiteX7" fmla="*/ 224341 w 273295"/>
                  <a:gd name="connsiteY7" fmla="*/ 38195 h 96499"/>
                  <a:gd name="connsiteX8" fmla="*/ 29364 w 273295"/>
                  <a:gd name="connsiteY8" fmla="*/ 93726 h 96499"/>
                  <a:gd name="connsiteX9" fmla="*/ 19172 w 273295"/>
                  <a:gd name="connsiteY9" fmla="*/ 96488 h 9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295" h="96499">
                    <a:moveTo>
                      <a:pt x="19172" y="96488"/>
                    </a:moveTo>
                    <a:cubicBezTo>
                      <a:pt x="8652" y="96556"/>
                      <a:pt x="68" y="88081"/>
                      <a:pt x="0" y="77561"/>
                    </a:cubicBezTo>
                    <a:cubicBezTo>
                      <a:pt x="-42" y="70858"/>
                      <a:pt x="3440" y="64626"/>
                      <a:pt x="9171" y="61151"/>
                    </a:cubicBezTo>
                    <a:cubicBezTo>
                      <a:pt x="73827" y="21665"/>
                      <a:pt x="148012" y="525"/>
                      <a:pt x="223769" y="0"/>
                    </a:cubicBezTo>
                    <a:cubicBezTo>
                      <a:pt x="234152" y="0"/>
                      <a:pt x="244915" y="0"/>
                      <a:pt x="255488" y="952"/>
                    </a:cubicBezTo>
                    <a:cubicBezTo>
                      <a:pt x="266009" y="1663"/>
                      <a:pt x="273962" y="10767"/>
                      <a:pt x="273252" y="21288"/>
                    </a:cubicBezTo>
                    <a:cubicBezTo>
                      <a:pt x="272541" y="31810"/>
                      <a:pt x="263437" y="39763"/>
                      <a:pt x="252916" y="39053"/>
                    </a:cubicBezTo>
                    <a:cubicBezTo>
                      <a:pt x="243391" y="38386"/>
                      <a:pt x="233866" y="38100"/>
                      <a:pt x="224341" y="38195"/>
                    </a:cubicBezTo>
                    <a:cubicBezTo>
                      <a:pt x="155511" y="38652"/>
                      <a:pt x="88106" y="57850"/>
                      <a:pt x="29364" y="93726"/>
                    </a:cubicBezTo>
                    <a:cubicBezTo>
                      <a:pt x="26324" y="95656"/>
                      <a:pt x="22771" y="96619"/>
                      <a:pt x="19172" y="964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AE31FBA-5AB4-32A0-BB75-3EF27BD055E8}"/>
                  </a:ext>
                </a:extLst>
              </p:cNvPr>
              <p:cNvSpPr/>
              <p:nvPr/>
            </p:nvSpPr>
            <p:spPr>
              <a:xfrm>
                <a:off x="7668023" y="5359111"/>
                <a:ext cx="123111" cy="382501"/>
              </a:xfrm>
              <a:custGeom>
                <a:avLst/>
                <a:gdLst>
                  <a:gd name="connsiteX0" fmla="*/ 19047 w 123111"/>
                  <a:gd name="connsiteY0" fmla="*/ 382501 h 382501"/>
                  <a:gd name="connsiteX1" fmla="*/ 0 w 123111"/>
                  <a:gd name="connsiteY1" fmla="*/ 363448 h 382501"/>
                  <a:gd name="connsiteX2" fmla="*/ 8284 w 123111"/>
                  <a:gd name="connsiteY2" fmla="*/ 347735 h 382501"/>
                  <a:gd name="connsiteX3" fmla="*/ 38573 w 123111"/>
                  <a:gd name="connsiteY3" fmla="*/ 281917 h 382501"/>
                  <a:gd name="connsiteX4" fmla="*/ 36002 w 123111"/>
                  <a:gd name="connsiteY4" fmla="*/ 259915 h 382501"/>
                  <a:gd name="connsiteX5" fmla="*/ 30953 w 123111"/>
                  <a:gd name="connsiteY5" fmla="*/ 163236 h 382501"/>
                  <a:gd name="connsiteX6" fmla="*/ 30953 w 123111"/>
                  <a:gd name="connsiteY6" fmla="*/ 162188 h 382501"/>
                  <a:gd name="connsiteX7" fmla="*/ 88103 w 123111"/>
                  <a:gd name="connsiteY7" fmla="*/ 8645 h 382501"/>
                  <a:gd name="connsiteX8" fmla="*/ 114467 w 123111"/>
                  <a:gd name="connsiteY8" fmla="*/ 3097 h 382501"/>
                  <a:gd name="connsiteX9" fmla="*/ 120015 w 123111"/>
                  <a:gd name="connsiteY9" fmla="*/ 29460 h 382501"/>
                  <a:gd name="connsiteX10" fmla="*/ 118393 w 123111"/>
                  <a:gd name="connsiteY10" fmla="*/ 31600 h 382501"/>
                  <a:gd name="connsiteX11" fmla="*/ 68958 w 123111"/>
                  <a:gd name="connsiteY11" fmla="*/ 164950 h 382501"/>
                  <a:gd name="connsiteX12" fmla="*/ 68958 w 123111"/>
                  <a:gd name="connsiteY12" fmla="*/ 165903 h 382501"/>
                  <a:gd name="connsiteX13" fmla="*/ 73816 w 123111"/>
                  <a:gd name="connsiteY13" fmla="*/ 255628 h 382501"/>
                  <a:gd name="connsiteX14" fmla="*/ 76388 w 123111"/>
                  <a:gd name="connsiteY14" fmla="*/ 278107 h 382501"/>
                  <a:gd name="connsiteX15" fmla="*/ 29810 w 123111"/>
                  <a:gd name="connsiteY15" fmla="*/ 379263 h 382501"/>
                  <a:gd name="connsiteX16" fmla="*/ 19047 w 123111"/>
                  <a:gd name="connsiteY16" fmla="*/ 382501 h 38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111" h="382501">
                    <a:moveTo>
                      <a:pt x="19047" y="382501"/>
                    </a:moveTo>
                    <a:cubicBezTo>
                      <a:pt x="8526" y="382500"/>
                      <a:pt x="-2" y="373970"/>
                      <a:pt x="0" y="363448"/>
                    </a:cubicBezTo>
                    <a:cubicBezTo>
                      <a:pt x="1" y="357165"/>
                      <a:pt x="3099" y="351286"/>
                      <a:pt x="8284" y="347735"/>
                    </a:cubicBezTo>
                    <a:cubicBezTo>
                      <a:pt x="29239" y="333257"/>
                      <a:pt x="42669" y="320970"/>
                      <a:pt x="38573" y="281917"/>
                    </a:cubicBezTo>
                    <a:cubicBezTo>
                      <a:pt x="37811" y="274678"/>
                      <a:pt x="36859" y="267344"/>
                      <a:pt x="36002" y="259915"/>
                    </a:cubicBezTo>
                    <a:cubicBezTo>
                      <a:pt x="31127" y="227934"/>
                      <a:pt x="29435" y="195549"/>
                      <a:pt x="30953" y="163236"/>
                    </a:cubicBezTo>
                    <a:lnTo>
                      <a:pt x="30953" y="162188"/>
                    </a:lnTo>
                    <a:cubicBezTo>
                      <a:pt x="34525" y="106509"/>
                      <a:pt x="54401" y="53110"/>
                      <a:pt x="88103" y="8645"/>
                    </a:cubicBezTo>
                    <a:cubicBezTo>
                      <a:pt x="93851" y="-168"/>
                      <a:pt x="105654" y="-2652"/>
                      <a:pt x="114467" y="3097"/>
                    </a:cubicBezTo>
                    <a:cubicBezTo>
                      <a:pt x="123279" y="8844"/>
                      <a:pt x="125763" y="20647"/>
                      <a:pt x="120015" y="29460"/>
                    </a:cubicBezTo>
                    <a:cubicBezTo>
                      <a:pt x="119525" y="30211"/>
                      <a:pt x="118983" y="30926"/>
                      <a:pt x="118393" y="31600"/>
                    </a:cubicBezTo>
                    <a:cubicBezTo>
                      <a:pt x="89182" y="70234"/>
                      <a:pt x="71989" y="116611"/>
                      <a:pt x="68958" y="164950"/>
                    </a:cubicBezTo>
                    <a:lnTo>
                      <a:pt x="68958" y="165903"/>
                    </a:lnTo>
                    <a:cubicBezTo>
                      <a:pt x="67709" y="195898"/>
                      <a:pt x="69336" y="225944"/>
                      <a:pt x="73816" y="255628"/>
                    </a:cubicBezTo>
                    <a:cubicBezTo>
                      <a:pt x="74768" y="263153"/>
                      <a:pt x="75626" y="270678"/>
                      <a:pt x="76388" y="278107"/>
                    </a:cubicBezTo>
                    <a:cubicBezTo>
                      <a:pt x="82769" y="337639"/>
                      <a:pt x="55718" y="361546"/>
                      <a:pt x="29810" y="379263"/>
                    </a:cubicBezTo>
                    <a:cubicBezTo>
                      <a:pt x="26630" y="381400"/>
                      <a:pt x="22879" y="382529"/>
                      <a:pt x="19047" y="3825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7D46798-57A6-8489-822F-A96D8E2AD4B8}"/>
              </a:ext>
            </a:extLst>
          </p:cNvPr>
          <p:cNvSpPr txBox="1"/>
          <p:nvPr/>
        </p:nvSpPr>
        <p:spPr>
          <a:xfrm>
            <a:off x="8554321" y="5158348"/>
            <a:ext cx="2122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Digital Readiness Score </a:t>
            </a:r>
            <a:b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</a:br>
            <a: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(Needs Improvement)</a:t>
            </a:r>
            <a:endParaRPr lang="en-ID" sz="11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C6927E-95C8-EE97-D1F1-DA32312317E8}"/>
              </a:ext>
            </a:extLst>
          </p:cNvPr>
          <p:cNvSpPr txBox="1"/>
          <p:nvPr/>
        </p:nvSpPr>
        <p:spPr>
          <a:xfrm>
            <a:off x="8417998" y="4720355"/>
            <a:ext cx="12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34%</a:t>
            </a:r>
            <a:endParaRPr lang="en-ID" sz="28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ED53A2F-ADB9-34DF-8474-0CF990D31796}"/>
              </a:ext>
            </a:extLst>
          </p:cNvPr>
          <p:cNvSpPr/>
          <p:nvPr/>
        </p:nvSpPr>
        <p:spPr>
          <a:xfrm>
            <a:off x="8665157" y="5641596"/>
            <a:ext cx="1635157" cy="7994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1AF406-CF06-526F-765C-1CDD4D21B4FE}"/>
              </a:ext>
            </a:extLst>
          </p:cNvPr>
          <p:cNvSpPr/>
          <p:nvPr/>
        </p:nvSpPr>
        <p:spPr>
          <a:xfrm>
            <a:off x="8665157" y="5641596"/>
            <a:ext cx="658782" cy="79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CDE42-8BC1-9817-E4D9-C88D0D1BF12E}"/>
              </a:ext>
            </a:extLst>
          </p:cNvPr>
          <p:cNvGrpSpPr/>
          <p:nvPr/>
        </p:nvGrpSpPr>
        <p:grpSpPr>
          <a:xfrm>
            <a:off x="702794" y="6025247"/>
            <a:ext cx="1353927" cy="365908"/>
            <a:chOff x="734098" y="5530564"/>
            <a:chExt cx="1062027" cy="2870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230860E-374F-548A-8243-DF1CDD2C59BE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4F48A-67BE-9B97-0D5F-3DF8C69B2823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4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Get Started</a:t>
              </a:r>
              <a:endParaRPr lang="en-ID" sz="14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03ABF8-3D46-4BA7-9640-9FBF0AB0B92F}"/>
              </a:ext>
            </a:extLst>
          </p:cNvPr>
          <p:cNvSpPr txBox="1"/>
          <p:nvPr/>
        </p:nvSpPr>
        <p:spPr>
          <a:xfrm>
            <a:off x="536541" y="2335650"/>
            <a:ext cx="6077619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analysis evaluates digital readiness, challenges, and opportunities across departments.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identify key pain points, digital maturity levels, and critical areas for transformation.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Strategic recommendations focus on process automation, workforce enablement, data analytics, and cybersecurity.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967974-954F-A218-8991-0B6F01E563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508" r="27508"/>
          <a:stretch>
            <a:fillRect/>
          </a:stretch>
        </p:blipFill>
        <p:spPr>
          <a:xfrm>
            <a:off x="8374666" y="721360"/>
            <a:ext cx="3086830" cy="381323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AFB85A-0247-58BE-A9F3-FDA6EDD2FF61}"/>
              </a:ext>
            </a:extLst>
          </p:cNvPr>
          <p:cNvSpPr txBox="1"/>
          <p:nvPr/>
        </p:nvSpPr>
        <p:spPr>
          <a:xfrm>
            <a:off x="1286512" y="3948506"/>
            <a:ext cx="5916493" cy="172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Key Deliverables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✔ </a:t>
            </a:r>
            <a:r>
              <a:rPr lang="en-US" sz="1200" b="1" dirty="0"/>
              <a:t>Sentiment Analysis on Digital Readiness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Critical Response Evaluation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Department-Wise Digital Maturity Score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Process Optimization Insights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Strategic Action Plan for Digital Growth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728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4EEB1B-243A-5437-7320-60E043354910}"/>
              </a:ext>
            </a:extLst>
          </p:cNvPr>
          <p:cNvSpPr/>
          <p:nvPr/>
        </p:nvSpPr>
        <p:spPr>
          <a:xfrm>
            <a:off x="423863" y="1657350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90BFF-2975-0F90-DE50-96ADB3B9EC37}"/>
              </a:ext>
            </a:extLst>
          </p:cNvPr>
          <p:cNvSpPr txBox="1"/>
          <p:nvPr/>
        </p:nvSpPr>
        <p:spPr>
          <a:xfrm>
            <a:off x="771525" y="676275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Digital Transformation</a:t>
            </a:r>
            <a:endParaRPr lang="en-ID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753C7-1B2F-57E4-A80E-4F28AC9002DE}"/>
              </a:ext>
            </a:extLst>
          </p:cNvPr>
          <p:cNvSpPr txBox="1"/>
          <p:nvPr/>
        </p:nvSpPr>
        <p:spPr>
          <a:xfrm>
            <a:off x="10458450" y="62341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29/1/2025</a:t>
            </a:r>
            <a:endParaRPr lang="en-ID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04E79B-7BCE-2D7D-4CAF-BD35A14C724A}"/>
              </a:ext>
            </a:extLst>
          </p:cNvPr>
          <p:cNvGrpSpPr/>
          <p:nvPr/>
        </p:nvGrpSpPr>
        <p:grpSpPr>
          <a:xfrm>
            <a:off x="9717018" y="5029200"/>
            <a:ext cx="1705507" cy="460925"/>
            <a:chOff x="734098" y="5530564"/>
            <a:chExt cx="1062027" cy="287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B6E4A36-9568-0C65-D1E0-4ACF9869F715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CB8F49-323B-339E-4713-AA3E9398C9C1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2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See you</a:t>
              </a:r>
              <a:endParaRPr lang="en-ID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D6A59B-1F43-F86F-2131-528E88023349}"/>
              </a:ext>
            </a:extLst>
          </p:cNvPr>
          <p:cNvSpPr txBox="1"/>
          <p:nvPr/>
        </p:nvSpPr>
        <p:spPr>
          <a:xfrm>
            <a:off x="771525" y="1672259"/>
            <a:ext cx="43252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j-lt"/>
              </a:rPr>
              <a:t>Thank You</a:t>
            </a:r>
            <a:endParaRPr lang="en-ID" sz="6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D917-DD2F-76DF-2312-620310DEB70F}"/>
              </a:ext>
            </a:extLst>
          </p:cNvPr>
          <p:cNvSpPr txBox="1"/>
          <p:nvPr/>
        </p:nvSpPr>
        <p:spPr>
          <a:xfrm>
            <a:off x="771525" y="2803228"/>
            <a:ext cx="5373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j-lt"/>
              </a:rPr>
              <a:t>For Attention</a:t>
            </a:r>
            <a:endParaRPr lang="en-ID" sz="6600" dirty="0"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49BB9B-DF00-8109-AA73-EBA9096183F6}"/>
              </a:ext>
            </a:extLst>
          </p:cNvPr>
          <p:cNvGrpSpPr/>
          <p:nvPr/>
        </p:nvGrpSpPr>
        <p:grpSpPr>
          <a:xfrm>
            <a:off x="893606" y="4940498"/>
            <a:ext cx="524377" cy="524377"/>
            <a:chOff x="8845676" y="1913606"/>
            <a:chExt cx="843183" cy="8431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B3100C-F97A-0E6F-3A34-3D10A112140B}"/>
                </a:ext>
              </a:extLst>
            </p:cNvPr>
            <p:cNvSpPr/>
            <p:nvPr/>
          </p:nvSpPr>
          <p:spPr>
            <a:xfrm>
              <a:off x="8845676" y="1913606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0F20243C-F830-2318-6181-EA43AA065645}"/>
                </a:ext>
              </a:extLst>
            </p:cNvPr>
            <p:cNvGrpSpPr/>
            <p:nvPr/>
          </p:nvGrpSpPr>
          <p:grpSpPr>
            <a:xfrm>
              <a:off x="9074845" y="2100559"/>
              <a:ext cx="384844" cy="469277"/>
              <a:chOff x="2825527" y="1237614"/>
              <a:chExt cx="718947" cy="876681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CECCCFA-EF27-3950-3825-A3F5DB3B0269}"/>
                  </a:ext>
                </a:extLst>
              </p:cNvPr>
              <p:cNvSpPr/>
              <p:nvPr/>
            </p:nvSpPr>
            <p:spPr>
              <a:xfrm>
                <a:off x="3039154" y="1396301"/>
                <a:ext cx="291712" cy="291712"/>
              </a:xfrm>
              <a:custGeom>
                <a:avLst/>
                <a:gdLst>
                  <a:gd name="connsiteX0" fmla="*/ 145866 w 291712"/>
                  <a:gd name="connsiteY0" fmla="*/ 291713 h 291712"/>
                  <a:gd name="connsiteX1" fmla="*/ 291713 w 291712"/>
                  <a:gd name="connsiteY1" fmla="*/ 145847 h 291712"/>
                  <a:gd name="connsiteX2" fmla="*/ 145847 w 291712"/>
                  <a:gd name="connsiteY2" fmla="*/ 0 h 291712"/>
                  <a:gd name="connsiteX3" fmla="*/ 0 w 291712"/>
                  <a:gd name="connsiteY3" fmla="*/ 145856 h 291712"/>
                  <a:gd name="connsiteX4" fmla="*/ 145866 w 291712"/>
                  <a:gd name="connsiteY4" fmla="*/ 291713 h 291712"/>
                  <a:gd name="connsiteX5" fmla="*/ 145866 w 291712"/>
                  <a:gd name="connsiteY5" fmla="*/ 33338 h 291712"/>
                  <a:gd name="connsiteX6" fmla="*/ 258375 w 291712"/>
                  <a:gd name="connsiteY6" fmla="*/ 145866 h 291712"/>
                  <a:gd name="connsiteX7" fmla="*/ 145847 w 291712"/>
                  <a:gd name="connsiteY7" fmla="*/ 258375 h 291712"/>
                  <a:gd name="connsiteX8" fmla="*/ 33338 w 291712"/>
                  <a:gd name="connsiteY8" fmla="*/ 145856 h 291712"/>
                  <a:gd name="connsiteX9" fmla="*/ 145866 w 291712"/>
                  <a:gd name="connsiteY9" fmla="*/ 33338 h 29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712" h="291712">
                    <a:moveTo>
                      <a:pt x="145866" y="291713"/>
                    </a:moveTo>
                    <a:cubicBezTo>
                      <a:pt x="226420" y="291707"/>
                      <a:pt x="291717" y="226401"/>
                      <a:pt x="291713" y="145847"/>
                    </a:cubicBezTo>
                    <a:cubicBezTo>
                      <a:pt x="291708" y="65293"/>
                      <a:pt x="226401" y="-6"/>
                      <a:pt x="145847" y="0"/>
                    </a:cubicBezTo>
                    <a:cubicBezTo>
                      <a:pt x="65297" y="6"/>
                      <a:pt x="0" y="65306"/>
                      <a:pt x="0" y="145856"/>
                    </a:cubicBezTo>
                    <a:cubicBezTo>
                      <a:pt x="94" y="226375"/>
                      <a:pt x="65347" y="291623"/>
                      <a:pt x="145866" y="291713"/>
                    </a:cubicBezTo>
                    <a:close/>
                    <a:moveTo>
                      <a:pt x="145866" y="33338"/>
                    </a:moveTo>
                    <a:cubicBezTo>
                      <a:pt x="208008" y="33343"/>
                      <a:pt x="258380" y="83724"/>
                      <a:pt x="258375" y="145866"/>
                    </a:cubicBezTo>
                    <a:cubicBezTo>
                      <a:pt x="258370" y="208008"/>
                      <a:pt x="207989" y="258381"/>
                      <a:pt x="145847" y="258375"/>
                    </a:cubicBezTo>
                    <a:cubicBezTo>
                      <a:pt x="83709" y="258369"/>
                      <a:pt x="33338" y="207996"/>
                      <a:pt x="33338" y="145856"/>
                    </a:cubicBezTo>
                    <a:cubicBezTo>
                      <a:pt x="33411" y="83741"/>
                      <a:pt x="83750" y="33406"/>
                      <a:pt x="145866" y="33338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B4D0E9-5CCD-8295-2BB2-C3E1FC54A020}"/>
                  </a:ext>
                </a:extLst>
              </p:cNvPr>
              <p:cNvSpPr/>
              <p:nvPr/>
            </p:nvSpPr>
            <p:spPr>
              <a:xfrm>
                <a:off x="2825527" y="1237614"/>
                <a:ext cx="718947" cy="876681"/>
              </a:xfrm>
              <a:custGeom>
                <a:avLst/>
                <a:gdLst>
                  <a:gd name="connsiteX0" fmla="*/ 514026 w 718947"/>
                  <a:gd name="connsiteY0" fmla="*/ 621297 h 876681"/>
                  <a:gd name="connsiteX1" fmla="*/ 663988 w 718947"/>
                  <a:gd name="connsiteY1" fmla="*/ 304514 h 876681"/>
                  <a:gd name="connsiteX2" fmla="*/ 359474 w 718947"/>
                  <a:gd name="connsiteY2" fmla="*/ 0 h 876681"/>
                  <a:gd name="connsiteX3" fmla="*/ 54959 w 718947"/>
                  <a:gd name="connsiteY3" fmla="*/ 304514 h 876681"/>
                  <a:gd name="connsiteX4" fmla="*/ 204921 w 718947"/>
                  <a:gd name="connsiteY4" fmla="*/ 621373 h 876681"/>
                  <a:gd name="connsiteX5" fmla="*/ 0 w 718947"/>
                  <a:gd name="connsiteY5" fmla="*/ 742855 h 876681"/>
                  <a:gd name="connsiteX6" fmla="*/ 359474 w 718947"/>
                  <a:gd name="connsiteY6" fmla="*/ 876681 h 876681"/>
                  <a:gd name="connsiteX7" fmla="*/ 718947 w 718947"/>
                  <a:gd name="connsiteY7" fmla="*/ 742855 h 876681"/>
                  <a:gd name="connsiteX8" fmla="*/ 514026 w 718947"/>
                  <a:gd name="connsiteY8" fmla="*/ 621297 h 876681"/>
                  <a:gd name="connsiteX9" fmla="*/ 359474 w 718947"/>
                  <a:gd name="connsiteY9" fmla="*/ 33338 h 876681"/>
                  <a:gd name="connsiteX10" fmla="*/ 630650 w 718947"/>
                  <a:gd name="connsiteY10" fmla="*/ 304514 h 876681"/>
                  <a:gd name="connsiteX11" fmla="*/ 468440 w 718947"/>
                  <a:gd name="connsiteY11" fmla="*/ 621697 h 876681"/>
                  <a:gd name="connsiteX12" fmla="*/ 359464 w 718947"/>
                  <a:gd name="connsiteY12" fmla="*/ 721776 h 876681"/>
                  <a:gd name="connsiteX13" fmla="*/ 250517 w 718947"/>
                  <a:gd name="connsiteY13" fmla="*/ 621763 h 876681"/>
                  <a:gd name="connsiteX14" fmla="*/ 88297 w 718947"/>
                  <a:gd name="connsiteY14" fmla="*/ 304514 h 876681"/>
                  <a:gd name="connsiteX15" fmla="*/ 359474 w 718947"/>
                  <a:gd name="connsiteY15" fmla="*/ 33338 h 876681"/>
                  <a:gd name="connsiteX16" fmla="*/ 359474 w 718947"/>
                  <a:gd name="connsiteY16" fmla="*/ 843344 h 876681"/>
                  <a:gd name="connsiteX17" fmla="*/ 33338 w 718947"/>
                  <a:gd name="connsiteY17" fmla="*/ 742855 h 876681"/>
                  <a:gd name="connsiteX18" fmla="*/ 232324 w 718947"/>
                  <a:gd name="connsiteY18" fmla="*/ 650929 h 876681"/>
                  <a:gd name="connsiteX19" fmla="*/ 349568 w 718947"/>
                  <a:gd name="connsiteY19" fmla="*/ 756285 h 876681"/>
                  <a:gd name="connsiteX20" fmla="*/ 369399 w 718947"/>
                  <a:gd name="connsiteY20" fmla="*/ 756285 h 876681"/>
                  <a:gd name="connsiteX21" fmla="*/ 486632 w 718947"/>
                  <a:gd name="connsiteY21" fmla="*/ 650843 h 876681"/>
                  <a:gd name="connsiteX22" fmla="*/ 685610 w 718947"/>
                  <a:gd name="connsiteY22" fmla="*/ 742855 h 876681"/>
                  <a:gd name="connsiteX23" fmla="*/ 359474 w 718947"/>
                  <a:gd name="connsiteY23" fmla="*/ 843344 h 87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18947" h="876681">
                    <a:moveTo>
                      <a:pt x="514026" y="621297"/>
                    </a:moveTo>
                    <a:cubicBezTo>
                      <a:pt x="586826" y="539448"/>
                      <a:pt x="663988" y="424396"/>
                      <a:pt x="663988" y="304514"/>
                    </a:cubicBezTo>
                    <a:cubicBezTo>
                      <a:pt x="663988" y="136336"/>
                      <a:pt x="527652" y="0"/>
                      <a:pt x="359474" y="0"/>
                    </a:cubicBezTo>
                    <a:cubicBezTo>
                      <a:pt x="191295" y="0"/>
                      <a:pt x="54959" y="136336"/>
                      <a:pt x="54959" y="304514"/>
                    </a:cubicBezTo>
                    <a:cubicBezTo>
                      <a:pt x="54959" y="424320"/>
                      <a:pt x="132112" y="539439"/>
                      <a:pt x="204921" y="621373"/>
                    </a:cubicBezTo>
                    <a:cubicBezTo>
                      <a:pt x="100803" y="639128"/>
                      <a:pt x="0" y="678694"/>
                      <a:pt x="0" y="742855"/>
                    </a:cubicBezTo>
                    <a:cubicBezTo>
                      <a:pt x="0" y="829780"/>
                      <a:pt x="185214" y="876681"/>
                      <a:pt x="359474" y="876681"/>
                    </a:cubicBezTo>
                    <a:cubicBezTo>
                      <a:pt x="533733" y="876681"/>
                      <a:pt x="718947" y="829780"/>
                      <a:pt x="718947" y="742855"/>
                    </a:cubicBezTo>
                    <a:cubicBezTo>
                      <a:pt x="718947" y="678723"/>
                      <a:pt x="618144" y="639128"/>
                      <a:pt x="514026" y="621297"/>
                    </a:cubicBezTo>
                    <a:close/>
                    <a:moveTo>
                      <a:pt x="359474" y="33338"/>
                    </a:moveTo>
                    <a:cubicBezTo>
                      <a:pt x="509175" y="33495"/>
                      <a:pt x="630493" y="154813"/>
                      <a:pt x="630650" y="304514"/>
                    </a:cubicBezTo>
                    <a:cubicBezTo>
                      <a:pt x="630650" y="425272"/>
                      <a:pt x="542439" y="543592"/>
                      <a:pt x="468440" y="621697"/>
                    </a:cubicBezTo>
                    <a:cubicBezTo>
                      <a:pt x="434445" y="657509"/>
                      <a:pt x="398035" y="690947"/>
                      <a:pt x="359464" y="721776"/>
                    </a:cubicBezTo>
                    <a:cubicBezTo>
                      <a:pt x="320894" y="690980"/>
                      <a:pt x="284493" y="657563"/>
                      <a:pt x="250517" y="621763"/>
                    </a:cubicBezTo>
                    <a:cubicBezTo>
                      <a:pt x="176508" y="543658"/>
                      <a:pt x="88297" y="425187"/>
                      <a:pt x="88297" y="304514"/>
                    </a:cubicBezTo>
                    <a:cubicBezTo>
                      <a:pt x="88454" y="154813"/>
                      <a:pt x="209772" y="33495"/>
                      <a:pt x="359474" y="33338"/>
                    </a:cubicBezTo>
                    <a:close/>
                    <a:moveTo>
                      <a:pt x="359474" y="843344"/>
                    </a:moveTo>
                    <a:cubicBezTo>
                      <a:pt x="205521" y="843344"/>
                      <a:pt x="33338" y="800367"/>
                      <a:pt x="33338" y="742855"/>
                    </a:cubicBezTo>
                    <a:cubicBezTo>
                      <a:pt x="33338" y="710527"/>
                      <a:pt x="101756" y="669084"/>
                      <a:pt x="232324" y="650929"/>
                    </a:cubicBezTo>
                    <a:cubicBezTo>
                      <a:pt x="268681" y="688965"/>
                      <a:pt x="307876" y="724186"/>
                      <a:pt x="349568" y="756285"/>
                    </a:cubicBezTo>
                    <a:cubicBezTo>
                      <a:pt x="355458" y="760648"/>
                      <a:pt x="363508" y="760648"/>
                      <a:pt x="369399" y="756285"/>
                    </a:cubicBezTo>
                    <a:cubicBezTo>
                      <a:pt x="411076" y="724140"/>
                      <a:pt x="450265" y="688892"/>
                      <a:pt x="486632" y="650843"/>
                    </a:cubicBezTo>
                    <a:cubicBezTo>
                      <a:pt x="617192" y="669074"/>
                      <a:pt x="685610" y="710565"/>
                      <a:pt x="685610" y="742855"/>
                    </a:cubicBezTo>
                    <a:cubicBezTo>
                      <a:pt x="685610" y="790385"/>
                      <a:pt x="551678" y="843344"/>
                      <a:pt x="359474" y="843344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B44CD3-62A2-A89A-4475-6D281CEE3219}"/>
              </a:ext>
            </a:extLst>
          </p:cNvPr>
          <p:cNvSpPr txBox="1"/>
          <p:nvPr/>
        </p:nvSpPr>
        <p:spPr>
          <a:xfrm>
            <a:off x="1633206" y="4942390"/>
            <a:ext cx="2785218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20000"/>
              </a:lnSpc>
              <a:defRPr sz="1200"/>
            </a:lvl1pPr>
          </a:lstStyle>
          <a:p>
            <a:pPr algn="l"/>
            <a:r>
              <a:rPr lang="en-US" b="1" dirty="0"/>
              <a:t>Israel Josiah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28 Queen Elizabeth Street, GRA, Kaduna, Nigeria.</a:t>
            </a:r>
          </a:p>
        </p:txBody>
      </p:sp>
    </p:spTree>
    <p:extLst>
      <p:ext uri="{BB962C8B-B14F-4D97-AF65-F5344CB8AC3E}">
        <p14:creationId xmlns:p14="http://schemas.microsoft.com/office/powerpoint/2010/main" val="15795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6E764F-04D1-6E4B-D591-3D0E074EB3CF}"/>
              </a:ext>
            </a:extLst>
          </p:cNvPr>
          <p:cNvSpPr/>
          <p:nvPr/>
        </p:nvSpPr>
        <p:spPr>
          <a:xfrm rot="10800000">
            <a:off x="423862" y="635788"/>
            <a:ext cx="11344275" cy="6006312"/>
          </a:xfrm>
          <a:prstGeom prst="roundRect">
            <a:avLst>
              <a:gd name="adj" fmla="val 430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902C0-B4BE-038D-FCA0-F45202985410}"/>
              </a:ext>
            </a:extLst>
          </p:cNvPr>
          <p:cNvSpPr txBox="1"/>
          <p:nvPr/>
        </p:nvSpPr>
        <p:spPr>
          <a:xfrm>
            <a:off x="613020" y="814893"/>
            <a:ext cx="7856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Business Context &amp; Need for </a:t>
            </a:r>
            <a:br>
              <a:rPr lang="en-US" dirty="0"/>
            </a:br>
            <a:r>
              <a:rPr lang="en-US" dirty="0"/>
              <a:t>Digital Transformation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A83CB8-0176-2C6E-76E6-49ECA4D1990B}"/>
              </a:ext>
            </a:extLst>
          </p:cNvPr>
          <p:cNvSpPr/>
          <p:nvPr/>
        </p:nvSpPr>
        <p:spPr>
          <a:xfrm>
            <a:off x="3987614" y="2259844"/>
            <a:ext cx="2451910" cy="1623458"/>
          </a:xfrm>
          <a:prstGeom prst="roundRect">
            <a:avLst>
              <a:gd name="adj" fmla="val 955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192D9-EF29-5F8F-6224-0FF5AFFAA539}"/>
              </a:ext>
            </a:extLst>
          </p:cNvPr>
          <p:cNvSpPr txBox="1"/>
          <p:nvPr/>
        </p:nvSpPr>
        <p:spPr>
          <a:xfrm>
            <a:off x="4102072" y="2565845"/>
            <a:ext cx="151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Competitive Edge</a:t>
            </a:r>
            <a:endParaRPr lang="en-ID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3CF2B0-573B-1CCA-EDD3-49844D4C6194}"/>
              </a:ext>
            </a:extLst>
          </p:cNvPr>
          <p:cNvSpPr/>
          <p:nvPr/>
        </p:nvSpPr>
        <p:spPr>
          <a:xfrm>
            <a:off x="3943010" y="4261783"/>
            <a:ext cx="2451910" cy="1623458"/>
          </a:xfrm>
          <a:prstGeom prst="roundRect">
            <a:avLst>
              <a:gd name="adj" fmla="val 892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9EF60-183B-400B-A043-0EE52B5D2038}"/>
              </a:ext>
            </a:extLst>
          </p:cNvPr>
          <p:cNvSpPr txBox="1"/>
          <p:nvPr/>
        </p:nvSpPr>
        <p:spPr>
          <a:xfrm>
            <a:off x="4064368" y="4567784"/>
            <a:ext cx="151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Data-Driven Decisions</a:t>
            </a:r>
            <a:endParaRPr lang="en-ID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253EEF-6BC2-9199-8F56-616970972C54}"/>
              </a:ext>
            </a:extLst>
          </p:cNvPr>
          <p:cNvSpPr/>
          <p:nvPr/>
        </p:nvSpPr>
        <p:spPr>
          <a:xfrm>
            <a:off x="6760676" y="2237579"/>
            <a:ext cx="2451910" cy="1623458"/>
          </a:xfrm>
          <a:prstGeom prst="roundRect">
            <a:avLst>
              <a:gd name="adj" fmla="val 10803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630FB-0428-F2A2-4754-D2716A38C831}"/>
              </a:ext>
            </a:extLst>
          </p:cNvPr>
          <p:cNvSpPr txBox="1"/>
          <p:nvPr/>
        </p:nvSpPr>
        <p:spPr>
          <a:xfrm>
            <a:off x="6871788" y="2543580"/>
            <a:ext cx="151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Efficiency Gains</a:t>
            </a:r>
            <a:endParaRPr lang="en-ID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AC26D0-1980-2E8E-0854-764ABE77E59F}"/>
              </a:ext>
            </a:extLst>
          </p:cNvPr>
          <p:cNvSpPr txBox="1"/>
          <p:nvPr/>
        </p:nvSpPr>
        <p:spPr>
          <a:xfrm>
            <a:off x="9743313" y="3244981"/>
            <a:ext cx="1893374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Technology Savvy (Required)</a:t>
            </a:r>
            <a:endParaRPr lang="en-ID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1EE2C7-DC48-50FB-E4D7-02F5077B5AAF}"/>
              </a:ext>
            </a:extLst>
          </p:cNvPr>
          <p:cNvSpPr txBox="1"/>
          <p:nvPr/>
        </p:nvSpPr>
        <p:spPr>
          <a:xfrm>
            <a:off x="9560689" y="2325628"/>
            <a:ext cx="194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90%</a:t>
            </a:r>
            <a:endParaRPr lang="en-ID" sz="60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D1923-458F-95B9-D18B-1B91EC3BC5E8}"/>
              </a:ext>
            </a:extLst>
          </p:cNvPr>
          <p:cNvSpPr txBox="1"/>
          <p:nvPr/>
        </p:nvSpPr>
        <p:spPr>
          <a:xfrm>
            <a:off x="613020" y="2454755"/>
            <a:ext cx="2414357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Many defense organizations struggle with fragmented data systems, hindering real-time information sharing and comprehensive situational awareness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BE302-6EBB-B49E-E4F6-72847E5A3A7C}"/>
              </a:ext>
            </a:extLst>
          </p:cNvPr>
          <p:cNvSpPr txBox="1"/>
          <p:nvPr/>
        </p:nvSpPr>
        <p:spPr>
          <a:xfrm>
            <a:off x="613020" y="4284228"/>
            <a:ext cx="2414357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Transitioning to digital processes requires a cultural shift within organizations, which can be met with resistance from personnel accustomed to traditional methods.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9768D-9AFF-C6CD-CF46-E427ACF96FDF}"/>
              </a:ext>
            </a:extLst>
          </p:cNvPr>
          <p:cNvSpPr txBox="1"/>
          <p:nvPr/>
        </p:nvSpPr>
        <p:spPr>
          <a:xfrm>
            <a:off x="4102072" y="3273381"/>
            <a:ext cx="2229540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Businesses leveraging technology </a:t>
            </a:r>
            <a:r>
              <a:rPr lang="en-US" sz="1100" b="1" dirty="0"/>
              <a:t>grow 2x faster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EC2BC-F9D5-AD25-18A1-37153A86421D}"/>
              </a:ext>
            </a:extLst>
          </p:cNvPr>
          <p:cNvSpPr txBox="1"/>
          <p:nvPr/>
        </p:nvSpPr>
        <p:spPr>
          <a:xfrm>
            <a:off x="6871788" y="3273381"/>
            <a:ext cx="2229540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Automation and AI reduce operational costs by </a:t>
            </a:r>
            <a:r>
              <a:rPr lang="en-US" sz="1100" b="1" dirty="0"/>
              <a:t>30-40%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4F626-4E2A-0B82-1234-1EB1CFD7D1FB}"/>
              </a:ext>
            </a:extLst>
          </p:cNvPr>
          <p:cNvSpPr txBox="1"/>
          <p:nvPr/>
        </p:nvSpPr>
        <p:spPr>
          <a:xfrm>
            <a:off x="4064368" y="5224101"/>
            <a:ext cx="222954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/>
              <a:t>70%</a:t>
            </a:r>
            <a:r>
              <a:rPr lang="en-US" sz="1100" dirty="0"/>
              <a:t> of </a:t>
            </a:r>
            <a:r>
              <a:rPr lang="en-US" sz="1100" b="1" dirty="0"/>
              <a:t>businesses</a:t>
            </a:r>
            <a:r>
              <a:rPr lang="en-US" sz="1100" dirty="0"/>
              <a:t> struggle with data management &amp; analytics.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0CB681-55CB-262E-AC65-AE26FA591E4F}"/>
              </a:ext>
            </a:extLst>
          </p:cNvPr>
          <p:cNvGrpSpPr/>
          <p:nvPr/>
        </p:nvGrpSpPr>
        <p:grpSpPr>
          <a:xfrm>
            <a:off x="5821700" y="2309114"/>
            <a:ext cx="447675" cy="447675"/>
            <a:chOff x="5795361" y="2309114"/>
            <a:chExt cx="447675" cy="4476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3381F4-5D31-CA93-6DAE-D8147C4246BB}"/>
                </a:ext>
              </a:extLst>
            </p:cNvPr>
            <p:cNvSpPr/>
            <p:nvPr/>
          </p:nvSpPr>
          <p:spPr>
            <a:xfrm>
              <a:off x="5795361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4" name="Graphic 17">
              <a:extLst>
                <a:ext uri="{FF2B5EF4-FFF2-40B4-BE49-F238E27FC236}">
                  <a16:creationId xmlns:a16="http://schemas.microsoft.com/office/drawing/2014/main" id="{4A9A0BCF-02FA-053C-E0F4-C0298643E636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B51272-F3A6-EBA8-A056-AD18D3C0C175}"/>
              </a:ext>
            </a:extLst>
          </p:cNvPr>
          <p:cNvGrpSpPr/>
          <p:nvPr/>
        </p:nvGrpSpPr>
        <p:grpSpPr>
          <a:xfrm>
            <a:off x="5815660" y="4264152"/>
            <a:ext cx="459754" cy="459754"/>
            <a:chOff x="7808199" y="2824052"/>
            <a:chExt cx="843183" cy="84318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AFAF4F-DC6D-3EA4-CB58-A604A0456850}"/>
                </a:ext>
              </a:extLst>
            </p:cNvPr>
            <p:cNvSpPr/>
            <p:nvPr/>
          </p:nvSpPr>
          <p:spPr>
            <a:xfrm>
              <a:off x="7808199" y="28240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58" name="Graphic 13">
              <a:extLst>
                <a:ext uri="{FF2B5EF4-FFF2-40B4-BE49-F238E27FC236}">
                  <a16:creationId xmlns:a16="http://schemas.microsoft.com/office/drawing/2014/main" id="{0C0ADB73-1627-8481-8F83-AA47BAF19FFE}"/>
                </a:ext>
              </a:extLst>
            </p:cNvPr>
            <p:cNvGrpSpPr/>
            <p:nvPr/>
          </p:nvGrpSpPr>
          <p:grpSpPr>
            <a:xfrm>
              <a:off x="7992126" y="3013811"/>
              <a:ext cx="475328" cy="463665"/>
              <a:chOff x="8676291" y="5319994"/>
              <a:chExt cx="892682" cy="870779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C6EB044-F149-0B9A-B393-3661DDCE5B50}"/>
                  </a:ext>
                </a:extLst>
              </p:cNvPr>
              <p:cNvSpPr/>
              <p:nvPr/>
            </p:nvSpPr>
            <p:spPr>
              <a:xfrm>
                <a:off x="8678386" y="5563552"/>
                <a:ext cx="890587" cy="627221"/>
              </a:xfrm>
              <a:custGeom>
                <a:avLst/>
                <a:gdLst>
                  <a:gd name="connsiteX0" fmla="*/ 577025 w 890587"/>
                  <a:gd name="connsiteY0" fmla="*/ 0 h 627221"/>
                  <a:gd name="connsiteX1" fmla="*/ 381372 w 890587"/>
                  <a:gd name="connsiteY1" fmla="*/ 68580 h 627221"/>
                  <a:gd name="connsiteX2" fmla="*/ 97155 w 890587"/>
                  <a:gd name="connsiteY2" fmla="*/ 68580 h 627221"/>
                  <a:gd name="connsiteX3" fmla="*/ 38100 w 890587"/>
                  <a:gd name="connsiteY3" fmla="*/ 127635 h 627221"/>
                  <a:gd name="connsiteX4" fmla="*/ 38100 w 890587"/>
                  <a:gd name="connsiteY4" fmla="*/ 174212 h 627221"/>
                  <a:gd name="connsiteX5" fmla="*/ 91831 w 890587"/>
                  <a:gd name="connsiteY5" fmla="*/ 233001 h 627221"/>
                  <a:gd name="connsiteX6" fmla="*/ 85725 w 890587"/>
                  <a:gd name="connsiteY6" fmla="*/ 258985 h 627221"/>
                  <a:gd name="connsiteX7" fmla="*/ 85725 w 890587"/>
                  <a:gd name="connsiteY7" fmla="*/ 305562 h 627221"/>
                  <a:gd name="connsiteX8" fmla="*/ 91697 w 890587"/>
                  <a:gd name="connsiteY8" fmla="*/ 331280 h 627221"/>
                  <a:gd name="connsiteX9" fmla="*/ 59055 w 890587"/>
                  <a:gd name="connsiteY9" fmla="*/ 331280 h 627221"/>
                  <a:gd name="connsiteX10" fmla="*/ 0 w 890587"/>
                  <a:gd name="connsiteY10" fmla="*/ 390334 h 627221"/>
                  <a:gd name="connsiteX11" fmla="*/ 0 w 890587"/>
                  <a:gd name="connsiteY11" fmla="*/ 436817 h 627221"/>
                  <a:gd name="connsiteX12" fmla="*/ 44929 w 890587"/>
                  <a:gd name="connsiteY12" fmla="*/ 494090 h 627221"/>
                  <a:gd name="connsiteX13" fmla="*/ 38100 w 890587"/>
                  <a:gd name="connsiteY13" fmla="*/ 521589 h 627221"/>
                  <a:gd name="connsiteX14" fmla="*/ 38100 w 890587"/>
                  <a:gd name="connsiteY14" fmla="*/ 568166 h 627221"/>
                  <a:gd name="connsiteX15" fmla="*/ 97155 w 890587"/>
                  <a:gd name="connsiteY15" fmla="*/ 627221 h 627221"/>
                  <a:gd name="connsiteX16" fmla="*/ 577025 w 890587"/>
                  <a:gd name="connsiteY16" fmla="*/ 627221 h 627221"/>
                  <a:gd name="connsiteX17" fmla="*/ 890588 w 890587"/>
                  <a:gd name="connsiteY17" fmla="*/ 313734 h 627221"/>
                  <a:gd name="connsiteX18" fmla="*/ 890588 w 890587"/>
                  <a:gd name="connsiteY18" fmla="*/ 313658 h 627221"/>
                  <a:gd name="connsiteX19" fmla="*/ 577025 w 890587"/>
                  <a:gd name="connsiteY19" fmla="*/ 0 h 627221"/>
                  <a:gd name="connsiteX20" fmla="*/ 71438 w 890587"/>
                  <a:gd name="connsiteY20" fmla="*/ 174212 h 627221"/>
                  <a:gd name="connsiteX21" fmla="*/ 71438 w 890587"/>
                  <a:gd name="connsiteY21" fmla="*/ 127635 h 627221"/>
                  <a:gd name="connsiteX22" fmla="*/ 97155 w 890587"/>
                  <a:gd name="connsiteY22" fmla="*/ 101917 h 627221"/>
                  <a:gd name="connsiteX23" fmla="*/ 345605 w 890587"/>
                  <a:gd name="connsiteY23" fmla="*/ 101917 h 627221"/>
                  <a:gd name="connsiteX24" fmla="*/ 284874 w 890587"/>
                  <a:gd name="connsiteY24" fmla="*/ 199930 h 627221"/>
                  <a:gd name="connsiteX25" fmla="*/ 97155 w 890587"/>
                  <a:gd name="connsiteY25" fmla="*/ 199930 h 627221"/>
                  <a:gd name="connsiteX26" fmla="*/ 71438 w 890587"/>
                  <a:gd name="connsiteY26" fmla="*/ 174212 h 627221"/>
                  <a:gd name="connsiteX27" fmla="*/ 119063 w 890587"/>
                  <a:gd name="connsiteY27" fmla="*/ 305562 h 627221"/>
                  <a:gd name="connsiteX28" fmla="*/ 119063 w 890587"/>
                  <a:gd name="connsiteY28" fmla="*/ 258985 h 627221"/>
                  <a:gd name="connsiteX29" fmla="*/ 144780 w 890587"/>
                  <a:gd name="connsiteY29" fmla="*/ 233267 h 627221"/>
                  <a:gd name="connsiteX30" fmla="*/ 273844 w 890587"/>
                  <a:gd name="connsiteY30" fmla="*/ 233267 h 627221"/>
                  <a:gd name="connsiteX31" fmla="*/ 263366 w 890587"/>
                  <a:gd name="connsiteY31" fmla="*/ 313658 h 627221"/>
                  <a:gd name="connsiteX32" fmla="*/ 263881 w 890587"/>
                  <a:gd name="connsiteY32" fmla="*/ 331280 h 627221"/>
                  <a:gd name="connsiteX33" fmla="*/ 144780 w 890587"/>
                  <a:gd name="connsiteY33" fmla="*/ 331280 h 627221"/>
                  <a:gd name="connsiteX34" fmla="*/ 119063 w 890587"/>
                  <a:gd name="connsiteY34" fmla="*/ 305562 h 627221"/>
                  <a:gd name="connsiteX35" fmla="*/ 33338 w 890587"/>
                  <a:gd name="connsiteY35" fmla="*/ 436817 h 627221"/>
                  <a:gd name="connsiteX36" fmla="*/ 33338 w 890587"/>
                  <a:gd name="connsiteY36" fmla="*/ 390334 h 627221"/>
                  <a:gd name="connsiteX37" fmla="*/ 59055 w 890587"/>
                  <a:gd name="connsiteY37" fmla="*/ 364617 h 627221"/>
                  <a:gd name="connsiteX38" fmla="*/ 267653 w 890587"/>
                  <a:gd name="connsiteY38" fmla="*/ 364617 h 627221"/>
                  <a:gd name="connsiteX39" fmla="*/ 301085 w 890587"/>
                  <a:gd name="connsiteY39" fmla="*/ 462534 h 627221"/>
                  <a:gd name="connsiteX40" fmla="*/ 59055 w 890587"/>
                  <a:gd name="connsiteY40" fmla="*/ 462534 h 627221"/>
                  <a:gd name="connsiteX41" fmla="*/ 33338 w 890587"/>
                  <a:gd name="connsiteY41" fmla="*/ 436817 h 627221"/>
                  <a:gd name="connsiteX42" fmla="*/ 97155 w 890587"/>
                  <a:gd name="connsiteY42" fmla="*/ 593884 h 627221"/>
                  <a:gd name="connsiteX43" fmla="*/ 71438 w 890587"/>
                  <a:gd name="connsiteY43" fmla="*/ 568166 h 627221"/>
                  <a:gd name="connsiteX44" fmla="*/ 71438 w 890587"/>
                  <a:gd name="connsiteY44" fmla="*/ 521589 h 627221"/>
                  <a:gd name="connsiteX45" fmla="*/ 97155 w 890587"/>
                  <a:gd name="connsiteY45" fmla="*/ 495871 h 627221"/>
                  <a:gd name="connsiteX46" fmla="*/ 321888 w 890587"/>
                  <a:gd name="connsiteY46" fmla="*/ 495871 h 627221"/>
                  <a:gd name="connsiteX47" fmla="*/ 436474 w 890587"/>
                  <a:gd name="connsiteY47" fmla="*/ 593884 h 627221"/>
                  <a:gd name="connsiteX48" fmla="*/ 684371 w 890587"/>
                  <a:gd name="connsiteY48" fmla="*/ 572510 h 627221"/>
                  <a:gd name="connsiteX49" fmla="*/ 577025 w 890587"/>
                  <a:gd name="connsiteY49" fmla="*/ 593884 h 627221"/>
                  <a:gd name="connsiteX50" fmla="*/ 344262 w 890587"/>
                  <a:gd name="connsiteY50" fmla="*/ 469906 h 627221"/>
                  <a:gd name="connsiteX51" fmla="*/ 344262 w 890587"/>
                  <a:gd name="connsiteY51" fmla="*/ 469906 h 627221"/>
                  <a:gd name="connsiteX52" fmla="*/ 298609 w 890587"/>
                  <a:gd name="connsiteY52" fmla="*/ 345977 h 627221"/>
                  <a:gd name="connsiteX53" fmla="*/ 296704 w 890587"/>
                  <a:gd name="connsiteY53" fmla="*/ 313658 h 627221"/>
                  <a:gd name="connsiteX54" fmla="*/ 576947 w 890587"/>
                  <a:gd name="connsiteY54" fmla="*/ 33356 h 627221"/>
                  <a:gd name="connsiteX55" fmla="*/ 857250 w 890587"/>
                  <a:gd name="connsiteY55" fmla="*/ 313598 h 627221"/>
                  <a:gd name="connsiteX56" fmla="*/ 684371 w 890587"/>
                  <a:gd name="connsiteY56" fmla="*/ 572510 h 627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90587" h="627221">
                    <a:moveTo>
                      <a:pt x="577025" y="0"/>
                    </a:moveTo>
                    <a:cubicBezTo>
                      <a:pt x="505919" y="27"/>
                      <a:pt x="436933" y="24208"/>
                      <a:pt x="381372" y="68580"/>
                    </a:cubicBezTo>
                    <a:lnTo>
                      <a:pt x="97155" y="68580"/>
                    </a:lnTo>
                    <a:cubicBezTo>
                      <a:pt x="64555" y="68617"/>
                      <a:pt x="38137" y="95035"/>
                      <a:pt x="38100" y="127635"/>
                    </a:cubicBezTo>
                    <a:lnTo>
                      <a:pt x="38100" y="174212"/>
                    </a:lnTo>
                    <a:cubicBezTo>
                      <a:pt x="38140" y="204744"/>
                      <a:pt x="61426" y="230221"/>
                      <a:pt x="91831" y="233001"/>
                    </a:cubicBezTo>
                    <a:cubicBezTo>
                      <a:pt x="87824" y="241077"/>
                      <a:pt x="85735" y="249969"/>
                      <a:pt x="85725" y="258985"/>
                    </a:cubicBezTo>
                    <a:lnTo>
                      <a:pt x="85725" y="305562"/>
                    </a:lnTo>
                    <a:cubicBezTo>
                      <a:pt x="85735" y="314477"/>
                      <a:pt x="87779" y="323272"/>
                      <a:pt x="91697" y="331280"/>
                    </a:cubicBezTo>
                    <a:lnTo>
                      <a:pt x="59055" y="331280"/>
                    </a:lnTo>
                    <a:cubicBezTo>
                      <a:pt x="26455" y="331317"/>
                      <a:pt x="37" y="357734"/>
                      <a:pt x="0" y="390334"/>
                    </a:cubicBezTo>
                    <a:lnTo>
                      <a:pt x="0" y="436817"/>
                    </a:lnTo>
                    <a:cubicBezTo>
                      <a:pt x="48" y="463960"/>
                      <a:pt x="18578" y="487581"/>
                      <a:pt x="44929" y="494090"/>
                    </a:cubicBezTo>
                    <a:cubicBezTo>
                      <a:pt x="40441" y="502561"/>
                      <a:pt x="38096" y="512003"/>
                      <a:pt x="38100" y="521589"/>
                    </a:cubicBezTo>
                    <a:lnTo>
                      <a:pt x="38100" y="568166"/>
                    </a:lnTo>
                    <a:cubicBezTo>
                      <a:pt x="38137" y="600770"/>
                      <a:pt x="64555" y="627183"/>
                      <a:pt x="97155" y="627221"/>
                    </a:cubicBezTo>
                    <a:lnTo>
                      <a:pt x="577025" y="627221"/>
                    </a:lnTo>
                    <a:cubicBezTo>
                      <a:pt x="750180" y="627240"/>
                      <a:pt x="890568" y="486889"/>
                      <a:pt x="890588" y="313734"/>
                    </a:cubicBezTo>
                    <a:cubicBezTo>
                      <a:pt x="890588" y="313709"/>
                      <a:pt x="890588" y="313684"/>
                      <a:pt x="890588" y="313658"/>
                    </a:cubicBezTo>
                    <a:cubicBezTo>
                      <a:pt x="890416" y="140537"/>
                      <a:pt x="750146" y="220"/>
                      <a:pt x="577025" y="0"/>
                    </a:cubicBezTo>
                    <a:close/>
                    <a:moveTo>
                      <a:pt x="71438" y="174212"/>
                    </a:moveTo>
                    <a:lnTo>
                      <a:pt x="71438" y="127635"/>
                    </a:lnTo>
                    <a:cubicBezTo>
                      <a:pt x="71438" y="113431"/>
                      <a:pt x="82951" y="101917"/>
                      <a:pt x="97155" y="101917"/>
                    </a:cubicBezTo>
                    <a:lnTo>
                      <a:pt x="345605" y="101917"/>
                    </a:lnTo>
                    <a:cubicBezTo>
                      <a:pt x="319444" y="130528"/>
                      <a:pt x="298848" y="163767"/>
                      <a:pt x="284874" y="199930"/>
                    </a:cubicBezTo>
                    <a:lnTo>
                      <a:pt x="97155" y="199930"/>
                    </a:lnTo>
                    <a:cubicBezTo>
                      <a:pt x="82951" y="199930"/>
                      <a:pt x="71438" y="188416"/>
                      <a:pt x="71438" y="174212"/>
                    </a:cubicBezTo>
                    <a:close/>
                    <a:moveTo>
                      <a:pt x="119063" y="305562"/>
                    </a:moveTo>
                    <a:lnTo>
                      <a:pt x="119063" y="258985"/>
                    </a:lnTo>
                    <a:cubicBezTo>
                      <a:pt x="119063" y="244781"/>
                      <a:pt x="130576" y="233267"/>
                      <a:pt x="144780" y="233267"/>
                    </a:cubicBezTo>
                    <a:lnTo>
                      <a:pt x="273844" y="233267"/>
                    </a:lnTo>
                    <a:cubicBezTo>
                      <a:pt x="266876" y="259495"/>
                      <a:pt x="263354" y="286520"/>
                      <a:pt x="263366" y="313658"/>
                    </a:cubicBezTo>
                    <a:cubicBezTo>
                      <a:pt x="263366" y="319564"/>
                      <a:pt x="263557" y="325450"/>
                      <a:pt x="263881" y="331280"/>
                    </a:cubicBezTo>
                    <a:lnTo>
                      <a:pt x="144780" y="331280"/>
                    </a:lnTo>
                    <a:cubicBezTo>
                      <a:pt x="130576" y="331280"/>
                      <a:pt x="119063" y="319766"/>
                      <a:pt x="119063" y="305562"/>
                    </a:cubicBezTo>
                    <a:close/>
                    <a:moveTo>
                      <a:pt x="33338" y="436817"/>
                    </a:moveTo>
                    <a:lnTo>
                      <a:pt x="33338" y="390334"/>
                    </a:lnTo>
                    <a:cubicBezTo>
                      <a:pt x="33338" y="376131"/>
                      <a:pt x="44851" y="364617"/>
                      <a:pt x="59055" y="364617"/>
                    </a:cubicBezTo>
                    <a:lnTo>
                      <a:pt x="267653" y="364617"/>
                    </a:lnTo>
                    <a:cubicBezTo>
                      <a:pt x="273304" y="398880"/>
                      <a:pt x="284601" y="431969"/>
                      <a:pt x="301085" y="462534"/>
                    </a:cubicBezTo>
                    <a:lnTo>
                      <a:pt x="59055" y="462534"/>
                    </a:lnTo>
                    <a:cubicBezTo>
                      <a:pt x="44851" y="462534"/>
                      <a:pt x="33338" y="451020"/>
                      <a:pt x="33338" y="436817"/>
                    </a:cubicBezTo>
                    <a:close/>
                    <a:moveTo>
                      <a:pt x="97155" y="593884"/>
                    </a:moveTo>
                    <a:cubicBezTo>
                      <a:pt x="82951" y="593884"/>
                      <a:pt x="71438" y="582368"/>
                      <a:pt x="71438" y="568166"/>
                    </a:cubicBezTo>
                    <a:lnTo>
                      <a:pt x="71438" y="521589"/>
                    </a:lnTo>
                    <a:cubicBezTo>
                      <a:pt x="71438" y="507385"/>
                      <a:pt x="82951" y="495871"/>
                      <a:pt x="97155" y="495871"/>
                    </a:cubicBezTo>
                    <a:lnTo>
                      <a:pt x="321888" y="495871"/>
                    </a:lnTo>
                    <a:cubicBezTo>
                      <a:pt x="351540" y="537381"/>
                      <a:pt x="390874" y="571024"/>
                      <a:pt x="436474" y="593884"/>
                    </a:cubicBezTo>
                    <a:close/>
                    <a:moveTo>
                      <a:pt x="684371" y="572510"/>
                    </a:moveTo>
                    <a:cubicBezTo>
                      <a:pt x="650369" y="586711"/>
                      <a:pt x="613873" y="593979"/>
                      <a:pt x="577025" y="593884"/>
                    </a:cubicBezTo>
                    <a:cubicBezTo>
                      <a:pt x="483623" y="593931"/>
                      <a:pt x="396336" y="547440"/>
                      <a:pt x="344262" y="469906"/>
                    </a:cubicBezTo>
                    <a:lnTo>
                      <a:pt x="344262" y="469906"/>
                    </a:lnTo>
                    <a:cubicBezTo>
                      <a:pt x="319385" y="432826"/>
                      <a:pt x="303731" y="390334"/>
                      <a:pt x="298609" y="345977"/>
                    </a:cubicBezTo>
                    <a:cubicBezTo>
                      <a:pt x="297338" y="335250"/>
                      <a:pt x="296702" y="324460"/>
                      <a:pt x="296704" y="313658"/>
                    </a:cubicBezTo>
                    <a:cubicBezTo>
                      <a:pt x="296688" y="158867"/>
                      <a:pt x="422157" y="33372"/>
                      <a:pt x="576947" y="33356"/>
                    </a:cubicBezTo>
                    <a:cubicBezTo>
                      <a:pt x="731738" y="33338"/>
                      <a:pt x="857231" y="158808"/>
                      <a:pt x="857250" y="313598"/>
                    </a:cubicBezTo>
                    <a:cubicBezTo>
                      <a:pt x="857260" y="426915"/>
                      <a:pt x="789041" y="529085"/>
                      <a:pt x="684371" y="572510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3A02432-6A69-C0B1-E746-EFA75BA11EEF}"/>
                  </a:ext>
                </a:extLst>
              </p:cNvPr>
              <p:cNvSpPr/>
              <p:nvPr/>
            </p:nvSpPr>
            <p:spPr>
              <a:xfrm>
                <a:off x="9030954" y="5652754"/>
                <a:ext cx="448779" cy="448818"/>
              </a:xfrm>
              <a:custGeom>
                <a:avLst/>
                <a:gdLst>
                  <a:gd name="connsiteX0" fmla="*/ 224438 w 448779"/>
                  <a:gd name="connsiteY0" fmla="*/ 0 h 448818"/>
                  <a:gd name="connsiteX1" fmla="*/ 0 w 448779"/>
                  <a:gd name="connsiteY1" fmla="*/ 224361 h 448818"/>
                  <a:gd name="connsiteX2" fmla="*/ 0 w 448779"/>
                  <a:gd name="connsiteY2" fmla="*/ 224447 h 448818"/>
                  <a:gd name="connsiteX3" fmla="*/ 1515 w 448779"/>
                  <a:gd name="connsiteY3" fmla="*/ 250327 h 448818"/>
                  <a:gd name="connsiteX4" fmla="*/ 224399 w 448779"/>
                  <a:gd name="connsiteY4" fmla="*/ 448818 h 448818"/>
                  <a:gd name="connsiteX5" fmla="*/ 448780 w 448779"/>
                  <a:gd name="connsiteY5" fmla="*/ 224495 h 448818"/>
                  <a:gd name="connsiteX6" fmla="*/ 448780 w 448779"/>
                  <a:gd name="connsiteY6" fmla="*/ 224447 h 448818"/>
                  <a:gd name="connsiteX7" fmla="*/ 224438 w 448779"/>
                  <a:gd name="connsiteY7" fmla="*/ 0 h 448818"/>
                  <a:gd name="connsiteX8" fmla="*/ 297637 w 448779"/>
                  <a:gd name="connsiteY8" fmla="*/ 400907 h 448818"/>
                  <a:gd name="connsiteX9" fmla="*/ 224438 w 448779"/>
                  <a:gd name="connsiteY9" fmla="*/ 415481 h 448818"/>
                  <a:gd name="connsiteX10" fmla="*/ 34623 w 448779"/>
                  <a:gd name="connsiteY10" fmla="*/ 246478 h 448818"/>
                  <a:gd name="connsiteX11" fmla="*/ 43825 w 448779"/>
                  <a:gd name="connsiteY11" fmla="*/ 161963 h 448818"/>
                  <a:gd name="connsiteX12" fmla="*/ 286863 w 448779"/>
                  <a:gd name="connsiteY12" fmla="*/ 43859 h 448818"/>
                  <a:gd name="connsiteX13" fmla="*/ 404968 w 448779"/>
                  <a:gd name="connsiteY13" fmla="*/ 286898 h 448818"/>
                  <a:gd name="connsiteX14" fmla="*/ 297637 w 448779"/>
                  <a:gd name="connsiteY14" fmla="*/ 400907 h 44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8779" h="448818">
                    <a:moveTo>
                      <a:pt x="224438" y="0"/>
                    </a:moveTo>
                    <a:cubicBezTo>
                      <a:pt x="100505" y="-21"/>
                      <a:pt x="21" y="100429"/>
                      <a:pt x="0" y="224361"/>
                    </a:cubicBezTo>
                    <a:cubicBezTo>
                      <a:pt x="0" y="224390"/>
                      <a:pt x="0" y="224419"/>
                      <a:pt x="0" y="224447"/>
                    </a:cubicBezTo>
                    <a:cubicBezTo>
                      <a:pt x="-5" y="233096"/>
                      <a:pt x="501" y="241738"/>
                      <a:pt x="1515" y="250327"/>
                    </a:cubicBezTo>
                    <a:cubicBezTo>
                      <a:pt x="14596" y="363505"/>
                      <a:pt x="110467" y="448885"/>
                      <a:pt x="224399" y="448818"/>
                    </a:cubicBezTo>
                    <a:cubicBezTo>
                      <a:pt x="348305" y="448837"/>
                      <a:pt x="448761" y="348401"/>
                      <a:pt x="448780" y="224495"/>
                    </a:cubicBezTo>
                    <a:cubicBezTo>
                      <a:pt x="448780" y="224479"/>
                      <a:pt x="448780" y="224463"/>
                      <a:pt x="448780" y="224447"/>
                    </a:cubicBezTo>
                    <a:cubicBezTo>
                      <a:pt x="448656" y="100579"/>
                      <a:pt x="348305" y="178"/>
                      <a:pt x="224438" y="0"/>
                    </a:cubicBezTo>
                    <a:close/>
                    <a:moveTo>
                      <a:pt x="297637" y="400907"/>
                    </a:moveTo>
                    <a:cubicBezTo>
                      <a:pt x="274452" y="410595"/>
                      <a:pt x="249565" y="415550"/>
                      <a:pt x="224438" y="415481"/>
                    </a:cubicBezTo>
                    <a:cubicBezTo>
                      <a:pt x="127414" y="415564"/>
                      <a:pt x="45757" y="342862"/>
                      <a:pt x="34623" y="246478"/>
                    </a:cubicBezTo>
                    <a:cubicBezTo>
                      <a:pt x="31298" y="217973"/>
                      <a:pt x="34442" y="189085"/>
                      <a:pt x="43825" y="161963"/>
                    </a:cubicBezTo>
                    <a:cubicBezTo>
                      <a:pt x="78324" y="62236"/>
                      <a:pt x="187137" y="9359"/>
                      <a:pt x="286863" y="43859"/>
                    </a:cubicBezTo>
                    <a:cubicBezTo>
                      <a:pt x="386590" y="78358"/>
                      <a:pt x="439465" y="187171"/>
                      <a:pt x="404968" y="286898"/>
                    </a:cubicBezTo>
                    <a:cubicBezTo>
                      <a:pt x="387121" y="338489"/>
                      <a:pt x="348058" y="379982"/>
                      <a:pt x="297637" y="400907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E89F04-BEF8-E1EF-52DC-B9611787E11C}"/>
                  </a:ext>
                </a:extLst>
              </p:cNvPr>
              <p:cNvSpPr/>
              <p:nvPr/>
            </p:nvSpPr>
            <p:spPr>
              <a:xfrm>
                <a:off x="9169990" y="5756767"/>
                <a:ext cx="170840" cy="240734"/>
              </a:xfrm>
              <a:custGeom>
                <a:avLst/>
                <a:gdLst>
                  <a:gd name="connsiteX0" fmla="*/ 97707 w 170840"/>
                  <a:gd name="connsiteY0" fmla="*/ 98565 h 240734"/>
                  <a:gd name="connsiteX1" fmla="*/ 58655 w 170840"/>
                  <a:gd name="connsiteY1" fmla="*/ 76019 h 240734"/>
                  <a:gd name="connsiteX2" fmla="*/ 83515 w 170840"/>
                  <a:gd name="connsiteY2" fmla="*/ 58674 h 240734"/>
                  <a:gd name="connsiteX3" fmla="*/ 140170 w 170840"/>
                  <a:gd name="connsiteY3" fmla="*/ 79781 h 240734"/>
                  <a:gd name="connsiteX4" fmla="*/ 165325 w 170840"/>
                  <a:gd name="connsiteY4" fmla="*/ 44539 h 240734"/>
                  <a:gd name="connsiteX5" fmla="*/ 101765 w 170840"/>
                  <a:gd name="connsiteY5" fmla="*/ 18240 h 240734"/>
                  <a:gd name="connsiteX6" fmla="*/ 101765 w 170840"/>
                  <a:gd name="connsiteY6" fmla="*/ 0 h 240734"/>
                  <a:gd name="connsiteX7" fmla="*/ 71695 w 170840"/>
                  <a:gd name="connsiteY7" fmla="*/ 0 h 240734"/>
                  <a:gd name="connsiteX8" fmla="*/ 71695 w 170840"/>
                  <a:gd name="connsiteY8" fmla="*/ 18240 h 240734"/>
                  <a:gd name="connsiteX9" fmla="*/ 8963 w 170840"/>
                  <a:gd name="connsiteY9" fmla="*/ 80963 h 240734"/>
                  <a:gd name="connsiteX10" fmla="*/ 82972 w 170840"/>
                  <a:gd name="connsiteY10" fmla="*/ 141923 h 240734"/>
                  <a:gd name="connsiteX11" fmla="*/ 121129 w 170840"/>
                  <a:gd name="connsiteY11" fmla="*/ 163316 h 240734"/>
                  <a:gd name="connsiteX12" fmla="*/ 93088 w 170840"/>
                  <a:gd name="connsiteY12" fmla="*/ 181527 h 240734"/>
                  <a:gd name="connsiteX13" fmla="*/ 27765 w 170840"/>
                  <a:gd name="connsiteY13" fmla="*/ 156353 h 240734"/>
                  <a:gd name="connsiteX14" fmla="*/ 0 w 170840"/>
                  <a:gd name="connsiteY14" fmla="*/ 189605 h 240734"/>
                  <a:gd name="connsiteX15" fmla="*/ 71695 w 170840"/>
                  <a:gd name="connsiteY15" fmla="*/ 221685 h 240734"/>
                  <a:gd name="connsiteX16" fmla="*/ 71695 w 170840"/>
                  <a:gd name="connsiteY16" fmla="*/ 240735 h 240734"/>
                  <a:gd name="connsiteX17" fmla="*/ 101765 w 170840"/>
                  <a:gd name="connsiteY17" fmla="*/ 240735 h 240734"/>
                  <a:gd name="connsiteX18" fmla="*/ 101765 w 170840"/>
                  <a:gd name="connsiteY18" fmla="*/ 222580 h 240734"/>
                  <a:gd name="connsiteX19" fmla="*/ 170840 w 170840"/>
                  <a:gd name="connsiteY19" fmla="*/ 158115 h 240734"/>
                  <a:gd name="connsiteX20" fmla="*/ 97707 w 170840"/>
                  <a:gd name="connsiteY20" fmla="*/ 98565 h 24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0840" h="240734">
                    <a:moveTo>
                      <a:pt x="97707" y="98565"/>
                    </a:moveTo>
                    <a:cubicBezTo>
                      <a:pt x="68228" y="92212"/>
                      <a:pt x="58655" y="88163"/>
                      <a:pt x="58655" y="76019"/>
                    </a:cubicBezTo>
                    <a:cubicBezTo>
                      <a:pt x="58655" y="66189"/>
                      <a:pt x="67618" y="58674"/>
                      <a:pt x="83515" y="58674"/>
                    </a:cubicBezTo>
                    <a:cubicBezTo>
                      <a:pt x="104193" y="59360"/>
                      <a:pt x="124083" y="66770"/>
                      <a:pt x="140170" y="79781"/>
                    </a:cubicBezTo>
                    <a:lnTo>
                      <a:pt x="165325" y="44539"/>
                    </a:lnTo>
                    <a:cubicBezTo>
                      <a:pt x="147322" y="29487"/>
                      <a:pt x="125140" y="20308"/>
                      <a:pt x="101765" y="18240"/>
                    </a:cubicBezTo>
                    <a:lnTo>
                      <a:pt x="101765" y="0"/>
                    </a:lnTo>
                    <a:lnTo>
                      <a:pt x="71695" y="0"/>
                    </a:lnTo>
                    <a:lnTo>
                      <a:pt x="71695" y="18240"/>
                    </a:lnTo>
                    <a:cubicBezTo>
                      <a:pt x="33833" y="22565"/>
                      <a:pt x="8963" y="46568"/>
                      <a:pt x="8963" y="80963"/>
                    </a:cubicBezTo>
                    <a:cubicBezTo>
                      <a:pt x="8963" y="120853"/>
                      <a:pt x="40472" y="132398"/>
                      <a:pt x="82972" y="141923"/>
                    </a:cubicBezTo>
                    <a:cubicBezTo>
                      <a:pt x="111871" y="148857"/>
                      <a:pt x="121129" y="151448"/>
                      <a:pt x="121129" y="163316"/>
                    </a:cubicBezTo>
                    <a:cubicBezTo>
                      <a:pt x="121129" y="174003"/>
                      <a:pt x="111604" y="181527"/>
                      <a:pt x="93088" y="181527"/>
                    </a:cubicBezTo>
                    <a:cubicBezTo>
                      <a:pt x="69015" y="181156"/>
                      <a:pt x="45861" y="172232"/>
                      <a:pt x="27765" y="156353"/>
                    </a:cubicBezTo>
                    <a:lnTo>
                      <a:pt x="0" y="189605"/>
                    </a:lnTo>
                    <a:cubicBezTo>
                      <a:pt x="20011" y="207447"/>
                      <a:pt x="45056" y="218654"/>
                      <a:pt x="71695" y="221685"/>
                    </a:cubicBezTo>
                    <a:lnTo>
                      <a:pt x="71695" y="240735"/>
                    </a:lnTo>
                    <a:lnTo>
                      <a:pt x="101765" y="240735"/>
                    </a:lnTo>
                    <a:lnTo>
                      <a:pt x="101765" y="222580"/>
                    </a:lnTo>
                    <a:cubicBezTo>
                      <a:pt x="144837" y="219113"/>
                      <a:pt x="170840" y="195120"/>
                      <a:pt x="170840" y="158115"/>
                    </a:cubicBezTo>
                    <a:cubicBezTo>
                      <a:pt x="170859" y="120825"/>
                      <a:pt x="142227" y="108109"/>
                      <a:pt x="97707" y="9856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3966A5-2E55-9F87-2293-783037E30742}"/>
                  </a:ext>
                </a:extLst>
              </p:cNvPr>
              <p:cNvSpPr/>
              <p:nvPr/>
            </p:nvSpPr>
            <p:spPr>
              <a:xfrm>
                <a:off x="8676291" y="5319994"/>
                <a:ext cx="892488" cy="231365"/>
              </a:xfrm>
              <a:custGeom>
                <a:avLst/>
                <a:gdLst>
                  <a:gd name="connsiteX0" fmla="*/ 16687 w 892488"/>
                  <a:gd name="connsiteY0" fmla="*/ 231366 h 231365"/>
                  <a:gd name="connsiteX1" fmla="*/ 25555 w 892488"/>
                  <a:gd name="connsiteY1" fmla="*/ 228804 h 231365"/>
                  <a:gd name="connsiteX2" fmla="*/ 124920 w 892488"/>
                  <a:gd name="connsiteY2" fmla="*/ 166234 h 231365"/>
                  <a:gd name="connsiteX3" fmla="*/ 203309 w 892488"/>
                  <a:gd name="connsiteY3" fmla="*/ 160483 h 231365"/>
                  <a:gd name="connsiteX4" fmla="*/ 212207 w 892488"/>
                  <a:gd name="connsiteY4" fmla="*/ 146327 h 231365"/>
                  <a:gd name="connsiteX5" fmla="*/ 399945 w 892488"/>
                  <a:gd name="connsiteY5" fmla="*/ 176369 h 231365"/>
                  <a:gd name="connsiteX6" fmla="*/ 468495 w 892488"/>
                  <a:gd name="connsiteY6" fmla="*/ 215832 h 231365"/>
                  <a:gd name="connsiteX7" fmla="*/ 508730 w 892488"/>
                  <a:gd name="connsiteY7" fmla="*/ 173121 h 231365"/>
                  <a:gd name="connsiteX8" fmla="*/ 700020 w 892488"/>
                  <a:gd name="connsiteY8" fmla="*/ 86824 h 231365"/>
                  <a:gd name="connsiteX9" fmla="*/ 777550 w 892488"/>
                  <a:gd name="connsiteY9" fmla="*/ 102496 h 231365"/>
                  <a:gd name="connsiteX10" fmla="*/ 802319 w 892488"/>
                  <a:gd name="connsiteY10" fmla="*/ 61002 h 231365"/>
                  <a:gd name="connsiteX11" fmla="*/ 878700 w 892488"/>
                  <a:gd name="connsiteY11" fmla="*/ 48533 h 231365"/>
                  <a:gd name="connsiteX12" fmla="*/ 892235 w 892488"/>
                  <a:gd name="connsiteY12" fmla="*/ 29231 h 231365"/>
                  <a:gd name="connsiteX13" fmla="*/ 873328 w 892488"/>
                  <a:gd name="connsiteY13" fmla="*/ 15634 h 231365"/>
                  <a:gd name="connsiteX14" fmla="*/ 795223 w 892488"/>
                  <a:gd name="connsiteY14" fmla="*/ 28388 h 231365"/>
                  <a:gd name="connsiteX15" fmla="*/ 746645 w 892488"/>
                  <a:gd name="connsiteY15" fmla="*/ 4 h 231365"/>
                  <a:gd name="connsiteX16" fmla="*/ 690810 w 892488"/>
                  <a:gd name="connsiteY16" fmla="*/ 54449 h 231365"/>
                  <a:gd name="connsiteX17" fmla="*/ 504596 w 892488"/>
                  <a:gd name="connsiteY17" fmla="*/ 138402 h 231365"/>
                  <a:gd name="connsiteX18" fmla="*/ 430763 w 892488"/>
                  <a:gd name="connsiteY18" fmla="*/ 110979 h 231365"/>
                  <a:gd name="connsiteX19" fmla="*/ 401526 w 892488"/>
                  <a:gd name="connsiteY19" fmla="*/ 142860 h 231365"/>
                  <a:gd name="connsiteX20" fmla="*/ 216141 w 892488"/>
                  <a:gd name="connsiteY20" fmla="*/ 113199 h 231365"/>
                  <a:gd name="connsiteX21" fmla="*/ 150971 w 892488"/>
                  <a:gd name="connsiteY21" fmla="*/ 68516 h 231365"/>
                  <a:gd name="connsiteX22" fmla="*/ 106288 w 892488"/>
                  <a:gd name="connsiteY22" fmla="*/ 133687 h 231365"/>
                  <a:gd name="connsiteX23" fmla="*/ 107260 w 892488"/>
                  <a:gd name="connsiteY23" fmla="*/ 137964 h 231365"/>
                  <a:gd name="connsiteX24" fmla="*/ 7791 w 892488"/>
                  <a:gd name="connsiteY24" fmla="*/ 200591 h 231365"/>
                  <a:gd name="connsiteX25" fmla="*/ 2564 w 892488"/>
                  <a:gd name="connsiteY25" fmla="*/ 223577 h 231365"/>
                  <a:gd name="connsiteX26" fmla="*/ 16687 w 892488"/>
                  <a:gd name="connsiteY26" fmla="*/ 231366 h 231365"/>
                  <a:gd name="connsiteX27" fmla="*/ 746569 w 892488"/>
                  <a:gd name="connsiteY27" fmla="*/ 33341 h 231365"/>
                  <a:gd name="connsiteX28" fmla="*/ 768619 w 892488"/>
                  <a:gd name="connsiteY28" fmla="*/ 50886 h 231365"/>
                  <a:gd name="connsiteX29" fmla="*/ 768819 w 892488"/>
                  <a:gd name="connsiteY29" fmla="*/ 51658 h 231365"/>
                  <a:gd name="connsiteX30" fmla="*/ 769238 w 892488"/>
                  <a:gd name="connsiteY30" fmla="*/ 55915 h 231365"/>
                  <a:gd name="connsiteX31" fmla="*/ 746634 w 892488"/>
                  <a:gd name="connsiteY31" fmla="*/ 78516 h 231365"/>
                  <a:gd name="connsiteX32" fmla="*/ 724604 w 892488"/>
                  <a:gd name="connsiteY32" fmla="*/ 60964 h 231365"/>
                  <a:gd name="connsiteX33" fmla="*/ 723995 w 892488"/>
                  <a:gd name="connsiteY33" fmla="*/ 55915 h 231365"/>
                  <a:gd name="connsiteX34" fmla="*/ 746569 w 892488"/>
                  <a:gd name="connsiteY34" fmla="*/ 33341 h 231365"/>
                  <a:gd name="connsiteX35" fmla="*/ 431406 w 892488"/>
                  <a:gd name="connsiteY35" fmla="*/ 159614 h 231365"/>
                  <a:gd name="connsiteX36" fmla="*/ 456142 w 892488"/>
                  <a:gd name="connsiteY36" fmla="*/ 139369 h 231365"/>
                  <a:gd name="connsiteX37" fmla="*/ 475916 w 892488"/>
                  <a:gd name="connsiteY37" fmla="*/ 156757 h 231365"/>
                  <a:gd name="connsiteX38" fmla="*/ 459321 w 892488"/>
                  <a:gd name="connsiteY38" fmla="*/ 183792 h 231365"/>
                  <a:gd name="connsiteX39" fmla="*/ 453961 w 892488"/>
                  <a:gd name="connsiteY39" fmla="*/ 184408 h 231365"/>
                  <a:gd name="connsiteX40" fmla="*/ 431291 w 892488"/>
                  <a:gd name="connsiteY40" fmla="*/ 161833 h 231365"/>
                  <a:gd name="connsiteX41" fmla="*/ 431406 w 892488"/>
                  <a:gd name="connsiteY41" fmla="*/ 159614 h 231365"/>
                  <a:gd name="connsiteX42" fmla="*/ 161258 w 892488"/>
                  <a:gd name="connsiteY42" fmla="*/ 101159 h 231365"/>
                  <a:gd name="connsiteX43" fmla="*/ 183832 w 892488"/>
                  <a:gd name="connsiteY43" fmla="*/ 123733 h 231365"/>
                  <a:gd name="connsiteX44" fmla="*/ 183718 w 892488"/>
                  <a:gd name="connsiteY44" fmla="*/ 125953 h 231365"/>
                  <a:gd name="connsiteX45" fmla="*/ 161258 w 892488"/>
                  <a:gd name="connsiteY45" fmla="*/ 146403 h 231365"/>
                  <a:gd name="connsiteX46" fmla="*/ 142150 w 892488"/>
                  <a:gd name="connsiteY46" fmla="*/ 135763 h 231365"/>
                  <a:gd name="connsiteX47" fmla="*/ 149249 w 892488"/>
                  <a:gd name="connsiteY47" fmla="*/ 104624 h 231365"/>
                  <a:gd name="connsiteX48" fmla="*/ 161258 w 892488"/>
                  <a:gd name="connsiteY48" fmla="*/ 101159 h 23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92488" h="231365">
                    <a:moveTo>
                      <a:pt x="16687" y="231366"/>
                    </a:moveTo>
                    <a:cubicBezTo>
                      <a:pt x="19826" y="231366"/>
                      <a:pt x="22900" y="230478"/>
                      <a:pt x="25555" y="228804"/>
                    </a:cubicBezTo>
                    <a:lnTo>
                      <a:pt x="124920" y="166234"/>
                    </a:lnTo>
                    <a:cubicBezTo>
                      <a:pt x="148154" y="186293"/>
                      <a:pt x="183251" y="183717"/>
                      <a:pt x="203309" y="160483"/>
                    </a:cubicBezTo>
                    <a:cubicBezTo>
                      <a:pt x="206972" y="156239"/>
                      <a:pt x="209971" y="151467"/>
                      <a:pt x="212207" y="146327"/>
                    </a:cubicBezTo>
                    <a:lnTo>
                      <a:pt x="399945" y="176369"/>
                    </a:lnTo>
                    <a:cubicBezTo>
                      <a:pt x="407977" y="206196"/>
                      <a:pt x="438669" y="223864"/>
                      <a:pt x="468495" y="215832"/>
                    </a:cubicBezTo>
                    <a:cubicBezTo>
                      <a:pt x="488898" y="210338"/>
                      <a:pt x="504462" y="193815"/>
                      <a:pt x="508730" y="173121"/>
                    </a:cubicBezTo>
                    <a:lnTo>
                      <a:pt x="700020" y="86824"/>
                    </a:lnTo>
                    <a:cubicBezTo>
                      <a:pt x="717101" y="112561"/>
                      <a:pt x="751812" y="119579"/>
                      <a:pt x="777550" y="102496"/>
                    </a:cubicBezTo>
                    <a:cubicBezTo>
                      <a:pt x="791660" y="93130"/>
                      <a:pt x="800776" y="77870"/>
                      <a:pt x="802319" y="61002"/>
                    </a:cubicBezTo>
                    <a:lnTo>
                      <a:pt x="878700" y="48533"/>
                    </a:lnTo>
                    <a:cubicBezTo>
                      <a:pt x="887768" y="46940"/>
                      <a:pt x="893825" y="38299"/>
                      <a:pt x="892235" y="29231"/>
                    </a:cubicBezTo>
                    <a:cubicBezTo>
                      <a:pt x="890663" y="20319"/>
                      <a:pt x="882272" y="14283"/>
                      <a:pt x="873328" y="15634"/>
                    </a:cubicBezTo>
                    <a:lnTo>
                      <a:pt x="795223" y="28388"/>
                    </a:lnTo>
                    <a:cubicBezTo>
                      <a:pt x="785511" y="10685"/>
                      <a:pt x="766836" y="-228"/>
                      <a:pt x="746645" y="4"/>
                    </a:cubicBezTo>
                    <a:cubicBezTo>
                      <a:pt x="716368" y="54"/>
                      <a:pt x="691624" y="24182"/>
                      <a:pt x="690810" y="54449"/>
                    </a:cubicBezTo>
                    <a:lnTo>
                      <a:pt x="504596" y="138402"/>
                    </a:lnTo>
                    <a:cubicBezTo>
                      <a:pt x="491780" y="110441"/>
                      <a:pt x="458723" y="98164"/>
                      <a:pt x="430763" y="110979"/>
                    </a:cubicBezTo>
                    <a:cubicBezTo>
                      <a:pt x="417119" y="117234"/>
                      <a:pt x="406578" y="128727"/>
                      <a:pt x="401526" y="142860"/>
                    </a:cubicBezTo>
                    <a:lnTo>
                      <a:pt x="216141" y="113199"/>
                    </a:lnTo>
                    <a:cubicBezTo>
                      <a:pt x="210483" y="82863"/>
                      <a:pt x="181305" y="62858"/>
                      <a:pt x="150971" y="68516"/>
                    </a:cubicBezTo>
                    <a:cubicBezTo>
                      <a:pt x="120635" y="74174"/>
                      <a:pt x="100630" y="103352"/>
                      <a:pt x="106288" y="133687"/>
                    </a:cubicBezTo>
                    <a:cubicBezTo>
                      <a:pt x="106556" y="135124"/>
                      <a:pt x="106880" y="136551"/>
                      <a:pt x="107260" y="137964"/>
                    </a:cubicBezTo>
                    <a:lnTo>
                      <a:pt x="7791" y="200591"/>
                    </a:lnTo>
                    <a:cubicBezTo>
                      <a:pt x="0" y="205495"/>
                      <a:pt x="-2340" y="215786"/>
                      <a:pt x="2564" y="223577"/>
                    </a:cubicBezTo>
                    <a:cubicBezTo>
                      <a:pt x="5619" y="228429"/>
                      <a:pt x="10953" y="231372"/>
                      <a:pt x="16687" y="231366"/>
                    </a:cubicBezTo>
                    <a:close/>
                    <a:moveTo>
                      <a:pt x="746569" y="33341"/>
                    </a:moveTo>
                    <a:cubicBezTo>
                      <a:pt x="757118" y="33313"/>
                      <a:pt x="766276" y="40601"/>
                      <a:pt x="768619" y="50886"/>
                    </a:cubicBezTo>
                    <a:lnTo>
                      <a:pt x="768819" y="51658"/>
                    </a:lnTo>
                    <a:cubicBezTo>
                      <a:pt x="769096" y="53060"/>
                      <a:pt x="769237" y="54486"/>
                      <a:pt x="769238" y="55915"/>
                    </a:cubicBezTo>
                    <a:cubicBezTo>
                      <a:pt x="769237" y="68399"/>
                      <a:pt x="759116" y="78517"/>
                      <a:pt x="746634" y="78516"/>
                    </a:cubicBezTo>
                    <a:cubicBezTo>
                      <a:pt x="736097" y="78514"/>
                      <a:pt x="726959" y="71233"/>
                      <a:pt x="724604" y="60964"/>
                    </a:cubicBezTo>
                    <a:cubicBezTo>
                      <a:pt x="724201" y="59311"/>
                      <a:pt x="723997" y="57617"/>
                      <a:pt x="723995" y="55915"/>
                    </a:cubicBezTo>
                    <a:cubicBezTo>
                      <a:pt x="724005" y="43452"/>
                      <a:pt x="734105" y="33352"/>
                      <a:pt x="746569" y="33341"/>
                    </a:cubicBezTo>
                    <a:close/>
                    <a:moveTo>
                      <a:pt x="431406" y="159614"/>
                    </a:moveTo>
                    <a:cubicBezTo>
                      <a:pt x="432646" y="147193"/>
                      <a:pt x="443721" y="138128"/>
                      <a:pt x="456142" y="139369"/>
                    </a:cubicBezTo>
                    <a:cubicBezTo>
                      <a:pt x="465778" y="140331"/>
                      <a:pt x="473730" y="147323"/>
                      <a:pt x="475916" y="156757"/>
                    </a:cubicBezTo>
                    <a:cubicBezTo>
                      <a:pt x="478799" y="168805"/>
                      <a:pt x="471369" y="180909"/>
                      <a:pt x="459321" y="183792"/>
                    </a:cubicBezTo>
                    <a:cubicBezTo>
                      <a:pt x="457565" y="184212"/>
                      <a:pt x="455766" y="184419"/>
                      <a:pt x="453961" y="184408"/>
                    </a:cubicBezTo>
                    <a:cubicBezTo>
                      <a:pt x="441474" y="184418"/>
                      <a:pt x="431333" y="174321"/>
                      <a:pt x="431291" y="161833"/>
                    </a:cubicBezTo>
                    <a:cubicBezTo>
                      <a:pt x="431291" y="160938"/>
                      <a:pt x="431368" y="160100"/>
                      <a:pt x="431406" y="159614"/>
                    </a:cubicBezTo>
                    <a:close/>
                    <a:moveTo>
                      <a:pt x="161258" y="101159"/>
                    </a:moveTo>
                    <a:cubicBezTo>
                      <a:pt x="173721" y="101170"/>
                      <a:pt x="183821" y="111270"/>
                      <a:pt x="183832" y="123733"/>
                    </a:cubicBezTo>
                    <a:cubicBezTo>
                      <a:pt x="183832" y="124629"/>
                      <a:pt x="183756" y="125467"/>
                      <a:pt x="183718" y="125953"/>
                    </a:cubicBezTo>
                    <a:cubicBezTo>
                      <a:pt x="182538" y="137498"/>
                      <a:pt x="172863" y="146308"/>
                      <a:pt x="161258" y="146403"/>
                    </a:cubicBezTo>
                    <a:cubicBezTo>
                      <a:pt x="153464" y="146451"/>
                      <a:pt x="146214" y="142414"/>
                      <a:pt x="142150" y="135763"/>
                    </a:cubicBezTo>
                    <a:cubicBezTo>
                      <a:pt x="135512" y="125204"/>
                      <a:pt x="138690" y="111262"/>
                      <a:pt x="149249" y="104624"/>
                    </a:cubicBezTo>
                    <a:cubicBezTo>
                      <a:pt x="152846" y="102362"/>
                      <a:pt x="157009" y="101161"/>
                      <a:pt x="161258" y="101159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CE99B6-18F7-5426-41A9-B3B6CD085DA6}"/>
              </a:ext>
            </a:extLst>
          </p:cNvPr>
          <p:cNvGrpSpPr/>
          <p:nvPr/>
        </p:nvGrpSpPr>
        <p:grpSpPr>
          <a:xfrm>
            <a:off x="8676316" y="2357065"/>
            <a:ext cx="425012" cy="425012"/>
            <a:chOff x="6801201" y="2856509"/>
            <a:chExt cx="843183" cy="84318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F7727E-F79F-0501-7CAF-613B9A6EDCD4}"/>
                </a:ext>
              </a:extLst>
            </p:cNvPr>
            <p:cNvSpPr/>
            <p:nvPr/>
          </p:nvSpPr>
          <p:spPr>
            <a:xfrm>
              <a:off x="6801201" y="2856509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69" name="Graphic 45">
              <a:extLst>
                <a:ext uri="{FF2B5EF4-FFF2-40B4-BE49-F238E27FC236}">
                  <a16:creationId xmlns:a16="http://schemas.microsoft.com/office/drawing/2014/main" id="{296FC68A-2FB4-F79E-AE75-53560FF32BBB}"/>
                </a:ext>
              </a:extLst>
            </p:cNvPr>
            <p:cNvGrpSpPr/>
            <p:nvPr/>
          </p:nvGrpSpPr>
          <p:grpSpPr>
            <a:xfrm>
              <a:off x="6990080" y="3045390"/>
              <a:ext cx="465425" cy="465420"/>
              <a:chOff x="7111710" y="3664426"/>
              <a:chExt cx="890596" cy="890587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7797ED0-2FBB-6E25-F257-98C03FF84CDF}"/>
                  </a:ext>
                </a:extLst>
              </p:cNvPr>
              <p:cNvSpPr/>
              <p:nvPr/>
            </p:nvSpPr>
            <p:spPr>
              <a:xfrm>
                <a:off x="7111710" y="3845455"/>
                <a:ext cx="890596" cy="528528"/>
              </a:xfrm>
              <a:custGeom>
                <a:avLst/>
                <a:gdLst>
                  <a:gd name="connsiteX0" fmla="*/ 888353 w 890596"/>
                  <a:gd name="connsiteY0" fmla="*/ 272618 h 528528"/>
                  <a:gd name="connsiteX1" fmla="*/ 888353 w 890596"/>
                  <a:gd name="connsiteY1" fmla="*/ 255911 h 528528"/>
                  <a:gd name="connsiteX2" fmla="*/ 189554 w 890596"/>
                  <a:gd name="connsiteY2" fmla="*/ 68599 h 528528"/>
                  <a:gd name="connsiteX3" fmla="*/ 2242 w 890596"/>
                  <a:gd name="connsiteY3" fmla="*/ 255911 h 528528"/>
                  <a:gd name="connsiteX4" fmla="*/ 2242 w 890596"/>
                  <a:gd name="connsiteY4" fmla="*/ 272618 h 528528"/>
                  <a:gd name="connsiteX5" fmla="*/ 701041 w 890596"/>
                  <a:gd name="connsiteY5" fmla="*/ 459930 h 528528"/>
                  <a:gd name="connsiteX6" fmla="*/ 888353 w 890596"/>
                  <a:gd name="connsiteY6" fmla="*/ 272618 h 528528"/>
                  <a:gd name="connsiteX7" fmla="*/ 445298 w 890596"/>
                  <a:gd name="connsiteY7" fmla="*/ 495103 h 528528"/>
                  <a:gd name="connsiteX8" fmla="*/ 36047 w 890596"/>
                  <a:gd name="connsiteY8" fmla="*/ 264264 h 528528"/>
                  <a:gd name="connsiteX9" fmla="*/ 692574 w 890596"/>
                  <a:gd name="connsiteY9" fmla="*/ 102290 h 528528"/>
                  <a:gd name="connsiteX10" fmla="*/ 854549 w 890596"/>
                  <a:gd name="connsiteY10" fmla="*/ 264264 h 528528"/>
                  <a:gd name="connsiteX11" fmla="*/ 445298 w 890596"/>
                  <a:gd name="connsiteY11" fmla="*/ 495103 h 52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90596" h="528528">
                    <a:moveTo>
                      <a:pt x="888353" y="272618"/>
                    </a:moveTo>
                    <a:cubicBezTo>
                      <a:pt x="891344" y="267451"/>
                      <a:pt x="891344" y="261078"/>
                      <a:pt x="888353" y="255911"/>
                    </a:cubicBezTo>
                    <a:cubicBezTo>
                      <a:pt x="747110" y="11219"/>
                      <a:pt x="434248" y="-72644"/>
                      <a:pt x="189554" y="68599"/>
                    </a:cubicBezTo>
                    <a:cubicBezTo>
                      <a:pt x="111754" y="113508"/>
                      <a:pt x="47151" y="178111"/>
                      <a:pt x="2242" y="255911"/>
                    </a:cubicBezTo>
                    <a:cubicBezTo>
                      <a:pt x="-747" y="261078"/>
                      <a:pt x="-747" y="267451"/>
                      <a:pt x="2242" y="272618"/>
                    </a:cubicBezTo>
                    <a:cubicBezTo>
                      <a:pt x="143486" y="517310"/>
                      <a:pt x="456348" y="601173"/>
                      <a:pt x="701041" y="459930"/>
                    </a:cubicBezTo>
                    <a:cubicBezTo>
                      <a:pt x="778841" y="415021"/>
                      <a:pt x="843443" y="350418"/>
                      <a:pt x="888353" y="272618"/>
                    </a:cubicBezTo>
                    <a:close/>
                    <a:moveTo>
                      <a:pt x="445298" y="495103"/>
                    </a:moveTo>
                    <a:cubicBezTo>
                      <a:pt x="277977" y="494726"/>
                      <a:pt x="122920" y="407266"/>
                      <a:pt x="36047" y="264264"/>
                    </a:cubicBezTo>
                    <a:cubicBezTo>
                      <a:pt x="172613" y="38241"/>
                      <a:pt x="466551" y="-34278"/>
                      <a:pt x="692574" y="102290"/>
                    </a:cubicBezTo>
                    <a:cubicBezTo>
                      <a:pt x="758892" y="142361"/>
                      <a:pt x="814477" y="197947"/>
                      <a:pt x="854549" y="264264"/>
                    </a:cubicBezTo>
                    <a:cubicBezTo>
                      <a:pt x="767675" y="407266"/>
                      <a:pt x="612619" y="494726"/>
                      <a:pt x="445298" y="4951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92A1CE6-5A95-6EC1-2682-28698DE2F21C}"/>
                  </a:ext>
                </a:extLst>
              </p:cNvPr>
              <p:cNvSpPr/>
              <p:nvPr/>
            </p:nvSpPr>
            <p:spPr>
              <a:xfrm>
                <a:off x="7368670" y="3921382"/>
                <a:ext cx="376675" cy="376675"/>
              </a:xfrm>
              <a:custGeom>
                <a:avLst/>
                <a:gdLst>
                  <a:gd name="connsiteX0" fmla="*/ 188338 w 376675"/>
                  <a:gd name="connsiteY0" fmla="*/ 0 h 376675"/>
                  <a:gd name="connsiteX1" fmla="*/ 0 w 376675"/>
                  <a:gd name="connsiteY1" fmla="*/ 188338 h 376675"/>
                  <a:gd name="connsiteX2" fmla="*/ 188338 w 376675"/>
                  <a:gd name="connsiteY2" fmla="*/ 376676 h 376675"/>
                  <a:gd name="connsiteX3" fmla="*/ 376676 w 376675"/>
                  <a:gd name="connsiteY3" fmla="*/ 188338 h 376675"/>
                  <a:gd name="connsiteX4" fmla="*/ 188338 w 376675"/>
                  <a:gd name="connsiteY4" fmla="*/ 0 h 376675"/>
                  <a:gd name="connsiteX5" fmla="*/ 188338 w 376675"/>
                  <a:gd name="connsiteY5" fmla="*/ 343338 h 376675"/>
                  <a:gd name="connsiteX6" fmla="*/ 33338 w 376675"/>
                  <a:gd name="connsiteY6" fmla="*/ 188338 h 376675"/>
                  <a:gd name="connsiteX7" fmla="*/ 188338 w 376675"/>
                  <a:gd name="connsiteY7" fmla="*/ 33338 h 376675"/>
                  <a:gd name="connsiteX8" fmla="*/ 343338 w 376675"/>
                  <a:gd name="connsiteY8" fmla="*/ 188338 h 376675"/>
                  <a:gd name="connsiteX9" fmla="*/ 188338 w 376675"/>
                  <a:gd name="connsiteY9" fmla="*/ 343338 h 37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5" h="376675">
                    <a:moveTo>
                      <a:pt x="188338" y="0"/>
                    </a:moveTo>
                    <a:cubicBezTo>
                      <a:pt x="84322" y="0"/>
                      <a:pt x="0" y="84322"/>
                      <a:pt x="0" y="188338"/>
                    </a:cubicBezTo>
                    <a:cubicBezTo>
                      <a:pt x="0" y="292354"/>
                      <a:pt x="84322" y="376676"/>
                      <a:pt x="188338" y="376676"/>
                    </a:cubicBezTo>
                    <a:cubicBezTo>
                      <a:pt x="292354" y="376676"/>
                      <a:pt x="376676" y="292354"/>
                      <a:pt x="376676" y="188338"/>
                    </a:cubicBezTo>
                    <a:cubicBezTo>
                      <a:pt x="376534" y="84380"/>
                      <a:pt x="292296" y="142"/>
                      <a:pt x="188338" y="0"/>
                    </a:cubicBezTo>
                    <a:close/>
                    <a:moveTo>
                      <a:pt x="188338" y="343338"/>
                    </a:moveTo>
                    <a:cubicBezTo>
                      <a:pt x="102734" y="343338"/>
                      <a:pt x="33338" y="273942"/>
                      <a:pt x="33338" y="188338"/>
                    </a:cubicBezTo>
                    <a:cubicBezTo>
                      <a:pt x="33338" y="102734"/>
                      <a:pt x="102734" y="33338"/>
                      <a:pt x="188338" y="33338"/>
                    </a:cubicBezTo>
                    <a:cubicBezTo>
                      <a:pt x="273942" y="33338"/>
                      <a:pt x="343338" y="102734"/>
                      <a:pt x="343338" y="188338"/>
                    </a:cubicBezTo>
                    <a:cubicBezTo>
                      <a:pt x="343244" y="273903"/>
                      <a:pt x="273903" y="343244"/>
                      <a:pt x="188338" y="343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90FA48-B981-D843-9337-C31D0C3B3B38}"/>
                  </a:ext>
                </a:extLst>
              </p:cNvPr>
              <p:cNvSpPr/>
              <p:nvPr/>
            </p:nvSpPr>
            <p:spPr>
              <a:xfrm>
                <a:off x="7474902" y="4027614"/>
                <a:ext cx="164211" cy="164211"/>
              </a:xfrm>
              <a:custGeom>
                <a:avLst/>
                <a:gdLst>
                  <a:gd name="connsiteX0" fmla="*/ 82105 w 164211"/>
                  <a:gd name="connsiteY0" fmla="*/ 0 h 164211"/>
                  <a:gd name="connsiteX1" fmla="*/ 0 w 164211"/>
                  <a:gd name="connsiteY1" fmla="*/ 82105 h 164211"/>
                  <a:gd name="connsiteX2" fmla="*/ 82105 w 164211"/>
                  <a:gd name="connsiteY2" fmla="*/ 164211 h 164211"/>
                  <a:gd name="connsiteX3" fmla="*/ 164211 w 164211"/>
                  <a:gd name="connsiteY3" fmla="*/ 82105 h 164211"/>
                  <a:gd name="connsiteX4" fmla="*/ 82105 w 164211"/>
                  <a:gd name="connsiteY4" fmla="*/ 0 h 164211"/>
                  <a:gd name="connsiteX5" fmla="*/ 82105 w 164211"/>
                  <a:gd name="connsiteY5" fmla="*/ 130874 h 164211"/>
                  <a:gd name="connsiteX6" fmla="*/ 33338 w 164211"/>
                  <a:gd name="connsiteY6" fmla="*/ 82105 h 164211"/>
                  <a:gd name="connsiteX7" fmla="*/ 82105 w 164211"/>
                  <a:gd name="connsiteY7" fmla="*/ 33338 h 164211"/>
                  <a:gd name="connsiteX8" fmla="*/ 130874 w 164211"/>
                  <a:gd name="connsiteY8" fmla="*/ 82105 h 164211"/>
                  <a:gd name="connsiteX9" fmla="*/ 82105 w 164211"/>
                  <a:gd name="connsiteY9" fmla="*/ 130874 h 164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211" h="164211">
                    <a:moveTo>
                      <a:pt x="82105" y="0"/>
                    </a:moveTo>
                    <a:cubicBezTo>
                      <a:pt x="36760" y="0"/>
                      <a:pt x="0" y="36760"/>
                      <a:pt x="0" y="82105"/>
                    </a:cubicBezTo>
                    <a:cubicBezTo>
                      <a:pt x="0" y="127451"/>
                      <a:pt x="36760" y="164211"/>
                      <a:pt x="82105" y="164211"/>
                    </a:cubicBezTo>
                    <a:cubicBezTo>
                      <a:pt x="127451" y="164211"/>
                      <a:pt x="164211" y="127451"/>
                      <a:pt x="164211" y="82105"/>
                    </a:cubicBezTo>
                    <a:cubicBezTo>
                      <a:pt x="164159" y="36782"/>
                      <a:pt x="127429" y="52"/>
                      <a:pt x="82105" y="0"/>
                    </a:cubicBezTo>
                    <a:close/>
                    <a:moveTo>
                      <a:pt x="82105" y="130874"/>
                    </a:moveTo>
                    <a:cubicBezTo>
                      <a:pt x="55172" y="130874"/>
                      <a:pt x="33338" y="109039"/>
                      <a:pt x="33338" y="82105"/>
                    </a:cubicBezTo>
                    <a:cubicBezTo>
                      <a:pt x="33338" y="55172"/>
                      <a:pt x="55172" y="33338"/>
                      <a:pt x="82105" y="33338"/>
                    </a:cubicBezTo>
                    <a:cubicBezTo>
                      <a:pt x="109039" y="33338"/>
                      <a:pt x="130874" y="55172"/>
                      <a:pt x="130874" y="82105"/>
                    </a:cubicBezTo>
                    <a:cubicBezTo>
                      <a:pt x="130842" y="109026"/>
                      <a:pt x="109026" y="130842"/>
                      <a:pt x="82105" y="1308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C814D3F-1C9C-CA50-621A-67C54A9875E6}"/>
                  </a:ext>
                </a:extLst>
              </p:cNvPr>
              <p:cNvSpPr/>
              <p:nvPr/>
            </p:nvSpPr>
            <p:spPr>
              <a:xfrm>
                <a:off x="7111714" y="3664426"/>
                <a:ext cx="163096" cy="163096"/>
              </a:xfrm>
              <a:custGeom>
                <a:avLst/>
                <a:gdLst>
                  <a:gd name="connsiteX0" fmla="*/ 16669 w 163096"/>
                  <a:gd name="connsiteY0" fmla="*/ 163097 h 163096"/>
                  <a:gd name="connsiteX1" fmla="*/ 33338 w 163096"/>
                  <a:gd name="connsiteY1" fmla="*/ 146428 h 163096"/>
                  <a:gd name="connsiteX2" fmla="*/ 33338 w 163096"/>
                  <a:gd name="connsiteY2" fmla="*/ 33338 h 163096"/>
                  <a:gd name="connsiteX3" fmla="*/ 146428 w 163096"/>
                  <a:gd name="connsiteY3" fmla="*/ 33338 h 163096"/>
                  <a:gd name="connsiteX4" fmla="*/ 163097 w 163096"/>
                  <a:gd name="connsiteY4" fmla="*/ 16669 h 163096"/>
                  <a:gd name="connsiteX5" fmla="*/ 146428 w 163096"/>
                  <a:gd name="connsiteY5" fmla="*/ 0 h 163096"/>
                  <a:gd name="connsiteX6" fmla="*/ 16669 w 163096"/>
                  <a:gd name="connsiteY6" fmla="*/ 0 h 163096"/>
                  <a:gd name="connsiteX7" fmla="*/ 0 w 163096"/>
                  <a:gd name="connsiteY7" fmla="*/ 16669 h 163096"/>
                  <a:gd name="connsiteX8" fmla="*/ 0 w 163096"/>
                  <a:gd name="connsiteY8" fmla="*/ 146428 h 163096"/>
                  <a:gd name="connsiteX9" fmla="*/ 16669 w 163096"/>
                  <a:gd name="connsiteY9" fmla="*/ 163097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6669" y="163097"/>
                    </a:moveTo>
                    <a:cubicBezTo>
                      <a:pt x="25873" y="163091"/>
                      <a:pt x="33332" y="155632"/>
                      <a:pt x="33338" y="146428"/>
                    </a:cubicBezTo>
                    <a:lnTo>
                      <a:pt x="33338" y="33338"/>
                    </a:lnTo>
                    <a:lnTo>
                      <a:pt x="146428" y="33338"/>
                    </a:lnTo>
                    <a:cubicBezTo>
                      <a:pt x="155634" y="33338"/>
                      <a:pt x="163097" y="25875"/>
                      <a:pt x="163097" y="16669"/>
                    </a:cubicBezTo>
                    <a:cubicBezTo>
                      <a:pt x="163097" y="7463"/>
                      <a:pt x="155634" y="0"/>
                      <a:pt x="146428" y="0"/>
                    </a:cubicBezTo>
                    <a:lnTo>
                      <a:pt x="16669" y="0"/>
                    </a:lnTo>
                    <a:cubicBezTo>
                      <a:pt x="7465" y="6"/>
                      <a:pt x="6" y="7465"/>
                      <a:pt x="0" y="16669"/>
                    </a:cubicBezTo>
                    <a:lnTo>
                      <a:pt x="0" y="146428"/>
                    </a:lnTo>
                    <a:cubicBezTo>
                      <a:pt x="6" y="155632"/>
                      <a:pt x="7465" y="163091"/>
                      <a:pt x="16669" y="1630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2C711C-849C-4AA1-1EF9-7636CF4764D2}"/>
                  </a:ext>
                </a:extLst>
              </p:cNvPr>
              <p:cNvSpPr/>
              <p:nvPr/>
            </p:nvSpPr>
            <p:spPr>
              <a:xfrm>
                <a:off x="7839205" y="3664426"/>
                <a:ext cx="163096" cy="163096"/>
              </a:xfrm>
              <a:custGeom>
                <a:avLst/>
                <a:gdLst>
                  <a:gd name="connsiteX0" fmla="*/ 16669 w 163096"/>
                  <a:gd name="connsiteY0" fmla="*/ 33338 h 163096"/>
                  <a:gd name="connsiteX1" fmla="*/ 129759 w 163096"/>
                  <a:gd name="connsiteY1" fmla="*/ 33338 h 163096"/>
                  <a:gd name="connsiteX2" fmla="*/ 129759 w 163096"/>
                  <a:gd name="connsiteY2" fmla="*/ 146428 h 163096"/>
                  <a:gd name="connsiteX3" fmla="*/ 146428 w 163096"/>
                  <a:gd name="connsiteY3" fmla="*/ 163097 h 163096"/>
                  <a:gd name="connsiteX4" fmla="*/ 163097 w 163096"/>
                  <a:gd name="connsiteY4" fmla="*/ 146428 h 163096"/>
                  <a:gd name="connsiteX5" fmla="*/ 163097 w 163096"/>
                  <a:gd name="connsiteY5" fmla="*/ 16669 h 163096"/>
                  <a:gd name="connsiteX6" fmla="*/ 146428 w 163096"/>
                  <a:gd name="connsiteY6" fmla="*/ 0 h 163096"/>
                  <a:gd name="connsiteX7" fmla="*/ 16669 w 163096"/>
                  <a:gd name="connsiteY7" fmla="*/ 0 h 163096"/>
                  <a:gd name="connsiteX8" fmla="*/ 0 w 163096"/>
                  <a:gd name="connsiteY8" fmla="*/ 16669 h 163096"/>
                  <a:gd name="connsiteX9" fmla="*/ 16669 w 163096"/>
                  <a:gd name="connsiteY9" fmla="*/ 33338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6669" y="33338"/>
                    </a:moveTo>
                    <a:lnTo>
                      <a:pt x="129759" y="33338"/>
                    </a:lnTo>
                    <a:lnTo>
                      <a:pt x="129759" y="146428"/>
                    </a:lnTo>
                    <a:cubicBezTo>
                      <a:pt x="129759" y="155634"/>
                      <a:pt x="137227" y="163097"/>
                      <a:pt x="146428" y="163097"/>
                    </a:cubicBezTo>
                    <a:cubicBezTo>
                      <a:pt x="155629" y="163097"/>
                      <a:pt x="163097" y="155634"/>
                      <a:pt x="163097" y="146428"/>
                    </a:cubicBezTo>
                    <a:lnTo>
                      <a:pt x="163097" y="16669"/>
                    </a:lnTo>
                    <a:cubicBezTo>
                      <a:pt x="163087" y="7465"/>
                      <a:pt x="155629" y="6"/>
                      <a:pt x="146428" y="0"/>
                    </a:cubicBezTo>
                    <a:lnTo>
                      <a:pt x="16669" y="0"/>
                    </a:lnTo>
                    <a:cubicBezTo>
                      <a:pt x="7463" y="0"/>
                      <a:pt x="0" y="7463"/>
                      <a:pt x="0" y="16669"/>
                    </a:cubicBezTo>
                    <a:cubicBezTo>
                      <a:pt x="0" y="25875"/>
                      <a:pt x="7463" y="33338"/>
                      <a:pt x="16669" y="33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9E9EA90-8F35-A6C3-149F-B0C7C3AAEF44}"/>
                  </a:ext>
                </a:extLst>
              </p:cNvPr>
              <p:cNvSpPr/>
              <p:nvPr/>
            </p:nvSpPr>
            <p:spPr>
              <a:xfrm>
                <a:off x="7839205" y="4391917"/>
                <a:ext cx="163096" cy="163096"/>
              </a:xfrm>
              <a:custGeom>
                <a:avLst/>
                <a:gdLst>
                  <a:gd name="connsiteX0" fmla="*/ 146428 w 163096"/>
                  <a:gd name="connsiteY0" fmla="*/ 0 h 163096"/>
                  <a:gd name="connsiteX1" fmla="*/ 129759 w 163096"/>
                  <a:gd name="connsiteY1" fmla="*/ 16669 h 163096"/>
                  <a:gd name="connsiteX2" fmla="*/ 129759 w 163096"/>
                  <a:gd name="connsiteY2" fmla="*/ 129759 h 163096"/>
                  <a:gd name="connsiteX3" fmla="*/ 16669 w 163096"/>
                  <a:gd name="connsiteY3" fmla="*/ 129759 h 163096"/>
                  <a:gd name="connsiteX4" fmla="*/ 0 w 163096"/>
                  <a:gd name="connsiteY4" fmla="*/ 146428 h 163096"/>
                  <a:gd name="connsiteX5" fmla="*/ 16669 w 163096"/>
                  <a:gd name="connsiteY5" fmla="*/ 163097 h 163096"/>
                  <a:gd name="connsiteX6" fmla="*/ 146428 w 163096"/>
                  <a:gd name="connsiteY6" fmla="*/ 163097 h 163096"/>
                  <a:gd name="connsiteX7" fmla="*/ 163097 w 163096"/>
                  <a:gd name="connsiteY7" fmla="*/ 146428 h 163096"/>
                  <a:gd name="connsiteX8" fmla="*/ 163097 w 163096"/>
                  <a:gd name="connsiteY8" fmla="*/ 16669 h 163096"/>
                  <a:gd name="connsiteX9" fmla="*/ 146428 w 163096"/>
                  <a:gd name="connsiteY9" fmla="*/ 0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46428" y="0"/>
                    </a:moveTo>
                    <a:cubicBezTo>
                      <a:pt x="137227" y="5"/>
                      <a:pt x="129769" y="7465"/>
                      <a:pt x="129759" y="16669"/>
                    </a:cubicBezTo>
                    <a:lnTo>
                      <a:pt x="129759" y="129759"/>
                    </a:lnTo>
                    <a:lnTo>
                      <a:pt x="16669" y="129759"/>
                    </a:lnTo>
                    <a:cubicBezTo>
                      <a:pt x="7463" y="129759"/>
                      <a:pt x="0" y="137227"/>
                      <a:pt x="0" y="146428"/>
                    </a:cubicBezTo>
                    <a:cubicBezTo>
                      <a:pt x="0" y="155629"/>
                      <a:pt x="7463" y="163097"/>
                      <a:pt x="16669" y="163097"/>
                    </a:cubicBezTo>
                    <a:lnTo>
                      <a:pt x="146428" y="163097"/>
                    </a:lnTo>
                    <a:cubicBezTo>
                      <a:pt x="155629" y="163087"/>
                      <a:pt x="163087" y="155629"/>
                      <a:pt x="163097" y="146428"/>
                    </a:cubicBezTo>
                    <a:lnTo>
                      <a:pt x="163097" y="16669"/>
                    </a:lnTo>
                    <a:cubicBezTo>
                      <a:pt x="163087" y="7465"/>
                      <a:pt x="155629" y="5"/>
                      <a:pt x="14642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8E458CB-ECC3-54EF-A383-D93FEB5CAF6D}"/>
                  </a:ext>
                </a:extLst>
              </p:cNvPr>
              <p:cNvSpPr/>
              <p:nvPr/>
            </p:nvSpPr>
            <p:spPr>
              <a:xfrm>
                <a:off x="7111714" y="4391917"/>
                <a:ext cx="163096" cy="163096"/>
              </a:xfrm>
              <a:custGeom>
                <a:avLst/>
                <a:gdLst>
                  <a:gd name="connsiteX0" fmla="*/ 146428 w 163096"/>
                  <a:gd name="connsiteY0" fmla="*/ 129759 h 163096"/>
                  <a:gd name="connsiteX1" fmla="*/ 33338 w 163096"/>
                  <a:gd name="connsiteY1" fmla="*/ 129759 h 163096"/>
                  <a:gd name="connsiteX2" fmla="*/ 33338 w 163096"/>
                  <a:gd name="connsiteY2" fmla="*/ 16669 h 163096"/>
                  <a:gd name="connsiteX3" fmla="*/ 16669 w 163096"/>
                  <a:gd name="connsiteY3" fmla="*/ 0 h 163096"/>
                  <a:gd name="connsiteX4" fmla="*/ 0 w 163096"/>
                  <a:gd name="connsiteY4" fmla="*/ 16669 h 163096"/>
                  <a:gd name="connsiteX5" fmla="*/ 0 w 163096"/>
                  <a:gd name="connsiteY5" fmla="*/ 146428 h 163096"/>
                  <a:gd name="connsiteX6" fmla="*/ 16669 w 163096"/>
                  <a:gd name="connsiteY6" fmla="*/ 163097 h 163096"/>
                  <a:gd name="connsiteX7" fmla="*/ 146428 w 163096"/>
                  <a:gd name="connsiteY7" fmla="*/ 163097 h 163096"/>
                  <a:gd name="connsiteX8" fmla="*/ 163097 w 163096"/>
                  <a:gd name="connsiteY8" fmla="*/ 146428 h 163096"/>
                  <a:gd name="connsiteX9" fmla="*/ 146428 w 163096"/>
                  <a:gd name="connsiteY9" fmla="*/ 129759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46428" y="129759"/>
                    </a:moveTo>
                    <a:lnTo>
                      <a:pt x="33338" y="129759"/>
                    </a:lnTo>
                    <a:lnTo>
                      <a:pt x="33338" y="16669"/>
                    </a:lnTo>
                    <a:cubicBezTo>
                      <a:pt x="33338" y="7463"/>
                      <a:pt x="25875" y="0"/>
                      <a:pt x="16669" y="0"/>
                    </a:cubicBezTo>
                    <a:cubicBezTo>
                      <a:pt x="7463" y="0"/>
                      <a:pt x="0" y="7463"/>
                      <a:pt x="0" y="16669"/>
                    </a:cubicBezTo>
                    <a:lnTo>
                      <a:pt x="0" y="146428"/>
                    </a:lnTo>
                    <a:cubicBezTo>
                      <a:pt x="6" y="155629"/>
                      <a:pt x="7465" y="163087"/>
                      <a:pt x="16669" y="163097"/>
                    </a:cubicBezTo>
                    <a:lnTo>
                      <a:pt x="146428" y="163097"/>
                    </a:lnTo>
                    <a:cubicBezTo>
                      <a:pt x="155634" y="163097"/>
                      <a:pt x="163097" y="155629"/>
                      <a:pt x="163097" y="146428"/>
                    </a:cubicBezTo>
                    <a:cubicBezTo>
                      <a:pt x="163097" y="137227"/>
                      <a:pt x="155634" y="129759"/>
                      <a:pt x="146428" y="1297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EF142B9-83B3-6B0A-B098-56318273DD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845" b="138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85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57572C64-9553-B661-F1C4-1C4C32809901}"/>
              </a:ext>
            </a:extLst>
          </p:cNvPr>
          <p:cNvSpPr txBox="1"/>
          <p:nvPr/>
        </p:nvSpPr>
        <p:spPr>
          <a:xfrm>
            <a:off x="704037" y="428447"/>
            <a:ext cx="3360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ID" sz="2800" dirty="0"/>
              <a:t>Current Digital Landscape at XYZ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95E19C-A0EA-154D-A721-744A5C41E791}"/>
              </a:ext>
            </a:extLst>
          </p:cNvPr>
          <p:cNvSpPr txBox="1"/>
          <p:nvPr/>
        </p:nvSpPr>
        <p:spPr>
          <a:xfrm>
            <a:off x="689902" y="1632085"/>
            <a:ext cx="284272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Challenges Identified:</a:t>
            </a:r>
            <a:endParaRPr lang="en-ID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8971CB-BE52-68CB-EFEC-743935AA86A8}"/>
              </a:ext>
            </a:extLst>
          </p:cNvPr>
          <p:cNvSpPr/>
          <p:nvPr/>
        </p:nvSpPr>
        <p:spPr>
          <a:xfrm>
            <a:off x="5849604" y="1871245"/>
            <a:ext cx="5872162" cy="40640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76AEE5-68BF-11B7-06B9-CBAAF4BD142F}"/>
              </a:ext>
            </a:extLst>
          </p:cNvPr>
          <p:cNvSpPr/>
          <p:nvPr/>
        </p:nvSpPr>
        <p:spPr>
          <a:xfrm>
            <a:off x="6354272" y="3567048"/>
            <a:ext cx="227327" cy="4473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3AB4B5-FFB1-DC6E-5B9E-E23FE0CC5F89}"/>
              </a:ext>
            </a:extLst>
          </p:cNvPr>
          <p:cNvSpPr/>
          <p:nvPr/>
        </p:nvSpPr>
        <p:spPr>
          <a:xfrm>
            <a:off x="6806302" y="3671505"/>
            <a:ext cx="227327" cy="3429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267EDB-DF8A-F824-69A7-052A7B1A73A7}"/>
              </a:ext>
            </a:extLst>
          </p:cNvPr>
          <p:cNvSpPr/>
          <p:nvPr/>
        </p:nvSpPr>
        <p:spPr>
          <a:xfrm>
            <a:off x="7258332" y="3331497"/>
            <a:ext cx="227327" cy="68290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CF4602-6DE6-1621-7DC9-FE0045739965}"/>
              </a:ext>
            </a:extLst>
          </p:cNvPr>
          <p:cNvSpPr/>
          <p:nvPr/>
        </p:nvSpPr>
        <p:spPr>
          <a:xfrm>
            <a:off x="7710362" y="3461955"/>
            <a:ext cx="227327" cy="5510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7E9A2E-8A53-08D4-9B21-3A8448476B13}"/>
              </a:ext>
            </a:extLst>
          </p:cNvPr>
          <p:cNvSpPr/>
          <p:nvPr/>
        </p:nvSpPr>
        <p:spPr>
          <a:xfrm>
            <a:off x="8162392" y="3709605"/>
            <a:ext cx="227327" cy="3033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5C664E9-BBAD-8176-9EF3-243699DA2C7F}"/>
              </a:ext>
            </a:extLst>
          </p:cNvPr>
          <p:cNvSpPr/>
          <p:nvPr/>
        </p:nvSpPr>
        <p:spPr>
          <a:xfrm>
            <a:off x="8614422" y="3221925"/>
            <a:ext cx="227327" cy="79203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B839A4E-2D50-BFDD-FAF4-36451E944EDB}"/>
              </a:ext>
            </a:extLst>
          </p:cNvPr>
          <p:cNvSpPr/>
          <p:nvPr/>
        </p:nvSpPr>
        <p:spPr>
          <a:xfrm>
            <a:off x="9066452" y="3379405"/>
            <a:ext cx="227327" cy="6345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128307-BA5B-F4F0-0D39-094EB96DADA6}"/>
              </a:ext>
            </a:extLst>
          </p:cNvPr>
          <p:cNvSpPr/>
          <p:nvPr/>
        </p:nvSpPr>
        <p:spPr>
          <a:xfrm>
            <a:off x="9518482" y="3343978"/>
            <a:ext cx="227327" cy="68290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7D9CB2-D90F-0CA2-D748-4334B90F7544}"/>
              </a:ext>
            </a:extLst>
          </p:cNvPr>
          <p:cNvSpPr/>
          <p:nvPr/>
        </p:nvSpPr>
        <p:spPr>
          <a:xfrm>
            <a:off x="9970512" y="3331497"/>
            <a:ext cx="227327" cy="68290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CE587B5-F8FF-1C38-7647-C043991DEC63}"/>
              </a:ext>
            </a:extLst>
          </p:cNvPr>
          <p:cNvSpPr/>
          <p:nvPr/>
        </p:nvSpPr>
        <p:spPr>
          <a:xfrm>
            <a:off x="10422542" y="3567048"/>
            <a:ext cx="227327" cy="45983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609A75F-421E-602F-007E-73F9561FF3C6}"/>
              </a:ext>
            </a:extLst>
          </p:cNvPr>
          <p:cNvSpPr/>
          <p:nvPr/>
        </p:nvSpPr>
        <p:spPr>
          <a:xfrm>
            <a:off x="10874575" y="3100005"/>
            <a:ext cx="227327" cy="926879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A10BF3-CCC4-FCBB-26A9-DB76375AE112}"/>
              </a:ext>
            </a:extLst>
          </p:cNvPr>
          <p:cNvSpPr/>
          <p:nvPr/>
        </p:nvSpPr>
        <p:spPr>
          <a:xfrm flipV="1">
            <a:off x="6373500" y="4187421"/>
            <a:ext cx="227327" cy="4473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9559CBF-2E07-0689-F755-0B350C33C879}"/>
              </a:ext>
            </a:extLst>
          </p:cNvPr>
          <p:cNvSpPr/>
          <p:nvPr/>
        </p:nvSpPr>
        <p:spPr>
          <a:xfrm flipV="1">
            <a:off x="6825530" y="4187421"/>
            <a:ext cx="227327" cy="3429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6698C8A-3CE4-F610-F360-A74D68354BB2}"/>
              </a:ext>
            </a:extLst>
          </p:cNvPr>
          <p:cNvSpPr/>
          <p:nvPr/>
        </p:nvSpPr>
        <p:spPr>
          <a:xfrm flipV="1">
            <a:off x="7277560" y="4187422"/>
            <a:ext cx="227327" cy="6829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E313391-382E-9E89-D002-B4533B13D4C6}"/>
              </a:ext>
            </a:extLst>
          </p:cNvPr>
          <p:cNvSpPr/>
          <p:nvPr/>
        </p:nvSpPr>
        <p:spPr>
          <a:xfrm flipV="1">
            <a:off x="7729590" y="4188868"/>
            <a:ext cx="227327" cy="551003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CDFEB6C-AADA-ADAA-7C12-E1B867832B40}"/>
              </a:ext>
            </a:extLst>
          </p:cNvPr>
          <p:cNvSpPr/>
          <p:nvPr/>
        </p:nvSpPr>
        <p:spPr>
          <a:xfrm flipV="1">
            <a:off x="8181620" y="4188868"/>
            <a:ext cx="227327" cy="3033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5D527C-E666-3D99-11D8-5060A633676C}"/>
              </a:ext>
            </a:extLst>
          </p:cNvPr>
          <p:cNvSpPr/>
          <p:nvPr/>
        </p:nvSpPr>
        <p:spPr>
          <a:xfrm flipV="1">
            <a:off x="8633650" y="4187864"/>
            <a:ext cx="227327" cy="79203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59751EA-CA08-2B58-A290-69E1481D6563}"/>
              </a:ext>
            </a:extLst>
          </p:cNvPr>
          <p:cNvSpPr/>
          <p:nvPr/>
        </p:nvSpPr>
        <p:spPr>
          <a:xfrm flipV="1">
            <a:off x="9085680" y="4187864"/>
            <a:ext cx="227327" cy="6345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5B00F6A-482E-607D-ABB4-1A4CD0E49FBF}"/>
              </a:ext>
            </a:extLst>
          </p:cNvPr>
          <p:cNvSpPr/>
          <p:nvPr/>
        </p:nvSpPr>
        <p:spPr>
          <a:xfrm flipV="1">
            <a:off x="9537710" y="4174942"/>
            <a:ext cx="227327" cy="6829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291C9C4-A40F-83FD-DFBB-C9B102C84BE1}"/>
              </a:ext>
            </a:extLst>
          </p:cNvPr>
          <p:cNvSpPr/>
          <p:nvPr/>
        </p:nvSpPr>
        <p:spPr>
          <a:xfrm flipV="1">
            <a:off x="9989740" y="4187423"/>
            <a:ext cx="227327" cy="6829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77AFC11-13EB-8FA9-E8C5-A3B0709F868D}"/>
              </a:ext>
            </a:extLst>
          </p:cNvPr>
          <p:cNvSpPr/>
          <p:nvPr/>
        </p:nvSpPr>
        <p:spPr>
          <a:xfrm flipV="1">
            <a:off x="10441770" y="4174942"/>
            <a:ext cx="227327" cy="45983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55D4302-E660-F130-FA5C-0D719A60DC15}"/>
              </a:ext>
            </a:extLst>
          </p:cNvPr>
          <p:cNvSpPr/>
          <p:nvPr/>
        </p:nvSpPr>
        <p:spPr>
          <a:xfrm flipV="1">
            <a:off x="10893803" y="4174942"/>
            <a:ext cx="227327" cy="9268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416B9F-1431-FC2B-F7D9-BA05A1E7A73C}"/>
              </a:ext>
            </a:extLst>
          </p:cNvPr>
          <p:cNvCxnSpPr>
            <a:cxnSpLocks/>
          </p:cNvCxnSpPr>
          <p:nvPr/>
        </p:nvCxnSpPr>
        <p:spPr>
          <a:xfrm>
            <a:off x="6119025" y="4092924"/>
            <a:ext cx="53330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21B79-7BCD-D278-CF8F-624726877820}"/>
              </a:ext>
            </a:extLst>
          </p:cNvPr>
          <p:cNvSpPr/>
          <p:nvPr/>
        </p:nvSpPr>
        <p:spPr>
          <a:xfrm>
            <a:off x="11452108" y="4045674"/>
            <a:ext cx="94498" cy="94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3AE5A66-3B56-07AC-3E83-7612B511EBB9}"/>
              </a:ext>
            </a:extLst>
          </p:cNvPr>
          <p:cNvSpPr/>
          <p:nvPr/>
        </p:nvSpPr>
        <p:spPr>
          <a:xfrm>
            <a:off x="6024764" y="4041509"/>
            <a:ext cx="94498" cy="94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2360F7-1E14-CF72-DF89-EB8952EF99F7}"/>
              </a:ext>
            </a:extLst>
          </p:cNvPr>
          <p:cNvSpPr txBox="1"/>
          <p:nvPr/>
        </p:nvSpPr>
        <p:spPr>
          <a:xfrm>
            <a:off x="6173407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2027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878208-A27F-D36C-44E7-CE1881F19D12}"/>
              </a:ext>
            </a:extLst>
          </p:cNvPr>
          <p:cNvSpPr txBox="1"/>
          <p:nvPr/>
        </p:nvSpPr>
        <p:spPr>
          <a:xfrm>
            <a:off x="7262105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2030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9429F0-54AF-2EE0-486F-037E89A5F7DD}"/>
              </a:ext>
            </a:extLst>
          </p:cNvPr>
          <p:cNvSpPr txBox="1"/>
          <p:nvPr/>
        </p:nvSpPr>
        <p:spPr>
          <a:xfrm>
            <a:off x="8350803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2035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B647CE-A42D-BCBC-D48D-08C5FF505D35}"/>
              </a:ext>
            </a:extLst>
          </p:cNvPr>
          <p:cNvSpPr txBox="1"/>
          <p:nvPr/>
        </p:nvSpPr>
        <p:spPr>
          <a:xfrm>
            <a:off x="9439501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2040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65548-5042-044D-F9A0-1CECD5D90911}"/>
              </a:ext>
            </a:extLst>
          </p:cNvPr>
          <p:cNvSpPr txBox="1"/>
          <p:nvPr/>
        </p:nvSpPr>
        <p:spPr>
          <a:xfrm>
            <a:off x="10528200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2045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2F815A-481C-C888-FE40-6CCB71AAC163}"/>
              </a:ext>
            </a:extLst>
          </p:cNvPr>
          <p:cNvSpPr txBox="1"/>
          <p:nvPr/>
        </p:nvSpPr>
        <p:spPr>
          <a:xfrm>
            <a:off x="6173407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13%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1135B8-7D85-A17D-AA3C-5E172B12F889}"/>
              </a:ext>
            </a:extLst>
          </p:cNvPr>
          <p:cNvSpPr txBox="1"/>
          <p:nvPr/>
        </p:nvSpPr>
        <p:spPr>
          <a:xfrm>
            <a:off x="7262105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25%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EED9-4DB0-E1FE-9DCF-47832D6BB9CD}"/>
              </a:ext>
            </a:extLst>
          </p:cNvPr>
          <p:cNvSpPr txBox="1"/>
          <p:nvPr/>
        </p:nvSpPr>
        <p:spPr>
          <a:xfrm>
            <a:off x="8350803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34%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721584-0D96-2CAA-9CFF-D2F3BB129DD5}"/>
              </a:ext>
            </a:extLst>
          </p:cNvPr>
          <p:cNvSpPr txBox="1"/>
          <p:nvPr/>
        </p:nvSpPr>
        <p:spPr>
          <a:xfrm>
            <a:off x="9439501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43%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2F4768-CBEC-F3B3-428A-19FE1EF99E03}"/>
              </a:ext>
            </a:extLst>
          </p:cNvPr>
          <p:cNvSpPr txBox="1"/>
          <p:nvPr/>
        </p:nvSpPr>
        <p:spPr>
          <a:xfrm>
            <a:off x="10528200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56%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DA3AD35-B2CD-1346-CB35-AD2E399E42D3}"/>
              </a:ext>
            </a:extLst>
          </p:cNvPr>
          <p:cNvSpPr/>
          <p:nvPr/>
        </p:nvSpPr>
        <p:spPr>
          <a:xfrm>
            <a:off x="5917538" y="553044"/>
            <a:ext cx="2451910" cy="1623458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E52DC1-1426-9F5E-3710-04553B8399F4}"/>
              </a:ext>
            </a:extLst>
          </p:cNvPr>
          <p:cNvSpPr txBox="1"/>
          <p:nvPr/>
        </p:nvSpPr>
        <p:spPr>
          <a:xfrm>
            <a:off x="6038853" y="971943"/>
            <a:ext cx="185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AI-driven defense analytics.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617D3F-89CC-415C-B3C2-E12ECC9D4DD5}"/>
              </a:ext>
            </a:extLst>
          </p:cNvPr>
          <p:cNvSpPr txBox="1"/>
          <p:nvPr/>
        </p:nvSpPr>
        <p:spPr>
          <a:xfrm>
            <a:off x="6027028" y="1357656"/>
            <a:ext cx="2067407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Expected to grow at </a:t>
            </a:r>
            <a:r>
              <a:rPr lang="en-US" sz="1100" b="1" dirty="0"/>
              <a:t>a CAGR of 13.3%</a:t>
            </a:r>
            <a:r>
              <a:rPr lang="en-US" sz="1100" dirty="0"/>
              <a:t> from 2024-2030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FEAC5EE-005E-7980-C27A-0A040021505D}"/>
              </a:ext>
            </a:extLst>
          </p:cNvPr>
          <p:cNvSpPr/>
          <p:nvPr/>
        </p:nvSpPr>
        <p:spPr>
          <a:xfrm>
            <a:off x="9151169" y="557201"/>
            <a:ext cx="2451910" cy="1623458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FC3EDC-943F-AAE2-D1BA-1FFDA6D64EE4}"/>
              </a:ext>
            </a:extLst>
          </p:cNvPr>
          <p:cNvSpPr txBox="1"/>
          <p:nvPr/>
        </p:nvSpPr>
        <p:spPr>
          <a:xfrm>
            <a:off x="9269685" y="925777"/>
            <a:ext cx="19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Predictive Analysis.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9DA7F-4FD4-38A5-ECB5-1110CA9535F6}"/>
              </a:ext>
            </a:extLst>
          </p:cNvPr>
          <p:cNvSpPr txBox="1"/>
          <p:nvPr/>
        </p:nvSpPr>
        <p:spPr>
          <a:xfrm>
            <a:off x="9281536" y="1239679"/>
            <a:ext cx="2067407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Global digital transformation spending is projected to reach </a:t>
            </a:r>
            <a:r>
              <a:rPr lang="en-US" sz="1100" b="1" dirty="0"/>
              <a:t>$3.4 trillion by 2026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80F3C-9A33-6A04-1AC9-DC5D44A100F2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0D9196-88C6-6C01-BBA8-87778C9AA0EE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3EA460-82B1-5652-5C96-AD1867CBA53B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279ABB-CBC2-8B3C-9232-39E938B9BED0}"/>
              </a:ext>
            </a:extLst>
          </p:cNvPr>
          <p:cNvSpPr txBox="1"/>
          <p:nvPr/>
        </p:nvSpPr>
        <p:spPr>
          <a:xfrm>
            <a:off x="629676" y="1958493"/>
            <a:ext cx="4895401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🚨 Resistance to Change – </a:t>
            </a:r>
            <a:r>
              <a:rPr lang="en-US" sz="1200" dirty="0"/>
              <a:t>Employees hesitant to adopt new technologies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Siloed Data &amp; Workflows – </a:t>
            </a:r>
            <a:r>
              <a:rPr lang="en-US" sz="1200" dirty="0"/>
              <a:t>Lack of centralized data-sharing platforms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Cybersecurity Risks – </a:t>
            </a:r>
            <a:r>
              <a:rPr lang="en-US" sz="1200" dirty="0"/>
              <a:t>Low compliance with security protocols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Legacy Systems – </a:t>
            </a:r>
            <a:r>
              <a:rPr lang="en-US" sz="1200" dirty="0"/>
              <a:t>Slowing down operational efficiency</a:t>
            </a:r>
            <a:r>
              <a:rPr lang="en-US" sz="1200" b="1" dirty="0"/>
              <a:t>.</a:t>
            </a:r>
            <a:endParaRPr lang="en-US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C284BD-1408-0A31-781B-CDF83B88917E}"/>
              </a:ext>
            </a:extLst>
          </p:cNvPr>
          <p:cNvGrpSpPr/>
          <p:nvPr/>
        </p:nvGrpSpPr>
        <p:grpSpPr>
          <a:xfrm>
            <a:off x="7942863" y="1771950"/>
            <a:ext cx="311386" cy="300654"/>
            <a:chOff x="7817250" y="-472289"/>
            <a:chExt cx="378968" cy="36590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9788CE-EC39-497A-D78D-2B91FD69846A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F3AA27-040F-9BCC-9432-846024268F97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A4EF86-C596-E519-6E1F-847F4926E8BB}"/>
              </a:ext>
            </a:extLst>
          </p:cNvPr>
          <p:cNvGrpSpPr/>
          <p:nvPr/>
        </p:nvGrpSpPr>
        <p:grpSpPr>
          <a:xfrm>
            <a:off x="11247461" y="1811398"/>
            <a:ext cx="311386" cy="300654"/>
            <a:chOff x="7817250" y="-472289"/>
            <a:chExt cx="378968" cy="365908"/>
          </a:xfrm>
        </p:grpSpPr>
        <p:sp>
          <p:nvSpPr>
            <p:cNvPr id="29" name="Rectangle: Rounded Corners 22">
              <a:extLst>
                <a:ext uri="{FF2B5EF4-FFF2-40B4-BE49-F238E27FC236}">
                  <a16:creationId xmlns:a16="http://schemas.microsoft.com/office/drawing/2014/main" id="{65E51AF6-DAA0-AE39-1CB1-76AF7B6FBBB4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89C8B1-77B1-304B-99C5-70E93D21656C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F215B-CF1C-8D4B-FF93-86F0DCB4D0B1}"/>
              </a:ext>
            </a:extLst>
          </p:cNvPr>
          <p:cNvSpPr txBox="1"/>
          <p:nvPr/>
        </p:nvSpPr>
        <p:spPr>
          <a:xfrm>
            <a:off x="661926" y="3861013"/>
            <a:ext cx="3212586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Opportunities for Growth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9E4EA-BA15-DAEB-CC50-6CE1BD97B734}"/>
              </a:ext>
            </a:extLst>
          </p:cNvPr>
          <p:cNvSpPr txBox="1"/>
          <p:nvPr/>
        </p:nvSpPr>
        <p:spPr>
          <a:xfrm>
            <a:off x="601700" y="4187421"/>
            <a:ext cx="5278484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AI &amp; Automation Implementation</a:t>
            </a:r>
            <a:r>
              <a:rPr lang="en-US" sz="1200" dirty="0"/>
              <a:t> → Potential </a:t>
            </a:r>
            <a:r>
              <a:rPr lang="en-US" sz="1200" b="1" dirty="0"/>
              <a:t>40% reduction in costs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Cross-Functional Collaboration Tools</a:t>
            </a:r>
            <a:r>
              <a:rPr lang="en-US" sz="1200" dirty="0"/>
              <a:t> → Boosts efficiency by </a:t>
            </a:r>
            <a:r>
              <a:rPr lang="en-US" sz="1200" b="1" dirty="0"/>
              <a:t>30%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Cybersecurity Investment</a:t>
            </a:r>
            <a:r>
              <a:rPr lang="en-US" sz="1200" dirty="0"/>
              <a:t> → Reduces risk exposure by </a:t>
            </a:r>
            <a:r>
              <a:rPr lang="en-US" sz="1200" b="1" dirty="0"/>
              <a:t>60%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AI-Driven Predictive Analytics</a:t>
            </a:r>
            <a:r>
              <a:rPr lang="en-US" sz="1200" dirty="0"/>
              <a:t> → Enhances </a:t>
            </a:r>
            <a:r>
              <a:rPr lang="en-US" sz="1200" b="1" dirty="0"/>
              <a:t>real-time decision-making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B5786A-E6B5-1039-4227-0144EA17A6A2}"/>
              </a:ext>
            </a:extLst>
          </p:cNvPr>
          <p:cNvSpPr/>
          <p:nvPr/>
        </p:nvSpPr>
        <p:spPr>
          <a:xfrm rot="10800000">
            <a:off x="423863" y="826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C619D-E744-ED3A-6713-94B527D9ACE6}"/>
              </a:ext>
            </a:extLst>
          </p:cNvPr>
          <p:cNvSpPr txBox="1"/>
          <p:nvPr/>
        </p:nvSpPr>
        <p:spPr>
          <a:xfrm>
            <a:off x="117910" y="298482"/>
            <a:ext cx="207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gradFill>
                  <a:gsLst>
                    <a:gs pos="0">
                      <a:schemeClr val="accent3"/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Digital-Transformation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85BAE-49E9-A54E-623D-2B62E85D683B}"/>
              </a:ext>
            </a:extLst>
          </p:cNvPr>
          <p:cNvSpPr txBox="1"/>
          <p:nvPr/>
        </p:nvSpPr>
        <p:spPr>
          <a:xfrm>
            <a:off x="1603094" y="1471178"/>
            <a:ext cx="89858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"Digital transformation is not just about technology, it's about creating a culture of innovation." </a:t>
            </a:r>
            <a:endParaRPr lang="en-ID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F4E0-C48D-69DF-9864-A04356EE1980}"/>
              </a:ext>
            </a:extLst>
          </p:cNvPr>
          <p:cNvSpPr txBox="1"/>
          <p:nvPr/>
        </p:nvSpPr>
        <p:spPr>
          <a:xfrm>
            <a:off x="4933259" y="3802320"/>
            <a:ext cx="23254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latin typeface="+mj-lt"/>
              </a:rPr>
              <a:t>– Thomas Siebel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7CB4F99-A40A-AFAA-B3CE-73F5CE3771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715" b="37715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A8EAE-643C-B7AD-3B0E-40EF324D226C}"/>
              </a:ext>
            </a:extLst>
          </p:cNvPr>
          <p:cNvSpPr txBox="1"/>
          <p:nvPr/>
        </p:nvSpPr>
        <p:spPr>
          <a:xfrm>
            <a:off x="4247718" y="948205"/>
            <a:ext cx="482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>
                <a:latin typeface="+mj-lt"/>
              </a:defRPr>
            </a:lvl1pPr>
          </a:lstStyle>
          <a:p>
            <a:r>
              <a:rPr lang="en-US" sz="2400" dirty="0"/>
              <a:t>Why Digital Transformation?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064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"/>
          <p:cNvSpPr/>
          <p:nvPr/>
        </p:nvSpPr>
        <p:spPr>
          <a:xfrm>
            <a:off x="831234" y="616640"/>
            <a:ext cx="5102287" cy="113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297" y="0"/>
                </a:lnTo>
                <a:lnTo>
                  <a:pt x="21600" y="11016"/>
                </a:lnTo>
                <a:lnTo>
                  <a:pt x="19297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398" name="Rounded Rectangle"/>
          <p:cNvSpPr/>
          <p:nvPr/>
        </p:nvSpPr>
        <p:spPr>
          <a:xfrm>
            <a:off x="9300056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399" name="Rounded Rectangle"/>
          <p:cNvSpPr/>
          <p:nvPr/>
        </p:nvSpPr>
        <p:spPr>
          <a:xfrm>
            <a:off x="7179275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400" name="Rounded Rectangle"/>
          <p:cNvSpPr/>
          <p:nvPr/>
        </p:nvSpPr>
        <p:spPr>
          <a:xfrm>
            <a:off x="5058494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401" name="Rounded Rectangle"/>
          <p:cNvSpPr/>
          <p:nvPr/>
        </p:nvSpPr>
        <p:spPr>
          <a:xfrm>
            <a:off x="2937713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402" name="Rounded Rectangle"/>
          <p:cNvSpPr/>
          <p:nvPr/>
        </p:nvSpPr>
        <p:spPr>
          <a:xfrm>
            <a:off x="816932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3" name="Venn diagram"/>
          <p:cNvSpPr txBox="1"/>
          <p:nvPr/>
        </p:nvSpPr>
        <p:spPr>
          <a:xfrm>
            <a:off x="864322" y="924671"/>
            <a:ext cx="525297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4600"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3600" dirty="0">
                <a:latin typeface="Open Sans (Headings)"/>
              </a:rPr>
              <a:t>Digital Maturity Levels</a:t>
            </a:r>
          </a:p>
        </p:txBody>
      </p:sp>
      <p:sp>
        <p:nvSpPr>
          <p:cNvPr id="40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61022" y="3968574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change has been discussed in some areas, but there is still no implementation strategy.</a:t>
            </a:r>
          </a:p>
        </p:txBody>
      </p:sp>
      <p:sp>
        <p:nvSpPr>
          <p:cNvPr id="40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075814" y="3968574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transformation has already been carried out with certain projects, but no cross-departmental corporate strategy can be defined.</a:t>
            </a:r>
          </a:p>
        </p:txBody>
      </p:sp>
      <p:sp>
        <p:nvSpPr>
          <p:cNvPr id="40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193242" y="3968574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>
                <a:solidFill>
                  <a:schemeClr val="tx2"/>
                </a:solidFill>
              </a:rPr>
              <a:t>Strategies are developed from pilot projects experiences. A basic awareness of digital change develops within the company.</a:t>
            </a:r>
          </a:p>
        </p:txBody>
      </p:sp>
      <p:sp>
        <p:nvSpPr>
          <p:cNvPr id="40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330314" y="3968574"/>
            <a:ext cx="1795695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media is integrated more deeply into business models where strategies have been developed  and implemented. Core processes products and series are digitized.</a:t>
            </a:r>
          </a:p>
        </p:txBody>
      </p:sp>
      <p:sp>
        <p:nvSpPr>
          <p:cNvPr id="40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46302" y="3968574"/>
            <a:ext cx="1795695" cy="178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>
                <a:solidFill>
                  <a:schemeClr val="tx2"/>
                </a:solidFill>
              </a:rPr>
              <a:t>New approaches are emerging through the digitisation of core processes, products, and services. New control models are required. Corporate culture has undergone a lasting change.</a:t>
            </a:r>
          </a:p>
        </p:txBody>
      </p:sp>
      <p:sp>
        <p:nvSpPr>
          <p:cNvPr id="409" name="Shape"/>
          <p:cNvSpPr/>
          <p:nvPr/>
        </p:nvSpPr>
        <p:spPr>
          <a:xfrm>
            <a:off x="9302706" y="1595441"/>
            <a:ext cx="2057401" cy="215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8" y="1503"/>
                  <a:pt x="7227" y="2871"/>
                  <a:pt x="0" y="410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rgbClr val="535353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0" name="Shape"/>
          <p:cNvSpPr/>
          <p:nvPr/>
        </p:nvSpPr>
        <p:spPr>
          <a:xfrm>
            <a:off x="7181806" y="2015930"/>
            <a:ext cx="2057401" cy="1735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3" y="1507"/>
                  <a:pt x="7222" y="2847"/>
                  <a:pt x="0" y="401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3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1" name="Shape"/>
          <p:cNvSpPr/>
          <p:nvPr/>
        </p:nvSpPr>
        <p:spPr>
          <a:xfrm>
            <a:off x="5060906" y="2347520"/>
            <a:ext cx="2057401" cy="1404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337" y="648"/>
                  <a:pt x="15069" y="1268"/>
                  <a:pt x="11798" y="1832"/>
                </a:cubicBezTo>
                <a:cubicBezTo>
                  <a:pt x="7869" y="2508"/>
                  <a:pt x="3937" y="3104"/>
                  <a:pt x="0" y="365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2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2" name="Shape"/>
          <p:cNvSpPr/>
          <p:nvPr/>
        </p:nvSpPr>
        <p:spPr>
          <a:xfrm>
            <a:off x="2940006" y="2591399"/>
            <a:ext cx="2057401" cy="116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11" y="1207"/>
                  <a:pt x="7209" y="2166"/>
                  <a:pt x="0" y="287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3" name="Shape"/>
          <p:cNvSpPr/>
          <p:nvPr/>
        </p:nvSpPr>
        <p:spPr>
          <a:xfrm>
            <a:off x="819106" y="2749355"/>
            <a:ext cx="2057401" cy="100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6" y="800"/>
                  <a:pt x="7205" y="1310"/>
                  <a:pt x="0" y="153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4" name="Shape"/>
          <p:cNvSpPr/>
          <p:nvPr/>
        </p:nvSpPr>
        <p:spPr>
          <a:xfrm>
            <a:off x="9302706" y="1595441"/>
            <a:ext cx="2057401" cy="215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8" y="1503"/>
                  <a:pt x="7227" y="2871"/>
                  <a:pt x="0" y="410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3535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 dirty="0"/>
          </a:p>
        </p:txBody>
      </p:sp>
      <p:sp>
        <p:nvSpPr>
          <p:cNvPr id="415" name="Shape"/>
          <p:cNvSpPr/>
          <p:nvPr/>
        </p:nvSpPr>
        <p:spPr>
          <a:xfrm>
            <a:off x="7181806" y="2015930"/>
            <a:ext cx="2057401" cy="1735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3" y="1507"/>
                  <a:pt x="7222" y="2847"/>
                  <a:pt x="0" y="401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6" name="Shape"/>
          <p:cNvSpPr/>
          <p:nvPr/>
        </p:nvSpPr>
        <p:spPr>
          <a:xfrm>
            <a:off x="5060906" y="2347520"/>
            <a:ext cx="2057401" cy="1404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337" y="648"/>
                  <a:pt x="15069" y="1268"/>
                  <a:pt x="11798" y="1832"/>
                </a:cubicBezTo>
                <a:cubicBezTo>
                  <a:pt x="7869" y="2508"/>
                  <a:pt x="3937" y="3104"/>
                  <a:pt x="0" y="365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7" name="Shape"/>
          <p:cNvSpPr/>
          <p:nvPr/>
        </p:nvSpPr>
        <p:spPr>
          <a:xfrm>
            <a:off x="2940006" y="2591399"/>
            <a:ext cx="2057401" cy="116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11" y="1207"/>
                  <a:pt x="7209" y="2166"/>
                  <a:pt x="0" y="287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8" name="Shape"/>
          <p:cNvSpPr/>
          <p:nvPr/>
        </p:nvSpPr>
        <p:spPr>
          <a:xfrm>
            <a:off x="819106" y="2749355"/>
            <a:ext cx="2057401" cy="100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6" y="800"/>
                  <a:pt x="7205" y="1310"/>
                  <a:pt x="0" y="153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9" name="Line"/>
          <p:cNvSpPr/>
          <p:nvPr/>
        </p:nvSpPr>
        <p:spPr>
          <a:xfrm flipH="1">
            <a:off x="9272295" y="2015929"/>
            <a:ext cx="4301" cy="3979727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0" name="Line"/>
          <p:cNvSpPr/>
          <p:nvPr/>
        </p:nvSpPr>
        <p:spPr>
          <a:xfrm>
            <a:off x="7146747" y="2347519"/>
            <a:ext cx="5927" cy="3648137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1" name="Line"/>
          <p:cNvSpPr/>
          <p:nvPr/>
        </p:nvSpPr>
        <p:spPr>
          <a:xfrm>
            <a:off x="5012348" y="2591399"/>
            <a:ext cx="18671" cy="3404258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2" name="Line"/>
          <p:cNvSpPr/>
          <p:nvPr/>
        </p:nvSpPr>
        <p:spPr>
          <a:xfrm>
            <a:off x="2909273" y="2749355"/>
            <a:ext cx="1683" cy="3246302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3" name="Shape"/>
          <p:cNvSpPr/>
          <p:nvPr/>
        </p:nvSpPr>
        <p:spPr>
          <a:xfrm>
            <a:off x="812562" y="4258609"/>
            <a:ext cx="10541001" cy="171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593" y="8"/>
                  <a:pt x="21586" y="14"/>
                  <a:pt x="21578" y="22"/>
                </a:cubicBezTo>
                <a:lnTo>
                  <a:pt x="17384" y="20527"/>
                </a:lnTo>
                <a:lnTo>
                  <a:pt x="17384" y="21431"/>
                </a:lnTo>
                <a:lnTo>
                  <a:pt x="21600" y="821"/>
                </a:lnTo>
                <a:lnTo>
                  <a:pt x="21600" y="0"/>
                </a:lnTo>
                <a:close/>
                <a:moveTo>
                  <a:pt x="21319" y="294"/>
                </a:moveTo>
                <a:cubicBezTo>
                  <a:pt x="21241" y="377"/>
                  <a:pt x="21162" y="458"/>
                  <a:pt x="21084" y="541"/>
                </a:cubicBezTo>
                <a:lnTo>
                  <a:pt x="17384" y="18626"/>
                </a:lnTo>
                <a:lnTo>
                  <a:pt x="17384" y="19531"/>
                </a:lnTo>
                <a:lnTo>
                  <a:pt x="21319" y="294"/>
                </a:lnTo>
                <a:close/>
                <a:moveTo>
                  <a:pt x="20824" y="813"/>
                </a:moveTo>
                <a:cubicBezTo>
                  <a:pt x="20745" y="895"/>
                  <a:pt x="20667" y="981"/>
                  <a:pt x="20588" y="1062"/>
                </a:cubicBezTo>
                <a:lnTo>
                  <a:pt x="17384" y="16724"/>
                </a:lnTo>
                <a:lnTo>
                  <a:pt x="17384" y="17628"/>
                </a:lnTo>
                <a:lnTo>
                  <a:pt x="20824" y="813"/>
                </a:lnTo>
                <a:close/>
                <a:moveTo>
                  <a:pt x="20332" y="1318"/>
                </a:moveTo>
                <a:cubicBezTo>
                  <a:pt x="20254" y="1396"/>
                  <a:pt x="20177" y="1473"/>
                  <a:pt x="20099" y="1551"/>
                </a:cubicBezTo>
                <a:lnTo>
                  <a:pt x="17384" y="14823"/>
                </a:lnTo>
                <a:lnTo>
                  <a:pt x="17384" y="15728"/>
                </a:lnTo>
                <a:lnTo>
                  <a:pt x="20332" y="1318"/>
                </a:lnTo>
                <a:close/>
                <a:moveTo>
                  <a:pt x="19843" y="1807"/>
                </a:moveTo>
                <a:cubicBezTo>
                  <a:pt x="19765" y="1884"/>
                  <a:pt x="19688" y="1964"/>
                  <a:pt x="19610" y="2040"/>
                </a:cubicBezTo>
                <a:lnTo>
                  <a:pt x="17384" y="12923"/>
                </a:lnTo>
                <a:lnTo>
                  <a:pt x="17384" y="13827"/>
                </a:lnTo>
                <a:lnTo>
                  <a:pt x="19843" y="1807"/>
                </a:lnTo>
                <a:close/>
                <a:moveTo>
                  <a:pt x="21600" y="1817"/>
                </a:moveTo>
                <a:lnTo>
                  <a:pt x="17553" y="21600"/>
                </a:lnTo>
                <a:lnTo>
                  <a:pt x="17738" y="21600"/>
                </a:lnTo>
                <a:lnTo>
                  <a:pt x="21600" y="2721"/>
                </a:lnTo>
                <a:lnTo>
                  <a:pt x="21600" y="1817"/>
                </a:lnTo>
                <a:close/>
                <a:moveTo>
                  <a:pt x="19356" y="2286"/>
                </a:moveTo>
                <a:cubicBezTo>
                  <a:pt x="19280" y="2360"/>
                  <a:pt x="19203" y="2430"/>
                  <a:pt x="19127" y="2503"/>
                </a:cubicBezTo>
                <a:lnTo>
                  <a:pt x="17384" y="11023"/>
                </a:lnTo>
                <a:lnTo>
                  <a:pt x="17384" y="11927"/>
                </a:lnTo>
                <a:lnTo>
                  <a:pt x="19356" y="2286"/>
                </a:lnTo>
                <a:close/>
                <a:moveTo>
                  <a:pt x="18873" y="2743"/>
                </a:moveTo>
                <a:cubicBezTo>
                  <a:pt x="18797" y="2815"/>
                  <a:pt x="18720" y="2889"/>
                  <a:pt x="18644" y="2960"/>
                </a:cubicBezTo>
                <a:lnTo>
                  <a:pt x="17384" y="9118"/>
                </a:lnTo>
                <a:lnTo>
                  <a:pt x="17384" y="10023"/>
                </a:lnTo>
                <a:lnTo>
                  <a:pt x="18873" y="2743"/>
                </a:lnTo>
                <a:close/>
                <a:moveTo>
                  <a:pt x="18392" y="3196"/>
                </a:moveTo>
                <a:cubicBezTo>
                  <a:pt x="18316" y="3266"/>
                  <a:pt x="18240" y="3332"/>
                  <a:pt x="18165" y="3401"/>
                </a:cubicBezTo>
                <a:lnTo>
                  <a:pt x="17384" y="7218"/>
                </a:lnTo>
                <a:lnTo>
                  <a:pt x="17384" y="8122"/>
                </a:lnTo>
                <a:lnTo>
                  <a:pt x="18392" y="3196"/>
                </a:lnTo>
                <a:close/>
                <a:moveTo>
                  <a:pt x="17916" y="3624"/>
                </a:moveTo>
                <a:cubicBezTo>
                  <a:pt x="17840" y="3692"/>
                  <a:pt x="17765" y="3760"/>
                  <a:pt x="17689" y="3827"/>
                </a:cubicBezTo>
                <a:lnTo>
                  <a:pt x="17384" y="5318"/>
                </a:lnTo>
                <a:lnTo>
                  <a:pt x="17384" y="6222"/>
                </a:lnTo>
                <a:lnTo>
                  <a:pt x="17916" y="3624"/>
                </a:lnTo>
                <a:close/>
                <a:moveTo>
                  <a:pt x="21600" y="3719"/>
                </a:moveTo>
                <a:lnTo>
                  <a:pt x="17942" y="21600"/>
                </a:lnTo>
                <a:lnTo>
                  <a:pt x="18128" y="21600"/>
                </a:lnTo>
                <a:lnTo>
                  <a:pt x="21600" y="4626"/>
                </a:lnTo>
                <a:lnTo>
                  <a:pt x="21600" y="3719"/>
                </a:lnTo>
                <a:close/>
                <a:moveTo>
                  <a:pt x="17439" y="4051"/>
                </a:moveTo>
                <a:cubicBezTo>
                  <a:pt x="17421" y="4067"/>
                  <a:pt x="17402" y="4085"/>
                  <a:pt x="17384" y="4101"/>
                </a:cubicBezTo>
                <a:lnTo>
                  <a:pt x="17384" y="4320"/>
                </a:lnTo>
                <a:lnTo>
                  <a:pt x="17439" y="4051"/>
                </a:lnTo>
                <a:close/>
                <a:moveTo>
                  <a:pt x="17254" y="4212"/>
                </a:moveTo>
                <a:cubicBezTo>
                  <a:pt x="17241" y="4224"/>
                  <a:pt x="17227" y="4235"/>
                  <a:pt x="17214" y="4246"/>
                </a:cubicBezTo>
                <a:lnTo>
                  <a:pt x="13664" y="21600"/>
                </a:lnTo>
                <a:lnTo>
                  <a:pt x="13849" y="21600"/>
                </a:lnTo>
                <a:lnTo>
                  <a:pt x="17254" y="4956"/>
                </a:lnTo>
                <a:lnTo>
                  <a:pt x="17254" y="4212"/>
                </a:lnTo>
                <a:close/>
                <a:moveTo>
                  <a:pt x="16968" y="4453"/>
                </a:moveTo>
                <a:cubicBezTo>
                  <a:pt x="16894" y="4516"/>
                  <a:pt x="16819" y="4579"/>
                  <a:pt x="16744" y="4642"/>
                </a:cubicBezTo>
                <a:lnTo>
                  <a:pt x="13275" y="21600"/>
                </a:lnTo>
                <a:lnTo>
                  <a:pt x="13461" y="21600"/>
                </a:lnTo>
                <a:lnTo>
                  <a:pt x="16968" y="4453"/>
                </a:lnTo>
                <a:close/>
                <a:moveTo>
                  <a:pt x="16498" y="4848"/>
                </a:moveTo>
                <a:cubicBezTo>
                  <a:pt x="16424" y="4910"/>
                  <a:pt x="16349" y="4974"/>
                  <a:pt x="16275" y="5035"/>
                </a:cubicBezTo>
                <a:lnTo>
                  <a:pt x="13038" y="20859"/>
                </a:lnTo>
                <a:lnTo>
                  <a:pt x="13038" y="21600"/>
                </a:lnTo>
                <a:lnTo>
                  <a:pt x="13072" y="21600"/>
                </a:lnTo>
                <a:lnTo>
                  <a:pt x="16498" y="4848"/>
                </a:lnTo>
                <a:close/>
                <a:moveTo>
                  <a:pt x="16030" y="5234"/>
                </a:moveTo>
                <a:cubicBezTo>
                  <a:pt x="15956" y="5293"/>
                  <a:pt x="15883" y="5350"/>
                  <a:pt x="15809" y="5409"/>
                </a:cubicBezTo>
                <a:lnTo>
                  <a:pt x="13038" y="18956"/>
                </a:lnTo>
                <a:lnTo>
                  <a:pt x="13038" y="19861"/>
                </a:lnTo>
                <a:lnTo>
                  <a:pt x="16030" y="5234"/>
                </a:lnTo>
                <a:close/>
                <a:moveTo>
                  <a:pt x="15566" y="5602"/>
                </a:moveTo>
                <a:cubicBezTo>
                  <a:pt x="15492" y="5660"/>
                  <a:pt x="15419" y="5720"/>
                  <a:pt x="15345" y="5777"/>
                </a:cubicBezTo>
                <a:lnTo>
                  <a:pt x="13038" y="17056"/>
                </a:lnTo>
                <a:lnTo>
                  <a:pt x="13038" y="17960"/>
                </a:lnTo>
                <a:lnTo>
                  <a:pt x="15566" y="5602"/>
                </a:lnTo>
                <a:close/>
                <a:moveTo>
                  <a:pt x="21600" y="5620"/>
                </a:moveTo>
                <a:lnTo>
                  <a:pt x="18331" y="21600"/>
                </a:lnTo>
                <a:lnTo>
                  <a:pt x="18517" y="21600"/>
                </a:lnTo>
                <a:lnTo>
                  <a:pt x="21600" y="6526"/>
                </a:lnTo>
                <a:lnTo>
                  <a:pt x="21600" y="5620"/>
                </a:lnTo>
                <a:close/>
                <a:moveTo>
                  <a:pt x="17254" y="5954"/>
                </a:moveTo>
                <a:lnTo>
                  <a:pt x="14053" y="21600"/>
                </a:lnTo>
                <a:lnTo>
                  <a:pt x="14238" y="21600"/>
                </a:lnTo>
                <a:lnTo>
                  <a:pt x="17254" y="6858"/>
                </a:lnTo>
                <a:lnTo>
                  <a:pt x="17254" y="5954"/>
                </a:lnTo>
                <a:close/>
                <a:moveTo>
                  <a:pt x="15103" y="5966"/>
                </a:moveTo>
                <a:cubicBezTo>
                  <a:pt x="15030" y="6021"/>
                  <a:pt x="14957" y="6074"/>
                  <a:pt x="14885" y="6129"/>
                </a:cubicBezTo>
                <a:lnTo>
                  <a:pt x="13038" y="15155"/>
                </a:lnTo>
                <a:lnTo>
                  <a:pt x="13038" y="16060"/>
                </a:lnTo>
                <a:lnTo>
                  <a:pt x="15103" y="5966"/>
                </a:lnTo>
                <a:close/>
                <a:moveTo>
                  <a:pt x="14644" y="6307"/>
                </a:moveTo>
                <a:cubicBezTo>
                  <a:pt x="14571" y="6361"/>
                  <a:pt x="14499" y="6415"/>
                  <a:pt x="14426" y="6468"/>
                </a:cubicBezTo>
                <a:lnTo>
                  <a:pt x="13038" y="13253"/>
                </a:lnTo>
                <a:lnTo>
                  <a:pt x="13038" y="14157"/>
                </a:lnTo>
                <a:lnTo>
                  <a:pt x="14644" y="6307"/>
                </a:lnTo>
                <a:close/>
                <a:moveTo>
                  <a:pt x="14186" y="6647"/>
                </a:moveTo>
                <a:cubicBezTo>
                  <a:pt x="14113" y="6700"/>
                  <a:pt x="14041" y="6751"/>
                  <a:pt x="13969" y="6802"/>
                </a:cubicBezTo>
                <a:lnTo>
                  <a:pt x="13038" y="11353"/>
                </a:lnTo>
                <a:lnTo>
                  <a:pt x="13038" y="12257"/>
                </a:lnTo>
                <a:lnTo>
                  <a:pt x="14186" y="6647"/>
                </a:lnTo>
                <a:close/>
                <a:moveTo>
                  <a:pt x="13732" y="6965"/>
                </a:moveTo>
                <a:cubicBezTo>
                  <a:pt x="13660" y="7016"/>
                  <a:pt x="13588" y="7065"/>
                  <a:pt x="13516" y="7115"/>
                </a:cubicBezTo>
                <a:lnTo>
                  <a:pt x="13038" y="9452"/>
                </a:lnTo>
                <a:lnTo>
                  <a:pt x="13038" y="10357"/>
                </a:lnTo>
                <a:lnTo>
                  <a:pt x="13732" y="6965"/>
                </a:lnTo>
                <a:close/>
                <a:moveTo>
                  <a:pt x="13278" y="7280"/>
                </a:moveTo>
                <a:cubicBezTo>
                  <a:pt x="13206" y="7329"/>
                  <a:pt x="13134" y="7382"/>
                  <a:pt x="13062" y="7431"/>
                </a:cubicBezTo>
                <a:lnTo>
                  <a:pt x="13038" y="7548"/>
                </a:lnTo>
                <a:lnTo>
                  <a:pt x="13038" y="8454"/>
                </a:lnTo>
                <a:lnTo>
                  <a:pt x="13278" y="7280"/>
                </a:lnTo>
                <a:close/>
                <a:moveTo>
                  <a:pt x="21600" y="7520"/>
                </a:moveTo>
                <a:lnTo>
                  <a:pt x="18720" y="21600"/>
                </a:lnTo>
                <a:lnTo>
                  <a:pt x="18905" y="21600"/>
                </a:lnTo>
                <a:lnTo>
                  <a:pt x="21600" y="8427"/>
                </a:lnTo>
                <a:lnTo>
                  <a:pt x="21600" y="7520"/>
                </a:lnTo>
                <a:close/>
                <a:moveTo>
                  <a:pt x="12827" y="7586"/>
                </a:moveTo>
                <a:cubicBezTo>
                  <a:pt x="12756" y="7633"/>
                  <a:pt x="12684" y="7678"/>
                  <a:pt x="12613" y="7725"/>
                </a:cubicBezTo>
                <a:lnTo>
                  <a:pt x="9775" y="21600"/>
                </a:lnTo>
                <a:lnTo>
                  <a:pt x="9960" y="21600"/>
                </a:lnTo>
                <a:lnTo>
                  <a:pt x="12827" y="7586"/>
                </a:lnTo>
                <a:close/>
                <a:moveTo>
                  <a:pt x="17254" y="7854"/>
                </a:moveTo>
                <a:lnTo>
                  <a:pt x="14442" y="21600"/>
                </a:lnTo>
                <a:lnTo>
                  <a:pt x="14627" y="21600"/>
                </a:lnTo>
                <a:lnTo>
                  <a:pt x="17254" y="8758"/>
                </a:lnTo>
                <a:lnTo>
                  <a:pt x="17254" y="7854"/>
                </a:lnTo>
                <a:close/>
                <a:moveTo>
                  <a:pt x="12379" y="7874"/>
                </a:moveTo>
                <a:cubicBezTo>
                  <a:pt x="12308" y="7920"/>
                  <a:pt x="12237" y="7968"/>
                  <a:pt x="12165" y="8013"/>
                </a:cubicBezTo>
                <a:lnTo>
                  <a:pt x="9386" y="21600"/>
                </a:lnTo>
                <a:lnTo>
                  <a:pt x="9572" y="21600"/>
                </a:lnTo>
                <a:lnTo>
                  <a:pt x="12379" y="7874"/>
                </a:lnTo>
                <a:close/>
                <a:moveTo>
                  <a:pt x="11931" y="8162"/>
                </a:moveTo>
                <a:cubicBezTo>
                  <a:pt x="11861" y="8206"/>
                  <a:pt x="11790" y="8246"/>
                  <a:pt x="11720" y="8289"/>
                </a:cubicBezTo>
                <a:lnTo>
                  <a:pt x="8997" y="21600"/>
                </a:lnTo>
                <a:lnTo>
                  <a:pt x="9182" y="21600"/>
                </a:lnTo>
                <a:lnTo>
                  <a:pt x="11931" y="8162"/>
                </a:lnTo>
                <a:close/>
                <a:moveTo>
                  <a:pt x="12908" y="8184"/>
                </a:moveTo>
                <a:lnTo>
                  <a:pt x="10164" y="21600"/>
                </a:lnTo>
                <a:lnTo>
                  <a:pt x="10349" y="21600"/>
                </a:lnTo>
                <a:lnTo>
                  <a:pt x="12908" y="9090"/>
                </a:lnTo>
                <a:lnTo>
                  <a:pt x="12908" y="8184"/>
                </a:lnTo>
                <a:close/>
                <a:moveTo>
                  <a:pt x="11487" y="8430"/>
                </a:moveTo>
                <a:cubicBezTo>
                  <a:pt x="11417" y="8473"/>
                  <a:pt x="11347" y="8516"/>
                  <a:pt x="11276" y="8558"/>
                </a:cubicBezTo>
                <a:lnTo>
                  <a:pt x="8692" y="21191"/>
                </a:lnTo>
                <a:lnTo>
                  <a:pt x="8692" y="21600"/>
                </a:lnTo>
                <a:lnTo>
                  <a:pt x="8793" y="21600"/>
                </a:lnTo>
                <a:lnTo>
                  <a:pt x="11487" y="8430"/>
                </a:lnTo>
                <a:close/>
                <a:moveTo>
                  <a:pt x="11044" y="8697"/>
                </a:moveTo>
                <a:cubicBezTo>
                  <a:pt x="11028" y="8706"/>
                  <a:pt x="11011" y="8717"/>
                  <a:pt x="10995" y="8727"/>
                </a:cubicBezTo>
                <a:cubicBezTo>
                  <a:pt x="10942" y="8757"/>
                  <a:pt x="10888" y="8784"/>
                  <a:pt x="10835" y="8814"/>
                </a:cubicBezTo>
                <a:lnTo>
                  <a:pt x="8692" y="19290"/>
                </a:lnTo>
                <a:lnTo>
                  <a:pt x="8692" y="20195"/>
                </a:lnTo>
                <a:lnTo>
                  <a:pt x="11044" y="8697"/>
                </a:lnTo>
                <a:close/>
                <a:moveTo>
                  <a:pt x="10606" y="8937"/>
                </a:moveTo>
                <a:cubicBezTo>
                  <a:pt x="10537" y="8976"/>
                  <a:pt x="10467" y="9013"/>
                  <a:pt x="10398" y="9051"/>
                </a:cubicBezTo>
                <a:lnTo>
                  <a:pt x="8692" y="17390"/>
                </a:lnTo>
                <a:lnTo>
                  <a:pt x="8692" y="18294"/>
                </a:lnTo>
                <a:lnTo>
                  <a:pt x="10606" y="8937"/>
                </a:lnTo>
                <a:close/>
                <a:moveTo>
                  <a:pt x="10168" y="9176"/>
                </a:moveTo>
                <a:cubicBezTo>
                  <a:pt x="10099" y="9213"/>
                  <a:pt x="10029" y="9251"/>
                  <a:pt x="9960" y="9287"/>
                </a:cubicBezTo>
                <a:lnTo>
                  <a:pt x="8692" y="15485"/>
                </a:lnTo>
                <a:lnTo>
                  <a:pt x="8692" y="16392"/>
                </a:lnTo>
                <a:lnTo>
                  <a:pt x="10168" y="9176"/>
                </a:lnTo>
                <a:close/>
                <a:moveTo>
                  <a:pt x="9732" y="9407"/>
                </a:moveTo>
                <a:cubicBezTo>
                  <a:pt x="9664" y="9441"/>
                  <a:pt x="9595" y="9472"/>
                  <a:pt x="9526" y="9506"/>
                </a:cubicBezTo>
                <a:lnTo>
                  <a:pt x="8692" y="13585"/>
                </a:lnTo>
                <a:lnTo>
                  <a:pt x="8692" y="14491"/>
                </a:lnTo>
                <a:lnTo>
                  <a:pt x="9732" y="9407"/>
                </a:lnTo>
                <a:close/>
                <a:moveTo>
                  <a:pt x="21600" y="9424"/>
                </a:moveTo>
                <a:lnTo>
                  <a:pt x="19109" y="21600"/>
                </a:lnTo>
                <a:lnTo>
                  <a:pt x="19294" y="21600"/>
                </a:lnTo>
                <a:lnTo>
                  <a:pt x="21600" y="10329"/>
                </a:lnTo>
                <a:lnTo>
                  <a:pt x="21600" y="9424"/>
                </a:lnTo>
                <a:close/>
                <a:moveTo>
                  <a:pt x="9300" y="9617"/>
                </a:moveTo>
                <a:cubicBezTo>
                  <a:pt x="9232" y="9651"/>
                  <a:pt x="9163" y="9685"/>
                  <a:pt x="9094" y="9719"/>
                </a:cubicBezTo>
                <a:lnTo>
                  <a:pt x="8692" y="11685"/>
                </a:lnTo>
                <a:lnTo>
                  <a:pt x="8692" y="12591"/>
                </a:lnTo>
                <a:lnTo>
                  <a:pt x="9300" y="9617"/>
                </a:lnTo>
                <a:close/>
                <a:moveTo>
                  <a:pt x="17254" y="9754"/>
                </a:moveTo>
                <a:lnTo>
                  <a:pt x="14831" y="21600"/>
                </a:lnTo>
                <a:lnTo>
                  <a:pt x="15016" y="21600"/>
                </a:lnTo>
                <a:lnTo>
                  <a:pt x="17254" y="10659"/>
                </a:lnTo>
                <a:lnTo>
                  <a:pt x="17254" y="9754"/>
                </a:lnTo>
                <a:close/>
                <a:moveTo>
                  <a:pt x="8867" y="9830"/>
                </a:moveTo>
                <a:cubicBezTo>
                  <a:pt x="8809" y="9858"/>
                  <a:pt x="8750" y="9888"/>
                  <a:pt x="8692" y="9915"/>
                </a:cubicBezTo>
                <a:lnTo>
                  <a:pt x="8692" y="10687"/>
                </a:lnTo>
                <a:lnTo>
                  <a:pt x="8867" y="9830"/>
                </a:lnTo>
                <a:close/>
                <a:moveTo>
                  <a:pt x="8438" y="10031"/>
                </a:moveTo>
                <a:cubicBezTo>
                  <a:pt x="8370" y="10062"/>
                  <a:pt x="8302" y="10090"/>
                  <a:pt x="8234" y="10120"/>
                </a:cubicBezTo>
                <a:lnTo>
                  <a:pt x="5886" y="21600"/>
                </a:lnTo>
                <a:lnTo>
                  <a:pt x="6071" y="21600"/>
                </a:lnTo>
                <a:lnTo>
                  <a:pt x="8438" y="10031"/>
                </a:lnTo>
                <a:close/>
                <a:moveTo>
                  <a:pt x="12908" y="10088"/>
                </a:moveTo>
                <a:lnTo>
                  <a:pt x="10553" y="21600"/>
                </a:lnTo>
                <a:lnTo>
                  <a:pt x="10738" y="21600"/>
                </a:lnTo>
                <a:lnTo>
                  <a:pt x="12908" y="10993"/>
                </a:lnTo>
                <a:lnTo>
                  <a:pt x="12908" y="10088"/>
                </a:lnTo>
                <a:close/>
                <a:moveTo>
                  <a:pt x="8010" y="10220"/>
                </a:moveTo>
                <a:cubicBezTo>
                  <a:pt x="7943" y="10249"/>
                  <a:pt x="7875" y="10278"/>
                  <a:pt x="7807" y="10307"/>
                </a:cubicBezTo>
                <a:lnTo>
                  <a:pt x="5497" y="21600"/>
                </a:lnTo>
                <a:lnTo>
                  <a:pt x="5682" y="21600"/>
                </a:lnTo>
                <a:lnTo>
                  <a:pt x="8010" y="10220"/>
                </a:lnTo>
                <a:close/>
                <a:moveTo>
                  <a:pt x="7583" y="10406"/>
                </a:moveTo>
                <a:cubicBezTo>
                  <a:pt x="7515" y="10435"/>
                  <a:pt x="7448" y="10460"/>
                  <a:pt x="7381" y="10488"/>
                </a:cubicBezTo>
                <a:lnTo>
                  <a:pt x="5108" y="21600"/>
                </a:lnTo>
                <a:lnTo>
                  <a:pt x="5293" y="21600"/>
                </a:lnTo>
                <a:lnTo>
                  <a:pt x="7583" y="10406"/>
                </a:lnTo>
                <a:close/>
                <a:moveTo>
                  <a:pt x="8562" y="10418"/>
                </a:moveTo>
                <a:lnTo>
                  <a:pt x="6275" y="21600"/>
                </a:lnTo>
                <a:lnTo>
                  <a:pt x="6460" y="21600"/>
                </a:lnTo>
                <a:lnTo>
                  <a:pt x="8562" y="11323"/>
                </a:lnTo>
                <a:lnTo>
                  <a:pt x="8562" y="10418"/>
                </a:lnTo>
                <a:close/>
                <a:moveTo>
                  <a:pt x="7159" y="10575"/>
                </a:moveTo>
                <a:cubicBezTo>
                  <a:pt x="7092" y="10602"/>
                  <a:pt x="7025" y="10629"/>
                  <a:pt x="6958" y="10655"/>
                </a:cubicBezTo>
                <a:lnTo>
                  <a:pt x="4719" y="21600"/>
                </a:lnTo>
                <a:lnTo>
                  <a:pt x="4904" y="21600"/>
                </a:lnTo>
                <a:lnTo>
                  <a:pt x="7159" y="10575"/>
                </a:lnTo>
                <a:close/>
                <a:moveTo>
                  <a:pt x="6737" y="10740"/>
                </a:moveTo>
                <a:cubicBezTo>
                  <a:pt x="6670" y="10766"/>
                  <a:pt x="6603" y="10795"/>
                  <a:pt x="6535" y="10820"/>
                </a:cubicBezTo>
                <a:lnTo>
                  <a:pt x="4346" y="21522"/>
                </a:lnTo>
                <a:lnTo>
                  <a:pt x="4346" y="21600"/>
                </a:lnTo>
                <a:lnTo>
                  <a:pt x="4516" y="21600"/>
                </a:lnTo>
                <a:lnTo>
                  <a:pt x="6737" y="10740"/>
                </a:lnTo>
                <a:close/>
                <a:moveTo>
                  <a:pt x="6315" y="10899"/>
                </a:moveTo>
                <a:cubicBezTo>
                  <a:pt x="6249" y="10923"/>
                  <a:pt x="6182" y="10944"/>
                  <a:pt x="6116" y="10967"/>
                </a:cubicBezTo>
                <a:lnTo>
                  <a:pt x="4346" y="19620"/>
                </a:lnTo>
                <a:lnTo>
                  <a:pt x="4346" y="20525"/>
                </a:lnTo>
                <a:lnTo>
                  <a:pt x="6315" y="10899"/>
                </a:lnTo>
                <a:close/>
                <a:moveTo>
                  <a:pt x="5897" y="11043"/>
                </a:moveTo>
                <a:cubicBezTo>
                  <a:pt x="5831" y="11065"/>
                  <a:pt x="5764" y="11088"/>
                  <a:pt x="5698" y="11110"/>
                </a:cubicBezTo>
                <a:lnTo>
                  <a:pt x="4346" y="17720"/>
                </a:lnTo>
                <a:lnTo>
                  <a:pt x="4346" y="18624"/>
                </a:lnTo>
                <a:lnTo>
                  <a:pt x="5897" y="11043"/>
                </a:lnTo>
                <a:close/>
                <a:moveTo>
                  <a:pt x="5479" y="11186"/>
                </a:moveTo>
                <a:cubicBezTo>
                  <a:pt x="5413" y="11207"/>
                  <a:pt x="5347" y="11227"/>
                  <a:pt x="5281" y="11247"/>
                </a:cubicBezTo>
                <a:lnTo>
                  <a:pt x="4346" y="15819"/>
                </a:lnTo>
                <a:lnTo>
                  <a:pt x="4346" y="16724"/>
                </a:lnTo>
                <a:lnTo>
                  <a:pt x="5479" y="11186"/>
                </a:lnTo>
                <a:close/>
                <a:moveTo>
                  <a:pt x="5064" y="11311"/>
                </a:moveTo>
                <a:cubicBezTo>
                  <a:pt x="4999" y="11331"/>
                  <a:pt x="4933" y="11349"/>
                  <a:pt x="4867" y="11369"/>
                </a:cubicBezTo>
                <a:lnTo>
                  <a:pt x="4346" y="13917"/>
                </a:lnTo>
                <a:lnTo>
                  <a:pt x="4346" y="14821"/>
                </a:lnTo>
                <a:lnTo>
                  <a:pt x="5064" y="11311"/>
                </a:lnTo>
                <a:close/>
                <a:moveTo>
                  <a:pt x="21600" y="11325"/>
                </a:moveTo>
                <a:lnTo>
                  <a:pt x="19498" y="21600"/>
                </a:lnTo>
                <a:lnTo>
                  <a:pt x="19683" y="21600"/>
                </a:lnTo>
                <a:lnTo>
                  <a:pt x="21600" y="12229"/>
                </a:lnTo>
                <a:lnTo>
                  <a:pt x="21600" y="11325"/>
                </a:lnTo>
                <a:close/>
                <a:moveTo>
                  <a:pt x="4650" y="11434"/>
                </a:moveTo>
                <a:cubicBezTo>
                  <a:pt x="4585" y="11453"/>
                  <a:pt x="4519" y="11474"/>
                  <a:pt x="4453" y="11492"/>
                </a:cubicBezTo>
                <a:lnTo>
                  <a:pt x="4346" y="12017"/>
                </a:lnTo>
                <a:lnTo>
                  <a:pt x="4346" y="12921"/>
                </a:lnTo>
                <a:lnTo>
                  <a:pt x="4650" y="11434"/>
                </a:lnTo>
                <a:close/>
                <a:moveTo>
                  <a:pt x="4216" y="11559"/>
                </a:moveTo>
                <a:cubicBezTo>
                  <a:pt x="4158" y="11575"/>
                  <a:pt x="4100" y="11586"/>
                  <a:pt x="4042" y="11601"/>
                </a:cubicBezTo>
                <a:lnTo>
                  <a:pt x="1997" y="21600"/>
                </a:lnTo>
                <a:lnTo>
                  <a:pt x="2182" y="21600"/>
                </a:lnTo>
                <a:lnTo>
                  <a:pt x="4216" y="11657"/>
                </a:lnTo>
                <a:lnTo>
                  <a:pt x="4216" y="11559"/>
                </a:lnTo>
                <a:close/>
                <a:moveTo>
                  <a:pt x="3828" y="11653"/>
                </a:moveTo>
                <a:cubicBezTo>
                  <a:pt x="3763" y="11669"/>
                  <a:pt x="3697" y="11685"/>
                  <a:pt x="3632" y="11700"/>
                </a:cubicBezTo>
                <a:lnTo>
                  <a:pt x="1607" y="21600"/>
                </a:lnTo>
                <a:lnTo>
                  <a:pt x="1793" y="21600"/>
                </a:lnTo>
                <a:lnTo>
                  <a:pt x="3828" y="11653"/>
                </a:lnTo>
                <a:close/>
                <a:moveTo>
                  <a:pt x="17254" y="11659"/>
                </a:moveTo>
                <a:lnTo>
                  <a:pt x="15220" y="21600"/>
                </a:lnTo>
                <a:lnTo>
                  <a:pt x="15405" y="21600"/>
                </a:lnTo>
                <a:lnTo>
                  <a:pt x="17254" y="12563"/>
                </a:lnTo>
                <a:lnTo>
                  <a:pt x="17254" y="11659"/>
                </a:lnTo>
                <a:close/>
                <a:moveTo>
                  <a:pt x="3419" y="11752"/>
                </a:moveTo>
                <a:cubicBezTo>
                  <a:pt x="3353" y="11767"/>
                  <a:pt x="3288" y="11786"/>
                  <a:pt x="3223" y="11800"/>
                </a:cubicBezTo>
                <a:lnTo>
                  <a:pt x="1219" y="21600"/>
                </a:lnTo>
                <a:lnTo>
                  <a:pt x="1404" y="21600"/>
                </a:lnTo>
                <a:lnTo>
                  <a:pt x="3419" y="11752"/>
                </a:lnTo>
                <a:close/>
                <a:moveTo>
                  <a:pt x="3011" y="11844"/>
                </a:moveTo>
                <a:cubicBezTo>
                  <a:pt x="2947" y="11857"/>
                  <a:pt x="2883" y="11866"/>
                  <a:pt x="2818" y="11879"/>
                </a:cubicBezTo>
                <a:lnTo>
                  <a:pt x="830" y="21600"/>
                </a:lnTo>
                <a:lnTo>
                  <a:pt x="1015" y="21600"/>
                </a:lnTo>
                <a:lnTo>
                  <a:pt x="3011" y="11844"/>
                </a:lnTo>
                <a:close/>
                <a:moveTo>
                  <a:pt x="2606" y="11921"/>
                </a:moveTo>
                <a:cubicBezTo>
                  <a:pt x="2542" y="11933"/>
                  <a:pt x="2478" y="11947"/>
                  <a:pt x="2413" y="11959"/>
                </a:cubicBezTo>
                <a:lnTo>
                  <a:pt x="441" y="21600"/>
                </a:lnTo>
                <a:lnTo>
                  <a:pt x="627" y="21600"/>
                </a:lnTo>
                <a:lnTo>
                  <a:pt x="2606" y="11921"/>
                </a:lnTo>
                <a:close/>
                <a:moveTo>
                  <a:pt x="12908" y="11989"/>
                </a:moveTo>
                <a:lnTo>
                  <a:pt x="10942" y="21600"/>
                </a:lnTo>
                <a:lnTo>
                  <a:pt x="11127" y="21600"/>
                </a:lnTo>
                <a:lnTo>
                  <a:pt x="12908" y="12893"/>
                </a:lnTo>
                <a:lnTo>
                  <a:pt x="12908" y="11989"/>
                </a:lnTo>
                <a:close/>
                <a:moveTo>
                  <a:pt x="2201" y="11999"/>
                </a:moveTo>
                <a:cubicBezTo>
                  <a:pt x="2137" y="12010"/>
                  <a:pt x="2073" y="12020"/>
                  <a:pt x="2010" y="12030"/>
                </a:cubicBezTo>
                <a:lnTo>
                  <a:pt x="52" y="21600"/>
                </a:lnTo>
                <a:lnTo>
                  <a:pt x="237" y="21600"/>
                </a:lnTo>
                <a:lnTo>
                  <a:pt x="2201" y="11999"/>
                </a:lnTo>
                <a:close/>
                <a:moveTo>
                  <a:pt x="1799" y="12062"/>
                </a:moveTo>
                <a:cubicBezTo>
                  <a:pt x="1736" y="12072"/>
                  <a:pt x="1672" y="12081"/>
                  <a:pt x="1609" y="12090"/>
                </a:cubicBezTo>
                <a:lnTo>
                  <a:pt x="0" y="19954"/>
                </a:lnTo>
                <a:lnTo>
                  <a:pt x="0" y="20859"/>
                </a:lnTo>
                <a:lnTo>
                  <a:pt x="1799" y="12062"/>
                </a:lnTo>
                <a:close/>
                <a:moveTo>
                  <a:pt x="1399" y="12120"/>
                </a:moveTo>
                <a:cubicBezTo>
                  <a:pt x="1335" y="12129"/>
                  <a:pt x="1272" y="12140"/>
                  <a:pt x="1208" y="12148"/>
                </a:cubicBezTo>
                <a:lnTo>
                  <a:pt x="0" y="18054"/>
                </a:lnTo>
                <a:lnTo>
                  <a:pt x="0" y="18958"/>
                </a:lnTo>
                <a:lnTo>
                  <a:pt x="1399" y="12120"/>
                </a:lnTo>
                <a:close/>
                <a:moveTo>
                  <a:pt x="998" y="12176"/>
                </a:moveTo>
                <a:cubicBezTo>
                  <a:pt x="935" y="12183"/>
                  <a:pt x="872" y="12187"/>
                  <a:pt x="809" y="12193"/>
                </a:cubicBezTo>
                <a:lnTo>
                  <a:pt x="0" y="16149"/>
                </a:lnTo>
                <a:lnTo>
                  <a:pt x="0" y="17056"/>
                </a:lnTo>
                <a:lnTo>
                  <a:pt x="998" y="12176"/>
                </a:lnTo>
                <a:close/>
                <a:moveTo>
                  <a:pt x="602" y="12213"/>
                </a:moveTo>
                <a:cubicBezTo>
                  <a:pt x="539" y="12220"/>
                  <a:pt x="475" y="12227"/>
                  <a:pt x="412" y="12233"/>
                </a:cubicBezTo>
                <a:lnTo>
                  <a:pt x="0" y="14249"/>
                </a:lnTo>
                <a:lnTo>
                  <a:pt x="0" y="15155"/>
                </a:lnTo>
                <a:lnTo>
                  <a:pt x="602" y="12213"/>
                </a:lnTo>
                <a:close/>
                <a:moveTo>
                  <a:pt x="205" y="12253"/>
                </a:moveTo>
                <a:cubicBezTo>
                  <a:pt x="142" y="12258"/>
                  <a:pt x="79" y="12266"/>
                  <a:pt x="16" y="12271"/>
                </a:cubicBezTo>
                <a:lnTo>
                  <a:pt x="0" y="12349"/>
                </a:lnTo>
                <a:lnTo>
                  <a:pt x="0" y="13255"/>
                </a:lnTo>
                <a:lnTo>
                  <a:pt x="205" y="12253"/>
                </a:lnTo>
                <a:close/>
                <a:moveTo>
                  <a:pt x="8562" y="12321"/>
                </a:moveTo>
                <a:lnTo>
                  <a:pt x="6664" y="21600"/>
                </a:lnTo>
                <a:lnTo>
                  <a:pt x="6849" y="21600"/>
                </a:lnTo>
                <a:lnTo>
                  <a:pt x="8562" y="13227"/>
                </a:lnTo>
                <a:lnTo>
                  <a:pt x="8562" y="12321"/>
                </a:lnTo>
                <a:close/>
                <a:moveTo>
                  <a:pt x="4216" y="12653"/>
                </a:moveTo>
                <a:lnTo>
                  <a:pt x="2386" y="21600"/>
                </a:lnTo>
                <a:lnTo>
                  <a:pt x="2571" y="21600"/>
                </a:lnTo>
                <a:lnTo>
                  <a:pt x="4216" y="13557"/>
                </a:lnTo>
                <a:lnTo>
                  <a:pt x="4216" y="12653"/>
                </a:lnTo>
                <a:close/>
                <a:moveTo>
                  <a:pt x="21600" y="13225"/>
                </a:moveTo>
                <a:lnTo>
                  <a:pt x="19887" y="21600"/>
                </a:lnTo>
                <a:lnTo>
                  <a:pt x="20072" y="21600"/>
                </a:lnTo>
                <a:lnTo>
                  <a:pt x="21600" y="14130"/>
                </a:lnTo>
                <a:lnTo>
                  <a:pt x="21600" y="13225"/>
                </a:lnTo>
                <a:close/>
                <a:moveTo>
                  <a:pt x="17254" y="13559"/>
                </a:moveTo>
                <a:lnTo>
                  <a:pt x="15609" y="21600"/>
                </a:lnTo>
                <a:lnTo>
                  <a:pt x="15794" y="21600"/>
                </a:lnTo>
                <a:lnTo>
                  <a:pt x="17254" y="14464"/>
                </a:lnTo>
                <a:lnTo>
                  <a:pt x="17254" y="13559"/>
                </a:lnTo>
                <a:close/>
                <a:moveTo>
                  <a:pt x="12908" y="13889"/>
                </a:moveTo>
                <a:lnTo>
                  <a:pt x="11331" y="21600"/>
                </a:lnTo>
                <a:lnTo>
                  <a:pt x="11516" y="21600"/>
                </a:lnTo>
                <a:lnTo>
                  <a:pt x="12908" y="14794"/>
                </a:lnTo>
                <a:lnTo>
                  <a:pt x="12908" y="13889"/>
                </a:lnTo>
                <a:close/>
                <a:moveTo>
                  <a:pt x="8562" y="14221"/>
                </a:moveTo>
                <a:lnTo>
                  <a:pt x="7053" y="21600"/>
                </a:lnTo>
                <a:lnTo>
                  <a:pt x="7238" y="21600"/>
                </a:lnTo>
                <a:lnTo>
                  <a:pt x="8562" y="15128"/>
                </a:lnTo>
                <a:lnTo>
                  <a:pt x="8562" y="14221"/>
                </a:lnTo>
                <a:close/>
                <a:moveTo>
                  <a:pt x="4216" y="14553"/>
                </a:moveTo>
                <a:lnTo>
                  <a:pt x="2774" y="21600"/>
                </a:lnTo>
                <a:lnTo>
                  <a:pt x="2959" y="21600"/>
                </a:lnTo>
                <a:lnTo>
                  <a:pt x="4216" y="15458"/>
                </a:lnTo>
                <a:lnTo>
                  <a:pt x="4216" y="14553"/>
                </a:lnTo>
                <a:close/>
                <a:moveTo>
                  <a:pt x="21600" y="15128"/>
                </a:moveTo>
                <a:lnTo>
                  <a:pt x="20276" y="21600"/>
                </a:lnTo>
                <a:lnTo>
                  <a:pt x="20461" y="21600"/>
                </a:lnTo>
                <a:lnTo>
                  <a:pt x="21600" y="16034"/>
                </a:lnTo>
                <a:lnTo>
                  <a:pt x="21600" y="15128"/>
                </a:lnTo>
                <a:close/>
                <a:moveTo>
                  <a:pt x="17254" y="15460"/>
                </a:moveTo>
                <a:lnTo>
                  <a:pt x="15998" y="21600"/>
                </a:lnTo>
                <a:lnTo>
                  <a:pt x="16183" y="21600"/>
                </a:lnTo>
                <a:lnTo>
                  <a:pt x="17254" y="16364"/>
                </a:lnTo>
                <a:lnTo>
                  <a:pt x="17254" y="15460"/>
                </a:lnTo>
                <a:close/>
                <a:moveTo>
                  <a:pt x="12908" y="15791"/>
                </a:moveTo>
                <a:lnTo>
                  <a:pt x="11720" y="21600"/>
                </a:lnTo>
                <a:lnTo>
                  <a:pt x="11905" y="21600"/>
                </a:lnTo>
                <a:lnTo>
                  <a:pt x="12908" y="16696"/>
                </a:lnTo>
                <a:lnTo>
                  <a:pt x="12908" y="15791"/>
                </a:lnTo>
                <a:close/>
                <a:moveTo>
                  <a:pt x="8562" y="16121"/>
                </a:moveTo>
                <a:lnTo>
                  <a:pt x="7441" y="21600"/>
                </a:lnTo>
                <a:lnTo>
                  <a:pt x="7627" y="21600"/>
                </a:lnTo>
                <a:lnTo>
                  <a:pt x="8562" y="17028"/>
                </a:lnTo>
                <a:lnTo>
                  <a:pt x="8562" y="16121"/>
                </a:lnTo>
                <a:close/>
                <a:moveTo>
                  <a:pt x="4216" y="16455"/>
                </a:moveTo>
                <a:lnTo>
                  <a:pt x="3164" y="21600"/>
                </a:lnTo>
                <a:lnTo>
                  <a:pt x="3349" y="21600"/>
                </a:lnTo>
                <a:lnTo>
                  <a:pt x="4216" y="17360"/>
                </a:lnTo>
                <a:lnTo>
                  <a:pt x="4216" y="16455"/>
                </a:lnTo>
                <a:close/>
                <a:moveTo>
                  <a:pt x="21600" y="17028"/>
                </a:moveTo>
                <a:lnTo>
                  <a:pt x="20665" y="21600"/>
                </a:lnTo>
                <a:lnTo>
                  <a:pt x="20850" y="21600"/>
                </a:lnTo>
                <a:lnTo>
                  <a:pt x="21600" y="17934"/>
                </a:lnTo>
                <a:lnTo>
                  <a:pt x="21600" y="17028"/>
                </a:lnTo>
                <a:close/>
                <a:moveTo>
                  <a:pt x="17254" y="17360"/>
                </a:moveTo>
                <a:lnTo>
                  <a:pt x="16387" y="21600"/>
                </a:lnTo>
                <a:lnTo>
                  <a:pt x="16572" y="21600"/>
                </a:lnTo>
                <a:lnTo>
                  <a:pt x="17254" y="18264"/>
                </a:lnTo>
                <a:lnTo>
                  <a:pt x="17254" y="17360"/>
                </a:lnTo>
                <a:close/>
                <a:moveTo>
                  <a:pt x="12908" y="17692"/>
                </a:moveTo>
                <a:lnTo>
                  <a:pt x="12109" y="21600"/>
                </a:lnTo>
                <a:lnTo>
                  <a:pt x="12294" y="21600"/>
                </a:lnTo>
                <a:lnTo>
                  <a:pt x="12908" y="18596"/>
                </a:lnTo>
                <a:lnTo>
                  <a:pt x="12908" y="17692"/>
                </a:lnTo>
                <a:close/>
                <a:moveTo>
                  <a:pt x="8562" y="18026"/>
                </a:moveTo>
                <a:lnTo>
                  <a:pt x="7831" y="21600"/>
                </a:lnTo>
                <a:lnTo>
                  <a:pt x="8016" y="21600"/>
                </a:lnTo>
                <a:lnTo>
                  <a:pt x="8562" y="18930"/>
                </a:lnTo>
                <a:lnTo>
                  <a:pt x="8562" y="18026"/>
                </a:lnTo>
                <a:close/>
                <a:moveTo>
                  <a:pt x="4216" y="18356"/>
                </a:moveTo>
                <a:lnTo>
                  <a:pt x="3552" y="21600"/>
                </a:lnTo>
                <a:lnTo>
                  <a:pt x="3737" y="21600"/>
                </a:lnTo>
                <a:lnTo>
                  <a:pt x="4216" y="19260"/>
                </a:lnTo>
                <a:lnTo>
                  <a:pt x="4216" y="18356"/>
                </a:lnTo>
                <a:close/>
                <a:moveTo>
                  <a:pt x="21600" y="18928"/>
                </a:moveTo>
                <a:lnTo>
                  <a:pt x="21053" y="21600"/>
                </a:lnTo>
                <a:lnTo>
                  <a:pt x="21239" y="21600"/>
                </a:lnTo>
                <a:lnTo>
                  <a:pt x="21600" y="19835"/>
                </a:lnTo>
                <a:lnTo>
                  <a:pt x="21600" y="18928"/>
                </a:lnTo>
                <a:close/>
                <a:moveTo>
                  <a:pt x="17254" y="19262"/>
                </a:moveTo>
                <a:lnTo>
                  <a:pt x="16776" y="21600"/>
                </a:lnTo>
                <a:lnTo>
                  <a:pt x="16961" y="21600"/>
                </a:lnTo>
                <a:lnTo>
                  <a:pt x="17254" y="20167"/>
                </a:lnTo>
                <a:lnTo>
                  <a:pt x="17254" y="19262"/>
                </a:lnTo>
                <a:close/>
                <a:moveTo>
                  <a:pt x="12908" y="19592"/>
                </a:moveTo>
                <a:lnTo>
                  <a:pt x="12497" y="21600"/>
                </a:lnTo>
                <a:lnTo>
                  <a:pt x="12682" y="21600"/>
                </a:lnTo>
                <a:lnTo>
                  <a:pt x="12908" y="20497"/>
                </a:lnTo>
                <a:lnTo>
                  <a:pt x="12908" y="19592"/>
                </a:lnTo>
                <a:close/>
                <a:moveTo>
                  <a:pt x="8562" y="19926"/>
                </a:moveTo>
                <a:lnTo>
                  <a:pt x="8220" y="21600"/>
                </a:lnTo>
                <a:lnTo>
                  <a:pt x="8405" y="21600"/>
                </a:lnTo>
                <a:lnTo>
                  <a:pt x="8562" y="20831"/>
                </a:lnTo>
                <a:lnTo>
                  <a:pt x="8562" y="19926"/>
                </a:lnTo>
                <a:close/>
                <a:moveTo>
                  <a:pt x="4216" y="20256"/>
                </a:moveTo>
                <a:lnTo>
                  <a:pt x="3941" y="21600"/>
                </a:lnTo>
                <a:lnTo>
                  <a:pt x="4126" y="21600"/>
                </a:lnTo>
                <a:lnTo>
                  <a:pt x="4216" y="21161"/>
                </a:lnTo>
                <a:lnTo>
                  <a:pt x="4216" y="20256"/>
                </a:lnTo>
                <a:close/>
                <a:moveTo>
                  <a:pt x="21600" y="20833"/>
                </a:moveTo>
                <a:lnTo>
                  <a:pt x="21443" y="21600"/>
                </a:lnTo>
                <a:lnTo>
                  <a:pt x="21600" y="21600"/>
                </a:lnTo>
                <a:lnTo>
                  <a:pt x="21600" y="20833"/>
                </a:lnTo>
                <a:close/>
                <a:moveTo>
                  <a:pt x="17254" y="21163"/>
                </a:moveTo>
                <a:lnTo>
                  <a:pt x="17165" y="21600"/>
                </a:lnTo>
                <a:lnTo>
                  <a:pt x="17254" y="21600"/>
                </a:lnTo>
                <a:lnTo>
                  <a:pt x="17254" y="21163"/>
                </a:lnTo>
                <a:close/>
                <a:moveTo>
                  <a:pt x="12908" y="21495"/>
                </a:moveTo>
                <a:lnTo>
                  <a:pt x="12886" y="21600"/>
                </a:lnTo>
                <a:lnTo>
                  <a:pt x="12908" y="21600"/>
                </a:lnTo>
                <a:lnTo>
                  <a:pt x="12908" y="21495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 dirty="0"/>
          </a:p>
        </p:txBody>
      </p:sp>
      <p:sp>
        <p:nvSpPr>
          <p:cNvPr id="42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27914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</a:rPr>
              <a:t>No Maturity</a:t>
            </a:r>
          </a:p>
        </p:txBody>
      </p:sp>
      <p:sp>
        <p:nvSpPr>
          <p:cNvPr id="42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944146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Conceptual</a:t>
            </a:r>
          </a:p>
        </p:txBody>
      </p:sp>
      <p:sp>
        <p:nvSpPr>
          <p:cNvPr id="42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083801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Defined</a:t>
            </a:r>
          </a:p>
        </p:txBody>
      </p:sp>
      <p:sp>
        <p:nvSpPr>
          <p:cNvPr id="42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200292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Integrated</a:t>
            </a:r>
          </a:p>
        </p:txBody>
      </p:sp>
      <p:sp>
        <p:nvSpPr>
          <p:cNvPr id="42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317972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Transformed</a:t>
            </a:r>
          </a:p>
        </p:txBody>
      </p:sp>
      <p:sp>
        <p:nvSpPr>
          <p:cNvPr id="429" name="Freeform 610"/>
          <p:cNvSpPr/>
          <p:nvPr/>
        </p:nvSpPr>
        <p:spPr>
          <a:xfrm>
            <a:off x="1697612" y="3017774"/>
            <a:ext cx="366388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36" y="0"/>
                </a:moveTo>
                <a:lnTo>
                  <a:pt x="15836" y="2856"/>
                </a:lnTo>
                <a:lnTo>
                  <a:pt x="13502" y="5314"/>
                </a:lnTo>
                <a:lnTo>
                  <a:pt x="14301" y="6326"/>
                </a:lnTo>
                <a:lnTo>
                  <a:pt x="16635" y="3886"/>
                </a:lnTo>
                <a:lnTo>
                  <a:pt x="21600" y="3886"/>
                </a:lnTo>
                <a:lnTo>
                  <a:pt x="21600" y="0"/>
                </a:lnTo>
                <a:lnTo>
                  <a:pt x="15836" y="0"/>
                </a:lnTo>
                <a:close/>
                <a:moveTo>
                  <a:pt x="8396" y="831"/>
                </a:moveTo>
                <a:cubicBezTo>
                  <a:pt x="3701" y="1189"/>
                  <a:pt x="0" y="5698"/>
                  <a:pt x="0" y="11207"/>
                </a:cubicBezTo>
                <a:cubicBezTo>
                  <a:pt x="0" y="13844"/>
                  <a:pt x="853" y="16242"/>
                  <a:pt x="2256" y="18075"/>
                </a:cubicBezTo>
                <a:lnTo>
                  <a:pt x="5498" y="14334"/>
                </a:lnTo>
                <a:cubicBezTo>
                  <a:pt x="4915" y="13466"/>
                  <a:pt x="4558" y="12389"/>
                  <a:pt x="4558" y="11207"/>
                </a:cubicBezTo>
                <a:cubicBezTo>
                  <a:pt x="4558" y="8610"/>
                  <a:pt x="6226" y="6467"/>
                  <a:pt x="8396" y="6128"/>
                </a:cubicBezTo>
                <a:lnTo>
                  <a:pt x="8396" y="831"/>
                </a:lnTo>
                <a:close/>
                <a:moveTo>
                  <a:pt x="9602" y="831"/>
                </a:moveTo>
                <a:lnTo>
                  <a:pt x="9602" y="6128"/>
                </a:lnTo>
                <a:cubicBezTo>
                  <a:pt x="11575" y="6436"/>
                  <a:pt x="13140" y="8244"/>
                  <a:pt x="13408" y="10520"/>
                </a:cubicBezTo>
                <a:lnTo>
                  <a:pt x="17997" y="10520"/>
                </a:lnTo>
                <a:cubicBezTo>
                  <a:pt x="17894" y="8722"/>
                  <a:pt x="17382" y="7036"/>
                  <a:pt x="16588" y="5603"/>
                </a:cubicBezTo>
                <a:lnTo>
                  <a:pt x="15679" y="6561"/>
                </a:lnTo>
                <a:cubicBezTo>
                  <a:pt x="16090" y="7346"/>
                  <a:pt x="16415" y="8212"/>
                  <a:pt x="16603" y="9128"/>
                </a:cubicBezTo>
                <a:lnTo>
                  <a:pt x="14348" y="9128"/>
                </a:lnTo>
                <a:cubicBezTo>
                  <a:pt x="13786" y="7207"/>
                  <a:pt x="12472" y="5691"/>
                  <a:pt x="10808" y="5043"/>
                </a:cubicBezTo>
                <a:lnTo>
                  <a:pt x="10808" y="2440"/>
                </a:lnTo>
                <a:cubicBezTo>
                  <a:pt x="11739" y="2695"/>
                  <a:pt x="12607" y="3139"/>
                  <a:pt x="13377" y="3742"/>
                </a:cubicBezTo>
                <a:lnTo>
                  <a:pt x="14285" y="2784"/>
                </a:lnTo>
                <a:cubicBezTo>
                  <a:pt x="12954" y="1669"/>
                  <a:pt x="11344" y="964"/>
                  <a:pt x="9602" y="831"/>
                </a:cubicBezTo>
                <a:close/>
                <a:moveTo>
                  <a:pt x="13408" y="11894"/>
                </a:moveTo>
                <a:cubicBezTo>
                  <a:pt x="13114" y="14397"/>
                  <a:pt x="11257" y="16340"/>
                  <a:pt x="9007" y="16340"/>
                </a:cubicBezTo>
                <a:cubicBezTo>
                  <a:pt x="8011" y="16340"/>
                  <a:pt x="7085" y="15949"/>
                  <a:pt x="6344" y="15310"/>
                </a:cubicBezTo>
                <a:lnTo>
                  <a:pt x="3101" y="19051"/>
                </a:lnTo>
                <a:cubicBezTo>
                  <a:pt x="4682" y="20634"/>
                  <a:pt x="6749" y="21600"/>
                  <a:pt x="9007" y="21600"/>
                </a:cubicBezTo>
                <a:cubicBezTo>
                  <a:pt x="13780" y="21600"/>
                  <a:pt x="17688" y="17311"/>
                  <a:pt x="17997" y="11894"/>
                </a:cubicBezTo>
                <a:lnTo>
                  <a:pt x="13408" y="11894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0" name="Freeform 772"/>
          <p:cNvSpPr/>
          <p:nvPr/>
        </p:nvSpPr>
        <p:spPr>
          <a:xfrm>
            <a:off x="3845783" y="3014033"/>
            <a:ext cx="309090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21600" extrusionOk="0">
                <a:moveTo>
                  <a:pt x="0" y="0"/>
                </a:moveTo>
                <a:lnTo>
                  <a:pt x="0" y="16670"/>
                </a:lnTo>
                <a:cubicBezTo>
                  <a:pt x="0" y="18174"/>
                  <a:pt x="1243" y="19419"/>
                  <a:pt x="2765" y="19419"/>
                </a:cubicBezTo>
                <a:lnTo>
                  <a:pt x="7845" y="19419"/>
                </a:lnTo>
                <a:lnTo>
                  <a:pt x="8492" y="15819"/>
                </a:lnTo>
                <a:lnTo>
                  <a:pt x="8527" y="15535"/>
                </a:lnTo>
                <a:lnTo>
                  <a:pt x="8689" y="15304"/>
                </a:lnTo>
                <a:lnTo>
                  <a:pt x="12118" y="10073"/>
                </a:lnTo>
                <a:lnTo>
                  <a:pt x="10251" y="8920"/>
                </a:lnTo>
                <a:lnTo>
                  <a:pt x="13411" y="3901"/>
                </a:lnTo>
                <a:cubicBezTo>
                  <a:pt x="13656" y="3508"/>
                  <a:pt x="14011" y="3203"/>
                  <a:pt x="14398" y="2997"/>
                </a:cubicBezTo>
                <a:cubicBezTo>
                  <a:pt x="14785" y="2790"/>
                  <a:pt x="15199" y="2678"/>
                  <a:pt x="15637" y="2678"/>
                </a:cubicBezTo>
                <a:cubicBezTo>
                  <a:pt x="16052" y="2677"/>
                  <a:pt x="16488" y="2792"/>
                  <a:pt x="16875" y="2997"/>
                </a:cubicBezTo>
                <a:lnTo>
                  <a:pt x="16875" y="0"/>
                </a:lnTo>
                <a:lnTo>
                  <a:pt x="0" y="0"/>
                </a:lnTo>
                <a:close/>
                <a:moveTo>
                  <a:pt x="5888" y="3157"/>
                </a:moveTo>
                <a:lnTo>
                  <a:pt x="7037" y="3919"/>
                </a:lnTo>
                <a:lnTo>
                  <a:pt x="4596" y="7537"/>
                </a:lnTo>
                <a:lnTo>
                  <a:pt x="2352" y="5888"/>
                </a:lnTo>
                <a:lnTo>
                  <a:pt x="3178" y="4788"/>
                </a:lnTo>
                <a:lnTo>
                  <a:pt x="4255" y="5586"/>
                </a:lnTo>
                <a:lnTo>
                  <a:pt x="5888" y="3157"/>
                </a:lnTo>
                <a:close/>
                <a:moveTo>
                  <a:pt x="19084" y="3813"/>
                </a:moveTo>
                <a:cubicBezTo>
                  <a:pt x="18359" y="3813"/>
                  <a:pt x="17640" y="4162"/>
                  <a:pt x="17217" y="4806"/>
                </a:cubicBezTo>
                <a:lnTo>
                  <a:pt x="16301" y="4238"/>
                </a:lnTo>
                <a:cubicBezTo>
                  <a:pt x="16095" y="4110"/>
                  <a:pt x="15864" y="4043"/>
                  <a:pt x="15637" y="4043"/>
                </a:cubicBezTo>
                <a:cubicBezTo>
                  <a:pt x="15432" y="4043"/>
                  <a:pt x="15244" y="4091"/>
                  <a:pt x="15062" y="4185"/>
                </a:cubicBezTo>
                <a:cubicBezTo>
                  <a:pt x="14880" y="4280"/>
                  <a:pt x="14715" y="4428"/>
                  <a:pt x="14595" y="4611"/>
                </a:cubicBezTo>
                <a:lnTo>
                  <a:pt x="12028" y="8530"/>
                </a:lnTo>
                <a:lnTo>
                  <a:pt x="13195" y="9257"/>
                </a:lnTo>
                <a:lnTo>
                  <a:pt x="15673" y="5462"/>
                </a:lnTo>
                <a:lnTo>
                  <a:pt x="16463" y="5941"/>
                </a:lnTo>
                <a:lnTo>
                  <a:pt x="9856" y="16049"/>
                </a:lnTo>
                <a:lnTo>
                  <a:pt x="8851" y="21600"/>
                </a:lnTo>
                <a:lnTo>
                  <a:pt x="13590" y="18390"/>
                </a:lnTo>
                <a:lnTo>
                  <a:pt x="20933" y="7182"/>
                </a:lnTo>
                <a:cubicBezTo>
                  <a:pt x="21600" y="6164"/>
                  <a:pt x="21295" y="4806"/>
                  <a:pt x="20268" y="4150"/>
                </a:cubicBezTo>
                <a:cubicBezTo>
                  <a:pt x="19897" y="3912"/>
                  <a:pt x="19495" y="3813"/>
                  <a:pt x="19084" y="3813"/>
                </a:cubicBezTo>
                <a:close/>
                <a:moveTo>
                  <a:pt x="19066" y="5178"/>
                </a:moveTo>
                <a:cubicBezTo>
                  <a:pt x="19224" y="5178"/>
                  <a:pt x="19398" y="5216"/>
                  <a:pt x="19532" y="5302"/>
                </a:cubicBezTo>
                <a:cubicBezTo>
                  <a:pt x="19910" y="5543"/>
                  <a:pt x="20015" y="6043"/>
                  <a:pt x="19784" y="6420"/>
                </a:cubicBezTo>
                <a:lnTo>
                  <a:pt x="18725" y="8051"/>
                </a:lnTo>
                <a:lnTo>
                  <a:pt x="17324" y="7147"/>
                </a:lnTo>
                <a:lnTo>
                  <a:pt x="18383" y="5551"/>
                </a:lnTo>
                <a:cubicBezTo>
                  <a:pt x="18537" y="5316"/>
                  <a:pt x="18782" y="5178"/>
                  <a:pt x="19066" y="5178"/>
                </a:cubicBezTo>
                <a:close/>
                <a:moveTo>
                  <a:pt x="5888" y="8069"/>
                </a:moveTo>
                <a:lnTo>
                  <a:pt x="7037" y="8832"/>
                </a:lnTo>
                <a:lnTo>
                  <a:pt x="4596" y="12467"/>
                </a:lnTo>
                <a:lnTo>
                  <a:pt x="2352" y="10800"/>
                </a:lnTo>
                <a:lnTo>
                  <a:pt x="3178" y="9700"/>
                </a:lnTo>
                <a:lnTo>
                  <a:pt x="4255" y="10499"/>
                </a:lnTo>
                <a:lnTo>
                  <a:pt x="5888" y="806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1" name="Freeform 661"/>
          <p:cNvSpPr/>
          <p:nvPr/>
        </p:nvSpPr>
        <p:spPr>
          <a:xfrm>
            <a:off x="5933521" y="3009316"/>
            <a:ext cx="310117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1" y="0"/>
                </a:moveTo>
                <a:lnTo>
                  <a:pt x="13496" y="4642"/>
                </a:lnTo>
                <a:lnTo>
                  <a:pt x="13496" y="7050"/>
                </a:lnTo>
                <a:lnTo>
                  <a:pt x="10463" y="10081"/>
                </a:lnTo>
                <a:cubicBezTo>
                  <a:pt x="10369" y="10062"/>
                  <a:pt x="10279" y="10047"/>
                  <a:pt x="10179" y="10047"/>
                </a:cubicBezTo>
                <a:cubicBezTo>
                  <a:pt x="9419" y="10047"/>
                  <a:pt x="8796" y="10656"/>
                  <a:pt x="8796" y="11398"/>
                </a:cubicBezTo>
                <a:cubicBezTo>
                  <a:pt x="8796" y="12140"/>
                  <a:pt x="9420" y="12731"/>
                  <a:pt x="10179" y="12731"/>
                </a:cubicBezTo>
                <a:cubicBezTo>
                  <a:pt x="10939" y="12731"/>
                  <a:pt x="11563" y="12140"/>
                  <a:pt x="11563" y="11398"/>
                </a:cubicBezTo>
                <a:cubicBezTo>
                  <a:pt x="11563" y="11256"/>
                  <a:pt x="11533" y="11110"/>
                  <a:pt x="11492" y="10982"/>
                </a:cubicBezTo>
                <a:lnTo>
                  <a:pt x="14524" y="7933"/>
                </a:lnTo>
                <a:lnTo>
                  <a:pt x="16847" y="7933"/>
                </a:lnTo>
                <a:lnTo>
                  <a:pt x="21600" y="3291"/>
                </a:lnTo>
                <a:lnTo>
                  <a:pt x="19348" y="3083"/>
                </a:lnTo>
                <a:lnTo>
                  <a:pt x="20518" y="1905"/>
                </a:lnTo>
                <a:lnTo>
                  <a:pt x="19525" y="970"/>
                </a:lnTo>
                <a:lnTo>
                  <a:pt x="18443" y="2061"/>
                </a:lnTo>
                <a:lnTo>
                  <a:pt x="18231" y="0"/>
                </a:lnTo>
                <a:close/>
                <a:moveTo>
                  <a:pt x="10179" y="1715"/>
                </a:moveTo>
                <a:cubicBezTo>
                  <a:pt x="4557" y="1715"/>
                  <a:pt x="0" y="6166"/>
                  <a:pt x="0" y="11657"/>
                </a:cubicBezTo>
                <a:cubicBezTo>
                  <a:pt x="0" y="17149"/>
                  <a:pt x="4558" y="21600"/>
                  <a:pt x="10179" y="21600"/>
                </a:cubicBezTo>
                <a:cubicBezTo>
                  <a:pt x="15802" y="21600"/>
                  <a:pt x="20359" y="17149"/>
                  <a:pt x="20359" y="11657"/>
                </a:cubicBezTo>
                <a:cubicBezTo>
                  <a:pt x="20359" y="10082"/>
                  <a:pt x="19979" y="8598"/>
                  <a:pt x="19312" y="7275"/>
                </a:cubicBezTo>
                <a:lnTo>
                  <a:pt x="17858" y="8695"/>
                </a:lnTo>
                <a:cubicBezTo>
                  <a:pt x="18231" y="9612"/>
                  <a:pt x="18426" y="10612"/>
                  <a:pt x="18426" y="11657"/>
                </a:cubicBezTo>
                <a:cubicBezTo>
                  <a:pt x="18426" y="16103"/>
                  <a:pt x="14731" y="19729"/>
                  <a:pt x="10179" y="19729"/>
                </a:cubicBezTo>
                <a:cubicBezTo>
                  <a:pt x="5628" y="19729"/>
                  <a:pt x="1933" y="16104"/>
                  <a:pt x="1933" y="11657"/>
                </a:cubicBezTo>
                <a:cubicBezTo>
                  <a:pt x="1933" y="7212"/>
                  <a:pt x="5628" y="3603"/>
                  <a:pt x="10179" y="3603"/>
                </a:cubicBezTo>
                <a:cubicBezTo>
                  <a:pt x="10911" y="3603"/>
                  <a:pt x="11614" y="3688"/>
                  <a:pt x="12290" y="3863"/>
                </a:cubicBezTo>
                <a:lnTo>
                  <a:pt x="13815" y="2373"/>
                </a:lnTo>
                <a:cubicBezTo>
                  <a:pt x="12683" y="1949"/>
                  <a:pt x="11464" y="1715"/>
                  <a:pt x="10179" y="1715"/>
                </a:cubicBezTo>
                <a:close/>
                <a:moveTo>
                  <a:pt x="10179" y="6011"/>
                </a:moveTo>
                <a:cubicBezTo>
                  <a:pt x="7140" y="6011"/>
                  <a:pt x="4682" y="8412"/>
                  <a:pt x="4682" y="11380"/>
                </a:cubicBezTo>
                <a:cubicBezTo>
                  <a:pt x="4682" y="14348"/>
                  <a:pt x="7140" y="16767"/>
                  <a:pt x="10179" y="16767"/>
                </a:cubicBezTo>
                <a:cubicBezTo>
                  <a:pt x="13218" y="16767"/>
                  <a:pt x="15677" y="14348"/>
                  <a:pt x="15677" y="11380"/>
                </a:cubicBezTo>
                <a:cubicBezTo>
                  <a:pt x="15678" y="10534"/>
                  <a:pt x="15484" y="9737"/>
                  <a:pt x="15127" y="9025"/>
                </a:cubicBezTo>
                <a:lnTo>
                  <a:pt x="14099" y="10116"/>
                </a:lnTo>
                <a:cubicBezTo>
                  <a:pt x="14237" y="10518"/>
                  <a:pt x="14311" y="10933"/>
                  <a:pt x="14311" y="11380"/>
                </a:cubicBezTo>
                <a:cubicBezTo>
                  <a:pt x="14311" y="13603"/>
                  <a:pt x="12455" y="15416"/>
                  <a:pt x="10179" y="15416"/>
                </a:cubicBezTo>
                <a:cubicBezTo>
                  <a:pt x="7904" y="15416"/>
                  <a:pt x="6047" y="13603"/>
                  <a:pt x="6047" y="11380"/>
                </a:cubicBezTo>
                <a:cubicBezTo>
                  <a:pt x="6047" y="9158"/>
                  <a:pt x="7904" y="7362"/>
                  <a:pt x="10179" y="7362"/>
                </a:cubicBezTo>
                <a:cubicBezTo>
                  <a:pt x="10570" y="7362"/>
                  <a:pt x="10939" y="7418"/>
                  <a:pt x="11297" y="7518"/>
                </a:cubicBezTo>
                <a:lnTo>
                  <a:pt x="12325" y="6444"/>
                </a:lnTo>
                <a:cubicBezTo>
                  <a:pt x="11665" y="6170"/>
                  <a:pt x="10942" y="6011"/>
                  <a:pt x="10179" y="6011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2" name="Freeform 673"/>
          <p:cNvSpPr/>
          <p:nvPr/>
        </p:nvSpPr>
        <p:spPr>
          <a:xfrm>
            <a:off x="8047410" y="2995817"/>
            <a:ext cx="318933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2" y="0"/>
                </a:moveTo>
                <a:cubicBezTo>
                  <a:pt x="16558" y="0"/>
                  <a:pt x="16132" y="69"/>
                  <a:pt x="15731" y="179"/>
                </a:cubicBezTo>
                <a:lnTo>
                  <a:pt x="15731" y="1234"/>
                </a:lnTo>
                <a:cubicBezTo>
                  <a:pt x="15291" y="1390"/>
                  <a:pt x="14898" y="1618"/>
                  <a:pt x="14551" y="1916"/>
                </a:cubicBezTo>
                <a:lnTo>
                  <a:pt x="13646" y="1397"/>
                </a:lnTo>
                <a:cubicBezTo>
                  <a:pt x="13050" y="1990"/>
                  <a:pt x="12604" y="2734"/>
                  <a:pt x="12384" y="3573"/>
                </a:cubicBezTo>
                <a:lnTo>
                  <a:pt x="13290" y="4093"/>
                </a:lnTo>
                <a:cubicBezTo>
                  <a:pt x="13249" y="4317"/>
                  <a:pt x="13225" y="4555"/>
                  <a:pt x="13225" y="4791"/>
                </a:cubicBezTo>
                <a:cubicBezTo>
                  <a:pt x="13225" y="5027"/>
                  <a:pt x="13249" y="5249"/>
                  <a:pt x="13290" y="5473"/>
                </a:cubicBezTo>
                <a:lnTo>
                  <a:pt x="12384" y="6009"/>
                </a:lnTo>
                <a:cubicBezTo>
                  <a:pt x="12604" y="6848"/>
                  <a:pt x="13050" y="7592"/>
                  <a:pt x="13646" y="8185"/>
                </a:cubicBezTo>
                <a:lnTo>
                  <a:pt x="14551" y="7666"/>
                </a:lnTo>
                <a:cubicBezTo>
                  <a:pt x="14898" y="7964"/>
                  <a:pt x="15292" y="8192"/>
                  <a:pt x="15731" y="8348"/>
                </a:cubicBezTo>
                <a:lnTo>
                  <a:pt x="15731" y="9403"/>
                </a:lnTo>
                <a:cubicBezTo>
                  <a:pt x="16132" y="9513"/>
                  <a:pt x="16558" y="9582"/>
                  <a:pt x="16992" y="9582"/>
                </a:cubicBezTo>
                <a:cubicBezTo>
                  <a:pt x="17426" y="9582"/>
                  <a:pt x="17837" y="9513"/>
                  <a:pt x="18237" y="9403"/>
                </a:cubicBezTo>
                <a:lnTo>
                  <a:pt x="18237" y="8348"/>
                </a:lnTo>
                <a:cubicBezTo>
                  <a:pt x="18677" y="8192"/>
                  <a:pt x="19087" y="7964"/>
                  <a:pt x="19434" y="7666"/>
                </a:cubicBezTo>
                <a:lnTo>
                  <a:pt x="20339" y="8185"/>
                </a:lnTo>
                <a:cubicBezTo>
                  <a:pt x="20935" y="7592"/>
                  <a:pt x="21380" y="6848"/>
                  <a:pt x="21600" y="6009"/>
                </a:cubicBezTo>
                <a:lnTo>
                  <a:pt x="20678" y="5473"/>
                </a:lnTo>
                <a:cubicBezTo>
                  <a:pt x="20720" y="5249"/>
                  <a:pt x="20759" y="5027"/>
                  <a:pt x="20759" y="4791"/>
                </a:cubicBezTo>
                <a:cubicBezTo>
                  <a:pt x="20759" y="4556"/>
                  <a:pt x="20736" y="4316"/>
                  <a:pt x="20695" y="4093"/>
                </a:cubicBezTo>
                <a:lnTo>
                  <a:pt x="21600" y="3573"/>
                </a:lnTo>
                <a:cubicBezTo>
                  <a:pt x="21380" y="2734"/>
                  <a:pt x="20935" y="1990"/>
                  <a:pt x="20339" y="1397"/>
                </a:cubicBezTo>
                <a:lnTo>
                  <a:pt x="19434" y="1916"/>
                </a:lnTo>
                <a:cubicBezTo>
                  <a:pt x="19087" y="1618"/>
                  <a:pt x="18677" y="1390"/>
                  <a:pt x="18237" y="1234"/>
                </a:cubicBezTo>
                <a:lnTo>
                  <a:pt x="18237" y="179"/>
                </a:lnTo>
                <a:cubicBezTo>
                  <a:pt x="17837" y="68"/>
                  <a:pt x="17426" y="0"/>
                  <a:pt x="16992" y="0"/>
                </a:cubicBezTo>
                <a:close/>
                <a:moveTo>
                  <a:pt x="16992" y="3021"/>
                </a:moveTo>
                <a:cubicBezTo>
                  <a:pt x="17961" y="3021"/>
                  <a:pt x="18738" y="3817"/>
                  <a:pt x="18738" y="4791"/>
                </a:cubicBezTo>
                <a:cubicBezTo>
                  <a:pt x="18738" y="5765"/>
                  <a:pt x="17961" y="6561"/>
                  <a:pt x="16992" y="6561"/>
                </a:cubicBezTo>
                <a:cubicBezTo>
                  <a:pt x="16022" y="6561"/>
                  <a:pt x="15230" y="5765"/>
                  <a:pt x="15230" y="4791"/>
                </a:cubicBezTo>
                <a:cubicBezTo>
                  <a:pt x="15230" y="3817"/>
                  <a:pt x="16022" y="3021"/>
                  <a:pt x="16992" y="3021"/>
                </a:cubicBezTo>
                <a:close/>
                <a:moveTo>
                  <a:pt x="8779" y="6123"/>
                </a:moveTo>
                <a:lnTo>
                  <a:pt x="8326" y="7341"/>
                </a:lnTo>
                <a:cubicBezTo>
                  <a:pt x="7800" y="7291"/>
                  <a:pt x="7270" y="7297"/>
                  <a:pt x="6758" y="7373"/>
                </a:cubicBezTo>
                <a:lnTo>
                  <a:pt x="6241" y="6204"/>
                </a:lnTo>
                <a:cubicBezTo>
                  <a:pt x="5070" y="6435"/>
                  <a:pt x="3963" y="6920"/>
                  <a:pt x="3023" y="7633"/>
                </a:cubicBezTo>
                <a:lnTo>
                  <a:pt x="3557" y="8819"/>
                </a:lnTo>
                <a:cubicBezTo>
                  <a:pt x="3158" y="9150"/>
                  <a:pt x="2789" y="9530"/>
                  <a:pt x="2474" y="9955"/>
                </a:cubicBezTo>
                <a:lnTo>
                  <a:pt x="1261" y="9485"/>
                </a:lnTo>
                <a:cubicBezTo>
                  <a:pt x="932" y="9970"/>
                  <a:pt x="668" y="10499"/>
                  <a:pt x="453" y="11060"/>
                </a:cubicBezTo>
                <a:cubicBezTo>
                  <a:pt x="240" y="11621"/>
                  <a:pt x="82" y="12201"/>
                  <a:pt x="0" y="12781"/>
                </a:cubicBezTo>
                <a:lnTo>
                  <a:pt x="1213" y="13252"/>
                </a:lnTo>
                <a:cubicBezTo>
                  <a:pt x="1163" y="13781"/>
                  <a:pt x="1185" y="14297"/>
                  <a:pt x="1261" y="14811"/>
                </a:cubicBezTo>
                <a:lnTo>
                  <a:pt x="81" y="15347"/>
                </a:lnTo>
                <a:cubicBezTo>
                  <a:pt x="193" y="15923"/>
                  <a:pt x="354" y="16487"/>
                  <a:pt x="598" y="17036"/>
                </a:cubicBezTo>
                <a:cubicBezTo>
                  <a:pt x="842" y="17586"/>
                  <a:pt x="1152" y="18094"/>
                  <a:pt x="1504" y="18563"/>
                </a:cubicBezTo>
                <a:lnTo>
                  <a:pt x="2684" y="18043"/>
                </a:lnTo>
                <a:cubicBezTo>
                  <a:pt x="3013" y="18444"/>
                  <a:pt x="3391" y="18799"/>
                  <a:pt x="3816" y="19115"/>
                </a:cubicBezTo>
                <a:lnTo>
                  <a:pt x="3363" y="20333"/>
                </a:lnTo>
                <a:cubicBezTo>
                  <a:pt x="3847" y="20661"/>
                  <a:pt x="4356" y="20946"/>
                  <a:pt x="4915" y="21162"/>
                </a:cubicBezTo>
                <a:cubicBezTo>
                  <a:pt x="5472" y="21376"/>
                  <a:pt x="6047" y="21518"/>
                  <a:pt x="6629" y="21600"/>
                </a:cubicBezTo>
                <a:lnTo>
                  <a:pt x="7098" y="20382"/>
                </a:lnTo>
                <a:cubicBezTo>
                  <a:pt x="7624" y="20432"/>
                  <a:pt x="8154" y="20426"/>
                  <a:pt x="8666" y="20349"/>
                </a:cubicBezTo>
                <a:lnTo>
                  <a:pt x="9183" y="21519"/>
                </a:lnTo>
                <a:cubicBezTo>
                  <a:pt x="10354" y="21288"/>
                  <a:pt x="11445" y="20786"/>
                  <a:pt x="12384" y="20073"/>
                </a:cubicBezTo>
                <a:lnTo>
                  <a:pt x="11867" y="18904"/>
                </a:lnTo>
                <a:cubicBezTo>
                  <a:pt x="12266" y="18573"/>
                  <a:pt x="12635" y="18194"/>
                  <a:pt x="12950" y="17767"/>
                </a:cubicBezTo>
                <a:lnTo>
                  <a:pt x="14147" y="18238"/>
                </a:lnTo>
                <a:cubicBezTo>
                  <a:pt x="14476" y="17753"/>
                  <a:pt x="14756" y="17224"/>
                  <a:pt x="14971" y="16663"/>
                </a:cubicBezTo>
                <a:cubicBezTo>
                  <a:pt x="15186" y="16102"/>
                  <a:pt x="15326" y="15522"/>
                  <a:pt x="15408" y="14941"/>
                </a:cubicBezTo>
                <a:lnTo>
                  <a:pt x="14195" y="14470"/>
                </a:lnTo>
                <a:cubicBezTo>
                  <a:pt x="14245" y="13942"/>
                  <a:pt x="14239" y="13425"/>
                  <a:pt x="14163" y="12911"/>
                </a:cubicBezTo>
                <a:lnTo>
                  <a:pt x="15343" y="12375"/>
                </a:lnTo>
                <a:cubicBezTo>
                  <a:pt x="15231" y="11800"/>
                  <a:pt x="15053" y="11236"/>
                  <a:pt x="14810" y="10686"/>
                </a:cubicBezTo>
                <a:cubicBezTo>
                  <a:pt x="14566" y="10137"/>
                  <a:pt x="14271" y="9629"/>
                  <a:pt x="13920" y="9160"/>
                </a:cubicBezTo>
                <a:lnTo>
                  <a:pt x="12724" y="9679"/>
                </a:lnTo>
                <a:cubicBezTo>
                  <a:pt x="12395" y="9279"/>
                  <a:pt x="12017" y="8924"/>
                  <a:pt x="11592" y="8608"/>
                </a:cubicBezTo>
                <a:lnTo>
                  <a:pt x="12061" y="7389"/>
                </a:lnTo>
                <a:cubicBezTo>
                  <a:pt x="11576" y="7062"/>
                  <a:pt x="11052" y="6777"/>
                  <a:pt x="10493" y="6561"/>
                </a:cubicBezTo>
                <a:cubicBezTo>
                  <a:pt x="9936" y="6346"/>
                  <a:pt x="9361" y="6205"/>
                  <a:pt x="8779" y="6123"/>
                </a:cubicBezTo>
                <a:close/>
                <a:moveTo>
                  <a:pt x="7599" y="10329"/>
                </a:moveTo>
                <a:cubicBezTo>
                  <a:pt x="8055" y="10314"/>
                  <a:pt x="8520" y="10398"/>
                  <a:pt x="8973" y="10573"/>
                </a:cubicBezTo>
                <a:cubicBezTo>
                  <a:pt x="10784" y="11270"/>
                  <a:pt x="11689" y="13301"/>
                  <a:pt x="10994" y="15120"/>
                </a:cubicBezTo>
                <a:cubicBezTo>
                  <a:pt x="10299" y="16939"/>
                  <a:pt x="8263" y="17848"/>
                  <a:pt x="6451" y="17150"/>
                </a:cubicBezTo>
                <a:cubicBezTo>
                  <a:pt x="4642" y="16452"/>
                  <a:pt x="3735" y="14422"/>
                  <a:pt x="4430" y="12603"/>
                </a:cubicBezTo>
                <a:cubicBezTo>
                  <a:pt x="4951" y="11238"/>
                  <a:pt x="6231" y="10376"/>
                  <a:pt x="7599" y="1032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3" name="Freeform 711"/>
          <p:cNvSpPr/>
          <p:nvPr/>
        </p:nvSpPr>
        <p:spPr>
          <a:xfrm>
            <a:off x="10160181" y="3020099"/>
            <a:ext cx="347146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7909" y="2016"/>
                </a:moveTo>
                <a:lnTo>
                  <a:pt x="17909" y="0"/>
                </a:lnTo>
                <a:lnTo>
                  <a:pt x="3687" y="0"/>
                </a:lnTo>
                <a:lnTo>
                  <a:pt x="3687" y="2016"/>
                </a:lnTo>
                <a:lnTo>
                  <a:pt x="0" y="2016"/>
                </a:lnTo>
                <a:lnTo>
                  <a:pt x="0" y="5217"/>
                </a:lnTo>
                <a:cubicBezTo>
                  <a:pt x="-2" y="6787"/>
                  <a:pt x="519" y="8261"/>
                  <a:pt x="1388" y="9507"/>
                </a:cubicBezTo>
                <a:cubicBezTo>
                  <a:pt x="2111" y="10545"/>
                  <a:pt x="3073" y="11435"/>
                  <a:pt x="4202" y="12161"/>
                </a:cubicBezTo>
                <a:cubicBezTo>
                  <a:pt x="5145" y="14696"/>
                  <a:pt x="7292" y="16562"/>
                  <a:pt x="9876" y="16925"/>
                </a:cubicBezTo>
                <a:lnTo>
                  <a:pt x="9876" y="19584"/>
                </a:lnTo>
                <a:lnTo>
                  <a:pt x="6321" y="19584"/>
                </a:lnTo>
                <a:lnTo>
                  <a:pt x="6321" y="21600"/>
                </a:lnTo>
                <a:lnTo>
                  <a:pt x="15276" y="21600"/>
                </a:lnTo>
                <a:lnTo>
                  <a:pt x="15276" y="19584"/>
                </a:lnTo>
                <a:lnTo>
                  <a:pt x="11720" y="19584"/>
                </a:lnTo>
                <a:lnTo>
                  <a:pt x="11720" y="16925"/>
                </a:lnTo>
                <a:cubicBezTo>
                  <a:pt x="14304" y="16562"/>
                  <a:pt x="16452" y="14696"/>
                  <a:pt x="17394" y="12161"/>
                </a:cubicBezTo>
                <a:cubicBezTo>
                  <a:pt x="18524" y="11435"/>
                  <a:pt x="19486" y="10545"/>
                  <a:pt x="20208" y="9507"/>
                </a:cubicBezTo>
                <a:cubicBezTo>
                  <a:pt x="21078" y="8261"/>
                  <a:pt x="21598" y="6787"/>
                  <a:pt x="21597" y="5217"/>
                </a:cubicBezTo>
                <a:lnTo>
                  <a:pt x="21597" y="2016"/>
                </a:lnTo>
                <a:lnTo>
                  <a:pt x="17909" y="2016"/>
                </a:lnTo>
                <a:close/>
                <a:moveTo>
                  <a:pt x="3687" y="9270"/>
                </a:moveTo>
                <a:cubicBezTo>
                  <a:pt x="3371" y="8957"/>
                  <a:pt x="3092" y="8628"/>
                  <a:pt x="2855" y="8287"/>
                </a:cubicBezTo>
                <a:cubicBezTo>
                  <a:pt x="2190" y="7328"/>
                  <a:pt x="1844" y="6300"/>
                  <a:pt x="1843" y="5218"/>
                </a:cubicBezTo>
                <a:lnTo>
                  <a:pt x="1843" y="4032"/>
                </a:lnTo>
                <a:lnTo>
                  <a:pt x="3687" y="4032"/>
                </a:lnTo>
                <a:lnTo>
                  <a:pt x="3687" y="9270"/>
                </a:lnTo>
                <a:close/>
                <a:moveTo>
                  <a:pt x="13209" y="10543"/>
                </a:moveTo>
                <a:lnTo>
                  <a:pt x="10990" y="9468"/>
                </a:lnTo>
                <a:lnTo>
                  <a:pt x="8771" y="10543"/>
                </a:lnTo>
                <a:lnTo>
                  <a:pt x="9031" y="7932"/>
                </a:lnTo>
                <a:lnTo>
                  <a:pt x="7400" y="5984"/>
                </a:lnTo>
                <a:lnTo>
                  <a:pt x="9779" y="5446"/>
                </a:lnTo>
                <a:lnTo>
                  <a:pt x="10990" y="3168"/>
                </a:lnTo>
                <a:lnTo>
                  <a:pt x="12200" y="5446"/>
                </a:lnTo>
                <a:lnTo>
                  <a:pt x="14580" y="5984"/>
                </a:lnTo>
                <a:lnTo>
                  <a:pt x="12948" y="7932"/>
                </a:lnTo>
                <a:lnTo>
                  <a:pt x="13209" y="10543"/>
                </a:lnTo>
                <a:close/>
                <a:moveTo>
                  <a:pt x="19753" y="5217"/>
                </a:moveTo>
                <a:cubicBezTo>
                  <a:pt x="19751" y="6299"/>
                  <a:pt x="19406" y="7327"/>
                  <a:pt x="18741" y="8287"/>
                </a:cubicBezTo>
                <a:cubicBezTo>
                  <a:pt x="18504" y="8628"/>
                  <a:pt x="18225" y="8956"/>
                  <a:pt x="17909" y="9270"/>
                </a:cubicBezTo>
                <a:lnTo>
                  <a:pt x="17909" y="4032"/>
                </a:lnTo>
                <a:lnTo>
                  <a:pt x="19753" y="4032"/>
                </a:lnTo>
                <a:lnTo>
                  <a:pt x="19753" y="5217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2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B760C715-8601-3831-AEA0-A6C6C113B535}"/>
              </a:ext>
            </a:extLst>
          </p:cNvPr>
          <p:cNvSpPr txBox="1"/>
          <p:nvPr/>
        </p:nvSpPr>
        <p:spPr>
          <a:xfrm>
            <a:off x="3097815" y="5204924"/>
            <a:ext cx="1795695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Current state at XYZ with a 34 % DRI showing a moderate level of readiness with signs of resistance</a:t>
            </a:r>
            <a:endParaRPr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F0EE-E709-619F-0AC3-42757340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96FFEB-DADC-B562-5C32-54346DE394A2}"/>
              </a:ext>
            </a:extLst>
          </p:cNvPr>
          <p:cNvSpPr/>
          <p:nvPr/>
        </p:nvSpPr>
        <p:spPr>
          <a:xfrm>
            <a:off x="892207" y="1640412"/>
            <a:ext cx="5872162" cy="4243053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8DA7DA8-F602-F8AB-E5D7-3A98618805EA}"/>
              </a:ext>
            </a:extLst>
          </p:cNvPr>
          <p:cNvSpPr/>
          <p:nvPr/>
        </p:nvSpPr>
        <p:spPr>
          <a:xfrm>
            <a:off x="643811" y="658969"/>
            <a:ext cx="7073171" cy="909190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80B1A68-53C6-60E2-3EB0-F92C0DC88C95}"/>
              </a:ext>
            </a:extLst>
          </p:cNvPr>
          <p:cNvSpPr txBox="1"/>
          <p:nvPr/>
        </p:nvSpPr>
        <p:spPr>
          <a:xfrm>
            <a:off x="643811" y="731970"/>
            <a:ext cx="707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How We Conducted the Analysis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F3924E-AE51-BA75-B413-E02C98B3DF2D}"/>
              </a:ext>
            </a:extLst>
          </p:cNvPr>
          <p:cNvSpPr txBox="1"/>
          <p:nvPr/>
        </p:nvSpPr>
        <p:spPr>
          <a:xfrm>
            <a:off x="1100541" y="3612686"/>
            <a:ext cx="3866863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Analysis Approach &amp; Framework Used</a:t>
            </a:r>
            <a:endParaRPr lang="en-ID" sz="1400" dirty="0"/>
          </a:p>
        </p:txBody>
      </p:sp>
      <p:sp>
        <p:nvSpPr>
          <p:cNvPr id="124" name="Rectangle: Rounded Corners 123">
            <a:hlinkClick r:id="rId2" action="ppaction://hlinkfile"/>
            <a:extLst>
              <a:ext uri="{FF2B5EF4-FFF2-40B4-BE49-F238E27FC236}">
                <a16:creationId xmlns:a16="http://schemas.microsoft.com/office/drawing/2014/main" id="{F2B596A1-BD94-2259-12F4-E0DFF7A7FD50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46C54-6FD6-1395-AB81-1581DFC15D37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1DC8AB-6E1E-69E3-D2AA-3A2073641D9A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19AAE1-BC7B-ECE7-E9CD-C0E29D3E7D12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C4F180-D723-0817-DAA9-6C91F8FA6E48}"/>
              </a:ext>
            </a:extLst>
          </p:cNvPr>
          <p:cNvSpPr txBox="1"/>
          <p:nvPr/>
        </p:nvSpPr>
        <p:spPr>
          <a:xfrm>
            <a:off x="1157529" y="4033985"/>
            <a:ext cx="4895401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Survey Data Cleaning &amp; Data Standardization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Lean Six Sigma (Process Optimization)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n-NO" sz="1200" dirty="0"/>
              <a:t>Digital Transformation Pyramid Framework for XYZ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Data-Driven Decision Making (BI Tools &amp; Visualization)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23D3C-B213-A88C-5C9F-71D5AEC6CF7A}"/>
              </a:ext>
            </a:extLst>
          </p:cNvPr>
          <p:cNvSpPr txBox="1"/>
          <p:nvPr/>
        </p:nvSpPr>
        <p:spPr>
          <a:xfrm>
            <a:off x="1093064" y="2029033"/>
            <a:ext cx="2031793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Key Targets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C673D-F065-3BD1-B463-F36A3AADF8CC}"/>
              </a:ext>
            </a:extLst>
          </p:cNvPr>
          <p:cNvSpPr txBox="1"/>
          <p:nvPr/>
        </p:nvSpPr>
        <p:spPr>
          <a:xfrm>
            <a:off x="1032838" y="2355441"/>
            <a:ext cx="5257126" cy="96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Sentiment Analysis on Digital Readiness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Critical Response Evaluation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Department-Wise Digital Maturity Score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Strategic Action Plan for Digital Growth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531538AC-D096-BBF2-F17D-CDBAF3DA1D5C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732150F6-9F74-77F2-D047-F63DD78F0C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930" r="5930"/>
          <a:stretch>
            <a:fillRect/>
          </a:stretch>
        </p:blipFill>
        <p:spPr>
          <a:xfrm>
            <a:off x="8278057" y="1195909"/>
            <a:ext cx="3490610" cy="468755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5B6E98-06DE-18F3-2144-B5C6EF6B19A1}"/>
              </a:ext>
            </a:extLst>
          </p:cNvPr>
          <p:cNvGrpSpPr/>
          <p:nvPr/>
        </p:nvGrpSpPr>
        <p:grpSpPr>
          <a:xfrm>
            <a:off x="187081" y="1894567"/>
            <a:ext cx="913460" cy="691627"/>
            <a:chOff x="5795360" y="2309114"/>
            <a:chExt cx="447675" cy="4476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201F31-8350-05AA-F432-8FB76D5FA189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Graphic 17">
              <a:extLst>
                <a:ext uri="{FF2B5EF4-FFF2-40B4-BE49-F238E27FC236}">
                  <a16:creationId xmlns:a16="http://schemas.microsoft.com/office/drawing/2014/main" id="{D5133FE0-823C-B493-207A-475A7B627041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295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38AF62-1994-7FF8-2EB4-F2137E9481E2}"/>
              </a:ext>
            </a:extLst>
          </p:cNvPr>
          <p:cNvSpPr/>
          <p:nvPr/>
        </p:nvSpPr>
        <p:spPr>
          <a:xfrm>
            <a:off x="1097328" y="4731380"/>
            <a:ext cx="6649949" cy="109404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68A1622-A996-320A-9AE5-0E9D96C0A6AB}"/>
              </a:ext>
            </a:extLst>
          </p:cNvPr>
          <p:cNvSpPr/>
          <p:nvPr/>
        </p:nvSpPr>
        <p:spPr>
          <a:xfrm rot="10800000">
            <a:off x="371871" y="535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3A3B9-ED30-2D51-E9AA-C3ECDA48EF15}"/>
              </a:ext>
            </a:extLst>
          </p:cNvPr>
          <p:cNvSpPr txBox="1"/>
          <p:nvPr/>
        </p:nvSpPr>
        <p:spPr>
          <a:xfrm>
            <a:off x="957790" y="590492"/>
            <a:ext cx="1001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4000" dirty="0"/>
              <a:t>Sentiment Analysis on Digital Readiness</a:t>
            </a:r>
            <a:endParaRPr lang="en-ID" sz="4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4150F9-4D49-10DB-BDF1-B7EE47CEB385}"/>
              </a:ext>
            </a:extLst>
          </p:cNvPr>
          <p:cNvSpPr/>
          <p:nvPr/>
        </p:nvSpPr>
        <p:spPr>
          <a:xfrm>
            <a:off x="2076496" y="1827432"/>
            <a:ext cx="2451910" cy="2394991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634E5-A26B-9BA6-80F7-A91096FB0457}"/>
              </a:ext>
            </a:extLst>
          </p:cNvPr>
          <p:cNvSpPr txBox="1"/>
          <p:nvPr/>
        </p:nvSpPr>
        <p:spPr>
          <a:xfrm>
            <a:off x="2024022" y="2248987"/>
            <a:ext cx="24519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Negative Sentiment Areas:</a:t>
            </a:r>
            <a:endParaRPr lang="en-ID" sz="1300" b="1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B5DB04-A52F-BE29-3318-8B0768C78A40}"/>
              </a:ext>
            </a:extLst>
          </p:cNvPr>
          <p:cNvSpPr txBox="1"/>
          <p:nvPr/>
        </p:nvSpPr>
        <p:spPr>
          <a:xfrm>
            <a:off x="2260505" y="2676040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Challenges in Teamwork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B75917-8382-4241-F6EE-A366C42119CF}"/>
              </a:ext>
            </a:extLst>
          </p:cNvPr>
          <p:cNvGrpSpPr/>
          <p:nvPr/>
        </p:nvGrpSpPr>
        <p:grpSpPr>
          <a:xfrm>
            <a:off x="4110917" y="3818569"/>
            <a:ext cx="311386" cy="300654"/>
            <a:chOff x="7817250" y="-472289"/>
            <a:chExt cx="378968" cy="365908"/>
          </a:xfrm>
        </p:grpSpPr>
        <p:sp>
          <p:nvSpPr>
            <p:cNvPr id="81" name="Rectangle: Rounded Corners 22">
              <a:extLst>
                <a:ext uri="{FF2B5EF4-FFF2-40B4-BE49-F238E27FC236}">
                  <a16:creationId xmlns:a16="http://schemas.microsoft.com/office/drawing/2014/main" id="{5B886E59-4830-2D88-9AC1-A1110F1A83D5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0BF24D-1445-CDD9-D13E-F2F08494BBE1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9B7FFA-559C-D3F5-B264-B390372C3211}"/>
              </a:ext>
            </a:extLst>
          </p:cNvPr>
          <p:cNvSpPr/>
          <p:nvPr/>
        </p:nvSpPr>
        <p:spPr>
          <a:xfrm>
            <a:off x="6447963" y="1741169"/>
            <a:ext cx="2451911" cy="2481254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38E4959-A1F1-70B1-E2A4-B5D3127D6559}"/>
              </a:ext>
            </a:extLst>
          </p:cNvPr>
          <p:cNvGrpSpPr/>
          <p:nvPr/>
        </p:nvGrpSpPr>
        <p:grpSpPr>
          <a:xfrm>
            <a:off x="8384441" y="3812334"/>
            <a:ext cx="311386" cy="300654"/>
            <a:chOff x="7817250" y="-472289"/>
            <a:chExt cx="378968" cy="365908"/>
          </a:xfrm>
        </p:grpSpPr>
        <p:sp>
          <p:nvSpPr>
            <p:cNvPr id="92" name="Rectangle: Rounded Corners 22">
              <a:extLst>
                <a:ext uri="{FF2B5EF4-FFF2-40B4-BE49-F238E27FC236}">
                  <a16:creationId xmlns:a16="http://schemas.microsoft.com/office/drawing/2014/main" id="{64AFD31C-2CFD-1530-752F-989FF49EE34D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5925C5-B897-BBA7-399A-F2BDCCFBEF75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6C6ED5A-2752-3671-5520-F54377C9D229}"/>
              </a:ext>
            </a:extLst>
          </p:cNvPr>
          <p:cNvSpPr txBox="1"/>
          <p:nvPr/>
        </p:nvSpPr>
        <p:spPr>
          <a:xfrm>
            <a:off x="1963601" y="4707689"/>
            <a:ext cx="1893374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E282D9-38D3-1827-2D73-064B26ECBD2F}"/>
              </a:ext>
            </a:extLst>
          </p:cNvPr>
          <p:cNvGrpSpPr/>
          <p:nvPr/>
        </p:nvGrpSpPr>
        <p:grpSpPr>
          <a:xfrm>
            <a:off x="1082568" y="4573023"/>
            <a:ext cx="913460" cy="691627"/>
            <a:chOff x="5795360" y="2309114"/>
            <a:chExt cx="447675" cy="447675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6A6E0F-46CD-0B7D-6101-13CEA1ACEC3A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2" name="Graphic 17">
              <a:extLst>
                <a:ext uri="{FF2B5EF4-FFF2-40B4-BE49-F238E27FC236}">
                  <a16:creationId xmlns:a16="http://schemas.microsoft.com/office/drawing/2014/main" id="{CD59797C-B3A4-FD15-AC73-32AD96E606B5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4B6E04-8896-C2AE-686C-EAFEBCCF6E6E}"/>
              </a:ext>
            </a:extLst>
          </p:cNvPr>
          <p:cNvSpPr txBox="1"/>
          <p:nvPr/>
        </p:nvSpPr>
        <p:spPr>
          <a:xfrm>
            <a:off x="1769705" y="1743614"/>
            <a:ext cx="8749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2000" dirty="0"/>
              <a:t>📊 Overall Sentiment Score by Thematic Response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46E9E-0389-DB07-5612-980C49FD94D0}"/>
              </a:ext>
            </a:extLst>
          </p:cNvPr>
          <p:cNvSpPr txBox="1"/>
          <p:nvPr/>
        </p:nvSpPr>
        <p:spPr>
          <a:xfrm>
            <a:off x="2260505" y="2989069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Digital Skill Gaps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22FC2-9192-BE86-A40E-C260919FCC55}"/>
              </a:ext>
            </a:extLst>
          </p:cNvPr>
          <p:cNvSpPr txBox="1"/>
          <p:nvPr/>
        </p:nvSpPr>
        <p:spPr>
          <a:xfrm>
            <a:off x="2260505" y="3367688"/>
            <a:ext cx="2461544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Mitigating Security Threats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7E9D9-F798-6186-E710-D1C8E0CD554A}"/>
              </a:ext>
            </a:extLst>
          </p:cNvPr>
          <p:cNvSpPr txBox="1"/>
          <p:nvPr/>
        </p:nvSpPr>
        <p:spPr>
          <a:xfrm>
            <a:off x="2260505" y="3680717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Need for Clarification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22A0E-F7B5-C5A1-9917-4DC6281B0359}"/>
              </a:ext>
            </a:extLst>
          </p:cNvPr>
          <p:cNvSpPr txBox="1"/>
          <p:nvPr/>
        </p:nvSpPr>
        <p:spPr>
          <a:xfrm>
            <a:off x="6337430" y="2215417"/>
            <a:ext cx="38225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High Readiness Areas (Positive Sentiment):</a:t>
            </a:r>
            <a:endParaRPr lang="en-ID" sz="1300" b="1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942FB-BAC3-71CD-2E3E-88090C0313AD}"/>
              </a:ext>
            </a:extLst>
          </p:cNvPr>
          <p:cNvSpPr txBox="1"/>
          <p:nvPr/>
        </p:nvSpPr>
        <p:spPr>
          <a:xfrm>
            <a:off x="6640213" y="2620580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AI/ML Integration (0.73)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2159-2A91-7712-58A9-74D58190EB85}"/>
              </a:ext>
            </a:extLst>
          </p:cNvPr>
          <p:cNvSpPr txBox="1"/>
          <p:nvPr/>
        </p:nvSpPr>
        <p:spPr>
          <a:xfrm>
            <a:off x="6628420" y="3014733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Digital Innovations (0.87)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8FE17-B204-93DC-9437-7E1D9A0D6E9E}"/>
              </a:ext>
            </a:extLst>
          </p:cNvPr>
          <p:cNvSpPr txBox="1"/>
          <p:nvPr/>
        </p:nvSpPr>
        <p:spPr>
          <a:xfrm>
            <a:off x="957790" y="1214982"/>
            <a:ext cx="245190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2400" dirty="0"/>
              <a:t>Key Findings</a:t>
            </a:r>
            <a:endParaRPr lang="en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68344-99A7-3C99-4F79-47737C2BB8D4}"/>
              </a:ext>
            </a:extLst>
          </p:cNvPr>
          <p:cNvSpPr txBox="1"/>
          <p:nvPr/>
        </p:nvSpPr>
        <p:spPr>
          <a:xfrm>
            <a:off x="1963601" y="5014172"/>
            <a:ext cx="6905668" cy="55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/>
              <a:t>✔ Departments are eager to adopt AI/ML, Analytics &amp; Innovation.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❌ However, skill gaps and cybersecurity risks pose major challenges.</a:t>
            </a:r>
            <a:endParaRPr lang="en-US" sz="13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59D2E5-3928-9165-39AF-6D0A16642CF2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34F10D-C099-CD07-A134-4400575CE8E4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B7D896-0D8F-BB8B-A3A8-025EC34CD566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F2249F-7AB8-AE6A-8D6C-3C5B1E0D91CB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hlinkClick r:id="rId2" action="ppaction://hlinkfile"/>
            <a:extLst>
              <a:ext uri="{FF2B5EF4-FFF2-40B4-BE49-F238E27FC236}">
                <a16:creationId xmlns:a16="http://schemas.microsoft.com/office/drawing/2014/main" id="{F4BDEBE1-05D3-DD54-EE02-A91F00982201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AE93D-D183-8AD7-BFAE-42414B9EF4C2}"/>
              </a:ext>
            </a:extLst>
          </p:cNvPr>
          <p:cNvSpPr txBox="1"/>
          <p:nvPr/>
        </p:nvSpPr>
        <p:spPr>
          <a:xfrm>
            <a:off x="6628420" y="3403906"/>
            <a:ext cx="3194453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Data Analytics (0.53)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06D0-A9FF-DADE-D60D-3A058308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F26D5B-ABA0-FA8E-E437-0D39C12C146D}"/>
              </a:ext>
            </a:extLst>
          </p:cNvPr>
          <p:cNvSpPr/>
          <p:nvPr/>
        </p:nvSpPr>
        <p:spPr>
          <a:xfrm>
            <a:off x="2740627" y="4644556"/>
            <a:ext cx="5872162" cy="1568576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6611EB4-1390-7C2D-65E2-C1BEF6A6033B}"/>
              </a:ext>
            </a:extLst>
          </p:cNvPr>
          <p:cNvSpPr/>
          <p:nvPr/>
        </p:nvSpPr>
        <p:spPr>
          <a:xfrm>
            <a:off x="813421" y="458633"/>
            <a:ext cx="9772022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3BB639-5C49-5C5A-19A2-60F34DF0CFA3}"/>
              </a:ext>
            </a:extLst>
          </p:cNvPr>
          <p:cNvSpPr txBox="1"/>
          <p:nvPr/>
        </p:nvSpPr>
        <p:spPr>
          <a:xfrm>
            <a:off x="1820170" y="808987"/>
            <a:ext cx="897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Top 10 Areas with Critical Issues</a:t>
            </a:r>
            <a:endParaRPr lang="en-ID" sz="4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39C71A-E168-0FF1-B40F-97CB502D6E45}"/>
              </a:ext>
            </a:extLst>
          </p:cNvPr>
          <p:cNvSpPr txBox="1"/>
          <p:nvPr/>
        </p:nvSpPr>
        <p:spPr>
          <a:xfrm>
            <a:off x="2988857" y="5758857"/>
            <a:ext cx="5421151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</a:t>
            </a:r>
            <a:r>
              <a:rPr lang="en-US" sz="1400" b="1" dirty="0"/>
              <a:t>Market opportunities exist</a:t>
            </a:r>
            <a:r>
              <a:rPr lang="en-US" sz="1400" dirty="0"/>
              <a:t>, but need the right strategy.</a:t>
            </a:r>
            <a:endParaRPr lang="en-ID" sz="1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FF9225D-4620-6224-3F0B-DB98A71E30AD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E4C53-4C68-D84D-822F-C966689CF955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72554F-A039-7FFD-BB84-0AB198713EFC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B591D4-7599-03F4-77DA-65518CA7D258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574FA4-431A-A3AE-C761-2457A3D761DD}"/>
              </a:ext>
            </a:extLst>
          </p:cNvPr>
          <p:cNvSpPr txBox="1"/>
          <p:nvPr/>
        </p:nvSpPr>
        <p:spPr>
          <a:xfrm>
            <a:off x="2820816" y="4620714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954DC-1B33-5F6A-9F58-835E32DA61AC}"/>
              </a:ext>
            </a:extLst>
          </p:cNvPr>
          <p:cNvSpPr txBox="1"/>
          <p:nvPr/>
        </p:nvSpPr>
        <p:spPr>
          <a:xfrm>
            <a:off x="3021481" y="5043521"/>
            <a:ext cx="525712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Digital tools for collaboration</a:t>
            </a:r>
            <a:r>
              <a:rPr lang="en-US" sz="1200" dirty="0"/>
              <a:t> are a high-priority investment.</a:t>
            </a:r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1CCADA4D-C843-3EA2-140A-36BB0CA0D84A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D4BE7-3046-128D-3957-923359FC0BBA}"/>
              </a:ext>
            </a:extLst>
          </p:cNvPr>
          <p:cNvSpPr txBox="1"/>
          <p:nvPr/>
        </p:nvSpPr>
        <p:spPr>
          <a:xfrm>
            <a:off x="3021481" y="542884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❌ </a:t>
            </a:r>
            <a:r>
              <a:rPr lang="en-US" sz="1400" b="1" dirty="0"/>
              <a:t>Data challenges</a:t>
            </a:r>
            <a:r>
              <a:rPr lang="en-US" sz="1400" dirty="0"/>
              <a:t> are restricting business agility.</a:t>
            </a:r>
            <a:endParaRPr lang="en-N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3F130-1E9E-2252-DCD4-4F8EA1130C2C}"/>
              </a:ext>
            </a:extLst>
          </p:cNvPr>
          <p:cNvSpPr txBox="1"/>
          <p:nvPr/>
        </p:nvSpPr>
        <p:spPr>
          <a:xfrm>
            <a:off x="2325901" y="1497473"/>
            <a:ext cx="8694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(Stacked Column Chart: Critical Response Count Per Thematic Area)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371C01-8EE3-D7CB-8700-955066A3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98" y="2124429"/>
            <a:ext cx="5896798" cy="23339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B6CBA4-499B-8904-FF67-E73D79F70580}"/>
              </a:ext>
            </a:extLst>
          </p:cNvPr>
          <p:cNvGrpSpPr/>
          <p:nvPr/>
        </p:nvGrpSpPr>
        <p:grpSpPr>
          <a:xfrm>
            <a:off x="1894238" y="4458380"/>
            <a:ext cx="913460" cy="691627"/>
            <a:chOff x="5795360" y="2309114"/>
            <a:chExt cx="447675" cy="44767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67EB7D-158B-BB1A-A66B-E8DDB4956E23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Graphic 17">
              <a:extLst>
                <a:ext uri="{FF2B5EF4-FFF2-40B4-BE49-F238E27FC236}">
                  <a16:creationId xmlns:a16="http://schemas.microsoft.com/office/drawing/2014/main" id="{F4E2198A-FF8E-7E73-475A-2451A0638C42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2234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99A2"/>
      </a:accent1>
      <a:accent2>
        <a:srgbClr val="ED2FA9"/>
      </a:accent2>
      <a:accent3>
        <a:srgbClr val="0C1A9C"/>
      </a:accent3>
      <a:accent4>
        <a:srgbClr val="D8D8D8"/>
      </a:accent4>
      <a:accent5>
        <a:srgbClr val="A5A5A5"/>
      </a:accent5>
      <a:accent6>
        <a:srgbClr val="7F7F7F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1677</Words>
  <Application>Microsoft Office PowerPoint</Application>
  <PresentationFormat>Widescreen</PresentationFormat>
  <Paragraphs>281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Open Sans</vt:lpstr>
      <vt:lpstr>Open Sans (Body)</vt:lpstr>
      <vt:lpstr>Open Sans (Headings)</vt:lpstr>
      <vt:lpstr>Plus Jakarta Sans</vt:lpstr>
      <vt:lpstr>Roboto Black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Budogol</dc:creator>
  <cp:lastModifiedBy>Israel Josiah</cp:lastModifiedBy>
  <cp:revision>36</cp:revision>
  <dcterms:created xsi:type="dcterms:W3CDTF">2024-12-09T13:05:22Z</dcterms:created>
  <dcterms:modified xsi:type="dcterms:W3CDTF">2025-03-04T10:19:33Z</dcterms:modified>
</cp:coreProperties>
</file>