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60" r:id="rId4"/>
    <p:sldId id="280" r:id="rId5"/>
    <p:sldId id="265" r:id="rId6"/>
    <p:sldId id="281" r:id="rId7"/>
    <p:sldId id="274" r:id="rId8"/>
    <p:sldId id="277" r:id="rId9"/>
    <p:sldId id="272" r:id="rId10"/>
    <p:sldId id="287" r:id="rId11"/>
    <p:sldId id="264" r:id="rId12"/>
    <p:sldId id="269" r:id="rId13"/>
    <p:sldId id="286" r:id="rId14"/>
    <p:sldId id="282" r:id="rId15"/>
    <p:sldId id="262" r:id="rId16"/>
    <p:sldId id="278" r:id="rId17"/>
    <p:sldId id="275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07668-75A1-F947-AD46-827996E5D4C7}">
          <p14:sldIdLst>
            <p14:sldId id="256"/>
            <p14:sldId id="257"/>
            <p14:sldId id="260"/>
            <p14:sldId id="280"/>
            <p14:sldId id="265"/>
            <p14:sldId id="281"/>
            <p14:sldId id="274"/>
            <p14:sldId id="277"/>
            <p14:sldId id="272"/>
            <p14:sldId id="287"/>
            <p14:sldId id="264"/>
            <p14:sldId id="269"/>
            <p14:sldId id="286"/>
            <p14:sldId id="282"/>
            <p14:sldId id="262"/>
            <p14:sldId id="278"/>
            <p14:sldId id="275"/>
            <p14:sldId id="27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el Zablianov" initials="IZ" lastIdx="1" clrIdx="0">
    <p:extLst>
      <p:ext uri="{19B8F6BF-5375-455C-9EA6-DF929625EA0E}">
        <p15:presenceInfo xmlns:p15="http://schemas.microsoft.com/office/powerpoint/2012/main" userId="69ae51e99ce60f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BAC"/>
    <a:srgbClr val="7549BC"/>
    <a:srgbClr val="112D57"/>
    <a:srgbClr val="3C3B3E"/>
    <a:srgbClr val="6FB5F2"/>
    <a:srgbClr val="69DEF1"/>
    <a:srgbClr val="3A3E3D"/>
    <a:srgbClr val="2B444A"/>
    <a:srgbClr val="374D71"/>
    <a:srgbClr val="5FC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405"/>
  </p:normalViewPr>
  <p:slideViewPr>
    <p:cSldViewPr snapToGrid="0" snapToObjects="1">
      <p:cViewPr>
        <p:scale>
          <a:sx n="104" d="100"/>
          <a:sy n="104" d="100"/>
        </p:scale>
        <p:origin x="744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D7719F-E9C4-BB4A-B2F0-5C4910E81A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998FD-9B91-4845-9F70-83AB770589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CD197-B42F-DE43-BDB0-DC5476C059D9}" type="datetimeFigureOut">
              <a:rPr lang="en-IL" smtClean="0"/>
              <a:t>06/06/2022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07E09-4057-7346-86A1-0A5FDDAEA0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2C14-01B1-E044-857D-EAA53002C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58E1-3A1D-7043-91F3-FE74A76AE6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3325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D9B894F-84EB-354A-8E9C-DD19B72D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69" name="Date Placeholder 68">
            <a:extLst>
              <a:ext uri="{FF2B5EF4-FFF2-40B4-BE49-F238E27FC236}">
                <a16:creationId xmlns:a16="http://schemas.microsoft.com/office/drawing/2014/main" id="{6E61C439-53AD-0D4F-BFB5-3A66D2A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3E35CEDD-B559-154F-972B-7F34750B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11304618-2C5A-1D49-AFF3-4F3C14EE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DE62-6F0F-6A46-AAF2-38BAB6D7047E}" type="slidenum">
              <a:rPr lang="en-IL" smtClean="0"/>
              <a:t>‹#›</a:t>
            </a:fld>
            <a:endParaRPr lang="en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B2953"/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E5965F1-B2ED-1745-AA4D-EE87E43FB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DE62-6F0F-6A46-AAF2-38BAB6D7047E}" type="slidenum">
              <a:rPr lang="en-IL" smtClean="0"/>
              <a:t>‹#›</a:t>
            </a:fld>
            <a:endParaRPr lang="en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YkdrAPrdcw?t=74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cebook/flux/tree/main/examples/flux-concepts" TargetMode="External"/><Relationship Id="rId3" Type="http://schemas.openxmlformats.org/officeDocument/2006/relationships/hyperlink" Target="https://www.martinfowler.com/eaaDev/uiArchs.html#Model-view-presentermvp" TargetMode="External"/><Relationship Id="rId7" Type="http://schemas.openxmlformats.org/officeDocument/2006/relationships/hyperlink" Target="https://stackoverflow.com/questions/2056/what-are-mvp-and-mvc-and-what-is-the-difference" TargetMode="External"/><Relationship Id="rId2" Type="http://schemas.openxmlformats.org/officeDocument/2006/relationships/hyperlink" Target="https://www.youtube.com/watch?v=nYkdrAPrdc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programming/comments/25nrb5/comment/chj2fzc/" TargetMode="External"/><Relationship Id="rId5" Type="http://schemas.openxmlformats.org/officeDocument/2006/relationships/hyperlink" Target="https://www.infoq.com/news/2014/05/facebook-mvc-flux/" TargetMode="External"/><Relationship Id="rId4" Type="http://schemas.openxmlformats.org/officeDocument/2006/relationships/hyperlink" Target="http://ceur-ws.org/Vol-610/paper11.pdf" TargetMode="External"/><Relationship Id="rId9" Type="http://schemas.openxmlformats.org/officeDocument/2006/relationships/hyperlink" Target="https://youtube.com/watch?v=xsSnOQynTH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YkdrAPrdcw?t=62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YkdrAPrdcw?t=74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5978-FECD-EF49-9E1F-C489E0717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L" sz="5400" cap="none" dirty="0">
                <a:latin typeface="Arial" panose="020B0604020202020204" pitchFamily="34" charset="0"/>
                <a:cs typeface="Arial" panose="020B0604020202020204" pitchFamily="34" charset="0"/>
              </a:rPr>
              <a:t>Redux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Origins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1FBD-48ED-8F49-B060-AA18D6E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026" y="3277259"/>
            <a:ext cx="5804864" cy="1191795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Israel Zablianov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Frontend developer @ Premium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IL" cap="none" dirty="0">
                <a:solidFill>
                  <a:schemeClr val="tx1"/>
                </a:solidFill>
              </a:rPr>
              <a:t>Aug,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538A0-F458-3548-AED0-454C01DAF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926" t="4055" r="17912" b="33151"/>
          <a:stretch/>
        </p:blipFill>
        <p:spPr>
          <a:xfrm>
            <a:off x="3871144" y="3429000"/>
            <a:ext cx="907686" cy="888313"/>
          </a:xfrm>
          <a:prstGeom prst="ellipse">
            <a:avLst/>
          </a:prstGeom>
          <a:ln>
            <a:solidFill>
              <a:schemeClr val="bg1"/>
            </a:solidFill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97438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8000">
              <a:srgbClr val="7C9FBD"/>
            </a:gs>
            <a:gs pos="100000">
              <a:srgbClr val="112D57"/>
            </a:gs>
            <a:gs pos="8000">
              <a:schemeClr val="accent5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71EB5-CEC7-0C44-819E-9833882F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A1C3D-CBD9-904B-88F2-CFF227DE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28" y="1287334"/>
            <a:ext cx="5299716" cy="2141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0F05BE-1CF2-8E4B-B9B8-6ADF35321439}"/>
              </a:ext>
            </a:extLst>
          </p:cNvPr>
          <p:cNvSpPr txBox="1"/>
          <p:nvPr/>
        </p:nvSpPr>
        <p:spPr>
          <a:xfrm>
            <a:off x="1017028" y="3429000"/>
            <a:ext cx="5299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9600" b="1" dirty="0">
                <a:solidFill>
                  <a:srgbClr val="3C3B3E"/>
                </a:solidFill>
              </a:rPr>
              <a:t>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8ABB8-3EFF-A240-A661-6C32B5DEED8D}"/>
              </a:ext>
            </a:extLst>
          </p:cNvPr>
          <p:cNvSpPr txBox="1"/>
          <p:nvPr/>
        </p:nvSpPr>
        <p:spPr>
          <a:xfrm>
            <a:off x="2174789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5319B-8B31-494C-9350-263B7D843DDD}"/>
              </a:ext>
            </a:extLst>
          </p:cNvPr>
          <p:cNvSpPr txBox="1"/>
          <p:nvPr/>
        </p:nvSpPr>
        <p:spPr>
          <a:xfrm>
            <a:off x="185351" y="6018250"/>
            <a:ext cx="547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“Flux is the application architecture that Facebook uses for building client-side web applications.”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334285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Flux - An Alternative to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FD1B-E9AA-5846-916F-F815C692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2014, during the </a:t>
            </a:r>
            <a:r>
              <a:rPr lang="en-US" dirty="0"/>
              <a:t>Hacker-Way conference, Facebook introduced Flux architecture - an alternative to MVC.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main concept of flux is unidirectional data flow.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Data synchronization and updates are handled by the observer pattern.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39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682"/>
            <a:ext cx="9905998" cy="1478570"/>
          </a:xfrm>
        </p:spPr>
        <p:txBody>
          <a:bodyPr/>
          <a:lstStyle/>
          <a:p>
            <a:pPr algn="ctr"/>
            <a:r>
              <a:rPr lang="en-IL" dirty="0"/>
              <a:t>Flux </a:t>
            </a:r>
            <a:r>
              <a:rPr lang="en-US" dirty="0"/>
              <a:t>Architecture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7C3CA-68F4-3E43-9083-AD52362D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7" y="1780139"/>
            <a:ext cx="7625931" cy="4132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7286E-55CA-6048-9FBB-46E6F5227AB2}"/>
              </a:ext>
            </a:extLst>
          </p:cNvPr>
          <p:cNvSpPr txBox="1"/>
          <p:nvPr/>
        </p:nvSpPr>
        <p:spPr>
          <a:xfrm>
            <a:off x="4128041" y="5971987"/>
            <a:ext cx="39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Hacker Way: Rethinking Web App Development at Facebook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471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2000">
              <a:srgbClr val="6FB5F2"/>
            </a:gs>
            <a:gs pos="74000">
              <a:srgbClr val="567BA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D9B72-54C2-024E-A50B-17F6C317F95F}"/>
              </a:ext>
            </a:extLst>
          </p:cNvPr>
          <p:cNvSpPr txBox="1"/>
          <p:nvPr/>
        </p:nvSpPr>
        <p:spPr>
          <a:xfrm>
            <a:off x="3401882" y="3595816"/>
            <a:ext cx="5299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9600" b="1" dirty="0">
                <a:solidFill>
                  <a:srgbClr val="3C3B3E"/>
                </a:solidFill>
              </a:rPr>
              <a:t>Redux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E587C3-9117-C54B-9E79-C2B31A16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55" y="562906"/>
            <a:ext cx="3461419" cy="3461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575EF-CE94-EB44-800A-08CDBA463167}"/>
              </a:ext>
            </a:extLst>
          </p:cNvPr>
          <p:cNvSpPr txBox="1"/>
          <p:nvPr/>
        </p:nvSpPr>
        <p:spPr>
          <a:xfrm>
            <a:off x="259491" y="6110428"/>
            <a:ext cx="552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</a:t>
            </a:r>
            <a:r>
              <a:rPr lang="en-US" dirty="0"/>
              <a:t>Redux is </a:t>
            </a:r>
            <a:r>
              <a:rPr lang="en-US" i="1" dirty="0"/>
              <a:t>a predictable state container for JavaScript apps.”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39889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46E0-5EA2-5F44-9EBA-2AC97946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Redux – An Implementation of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0AC0-0656-4B4A-B282-48724CC7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2015, </a:t>
            </a:r>
            <a:r>
              <a:rPr lang="en-US" dirty="0"/>
              <a:t>Dan Abramov released a new implementation for Flux – Redux.</a:t>
            </a:r>
            <a:endParaRPr lang="en-IL" dirty="0"/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/>
              <a:t>Redux store is an object consist of multiple reducers.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/>
              <a:t>Redux = Flux + Reducers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919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27A817-C630-0D40-8EDC-B7903448993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141453" y="3887850"/>
            <a:ext cx="1828519" cy="24430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4B46E0-5EA2-5F44-9EBA-2AC97946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ReduxArchitecture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0E0C67-798F-0C45-BADF-BD6BEDB7784C}"/>
              </a:ext>
            </a:extLst>
          </p:cNvPr>
          <p:cNvSpPr/>
          <p:nvPr/>
        </p:nvSpPr>
        <p:spPr>
          <a:xfrm>
            <a:off x="1141412" y="3429000"/>
            <a:ext cx="1482811" cy="766118"/>
          </a:xfrm>
          <a:prstGeom prst="roundRect">
            <a:avLst/>
          </a:prstGeom>
          <a:solidFill>
            <a:srgbClr val="73BF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55D2CF-2BBA-8442-BDD1-AF381AF844EE}"/>
              </a:ext>
            </a:extLst>
          </p:cNvPr>
          <p:cNvSpPr/>
          <p:nvPr/>
        </p:nvSpPr>
        <p:spPr>
          <a:xfrm>
            <a:off x="3480980" y="3429000"/>
            <a:ext cx="1482811" cy="766118"/>
          </a:xfrm>
          <a:prstGeom prst="roundRect">
            <a:avLst/>
          </a:prstGeom>
          <a:solidFill>
            <a:srgbClr val="3A3E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Dispatcher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F104A2-E9EB-504D-960B-63542816DF5E}"/>
              </a:ext>
            </a:extLst>
          </p:cNvPr>
          <p:cNvSpPr/>
          <p:nvPr/>
        </p:nvSpPr>
        <p:spPr>
          <a:xfrm>
            <a:off x="9535833" y="3429000"/>
            <a:ext cx="1482811" cy="766118"/>
          </a:xfrm>
          <a:prstGeom prst="roundRect">
            <a:avLst/>
          </a:prstGeom>
          <a:solidFill>
            <a:srgbClr val="5FC1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98041F-EE96-D940-9F04-A23DB1C47D86}"/>
              </a:ext>
            </a:extLst>
          </p:cNvPr>
          <p:cNvGrpSpPr/>
          <p:nvPr/>
        </p:nvGrpSpPr>
        <p:grpSpPr>
          <a:xfrm>
            <a:off x="5820548" y="2463096"/>
            <a:ext cx="2858528" cy="2485769"/>
            <a:chOff x="5941778" y="3433398"/>
            <a:chExt cx="2858528" cy="24857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79B697-3058-324E-8981-D7C5D6956A02}"/>
                </a:ext>
              </a:extLst>
            </p:cNvPr>
            <p:cNvGrpSpPr/>
            <p:nvPr/>
          </p:nvGrpSpPr>
          <p:grpSpPr>
            <a:xfrm>
              <a:off x="5941778" y="3433398"/>
              <a:ext cx="2858528" cy="2485769"/>
              <a:chOff x="5912946" y="3662888"/>
              <a:chExt cx="2858528" cy="248576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58B7BA1-1B47-BA41-9415-FA723C144CBC}"/>
                  </a:ext>
                </a:extLst>
              </p:cNvPr>
              <p:cNvSpPr/>
              <p:nvPr/>
            </p:nvSpPr>
            <p:spPr>
              <a:xfrm>
                <a:off x="5912946" y="3662888"/>
                <a:ext cx="2858528" cy="2485769"/>
              </a:xfrm>
              <a:prstGeom prst="roundRect">
                <a:avLst/>
              </a:prstGeom>
              <a:solidFill>
                <a:srgbClr val="2B44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L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20CF1E-6610-8A4A-8DE2-62F473C5CA1C}"/>
                  </a:ext>
                </a:extLst>
              </p:cNvPr>
              <p:cNvSpPr txBox="1"/>
              <p:nvPr/>
            </p:nvSpPr>
            <p:spPr>
              <a:xfrm>
                <a:off x="7007022" y="3803803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L" dirty="0"/>
                  <a:t>Store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3710021-7DD0-3041-B62D-540B2ECC1BD3}"/>
                </a:ext>
              </a:extLst>
            </p:cNvPr>
            <p:cNvSpPr/>
            <p:nvPr/>
          </p:nvSpPr>
          <p:spPr>
            <a:xfrm>
              <a:off x="6286663" y="4399302"/>
              <a:ext cx="958033" cy="488088"/>
            </a:xfrm>
            <a:prstGeom prst="roundRect">
              <a:avLst/>
            </a:prstGeom>
            <a:solidFill>
              <a:srgbClr val="2B44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Reducer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7021F2B-23AA-B042-9D04-58C0F33034D0}"/>
                </a:ext>
              </a:extLst>
            </p:cNvPr>
            <p:cNvSpPr/>
            <p:nvPr/>
          </p:nvSpPr>
          <p:spPr>
            <a:xfrm>
              <a:off x="7576377" y="4399302"/>
              <a:ext cx="958033" cy="488088"/>
            </a:xfrm>
            <a:prstGeom prst="roundRect">
              <a:avLst/>
            </a:prstGeom>
            <a:solidFill>
              <a:srgbClr val="2B44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Reducer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9FB5750-2659-3947-9ADA-3432045FA1A8}"/>
                </a:ext>
              </a:extLst>
            </p:cNvPr>
            <p:cNvSpPr/>
            <p:nvPr/>
          </p:nvSpPr>
          <p:spPr>
            <a:xfrm>
              <a:off x="6908615" y="5181112"/>
              <a:ext cx="958033" cy="488088"/>
            </a:xfrm>
            <a:prstGeom prst="roundRect">
              <a:avLst/>
            </a:prstGeom>
            <a:solidFill>
              <a:srgbClr val="2B44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Reducer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47AF66-69F9-4048-B89D-D627D653A8F3}"/>
              </a:ext>
            </a:extLst>
          </p:cNvPr>
          <p:cNvSpPr/>
          <p:nvPr/>
        </p:nvSpPr>
        <p:spPr>
          <a:xfrm>
            <a:off x="6508406" y="5640577"/>
            <a:ext cx="1482811" cy="766118"/>
          </a:xfrm>
          <a:prstGeom prst="roundRect">
            <a:avLst/>
          </a:prstGeom>
          <a:solidFill>
            <a:srgbClr val="73BF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D35C5-3DE9-E142-A7B1-3080F882DC9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4223" y="3812059"/>
            <a:ext cx="856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DC444-8C25-7945-8BBF-82FA833A3E50}"/>
              </a:ext>
            </a:extLst>
          </p:cNvPr>
          <p:cNvCxnSpPr>
            <a:cxnSpLocks/>
          </p:cNvCxnSpPr>
          <p:nvPr/>
        </p:nvCxnSpPr>
        <p:spPr>
          <a:xfrm>
            <a:off x="4963791" y="3785286"/>
            <a:ext cx="856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BC0F9-668D-074D-AD7B-C9CFEEE10795}"/>
              </a:ext>
            </a:extLst>
          </p:cNvPr>
          <p:cNvCxnSpPr>
            <a:cxnSpLocks/>
          </p:cNvCxnSpPr>
          <p:nvPr/>
        </p:nvCxnSpPr>
        <p:spPr>
          <a:xfrm>
            <a:off x="8679076" y="3812059"/>
            <a:ext cx="856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D348208-C264-A94B-A754-40E536DE88BE}"/>
              </a:ext>
            </a:extLst>
          </p:cNvPr>
          <p:cNvCxnSpPr>
            <a:stCxn id="17" idx="1"/>
            <a:endCxn id="6" idx="2"/>
          </p:cNvCxnSpPr>
          <p:nvPr/>
        </p:nvCxnSpPr>
        <p:spPr>
          <a:xfrm rot="10800000">
            <a:off x="4222386" y="4195118"/>
            <a:ext cx="2286020" cy="18285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0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773B-2A49-DB45-AF0A-C188867D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73517"/>
          </a:xfrm>
        </p:spPr>
      </p:pic>
    </p:spTree>
    <p:extLst>
      <p:ext uri="{BB962C8B-B14F-4D97-AF65-F5344CB8AC3E}">
        <p14:creationId xmlns:p14="http://schemas.microsoft.com/office/powerpoint/2010/main" val="349953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How Facebook were using MVC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38AAC-2D86-7245-8378-5DE412BD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73" y="3147682"/>
            <a:ext cx="3899556" cy="21393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7BF2EF6-D5D2-AA41-8EE7-A490C79A0CEB}"/>
              </a:ext>
            </a:extLst>
          </p:cNvPr>
          <p:cNvGrpSpPr/>
          <p:nvPr/>
        </p:nvGrpSpPr>
        <p:grpSpPr>
          <a:xfrm>
            <a:off x="7955336" y="3126648"/>
            <a:ext cx="3598683" cy="2139340"/>
            <a:chOff x="2921395" y="2097088"/>
            <a:chExt cx="5633746" cy="336121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9E6BE29-A5BF-6F4C-9CCC-78663EA54790}"/>
                </a:ext>
              </a:extLst>
            </p:cNvPr>
            <p:cNvSpPr/>
            <p:nvPr/>
          </p:nvSpPr>
          <p:spPr>
            <a:xfrm>
              <a:off x="4766973" y="2097088"/>
              <a:ext cx="1845578" cy="93150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Model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77BDAF-B95C-4145-905B-C30CB16F5AC1}"/>
                </a:ext>
              </a:extLst>
            </p:cNvPr>
            <p:cNvSpPr/>
            <p:nvPr/>
          </p:nvSpPr>
          <p:spPr>
            <a:xfrm>
              <a:off x="2921395" y="4526793"/>
              <a:ext cx="1845578" cy="93150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Controller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449078-BDF1-6443-96E0-DC71CC4BD838}"/>
                </a:ext>
              </a:extLst>
            </p:cNvPr>
            <p:cNvSpPr/>
            <p:nvPr/>
          </p:nvSpPr>
          <p:spPr>
            <a:xfrm>
              <a:off x="6709563" y="4526793"/>
              <a:ext cx="1845578" cy="93150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View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3A77B5-DAEF-0647-9180-ADEA151C93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44184" y="3028597"/>
              <a:ext cx="1274354" cy="149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FCA566-5DF3-4A40-8E26-7A054997D2EF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6348248" y="3028597"/>
              <a:ext cx="1284104" cy="149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B472D3-C33A-DB45-8E94-23C365A501F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>
              <a:off x="4766973" y="4992548"/>
              <a:ext cx="194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23B019-4F3E-374F-A61D-83264EADE677}"/>
              </a:ext>
            </a:extLst>
          </p:cNvPr>
          <p:cNvGrpSpPr/>
          <p:nvPr/>
        </p:nvGrpSpPr>
        <p:grpSpPr>
          <a:xfrm>
            <a:off x="5744195" y="3276497"/>
            <a:ext cx="1652729" cy="1672539"/>
            <a:chOff x="5548184" y="2090367"/>
            <a:chExt cx="2268000" cy="21262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3B8234-256D-1547-8798-F6B865837E6E}"/>
                </a:ext>
              </a:extLst>
            </p:cNvPr>
            <p:cNvSpPr/>
            <p:nvPr/>
          </p:nvSpPr>
          <p:spPr>
            <a:xfrm>
              <a:off x="5548184" y="2809337"/>
              <a:ext cx="2268000" cy="156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FB2529-FF66-9E4C-A930-FDE0C7443F18}"/>
                </a:ext>
              </a:extLst>
            </p:cNvPr>
            <p:cNvSpPr/>
            <p:nvPr/>
          </p:nvSpPr>
          <p:spPr>
            <a:xfrm>
              <a:off x="5548184" y="3429000"/>
              <a:ext cx="2268000" cy="156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6B9928-B570-274E-A9A7-14E0666F3601}"/>
                </a:ext>
              </a:extLst>
            </p:cNvPr>
            <p:cNvSpPr/>
            <p:nvPr/>
          </p:nvSpPr>
          <p:spPr>
            <a:xfrm rot="18729104">
              <a:off x="5623662" y="3072117"/>
              <a:ext cx="2126242" cy="1627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BF67BA-B72F-E741-B715-2AF7E0C4E48A}"/>
              </a:ext>
            </a:extLst>
          </p:cNvPr>
          <p:cNvSpPr txBox="1"/>
          <p:nvPr/>
        </p:nvSpPr>
        <p:spPr>
          <a:xfrm>
            <a:off x="1486806" y="2420889"/>
            <a:ext cx="276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dirty="0"/>
              <a:t>MVC at Facebook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A82F6-9B0B-3B43-9C50-4D9043444183}"/>
              </a:ext>
            </a:extLst>
          </p:cNvPr>
          <p:cNvSpPr txBox="1"/>
          <p:nvPr/>
        </p:nvSpPr>
        <p:spPr>
          <a:xfrm>
            <a:off x="9309042" y="2420889"/>
            <a:ext cx="89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dirty="0"/>
              <a:t>MVC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668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B258479-699C-8046-B786-34A88BF6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184">
            <a:off x="6705746" y="1910628"/>
            <a:ext cx="5077082" cy="2741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2F8C6-5F48-DE4E-AEFC-CDC421B9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71"/>
          <a:stretch/>
        </p:blipFill>
        <p:spPr>
          <a:xfrm>
            <a:off x="2204610" y="2257540"/>
            <a:ext cx="4480395" cy="128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12E8D-1B65-C943-8141-ABCAB20D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37158">
            <a:off x="120315" y="648633"/>
            <a:ext cx="4496006" cy="1491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249F5-40EB-D04F-9BDD-179641225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523" y="82426"/>
            <a:ext cx="5077082" cy="1546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3F8D3-63E2-8C47-A772-7E8632B940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5" t="-4161" r="55623" b="-1"/>
          <a:stretch/>
        </p:blipFill>
        <p:spPr>
          <a:xfrm>
            <a:off x="9079212" y="5070578"/>
            <a:ext cx="2712786" cy="154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02D81E-840A-0E41-A402-534D5C8C3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41725">
            <a:off x="681924" y="3804100"/>
            <a:ext cx="5015298" cy="1231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D469D8-A685-6D43-8F91-E85D6F363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276632">
            <a:off x="386289" y="5059418"/>
            <a:ext cx="80772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0B8867-E270-1141-89DB-B5816A10C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511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43F1-8A60-E14B-9587-99EC6B4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cap="none" dirty="0"/>
              <a:t>Usefull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28E-507D-CD4D-96C1-AF33BB0E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Hacker Way: Rethinking Web App Development at Facebook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https://www.martinfowler.com/eaaDev/uiArchs.html#Model-view-presentermvp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http://ceur-ws.org/Vol-610/paper11.pdf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https://www.infoq.com/news/2014/05/facebook-mvc-flux/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https://www.reddit.com/r/programming/comments/25nrb5/comment/chj2fzc/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https://stackoverflow.com/questions/2056/what-are-mvp-and-mvc-and-what-is-the-difference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https://github.com/facebook/flux/tree/main/examples/flux-concepts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https://youtube.com/watch?v=xsSnOQynTHs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26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172511-180E-184A-87C8-224330470F79}"/>
              </a:ext>
            </a:extLst>
          </p:cNvPr>
          <p:cNvGrpSpPr/>
          <p:nvPr/>
        </p:nvGrpSpPr>
        <p:grpSpPr>
          <a:xfrm>
            <a:off x="1556306" y="2541349"/>
            <a:ext cx="9076213" cy="2007668"/>
            <a:chOff x="1144962" y="2541349"/>
            <a:chExt cx="9076213" cy="20076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388CD35-18B5-0347-9228-BC2035BEE651}"/>
                </a:ext>
              </a:extLst>
            </p:cNvPr>
            <p:cNvGrpSpPr/>
            <p:nvPr/>
          </p:nvGrpSpPr>
          <p:grpSpPr>
            <a:xfrm>
              <a:off x="1144962" y="3110560"/>
              <a:ext cx="1423193" cy="1267222"/>
              <a:chOff x="1676398" y="3503414"/>
              <a:chExt cx="1423193" cy="12672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F67006-06CA-244D-B74B-3CA64A44056D}"/>
                  </a:ext>
                </a:extLst>
              </p:cNvPr>
              <p:cNvSpPr/>
              <p:nvPr/>
            </p:nvSpPr>
            <p:spPr>
              <a:xfrm>
                <a:off x="2203610" y="3503414"/>
                <a:ext cx="386862" cy="351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C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8EE1927-BC53-6140-A6BB-249B5BEF070A}"/>
                  </a:ext>
                </a:extLst>
              </p:cNvPr>
              <p:cNvSpPr/>
              <p:nvPr/>
            </p:nvSpPr>
            <p:spPr>
              <a:xfrm>
                <a:off x="2712729" y="4272174"/>
                <a:ext cx="386862" cy="35169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M</a:t>
                </a:r>
                <a:endParaRPr lang="en-IL" dirty="0">
                  <a:solidFill>
                    <a:srgbClr val="C00000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C6E4B98-B418-7F4E-9CA0-6D5030BA18BC}"/>
                  </a:ext>
                </a:extLst>
              </p:cNvPr>
              <p:cNvSpPr/>
              <p:nvPr/>
            </p:nvSpPr>
            <p:spPr>
              <a:xfrm>
                <a:off x="1676398" y="4261248"/>
                <a:ext cx="386862" cy="35169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V</a:t>
                </a: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BC05A2-043F-1A40-8D65-65AC32B83DDB}"/>
                  </a:ext>
                </a:extLst>
              </p:cNvPr>
              <p:cNvSpPr/>
              <p:nvPr/>
            </p:nvSpPr>
            <p:spPr>
              <a:xfrm rot="461381">
                <a:off x="2125308" y="3646952"/>
                <a:ext cx="854566" cy="855022"/>
              </a:xfrm>
              <a:prstGeom prst="arc">
                <a:avLst>
                  <a:gd name="adj1" fmla="val 16685148"/>
                  <a:gd name="adj2" fmla="val 0"/>
                </a:avLst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0A8B7F7-A3D3-E74C-A5F5-98C07734CDCB}"/>
                  </a:ext>
                </a:extLst>
              </p:cNvPr>
              <p:cNvSpPr/>
              <p:nvPr/>
            </p:nvSpPr>
            <p:spPr>
              <a:xfrm rot="8133023">
                <a:off x="1966614" y="3862098"/>
                <a:ext cx="931849" cy="908538"/>
              </a:xfrm>
              <a:prstGeom prst="arc">
                <a:avLst>
                  <a:gd name="adj1" fmla="val 16685148"/>
                  <a:gd name="adj2" fmla="val 0"/>
                </a:avLst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B7920F8-E8F6-1844-A141-AB97998A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6533" y="3487870"/>
              <a:ext cx="1866112" cy="74345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B16A24B-67B5-2D48-A02D-2B1D77C4A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42340" y="3170182"/>
              <a:ext cx="1378835" cy="137883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AE7023-711E-8044-8B9D-CF79DFC85AFE}"/>
                </a:ext>
              </a:extLst>
            </p:cNvPr>
            <p:cNvSpPr txBox="1"/>
            <p:nvPr/>
          </p:nvSpPr>
          <p:spPr>
            <a:xfrm>
              <a:off x="5219367" y="2618959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3600" dirty="0"/>
                <a:t>Flux</a:t>
              </a:r>
              <a:endParaRPr lang="en-IL" sz="3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B2C265-0DC6-844F-83EE-412D9EFDF34A}"/>
                </a:ext>
              </a:extLst>
            </p:cNvPr>
            <p:cNvSpPr txBox="1"/>
            <p:nvPr/>
          </p:nvSpPr>
          <p:spPr>
            <a:xfrm>
              <a:off x="1291426" y="2541349"/>
              <a:ext cx="1093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3600" dirty="0"/>
                <a:t>MVC</a:t>
              </a:r>
              <a:endParaRPr lang="en-IL" sz="3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D179C-4525-0E43-A1B5-AE0E19576F9D}"/>
                </a:ext>
              </a:extLst>
            </p:cNvPr>
            <p:cNvSpPr txBox="1"/>
            <p:nvPr/>
          </p:nvSpPr>
          <p:spPr>
            <a:xfrm>
              <a:off x="8871608" y="2618959"/>
              <a:ext cx="1320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3600" dirty="0"/>
                <a:t>Redux</a:t>
              </a:r>
              <a:endParaRPr lang="en-IL" sz="3200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CA52BAF0-A372-FF44-8DBE-C00687F987E5}"/>
                </a:ext>
              </a:extLst>
            </p:cNvPr>
            <p:cNvSpPr/>
            <p:nvPr/>
          </p:nvSpPr>
          <p:spPr>
            <a:xfrm>
              <a:off x="3010059" y="3852721"/>
              <a:ext cx="1266093" cy="45719"/>
            </a:xfrm>
            <a:prstGeom prst="rightArrow">
              <a:avLst/>
            </a:prstGeom>
            <a:noFill/>
            <a:ln w="127000" cap="rnd">
              <a:solidFill>
                <a:schemeClr val="lt1"/>
              </a:solidFill>
              <a:rou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B490163-2D35-F348-B2FB-97D90FF20FCE}"/>
                </a:ext>
              </a:extLst>
            </p:cNvPr>
            <p:cNvSpPr/>
            <p:nvPr/>
          </p:nvSpPr>
          <p:spPr>
            <a:xfrm>
              <a:off x="7242381" y="3898440"/>
              <a:ext cx="1266093" cy="45719"/>
            </a:xfrm>
            <a:prstGeom prst="rightArrow">
              <a:avLst/>
            </a:prstGeom>
            <a:noFill/>
            <a:ln w="127000" cap="rnd">
              <a:solidFill>
                <a:schemeClr val="lt1"/>
              </a:solidFill>
              <a:rou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24B3C3E-EB50-8843-B633-C7DD3313CC52}"/>
                </a:ext>
              </a:extLst>
            </p:cNvPr>
            <p:cNvSpPr/>
            <p:nvPr/>
          </p:nvSpPr>
          <p:spPr>
            <a:xfrm rot="15470918">
              <a:off x="1222004" y="3316660"/>
              <a:ext cx="854566" cy="855022"/>
            </a:xfrm>
            <a:prstGeom prst="arc">
              <a:avLst>
                <a:gd name="adj1" fmla="val 16685148"/>
                <a:gd name="adj2" fmla="val 0"/>
              </a:avLst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E9C697B-4832-9140-BF74-A58DD2E7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6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MVC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FD1B-E9AA-5846-916F-F815C692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1979, Trygve Reenskaug introduced to the world the MVC pattern.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A software architectural pattern that separates an application into three main logical components -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C000"/>
                </a:solidFill>
              </a:rPr>
              <a:t>V</a:t>
            </a:r>
            <a:r>
              <a:rPr lang="en-US" dirty="0"/>
              <a:t>iew</a:t>
            </a:r>
            <a:r>
              <a:rPr lang="en-US" b="1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C</a:t>
            </a:r>
            <a:r>
              <a:rPr lang="en-US" dirty="0"/>
              <a:t>ontroller.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Data synchronization and updates are handled by the observer pattern.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F71F-171D-974E-B5AB-9A850C8B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44" y="5344688"/>
            <a:ext cx="682712" cy="893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87EDF-A519-AB4D-9756-15E6846CAFA3}"/>
              </a:ext>
            </a:extLst>
          </p:cNvPr>
          <p:cNvSpPr txBox="1"/>
          <p:nvPr/>
        </p:nvSpPr>
        <p:spPr>
          <a:xfrm>
            <a:off x="5536391" y="6287375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Trygve Reenskaug</a:t>
            </a:r>
            <a:endParaRPr lang="en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F75E6-F735-0E49-BFD1-725F5313F288}"/>
              </a:ext>
            </a:extLst>
          </p:cNvPr>
          <p:cNvSpPr txBox="1"/>
          <p:nvPr/>
        </p:nvSpPr>
        <p:spPr>
          <a:xfrm>
            <a:off x="8942664" y="44964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448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IL" dirty="0"/>
              <a:t>MVC - </a:t>
            </a:r>
            <a:r>
              <a:rPr lang="en-US" dirty="0"/>
              <a:t>Overview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81BB08-9AF8-A649-8D4D-5C909D19BEFB}"/>
              </a:ext>
            </a:extLst>
          </p:cNvPr>
          <p:cNvGrpSpPr/>
          <p:nvPr/>
        </p:nvGrpSpPr>
        <p:grpSpPr>
          <a:xfrm>
            <a:off x="1594924" y="1958181"/>
            <a:ext cx="8998976" cy="4128457"/>
            <a:chOff x="1777129" y="1958181"/>
            <a:chExt cx="8998976" cy="412845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1117BBF-1805-7B46-8AB5-66AF658F5FDF}"/>
                </a:ext>
              </a:extLst>
            </p:cNvPr>
            <p:cNvSpPr/>
            <p:nvPr/>
          </p:nvSpPr>
          <p:spPr>
            <a:xfrm>
              <a:off x="1777129" y="2544238"/>
              <a:ext cx="2386800" cy="3542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Responsible</a:t>
              </a:r>
              <a:r>
                <a:rPr lang="en-IL" sz="2400" dirty="0"/>
                <a:t> for managing application domain data.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35700BC-F6AE-EF4C-9179-CFFAB862210A}"/>
                </a:ext>
              </a:extLst>
            </p:cNvPr>
            <p:cNvSpPr/>
            <p:nvPr/>
          </p:nvSpPr>
          <p:spPr>
            <a:xfrm>
              <a:off x="8389305" y="2543552"/>
              <a:ext cx="2386800" cy="3542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400" dirty="0"/>
              </a:br>
              <a:r>
                <a:rPr lang="en-US" sz="2400" dirty="0"/>
                <a:t>Responsible</a:t>
              </a:r>
              <a:r>
                <a:rPr lang="en-IL" sz="2400" dirty="0"/>
                <a:t> for handling user input.</a:t>
              </a:r>
              <a:br>
                <a:rPr lang="en-IL" dirty="0"/>
              </a:br>
              <a:br>
                <a:rPr lang="en-IL" dirty="0"/>
              </a:br>
              <a:r>
                <a:rPr lang="en-US" sz="1400" dirty="0"/>
                <a:t>e</a:t>
              </a:r>
              <a:r>
                <a:rPr lang="en-IL" sz="1400" dirty="0"/>
                <a:t>.g. </a:t>
              </a:r>
              <a:r>
                <a:rPr lang="en-US" sz="1400" dirty="0"/>
                <a:t>p</a:t>
              </a:r>
              <a:r>
                <a:rPr lang="en-IL" sz="1400" dirty="0"/>
                <a:t>roccesing the data recivied in some input and passing it to the model.</a:t>
              </a:r>
            </a:p>
            <a:p>
              <a:endParaRPr lang="en-IL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9A4B3D8-35A7-3D4B-BB20-E2632E88E523}"/>
                </a:ext>
              </a:extLst>
            </p:cNvPr>
            <p:cNvSpPr/>
            <p:nvPr/>
          </p:nvSpPr>
          <p:spPr>
            <a:xfrm>
              <a:off x="5083217" y="2543552"/>
              <a:ext cx="2386800" cy="3542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Responsible</a:t>
              </a:r>
              <a:r>
                <a:rPr lang="en-IL" sz="2400" dirty="0"/>
                <a:t> for rendering a UI presentation of the model.</a:t>
              </a:r>
            </a:p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7772B6-CAB9-F54B-8EBF-4F23329C2856}"/>
                </a:ext>
              </a:extLst>
            </p:cNvPr>
            <p:cNvSpPr txBox="1"/>
            <p:nvPr/>
          </p:nvSpPr>
          <p:spPr>
            <a:xfrm>
              <a:off x="2421340" y="1958181"/>
              <a:ext cx="1098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2800" dirty="0"/>
                <a:t>Model</a:t>
              </a:r>
              <a:endParaRPr lang="en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799C7-5B46-8340-B039-2D839E133550}"/>
                </a:ext>
              </a:extLst>
            </p:cNvPr>
            <p:cNvSpPr txBox="1"/>
            <p:nvPr/>
          </p:nvSpPr>
          <p:spPr>
            <a:xfrm>
              <a:off x="8790245" y="1958181"/>
              <a:ext cx="1584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2800" dirty="0"/>
                <a:t>Controller</a:t>
              </a:r>
              <a:endParaRPr lang="en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B4835-EA2A-8E45-A882-EB8C27268C0F}"/>
                </a:ext>
              </a:extLst>
            </p:cNvPr>
            <p:cNvSpPr txBox="1"/>
            <p:nvPr/>
          </p:nvSpPr>
          <p:spPr>
            <a:xfrm>
              <a:off x="5831207" y="1958181"/>
              <a:ext cx="8908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2800" dirty="0"/>
                <a:t>View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4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IL" dirty="0"/>
              <a:t>MVC – </a:t>
            </a:r>
            <a:r>
              <a:rPr lang="en-US" dirty="0"/>
              <a:t>Architecture</a:t>
            </a:r>
            <a:endParaRPr lang="en-IL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B4C05D-29BF-BD4F-BA68-0EB4C594B4B7}"/>
              </a:ext>
            </a:extLst>
          </p:cNvPr>
          <p:cNvGrpSpPr/>
          <p:nvPr/>
        </p:nvGrpSpPr>
        <p:grpSpPr>
          <a:xfrm>
            <a:off x="2831506" y="2097088"/>
            <a:ext cx="6525812" cy="4356230"/>
            <a:chOff x="2531596" y="2097088"/>
            <a:chExt cx="6525812" cy="435623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97F7B32-A5A4-A644-9BA2-42CE21AF737B}"/>
                </a:ext>
              </a:extLst>
            </p:cNvPr>
            <p:cNvSpPr/>
            <p:nvPr/>
          </p:nvSpPr>
          <p:spPr>
            <a:xfrm>
              <a:off x="4766973" y="2097088"/>
              <a:ext cx="1845578" cy="93150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Model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7638895-9E4D-E049-BF40-DE73037628D6}"/>
                </a:ext>
              </a:extLst>
            </p:cNvPr>
            <p:cNvSpPr/>
            <p:nvPr/>
          </p:nvSpPr>
          <p:spPr>
            <a:xfrm>
              <a:off x="2921395" y="4526793"/>
              <a:ext cx="1845578" cy="93150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Controller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BA1C524-6647-3A47-A66C-B287BFF531DB}"/>
                </a:ext>
              </a:extLst>
            </p:cNvPr>
            <p:cNvSpPr/>
            <p:nvPr/>
          </p:nvSpPr>
          <p:spPr>
            <a:xfrm>
              <a:off x="6709563" y="4526793"/>
              <a:ext cx="1845578" cy="93150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View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D57EA1-0B04-B842-86A2-03C5055602A3}"/>
                </a:ext>
              </a:extLst>
            </p:cNvPr>
            <p:cNvSpPr txBox="1"/>
            <p:nvPr/>
          </p:nvSpPr>
          <p:spPr>
            <a:xfrm>
              <a:off x="7130086" y="3106210"/>
              <a:ext cx="1927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L" dirty="0"/>
                <a:t>View subscribes to </a:t>
              </a:r>
            </a:p>
            <a:p>
              <a:pPr algn="ctr"/>
              <a:r>
                <a:rPr lang="en-IL" dirty="0"/>
                <a:t>the model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B25283-C1C3-4C40-A03D-11946B9E6E1D}"/>
                </a:ext>
              </a:extLst>
            </p:cNvPr>
            <p:cNvSpPr txBox="1"/>
            <p:nvPr/>
          </p:nvSpPr>
          <p:spPr>
            <a:xfrm>
              <a:off x="2531596" y="3126910"/>
              <a:ext cx="1949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L" dirty="0"/>
                <a:t>Controller updates </a:t>
              </a:r>
              <a:br>
                <a:rPr lang="en-IL" dirty="0"/>
              </a:br>
              <a:r>
                <a:rPr lang="en-IL" dirty="0"/>
                <a:t>Model’s data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E41B9E-CCAE-5942-80E6-C49F07D314E3}"/>
                </a:ext>
              </a:extLst>
            </p:cNvPr>
            <p:cNvSpPr txBox="1"/>
            <p:nvPr/>
          </p:nvSpPr>
          <p:spPr>
            <a:xfrm>
              <a:off x="4507706" y="5806987"/>
              <a:ext cx="246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L" dirty="0"/>
                <a:t>The controller subscribes </a:t>
              </a:r>
            </a:p>
            <a:p>
              <a:pPr algn="ctr"/>
              <a:r>
                <a:rPr lang="en-IL" dirty="0"/>
                <a:t>to the view events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44C3E9-D804-D441-8A62-5DE98B07602E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844184" y="3028597"/>
              <a:ext cx="1274354" cy="149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D0C097-E0C5-934E-ACFA-AD5CAE2F4754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348248" y="3028597"/>
              <a:ext cx="1284104" cy="149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AF2C9-F6D7-3B4C-B5ED-9E66680C6286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4766973" y="4992548"/>
              <a:ext cx="194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5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F574-F3B1-F243-A14E-D1B0911B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170FA6-05DC-3A4D-9033-5D6551B7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F398DD-C51F-1847-A32A-68BBC48FAD58}"/>
              </a:ext>
            </a:extLst>
          </p:cNvPr>
          <p:cNvSpPr/>
          <p:nvPr/>
        </p:nvSpPr>
        <p:spPr>
          <a:xfrm>
            <a:off x="3377141" y="64520"/>
            <a:ext cx="58331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L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What’s the catch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87376B-2DD4-C745-9CAB-AD4A5FB96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8" b="252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MVC Doesn’t Scale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8A6BA-0126-524B-B305-4D91FB2E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According to </a:t>
            </a:r>
            <a:r>
              <a:rPr lang="en-IL" dirty="0">
                <a:hlinkClick r:id="rId2"/>
              </a:rPr>
              <a:t>Facebook</a:t>
            </a:r>
            <a:r>
              <a:rPr lang="en-IL" dirty="0"/>
              <a:t>, MVC </a:t>
            </a:r>
            <a:r>
              <a:rPr lang="en-US" dirty="0"/>
              <a:t>is based on the concept of ‘bidirectional data flow’ also known as ‘two way data binding’ and therefore -</a:t>
            </a:r>
          </a:p>
          <a:p>
            <a:pPr marL="0" indent="0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200" dirty="0"/>
              <a:t>MVC doesn’t scale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95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84E50-EED8-1F4A-8F93-6B534E30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29" y="2249487"/>
            <a:ext cx="5164420" cy="2833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Why bidirectional flow is not scalable?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8A6BA-0126-524B-B305-4D91FB2E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97852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An architecture diagram for one of Facebook’s more complex interfaces.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Can you explain the data flow?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Can you tell if Is there’s an </a:t>
            </a:r>
            <a:br>
              <a:rPr lang="en-US" dirty="0"/>
            </a:br>
            <a:r>
              <a:rPr lang="en-US" dirty="0"/>
              <a:t>infinite loop here?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E32EF-EA96-E244-AA41-7A91DC59D59D}"/>
              </a:ext>
            </a:extLst>
          </p:cNvPr>
          <p:cNvSpPr txBox="1"/>
          <p:nvPr/>
        </p:nvSpPr>
        <p:spPr>
          <a:xfrm>
            <a:off x="6520439" y="5167668"/>
            <a:ext cx="36728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Hacker Way: Rethinking Web App Development at Facebook</a:t>
            </a:r>
            <a:endParaRPr lang="en-US" sz="11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9816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8D8-D7CB-7C49-B930-CAF7684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Facebook Chat Bug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8A6BA-0126-524B-B305-4D91FB2E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817237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unseen count was showing even if there were no unseen</a:t>
            </a:r>
            <a:br>
              <a:rPr lang="en-US" dirty="0"/>
            </a:br>
            <a:r>
              <a:rPr lang="en-US" dirty="0"/>
              <a:t>messages.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As new features are added to the chat, this bug has returned with a new edge case.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system like that makes it difficult to keep track of the data flow and onboard new members.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1E433-E993-B34A-9B41-826DB3E1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011" y="1254082"/>
            <a:ext cx="2976669" cy="24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88434</TotalTime>
  <Words>530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Redux Origins</vt:lpstr>
      <vt:lpstr>PowerPoint Presentation</vt:lpstr>
      <vt:lpstr>MVC - Overview</vt:lpstr>
      <vt:lpstr>MVC - Overview</vt:lpstr>
      <vt:lpstr>MVC – Architecture</vt:lpstr>
      <vt:lpstr>PowerPoint Presentation</vt:lpstr>
      <vt:lpstr>MVC Doesn’t Scale</vt:lpstr>
      <vt:lpstr>Why bidirectional flow is not scalable?</vt:lpstr>
      <vt:lpstr>Facebook Chat Bug</vt:lpstr>
      <vt:lpstr>PowerPoint Presentation</vt:lpstr>
      <vt:lpstr>Flux - An Alternative to MVC</vt:lpstr>
      <vt:lpstr>Flux Architecture</vt:lpstr>
      <vt:lpstr>PowerPoint Presentation</vt:lpstr>
      <vt:lpstr>Redux – An Implementation of Flux</vt:lpstr>
      <vt:lpstr>ReduxArchitecture</vt:lpstr>
      <vt:lpstr>PowerPoint Presentation</vt:lpstr>
      <vt:lpstr>How Facebook were using MVC ?</vt:lpstr>
      <vt:lpstr>PowerPoint Presentation</vt:lpstr>
      <vt:lpstr>Usefull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 History</dc:title>
  <dc:creator>Israel Zablianov</dc:creator>
  <cp:lastModifiedBy>Israel Zablianov</cp:lastModifiedBy>
  <cp:revision>5</cp:revision>
  <dcterms:created xsi:type="dcterms:W3CDTF">2022-06-05T09:35:10Z</dcterms:created>
  <dcterms:modified xsi:type="dcterms:W3CDTF">2022-08-06T16:46:33Z</dcterms:modified>
</cp:coreProperties>
</file>