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92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412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4230D00-FAE9-42D6-9C63-F00F317E6BBA}" type="datetimeFigureOut">
              <a:rPr lang="he-IL" smtClean="0"/>
              <a:pPr/>
              <a:t>י"ט/חשון/תשע"ט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8ED8369-0DCD-4B72-9809-71BBC64A1416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8369-0DCD-4B72-9809-71BBC64A1416}" type="slidenum">
              <a:rPr lang="he-IL" smtClean="0"/>
              <a:pPr/>
              <a:t>1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8369-0DCD-4B72-9809-71BBC64A1416}" type="slidenum">
              <a:rPr lang="he-IL" smtClean="0"/>
              <a:pPr/>
              <a:t>11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6AFB777-0DC3-42A2-B2C6-AA79C4997158}" type="datetime8">
              <a:rPr lang="he-IL" smtClean="0"/>
              <a:pPr/>
              <a:t>28 אוקטובר 18</a:t>
            </a:fld>
            <a:endParaRPr lang="he-IL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38873EF-5C49-4CEC-B7E4-BEBF9667207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E4914C-3CB4-44EC-8DB1-3D41DDAE393D}" type="datetime8">
              <a:rPr lang="he-IL" smtClean="0"/>
              <a:pPr/>
              <a:t>28 אוקטובר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8873EF-5C49-4CEC-B7E4-BEBF9667207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E7CA2A-A0C9-41A6-8C65-9FEA2C2D06A7}" type="datetime8">
              <a:rPr lang="he-IL" smtClean="0"/>
              <a:pPr/>
              <a:t>28 אוקטובר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8873EF-5C49-4CEC-B7E4-BEBF9667207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5AAF44-9D0D-4842-B0EE-F15443404170}" type="datetime8">
              <a:rPr lang="he-IL" smtClean="0"/>
              <a:pPr/>
              <a:t>28 אוקטובר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8873EF-5C49-4CEC-B7E4-BEBF9667207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9B7B45-6B18-4CE3-B9CA-F0ED5DE5F587}" type="datetime8">
              <a:rPr lang="he-IL" smtClean="0"/>
              <a:pPr/>
              <a:t>28 אוקטובר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8873EF-5C49-4CEC-B7E4-BEBF9667207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EE0754-6F1C-4611-9231-6EE10C3D00E2}" type="datetime8">
              <a:rPr lang="he-IL" smtClean="0"/>
              <a:pPr/>
              <a:t>28 אוקטובר 18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8873EF-5C49-4CEC-B7E4-BEBF9667207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7B4288-6CA8-4C1D-834C-FC0562D8DC62}" type="datetime8">
              <a:rPr lang="he-IL" smtClean="0"/>
              <a:pPr/>
              <a:t>28 אוקטובר 18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8873EF-5C49-4CEC-B7E4-BEBF9667207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90FC1B-6EEE-4B41-942B-97843D1B68F7}" type="datetime8">
              <a:rPr lang="he-IL" smtClean="0"/>
              <a:pPr/>
              <a:t>28 אוקטובר 18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8873EF-5C49-4CEC-B7E4-BEBF9667207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33728A-724A-4BEE-BD3B-BB2CD7CB811F}" type="datetime8">
              <a:rPr lang="he-IL" smtClean="0"/>
              <a:pPr/>
              <a:t>28 אוקטובר 18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8873EF-5C49-4CEC-B7E4-BEBF9667207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D28A0D2-5923-419B-8FCC-F9D60B58E904}" type="datetime8">
              <a:rPr lang="he-IL" smtClean="0"/>
              <a:pPr/>
              <a:t>28 אוקטובר 18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8873EF-5C49-4CEC-B7E4-BEBF9667207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2A1D61E-FDF6-4E98-BFF1-E05C445AF1EB}" type="datetime8">
              <a:rPr lang="he-IL" smtClean="0"/>
              <a:pPr/>
              <a:t>28 אוקטובר 18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38873EF-5C49-4CEC-B7E4-BEBF9667207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FA7A7AB-1C75-4965-B3ED-FD20752D03B1}" type="datetime8">
              <a:rPr lang="he-IL" smtClean="0"/>
              <a:pPr/>
              <a:t>28 אוקטובר 18</a:t>
            </a:fld>
            <a:endParaRPr lang="he-IL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38873EF-5C49-4CEC-B7E4-BEBF96672077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ftr="0" dt="0"/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raelZablianov/rxjs-example/blob/master/src/app/observables-sampels/operators.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sraelZablianov/rxjs-example/blob/master/src/app/implementation-samples/observer-simple-implementation.t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010543"/>
          </a:xfrm>
        </p:spPr>
        <p:txBody>
          <a:bodyPr/>
          <a:lstStyle/>
          <a:p>
            <a:pPr algn="l"/>
            <a:r>
              <a:rPr lang="en-GB" dirty="0" smtClean="0"/>
              <a:t>RxJS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268760"/>
            <a:ext cx="7772400" cy="2664296"/>
          </a:xfrm>
        </p:spPr>
        <p:txBody>
          <a:bodyPr>
            <a:normAutofit fontScale="92500"/>
          </a:bodyPr>
          <a:lstStyle/>
          <a:p>
            <a:pPr algn="l" rtl="0"/>
            <a:r>
              <a:rPr lang="en-GB" sz="2400" dirty="0" smtClean="0">
                <a:latin typeface="Consolas" pitchFamily="49" charset="0"/>
              </a:rPr>
              <a:t>RxJS is a library for reactive programming.</a:t>
            </a:r>
          </a:p>
          <a:p>
            <a:pPr algn="l" rtl="0"/>
            <a:endParaRPr lang="en-US" sz="1100" dirty="0" smtClean="0">
              <a:latin typeface="Consolas" pitchFamily="49" charset="0"/>
            </a:endParaRPr>
          </a:p>
          <a:p>
            <a:pPr algn="l" rtl="0"/>
            <a:r>
              <a:rPr lang="en-US" sz="2400" dirty="0" smtClean="0">
                <a:latin typeface="Consolas" pitchFamily="49" charset="0"/>
              </a:rPr>
              <a:t>Reactive programming is programming with asynchronous data streams.</a:t>
            </a:r>
          </a:p>
          <a:p>
            <a:pPr algn="l" rtl="0"/>
            <a:endParaRPr lang="en-US" sz="1100" dirty="0" smtClean="0">
              <a:latin typeface="Consolas" pitchFamily="49" charset="0"/>
            </a:endParaRPr>
          </a:p>
          <a:p>
            <a:pPr algn="l" rtl="0"/>
            <a:r>
              <a:rPr lang="en-US" sz="2400" dirty="0" smtClean="0">
                <a:latin typeface="Consolas" pitchFamily="49" charset="0"/>
              </a:rPr>
              <a:t>ReactiveX is a combination of the best ideas from the </a:t>
            </a:r>
            <a:r>
              <a:rPr lang="en-US" sz="2400" b="1" dirty="0" smtClean="0">
                <a:latin typeface="Consolas" pitchFamily="49" charset="0"/>
              </a:rPr>
              <a:t>Observer pattern</a:t>
            </a:r>
            <a:r>
              <a:rPr lang="en-US" sz="2400" dirty="0" smtClean="0">
                <a:latin typeface="Consolas" pitchFamily="49" charset="0"/>
              </a:rPr>
              <a:t>, the </a:t>
            </a:r>
            <a:r>
              <a:rPr lang="en-US" sz="2400" b="1" dirty="0" smtClean="0">
                <a:latin typeface="Consolas" pitchFamily="49" charset="0"/>
              </a:rPr>
              <a:t>Iterator pattern</a:t>
            </a:r>
            <a:r>
              <a:rPr lang="en-US" sz="2400" dirty="0" smtClean="0">
                <a:latin typeface="Consolas" pitchFamily="49" charset="0"/>
              </a:rPr>
              <a:t>, and </a:t>
            </a:r>
            <a:r>
              <a:rPr lang="en-US" sz="2400" b="1" dirty="0" smtClean="0">
                <a:latin typeface="Consolas" pitchFamily="49" charset="0"/>
              </a:rPr>
              <a:t>functional programming</a:t>
            </a:r>
            <a:r>
              <a:rPr lang="en-US" sz="2400" dirty="0" smtClean="0">
                <a:latin typeface="Consolas" pitchFamily="49" charset="0"/>
              </a:rPr>
              <a:t>.</a:t>
            </a:r>
          </a:p>
          <a:p>
            <a:pPr algn="l" rtl="0"/>
            <a:endParaRPr lang="he-IL" sz="2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latin typeface="Consolas" pitchFamily="49" charset="0"/>
              </a:rPr>
              <a:t>BehaviorSubject has a notion of "the current value". It stores the latest value emitted to its consumers, and whenever a new Observer subscribes, it will immediately receive the "current value" from the BehaviorSubject.</a:t>
            </a:r>
            <a:endParaRPr lang="he-IL" dirty="0">
              <a:latin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</a:rPr>
              <a:t>BehaviorSubject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</a:rPr>
              <a:t>BehaviorSubject</a:t>
            </a:r>
            <a:endParaRPr lang="he-IL" dirty="0"/>
          </a:p>
        </p:txBody>
      </p:sp>
      <p:pic>
        <p:nvPicPr>
          <p:cNvPr id="8194" name="Picture 2" descr="C:\Users\israel\Desktop\Behavior-subjec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412776"/>
            <a:ext cx="5745163" cy="4076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latin typeface="Consolas" pitchFamily="49" charset="0"/>
              </a:rPr>
              <a:t>Operators are the </a:t>
            </a:r>
            <a:r>
              <a:rPr lang="en-US" dirty="0" smtClean="0">
                <a:latin typeface="Consolas" pitchFamily="49" charset="0"/>
              </a:rPr>
              <a:t>horsepower of observables</a:t>
            </a:r>
            <a:r>
              <a:rPr lang="en-US" dirty="0" smtClean="0">
                <a:latin typeface="Consolas" pitchFamily="49" charset="0"/>
              </a:rPr>
              <a:t>, providing an elegant, declarative solution to complex asynchronous tasks.</a:t>
            </a:r>
          </a:p>
          <a:p>
            <a:pPr algn="l" rtl="0"/>
            <a:endParaRPr lang="en-US" dirty="0" smtClean="0">
              <a:latin typeface="Consolas" pitchFamily="49" charset="0"/>
            </a:endParaRPr>
          </a:p>
          <a:p>
            <a:pPr algn="l" rtl="0"/>
            <a:r>
              <a:rPr lang="en-US" dirty="0" smtClean="0">
                <a:latin typeface="Consolas" pitchFamily="49" charset="0"/>
              </a:rPr>
              <a:t>An Operator is a function which creates a new Observable based on the current Observable. This is a pure operation: the previous Observable stays unmodified.</a:t>
            </a:r>
            <a:endParaRPr lang="he-IL" dirty="0">
              <a:latin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GB" dirty="0" smtClean="0"/>
              <a:t>Let’s start with </a:t>
            </a:r>
            <a:r>
              <a:rPr lang="en-GB" dirty="0" smtClean="0"/>
              <a:t>an example</a:t>
            </a:r>
            <a:endParaRPr lang="en-GB" dirty="0" smtClean="0"/>
          </a:p>
          <a:p>
            <a:pPr algn="l" rtl="0">
              <a:buNone/>
            </a:pP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Operators</a:t>
            </a:r>
            <a:endParaRPr lang="he-IL" dirty="0"/>
          </a:p>
        </p:txBody>
      </p:sp>
      <p:pic>
        <p:nvPicPr>
          <p:cNvPr id="9218" name="Picture 2" descr="C:\Users\israel\Desktop\map-sam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132856"/>
            <a:ext cx="5849938" cy="2828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GB" dirty="0" smtClean="0"/>
              <a:t>Let’s focus on map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Operators</a:t>
            </a:r>
            <a:endParaRPr lang="he-IL" dirty="0"/>
          </a:p>
        </p:txBody>
      </p:sp>
      <p:pic>
        <p:nvPicPr>
          <p:cNvPr id="10242" name="Picture 2" descr="C:\Users\israel\Desktop\map-im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76872"/>
            <a:ext cx="6973887" cy="3248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4525963"/>
          </a:xfrm>
        </p:spPr>
        <p:txBody>
          <a:bodyPr/>
          <a:lstStyle/>
          <a:p>
            <a:pPr algn="l" rtl="0"/>
            <a:r>
              <a:rPr lang="en-US" dirty="0" smtClean="0"/>
              <a:t>An Operator is a function which creates a new Observable based on the current Observable. </a:t>
            </a:r>
          </a:p>
          <a:p>
            <a:pPr algn="l" rtl="0"/>
            <a:r>
              <a:rPr lang="en-US" dirty="0" smtClean="0"/>
              <a:t>This is a pure operation, meaning, the previous Observable stays unmodified.</a:t>
            </a:r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Operators</a:t>
            </a:r>
            <a:endParaRPr lang="he-IL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539552" y="1196752"/>
            <a:ext cx="8229600" cy="43204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 rtl="0"/>
            <a:r>
              <a:rPr lang="en-GB" sz="2000" b="1" dirty="0" smtClean="0">
                <a:latin typeface="Consolas" pitchFamily="49" charset="0"/>
              </a:rPr>
              <a:t>What is OperatorFunction?</a:t>
            </a:r>
          </a:p>
        </p:txBody>
      </p:sp>
      <p:pic>
        <p:nvPicPr>
          <p:cNvPr id="11266" name="Picture 2" descr="C:\Users\israel\Desktop\operator-func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005064"/>
            <a:ext cx="7478712" cy="752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Do you remember reduce?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he-IL" dirty="0"/>
          </a:p>
        </p:txBody>
      </p:sp>
      <p:pic>
        <p:nvPicPr>
          <p:cNvPr id="13314" name="Picture 2" descr="C:\Users\israel\Desktop\reduce-sam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132856"/>
            <a:ext cx="8460432" cy="3333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666523"/>
          </a:xfrm>
        </p:spPr>
        <p:txBody>
          <a:bodyPr/>
          <a:lstStyle/>
          <a:p>
            <a:pPr algn="l" rtl="0"/>
            <a:r>
              <a:rPr lang="en-US" sz="2300" dirty="0" smtClean="0">
                <a:latin typeface="Consolas" pitchFamily="49" charset="0"/>
              </a:rPr>
              <a:t>It turns out that Observable has another method</a:t>
            </a:r>
            <a:endParaRPr lang="he-IL" sz="2300" dirty="0">
              <a:latin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he-IL" dirty="0"/>
          </a:p>
        </p:txBody>
      </p:sp>
      <p:pic>
        <p:nvPicPr>
          <p:cNvPr id="12291" name="Picture 3" descr="C:\Users\israel\Desktop\pipe-im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44824"/>
            <a:ext cx="7907337" cy="4067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latin typeface="Consolas" pitchFamily="49" charset="0"/>
              </a:rPr>
              <a:t>You can create custom operators</a:t>
            </a:r>
          </a:p>
          <a:p>
            <a:pPr algn="l" rtl="0">
              <a:buNone/>
            </a:pPr>
            <a:endParaRPr lang="he-IL" dirty="0">
              <a:latin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he-IL" dirty="0"/>
          </a:p>
        </p:txBody>
      </p:sp>
      <p:pic>
        <p:nvPicPr>
          <p:cNvPr id="14338" name="Picture 2" descr="C:\Users\israel\Desktop\custom-operator-sam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04864"/>
            <a:ext cx="6120680" cy="2124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Some samples and explanations about operators can be found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And the </a:t>
            </a:r>
            <a:r>
              <a:rPr lang="en-US" smtClean="0"/>
              <a:t>main </a:t>
            </a:r>
            <a:r>
              <a:rPr lang="en-US" smtClean="0"/>
              <a:t>site </a:t>
            </a:r>
            <a:r>
              <a:rPr lang="en-US" dirty="0" smtClean="0"/>
              <a:t>for learning about operators </a:t>
            </a:r>
            <a:r>
              <a:rPr lang="en-US" smtClean="0"/>
              <a:t>is </a:t>
            </a:r>
            <a:r>
              <a:rPr lang="en-US" smtClean="0"/>
              <a:t>of </a:t>
            </a:r>
            <a:r>
              <a:rPr lang="en-US" dirty="0" smtClean="0"/>
              <a:t>course: </a:t>
            </a:r>
          </a:p>
          <a:p>
            <a:pPr algn="l" rtl="0">
              <a:buNone/>
            </a:pPr>
            <a:endParaRPr lang="en-US" dirty="0" smtClean="0"/>
          </a:p>
          <a:p>
            <a:pPr algn="l" rtl="0">
              <a:buNone/>
            </a:pPr>
            <a:r>
              <a:rPr lang="en-US" dirty="0" smtClean="0"/>
              <a:t>		https://www.learnrxjs.io/operators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onsolas" pitchFamily="49" charset="0"/>
              </a:rPr>
              <a:t>We are going to talk about…</a:t>
            </a:r>
            <a:endParaRPr lang="he-IL" dirty="0">
              <a:latin typeface="Consolas" pitchFamily="49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55576" y="1268760"/>
            <a:ext cx="7772400" cy="2160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Observers.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Observables.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400" dirty="0" smtClean="0">
                <a:latin typeface="Consolas" pitchFamily="49" charset="0"/>
              </a:rPr>
              <a:t>Subjects.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Operators.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endParaRPr lang="he-IL" dirty="0"/>
          </a:p>
        </p:txBody>
      </p:sp>
      <p:pic>
        <p:nvPicPr>
          <p:cNvPr id="2050" name="Picture 2" descr="C:\Users\israel\Desktop\Observables-Handle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332656"/>
            <a:ext cx="2943225" cy="1095375"/>
          </a:xfrm>
          <a:prstGeom prst="rect">
            <a:avLst/>
          </a:prstGeom>
          <a:noFill/>
        </p:spPr>
      </p:pic>
      <p:pic>
        <p:nvPicPr>
          <p:cNvPr id="2051" name="Picture 3" descr="C:\Users\israel\Desktop\Ob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772816"/>
            <a:ext cx="4295775" cy="4543425"/>
          </a:xfrm>
          <a:prstGeom prst="rect">
            <a:avLst/>
          </a:prstGeom>
          <a:noFill/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467544" y="1412776"/>
            <a:ext cx="3456384" cy="26642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algn="l" rtl="0">
              <a:buNone/>
            </a:pPr>
            <a:r>
              <a:rPr lang="en-US" sz="2400" dirty="0" smtClean="0">
                <a:latin typeface="Consolas" pitchFamily="49" charset="0"/>
              </a:rPr>
              <a:t>This is a simple implementation of Observer.</a:t>
            </a:r>
          </a:p>
          <a:p>
            <a:pPr algn="l" rtl="0">
              <a:buNone/>
            </a:pPr>
            <a:endParaRPr lang="en-US" sz="2400" dirty="0">
              <a:latin typeface="Consolas" pitchFamily="49" charset="0"/>
            </a:endParaRPr>
          </a:p>
          <a:p>
            <a:pPr algn="l" rtl="0">
              <a:buNone/>
            </a:pPr>
            <a:r>
              <a:rPr lang="en-US" sz="2400" dirty="0" smtClean="0">
                <a:latin typeface="Consolas" pitchFamily="49" charset="0"/>
              </a:rPr>
              <a:t>For a more detailed sample, </a:t>
            </a:r>
            <a:r>
              <a:rPr lang="en-US" sz="2400" dirty="0" smtClean="0">
                <a:latin typeface="Consolas" pitchFamily="49" charset="0"/>
                <a:hlinkClick r:id="rId4"/>
              </a:rPr>
              <a:t>click here</a:t>
            </a:r>
            <a:r>
              <a:rPr lang="en-US" sz="2400" dirty="0" smtClean="0">
                <a:latin typeface="Consolas" pitchFamily="49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</a:t>
            </a:r>
            <a:endParaRPr lang="he-IL" dirty="0"/>
          </a:p>
        </p:txBody>
      </p:sp>
      <p:pic>
        <p:nvPicPr>
          <p:cNvPr id="3074" name="Picture 2" descr="C:\Users\israel\Desktop\Observab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68760"/>
            <a:ext cx="6202362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he-IL" dirty="0"/>
          </a:p>
        </p:txBody>
      </p:sp>
      <p:pic>
        <p:nvPicPr>
          <p:cNvPr id="4098" name="Picture 2" descr="C:\Users\israel\Desktop\observable-first-sam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5973762" cy="3848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the output?</a:t>
            </a:r>
            <a:endParaRPr lang="he-IL" dirty="0"/>
          </a:p>
        </p:txBody>
      </p:sp>
      <p:pic>
        <p:nvPicPr>
          <p:cNvPr id="5122" name="Picture 2" descr="C:\Users\israel\Desktop\observable-second-sam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7097713" cy="428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 smtClean="0">
                <a:latin typeface="Consolas" pitchFamily="49" charset="0"/>
              </a:rPr>
              <a:t>Represents an object that is both an observable as well as an observer.</a:t>
            </a:r>
          </a:p>
          <a:p>
            <a:pPr algn="l" rtl="0">
              <a:buNone/>
            </a:pPr>
            <a:endParaRPr lang="en-US" dirty="0" smtClean="0">
              <a:latin typeface="Consolas" pitchFamily="49" charset="0"/>
            </a:endParaRPr>
          </a:p>
          <a:p>
            <a:pPr algn="l" rtl="0"/>
            <a:r>
              <a:rPr lang="en-US" dirty="0" smtClean="0">
                <a:latin typeface="Consolas" pitchFamily="49" charset="0"/>
              </a:rPr>
              <a:t>Subjects are like EventEmitters: they maintain a registry of many listeners. </a:t>
            </a:r>
          </a:p>
          <a:p>
            <a:pPr algn="l" rtl="0"/>
            <a:endParaRPr lang="en-US" dirty="0" smtClean="0">
              <a:latin typeface="Consolas" pitchFamily="49" charset="0"/>
            </a:endParaRPr>
          </a:p>
          <a:p>
            <a:pPr algn="l" rtl="0"/>
            <a:r>
              <a:rPr lang="en-US" dirty="0" smtClean="0">
                <a:latin typeface="Consolas" pitchFamily="49" charset="0"/>
              </a:rPr>
              <a:t>Each notification is broadcasted to all subscribed observers.</a:t>
            </a:r>
          </a:p>
          <a:p>
            <a:pPr algn="l" rtl="0"/>
            <a:endParaRPr lang="en-US" dirty="0" smtClean="0">
              <a:latin typeface="Consolas" pitchFamily="49" charset="0"/>
            </a:endParaRPr>
          </a:p>
          <a:p>
            <a:pPr algn="l" rtl="0"/>
            <a:r>
              <a:rPr lang="en-US" dirty="0" smtClean="0">
                <a:latin typeface="Consolas" pitchFamily="49" charset="0"/>
              </a:rPr>
              <a:t>This class inherits both from the </a:t>
            </a:r>
            <a:r>
              <a:rPr lang="en-US" b="1" dirty="0" smtClean="0">
                <a:latin typeface="Consolas" pitchFamily="49" charset="0"/>
              </a:rPr>
              <a:t>Observable</a:t>
            </a:r>
            <a:r>
              <a:rPr lang="en-US" dirty="0" smtClean="0">
                <a:latin typeface="Consolas" pitchFamily="49" charset="0"/>
              </a:rPr>
              <a:t> and </a:t>
            </a:r>
            <a:r>
              <a:rPr lang="en-US" b="1" dirty="0" smtClean="0">
                <a:latin typeface="Consolas" pitchFamily="49" charset="0"/>
              </a:rPr>
              <a:t>Observer</a:t>
            </a:r>
            <a:r>
              <a:rPr lang="en-US" dirty="0" smtClean="0">
                <a:latin typeface="Consolas" pitchFamily="49" charset="0"/>
              </a:rPr>
              <a:t> classes.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Subject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latin typeface="Consolas" pitchFamily="49" charset="0"/>
              </a:rPr>
              <a:t>There are several Subject types, e.g. Subject, BehaviorSubject, ReplaySubject and more. </a:t>
            </a:r>
          </a:p>
          <a:p>
            <a:pPr algn="l" rtl="0"/>
            <a:endParaRPr lang="he-IL" dirty="0">
              <a:latin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38531"/>
          </a:xfrm>
        </p:spPr>
        <p:txBody>
          <a:bodyPr/>
          <a:lstStyle/>
          <a:p>
            <a:pPr algn="l" rtl="0"/>
            <a:r>
              <a:rPr lang="en-US" dirty="0" smtClean="0">
                <a:latin typeface="Consolas" pitchFamily="49" charset="0"/>
              </a:rPr>
              <a:t>This is an example for </a:t>
            </a:r>
            <a:r>
              <a:rPr lang="en-US" dirty="0" smtClean="0">
                <a:latin typeface="Consolas" pitchFamily="49" charset="0"/>
              </a:rPr>
              <a:t>the simplest </a:t>
            </a:r>
            <a:r>
              <a:rPr lang="en-US" dirty="0" smtClean="0">
                <a:latin typeface="Consolas" pitchFamily="49" charset="0"/>
              </a:rPr>
              <a:t>and </a:t>
            </a:r>
            <a:r>
              <a:rPr lang="en-US" dirty="0" smtClean="0">
                <a:latin typeface="Consolas" pitchFamily="49" charset="0"/>
              </a:rPr>
              <a:t>most </a:t>
            </a:r>
            <a:r>
              <a:rPr lang="en-US" dirty="0" smtClean="0">
                <a:latin typeface="Consolas" pitchFamily="49" charset="0"/>
              </a:rPr>
              <a:t>common subject:</a:t>
            </a:r>
            <a:endParaRPr lang="he-IL" dirty="0">
              <a:latin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</a:t>
            </a:r>
            <a:endParaRPr lang="he-IL" dirty="0"/>
          </a:p>
        </p:txBody>
      </p:sp>
      <p:pic>
        <p:nvPicPr>
          <p:cNvPr id="6147" name="Picture 3" descr="C:\Users\israel\Desktop\subject-sam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276872"/>
            <a:ext cx="4924425" cy="3562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403</TotalTime>
  <Words>320</Words>
  <Application>Microsoft Office PowerPoint</Application>
  <PresentationFormat>On-screen Show (4:3)</PresentationFormat>
  <Paragraphs>59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RxJS</vt:lpstr>
      <vt:lpstr>We are going to talk about…</vt:lpstr>
      <vt:lpstr>Observer</vt:lpstr>
      <vt:lpstr>Observable</vt:lpstr>
      <vt:lpstr>Examples</vt:lpstr>
      <vt:lpstr>What is the output?</vt:lpstr>
      <vt:lpstr>Subject</vt:lpstr>
      <vt:lpstr>Subject</vt:lpstr>
      <vt:lpstr>Subject</vt:lpstr>
      <vt:lpstr>BehaviorSubject</vt:lpstr>
      <vt:lpstr>BehaviorSubject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Operators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RxJS</dc:title>
  <dc:creator>israel</dc:creator>
  <cp:lastModifiedBy>israel</cp:lastModifiedBy>
  <cp:revision>11</cp:revision>
  <dcterms:created xsi:type="dcterms:W3CDTF">2018-10-27T13:23:06Z</dcterms:created>
  <dcterms:modified xsi:type="dcterms:W3CDTF">2018-10-27T21:56:34Z</dcterms:modified>
</cp:coreProperties>
</file>