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71" r:id="rId11"/>
    <p:sldId id="272" r:id="rId12"/>
    <p:sldId id="264" r:id="rId13"/>
    <p:sldId id="267" r:id="rId14"/>
    <p:sldId id="269" r:id="rId15"/>
    <p:sldId id="270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17" r:id="rId32"/>
    <p:sldId id="318" r:id="rId33"/>
    <p:sldId id="319" r:id="rId34"/>
    <p:sldId id="320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9" r:id="rId45"/>
    <p:sldId id="301" r:id="rId46"/>
    <p:sldId id="300" r:id="rId47"/>
    <p:sldId id="323" r:id="rId48"/>
    <p:sldId id="324" r:id="rId49"/>
    <p:sldId id="325" r:id="rId50"/>
    <p:sldId id="326" r:id="rId51"/>
    <p:sldId id="327" r:id="rId52"/>
    <p:sldId id="328" r:id="rId53"/>
    <p:sldId id="322" r:id="rId54"/>
    <p:sldId id="330" r:id="rId55"/>
    <p:sldId id="331" r:id="rId56"/>
    <p:sldId id="332" r:id="rId57"/>
    <p:sldId id="333" r:id="rId58"/>
    <p:sldId id="334" r:id="rId59"/>
    <p:sldId id="329" r:id="rId60"/>
    <p:sldId id="321" r:id="rId61"/>
    <p:sldId id="302" r:id="rId62"/>
    <p:sldId id="296" r:id="rId63"/>
    <p:sldId id="297" r:id="rId64"/>
    <p:sldId id="298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6" r:id="rId78"/>
    <p:sldId id="268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blianov, Israel" initials="ZI" lastIdx="1" clrIdx="0">
    <p:extLst>
      <p:ext uri="{19B8F6BF-5375-455C-9EA6-DF929625EA0E}">
        <p15:presenceInfo xmlns:p15="http://schemas.microsoft.com/office/powerpoint/2012/main" userId="S::iz453r@intl.att.com::798a6095-0cc1-473f-917e-05723748ab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cma-international.org/ecma-262/6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onperek.com/2017/08/28/3-cool-uses-for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uschma" TargetMode="External"/><Relationship Id="rId2" Type="http://schemas.openxmlformats.org/officeDocument/2006/relationships/hyperlink" Target="http://exploringjs.com/es6/ch_gen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burst.io/javascript-null-vs-undefined-20f955215a2" TargetMode="External"/><Relationship Id="rId13" Type="http://schemas.openxmlformats.org/officeDocument/2006/relationships/hyperlink" Target="https://codeburst.io/how-this-keyword-work-in-javascript-6b31104b5ef9" TargetMode="External"/><Relationship Id="rId18" Type="http://schemas.openxmlformats.org/officeDocument/2006/relationships/hyperlink" Target="http://www.benmvp.com/learning-es6-generators-as-iterators/" TargetMode="External"/><Relationship Id="rId3" Type="http://schemas.openxmlformats.org/officeDocument/2006/relationships/hyperlink" Target="https://github.com/unional/typescript-guidelines" TargetMode="External"/><Relationship Id="rId21" Type="http://schemas.openxmlformats.org/officeDocument/2006/relationships/hyperlink" Target="https://developer.mozilla.org/en-US/docs/Web/JavaScript/Reference/Global_Objects/Symbol" TargetMode="External"/><Relationship Id="rId7" Type="http://schemas.openxmlformats.org/officeDocument/2006/relationships/hyperlink" Target="https://jameshenry.blog/typescript-null-and-undefined-types/" TargetMode="External"/><Relationship Id="rId12" Type="http://schemas.openxmlformats.org/officeDocument/2006/relationships/hyperlink" Target="https://msdn.microsoft.com/en-us/magazine/dn890374.aspx" TargetMode="External"/><Relationship Id="rId17" Type="http://schemas.openxmlformats.org/officeDocument/2006/relationships/hyperlink" Target="https://www.ynonperek.com/2017/08/28/3-cool-uses-for/" TargetMode="External"/><Relationship Id="rId2" Type="http://schemas.openxmlformats.org/officeDocument/2006/relationships/hyperlink" Target="http://www.typescriptlang.org/" TargetMode="External"/><Relationship Id="rId16" Type="http://schemas.openxmlformats.org/officeDocument/2006/relationships/hyperlink" Target="http://www.ecma-international.org/ecma-262/6.0/" TargetMode="External"/><Relationship Id="rId20" Type="http://schemas.openxmlformats.org/officeDocument/2006/relationships/hyperlink" Target="https://www.typescriptlang.org/docs/handbook/symbo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39.es/ecma262/" TargetMode="External"/><Relationship Id="rId11" Type="http://schemas.openxmlformats.org/officeDocument/2006/relationships/hyperlink" Target="https://github.com/Microsoft/TypeScript" TargetMode="External"/><Relationship Id="rId5" Type="http://schemas.openxmlformats.org/officeDocument/2006/relationships/hyperlink" Target="https://dev.to/aman_singh/abstract-operations-the-key-to-understand-coercion-in-javascript-453i" TargetMode="External"/><Relationship Id="rId15" Type="http://schemas.openxmlformats.org/officeDocument/2006/relationships/hyperlink" Target="https://codeburst.io/a-simple-guide-to-es6-iterators-in-javascript-with-examples-189d052c3d8e" TargetMode="External"/><Relationship Id="rId10" Type="http://schemas.openxmlformats.org/officeDocument/2006/relationships/hyperlink" Target="https://developer.mozilla.org/en-US/docs/Web/JavaScript/Reference/Global_Objects/null" TargetMode="External"/><Relationship Id="rId19" Type="http://schemas.openxmlformats.org/officeDocument/2006/relationships/hyperlink" Target="http://exploringjs.com/es6/ch_generators.html" TargetMode="External"/><Relationship Id="rId4" Type="http://schemas.openxmlformats.org/officeDocument/2006/relationships/hyperlink" Target="https://basarat.gitbooks.io/typescript" TargetMode="External"/><Relationship Id="rId9" Type="http://schemas.openxmlformats.org/officeDocument/2006/relationships/hyperlink" Target="https://codeburst.io/understanding-null-undefined-and-nan-b603cb74b44c" TargetMode="External"/><Relationship Id="rId14" Type="http://schemas.openxmlformats.org/officeDocument/2006/relationships/hyperlink" Target="https://bytearcher.com/articles/es6-vs-es2015-nam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Advanced Es6 &amp; </a:t>
            </a:r>
            <a:r>
              <a:rPr lang="he-IL" sz="3600" dirty="0"/>
              <a:t> </a:t>
            </a:r>
            <a:r>
              <a:rPr lang="en-US" sz="3600" dirty="0"/>
              <a:t>TypeScript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Israel</a:t>
            </a:r>
          </a:p>
          <a:p>
            <a:r>
              <a:rPr lang="en-US" dirty="0"/>
              <a:t>Z.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strict null checking mode </a:t>
            </a:r>
            <a:r>
              <a:rPr lang="en-US" sz="2000" dirty="0"/>
              <a:t>the compiler requires every</a:t>
            </a:r>
          </a:p>
          <a:p>
            <a:pPr algn="l" rtl="0">
              <a:buNone/>
            </a:pPr>
            <a:r>
              <a:rPr lang="en-US" sz="2000" dirty="0"/>
              <a:t>reference to a local variable of a type that doesn’t include</a:t>
            </a:r>
          </a:p>
          <a:p>
            <a:pPr algn="l" rtl="0">
              <a:buNone/>
            </a:pPr>
            <a:r>
              <a:rPr lang="en-US" sz="2000" dirty="0"/>
              <a:t>undefined to be in preceded by an assignment to that</a:t>
            </a:r>
          </a:p>
          <a:p>
            <a:pPr algn="l" rtl="0">
              <a:buNone/>
            </a:pPr>
            <a:r>
              <a:rPr lang="en-US" sz="2000" dirty="0"/>
              <a:t>variable every possible preceding code path.</a:t>
            </a:r>
            <a:endParaRPr lang="he-IL" sz="2000" dirty="0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6578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/>
              <a:t>Optional parameters and properties automatically </a:t>
            </a:r>
          </a:p>
          <a:p>
            <a:pPr algn="l" rtl="0">
              <a:buNone/>
            </a:pPr>
            <a:r>
              <a:rPr lang="en-US" sz="2400" dirty="0"/>
              <a:t>have undefined added to their types, even when </a:t>
            </a:r>
          </a:p>
          <a:p>
            <a:pPr algn="l" rtl="0">
              <a:buNone/>
            </a:pPr>
            <a:r>
              <a:rPr lang="en-US" sz="2400" dirty="0"/>
              <a:t>their type annotations don’t specifically</a:t>
            </a:r>
          </a:p>
          <a:p>
            <a:pPr algn="l" rtl="0">
              <a:buNone/>
            </a:pPr>
            <a:r>
              <a:rPr lang="en-US" sz="2400" dirty="0"/>
              <a:t>include undefined.</a:t>
            </a:r>
          </a:p>
          <a:p>
            <a:pPr algn="l" rtl="0">
              <a:buNone/>
            </a:pPr>
            <a:endParaRPr lang="en-US" sz="2400" dirty="0"/>
          </a:p>
          <a:p>
            <a:pPr algn="l" rtl="0">
              <a:buNone/>
            </a:pPr>
            <a:r>
              <a:rPr lang="en-US" sz="2300" dirty="0"/>
              <a:t>For example, the following two types </a:t>
            </a:r>
          </a:p>
          <a:p>
            <a:pPr algn="l" rtl="0">
              <a:buNone/>
            </a:pPr>
            <a:r>
              <a:rPr lang="en-US" sz="2300" dirty="0"/>
              <a:t>are identical:</a:t>
            </a:r>
            <a:endParaRPr lang="he-IL" sz="2300" dirty="0"/>
          </a:p>
        </p:txBody>
      </p:sp>
      <p:pic>
        <p:nvPicPr>
          <p:cNvPr id="614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71628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 </a:t>
            </a:r>
            <a:r>
              <a:rPr lang="en-US" b="1" dirty="0"/>
              <a:t>null</a:t>
            </a:r>
            <a:r>
              <a:rPr lang="en-US" dirty="0"/>
              <a:t> value represents a reference that points, generally intentionally, to a nonexistent or invalid object or address</a:t>
            </a:r>
          </a:p>
          <a:p>
            <a:pPr algn="l" rtl="0"/>
            <a:r>
              <a:rPr lang="en-US" dirty="0"/>
              <a:t>In APIs, null is often retrieved in a place where an object can be expected but no object is relevant.</a:t>
            </a:r>
          </a:p>
          <a:p>
            <a:pPr algn="l" rtl="0"/>
            <a:r>
              <a:rPr lang="en-US" dirty="0"/>
              <a:t>Something hasn't been initialized :</a:t>
            </a:r>
            <a:r>
              <a:rPr lang="en-US" b="1" dirty="0"/>
              <a:t> undefined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Something is currently unavailable: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both when negated are giving true (</a:t>
            </a:r>
            <a:r>
              <a:rPr lang="en-US" dirty="0" err="1"/>
              <a:t>falsy</a:t>
            </a:r>
            <a:r>
              <a:rPr lang="en-US" dirty="0"/>
              <a:t> values), but none of them equals true or false.</a:t>
            </a:r>
          </a:p>
          <a:p>
            <a:pPr algn="l" rtl="0"/>
            <a:r>
              <a:rPr lang="en-US" dirty="0"/>
              <a:t>In JavaScript, undefined has its own data type (undefined), null is only an object.</a:t>
            </a:r>
          </a:p>
          <a:p>
            <a:pPr algn="l" rtl="0"/>
            <a:r>
              <a:rPr lang="en-US" dirty="0"/>
              <a:t>In JavaScript, null is treated as 0 in basic arithmetic operations, undefined returns ‘</a:t>
            </a:r>
            <a:r>
              <a:rPr lang="en-US" dirty="0" err="1"/>
              <a:t>NaN</a:t>
            </a:r>
            <a:r>
              <a:rPr lang="en-US" dirty="0"/>
              <a:t>’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practical difference: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What is the output of:</a:t>
            </a:r>
          </a:p>
          <a:p>
            <a:pPr marL="514350" indent="-514350" algn="l" rtl="0"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</a:p>
          <a:p>
            <a:pPr marL="514350" indent="-514350" algn="l" rtl="0">
              <a:buFont typeface="Wingdings 2"/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</a:p>
          <a:p>
            <a:pPr algn="l" rtl="0">
              <a:buNone/>
            </a:pPr>
            <a:endParaRPr lang="en-US" dirty="0"/>
          </a:p>
        </p:txBody>
      </p:sp>
      <p:pic>
        <p:nvPicPr>
          <p:cNvPr id="409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743325" cy="85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'bye'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bye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hi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/>
              <a:t>How </a:t>
            </a:r>
            <a:r>
              <a:rPr lang="en-US" b="1" dirty="0"/>
              <a:t>JavaScript</a:t>
            </a:r>
            <a:r>
              <a:rPr lang="en-US" dirty="0"/>
              <a:t> sees null and undefined ? </a:t>
            </a:r>
            <a:endParaRPr lang="he-IL" dirty="0"/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35476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 this keyword in JavaScript (and thus TypeScript) behaves differently than it does in many other languages.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dirty="0"/>
              <a:t>What is </a:t>
            </a:r>
            <a:r>
              <a:rPr lang="en-US" b="1" dirty="0"/>
              <a:t>this</a:t>
            </a:r>
            <a:r>
              <a:rPr lang="en-US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When a function is invoked in JavaScript, you can</a:t>
            </a:r>
          </a:p>
          <a:p>
            <a:pPr algn="l" rtl="0">
              <a:buNone/>
            </a:pPr>
            <a:r>
              <a:rPr lang="en-US" dirty="0"/>
              <a:t>follow these steps to determine what this will be</a:t>
            </a:r>
          </a:p>
          <a:p>
            <a:pPr algn="l" rtl="0">
              <a:buNone/>
            </a:pPr>
            <a:r>
              <a:rPr lang="en-US" dirty="0"/>
              <a:t>(these rules are in priority order):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If the function was the result of a call to </a:t>
            </a:r>
            <a:r>
              <a:rPr lang="en-US" dirty="0" err="1"/>
              <a:t>function.bind</a:t>
            </a:r>
            <a:r>
              <a:rPr lang="en-US" dirty="0"/>
              <a:t>, this will be the argument given to bind.</a:t>
            </a:r>
          </a:p>
          <a:p>
            <a:pPr algn="l" rtl="0"/>
            <a:r>
              <a:rPr lang="en-US" dirty="0"/>
              <a:t>If the function was invoked in the form </a:t>
            </a:r>
            <a:r>
              <a:rPr lang="en-US" dirty="0" err="1"/>
              <a:t>foo.func</a:t>
            </a:r>
            <a:r>
              <a:rPr lang="en-US" dirty="0"/>
              <a:t>(), this will be </a:t>
            </a:r>
            <a:r>
              <a:rPr lang="en-US" dirty="0" err="1"/>
              <a:t>foo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In a global context, If in strict mode, this will be undefined.</a:t>
            </a:r>
          </a:p>
          <a:p>
            <a:pPr algn="l" rtl="0">
              <a:buNone/>
            </a:pPr>
            <a:r>
              <a:rPr lang="en-US" dirty="0"/>
              <a:t>	Otherwise, this will be the global object (window in a browser).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dirty="0"/>
              <a:t>What is </a:t>
            </a:r>
            <a:r>
              <a:rPr lang="en-US" sz="2200" b="1" dirty="0"/>
              <a:t>this</a:t>
            </a:r>
            <a:r>
              <a:rPr lang="en-US" sz="2200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717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373938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sz="2800" dirty="0"/>
              <a:t>Equality</a:t>
            </a:r>
          </a:p>
          <a:p>
            <a:pPr algn="l" rtl="0"/>
            <a:r>
              <a:rPr lang="en-US" sz="2800" dirty="0"/>
              <a:t>References</a:t>
            </a:r>
          </a:p>
          <a:p>
            <a:pPr algn="l" rtl="0"/>
            <a:r>
              <a:rPr lang="en-US" sz="2800" dirty="0"/>
              <a:t>Null and Undefined</a:t>
            </a:r>
          </a:p>
          <a:p>
            <a:pPr algn="l" rtl="0"/>
            <a:r>
              <a:rPr lang="en-US" sz="2800" dirty="0"/>
              <a:t>‘this’ key word and Closure</a:t>
            </a:r>
          </a:p>
          <a:p>
            <a:pPr algn="l" rtl="0"/>
            <a:r>
              <a:rPr lang="en-US" sz="2800" dirty="0"/>
              <a:t>‘var’, ‘let’ and ‘const’ key words</a:t>
            </a:r>
          </a:p>
          <a:p>
            <a:pPr algn="l" rtl="0"/>
            <a:r>
              <a:rPr lang="en-US" sz="2800" dirty="0"/>
              <a:t>Rest Parameters</a:t>
            </a:r>
          </a:p>
          <a:p>
            <a:pPr algn="l" rtl="0"/>
            <a:r>
              <a:rPr lang="en-US" sz="2800" dirty="0"/>
              <a:t>Spread operator</a:t>
            </a:r>
          </a:p>
          <a:p>
            <a:pPr algn="l" rtl="0"/>
            <a:r>
              <a:rPr lang="en-US" sz="2800" dirty="0"/>
              <a:t>Destructuring</a:t>
            </a:r>
          </a:p>
          <a:p>
            <a:pPr algn="l" rtl="0"/>
            <a:r>
              <a:rPr lang="en-US" sz="2800" dirty="0"/>
              <a:t>‘for’, ‘of’, ‘in’ key words and iterators</a:t>
            </a:r>
          </a:p>
          <a:p>
            <a:pPr algn="l" rtl="0"/>
            <a:r>
              <a:rPr lang="en-US" sz="2800" dirty="0"/>
              <a:t>Template strings</a:t>
            </a:r>
          </a:p>
          <a:p>
            <a:pPr algn="l" rtl="0"/>
            <a:r>
              <a:rPr lang="en-US" sz="2800" dirty="0"/>
              <a:t>Generators</a:t>
            </a:r>
          </a:p>
          <a:p>
            <a:pPr algn="l" rtl="0"/>
            <a:r>
              <a:rPr lang="en-US" sz="2800" dirty="0"/>
              <a:t>Symbols</a:t>
            </a:r>
          </a:p>
          <a:p>
            <a:pPr algn="l" rtl="0"/>
            <a:r>
              <a:rPr lang="en-US" sz="2800" dirty="0"/>
              <a:t>Enums and union types </a:t>
            </a:r>
          </a:p>
          <a:p>
            <a:pPr algn="l" rtl="0"/>
            <a:r>
              <a:rPr lang="en-US" sz="2800" dirty="0"/>
              <a:t>‘promise’ and async await key words</a:t>
            </a:r>
          </a:p>
          <a:p>
            <a:pPr algn="l" rtl="0"/>
            <a:r>
              <a:rPr lang="en-US" sz="2800" dirty="0"/>
              <a:t>Casting and type assertion</a:t>
            </a:r>
          </a:p>
          <a:p>
            <a:pPr algn="l" rtl="0"/>
            <a:r>
              <a:rPr lang="en-US" sz="2800" dirty="0"/>
              <a:t>‘typeof’ and ‘instanceof’ key words</a:t>
            </a:r>
          </a:p>
          <a:p>
            <a:pPr algn="l" rtl="0">
              <a:buNone/>
            </a:pPr>
            <a:endParaRPr lang="en-US" sz="2800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Aft>
                <a:spcPts val="600"/>
              </a:spcAft>
              <a:buNone/>
            </a:pPr>
            <a:r>
              <a:rPr lang="en-US" sz="2400" dirty="0"/>
              <a:t>Red Flags for </a:t>
            </a:r>
            <a:r>
              <a:rPr lang="en-US" sz="2400" b="1" dirty="0"/>
              <a:t>this:</a:t>
            </a:r>
            <a:endParaRPr lang="en-US" sz="2000" b="1" dirty="0"/>
          </a:p>
          <a:p>
            <a:pPr algn="l" rtl="0">
              <a:buNone/>
            </a:pPr>
            <a:r>
              <a:rPr lang="en-US" sz="2000" dirty="0"/>
              <a:t>The biggest red flag you can keep in mind is the</a:t>
            </a:r>
          </a:p>
          <a:p>
            <a:pPr algn="l" rtl="0">
              <a:buNone/>
            </a:pPr>
            <a:r>
              <a:rPr lang="en-US" sz="2000" dirty="0"/>
              <a:t>use of a class method without immediately </a:t>
            </a:r>
          </a:p>
          <a:p>
            <a:pPr algn="l" rtl="0">
              <a:buNone/>
            </a:pPr>
            <a:r>
              <a:rPr lang="en-US" sz="2000" dirty="0"/>
              <a:t>invoking it. </a:t>
            </a:r>
          </a:p>
          <a:p>
            <a:pPr algn="l" rtl="0">
              <a:buNone/>
            </a:pPr>
            <a:r>
              <a:rPr lang="en-US" sz="2000" dirty="0"/>
              <a:t>Any time you see a class method being referenced</a:t>
            </a:r>
          </a:p>
          <a:p>
            <a:pPr algn="l" rtl="0">
              <a:buNone/>
            </a:pPr>
            <a:r>
              <a:rPr lang="en-US" sz="2000" dirty="0"/>
              <a:t>without being invoked as part of that same </a:t>
            </a:r>
          </a:p>
          <a:p>
            <a:pPr algn="l" rtl="0">
              <a:buNone/>
            </a:pPr>
            <a:r>
              <a:rPr lang="en-US" sz="2000" dirty="0"/>
              <a:t>expression, this might be incorrect.</a:t>
            </a:r>
            <a:endParaRPr lang="en-US" sz="2000" b="1" dirty="0"/>
          </a:p>
          <a:p>
            <a:pPr algn="l" rtl="0">
              <a:buNone/>
            </a:pPr>
            <a:endParaRPr lang="en-US" sz="2000" b="1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921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24400"/>
            <a:ext cx="70104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TypeScript uses </a:t>
            </a:r>
            <a:r>
              <a:rPr lang="en-US" sz="2000" dirty="0">
                <a:solidFill>
                  <a:srgbClr val="FF0000"/>
                </a:solidFill>
              </a:rPr>
              <a:t>_this </a:t>
            </a:r>
            <a:r>
              <a:rPr lang="en-US" sz="2000" dirty="0"/>
              <a:t>in its </a:t>
            </a:r>
            <a:r>
              <a:rPr lang="en-US" sz="2000" dirty="0" err="1"/>
              <a:t>transpile</a:t>
            </a:r>
            <a:r>
              <a:rPr lang="en-US" sz="2000" dirty="0"/>
              <a:t> process, </a:t>
            </a:r>
          </a:p>
          <a:p>
            <a:pPr algn="l" rtl="0"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never use _this </a:t>
            </a:r>
            <a:r>
              <a:rPr lang="en-US" sz="2000" dirty="0"/>
              <a:t>as a variable or property name.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1600" dirty="0"/>
              <a:t>For example:</a:t>
            </a:r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200000"/>
              </a:lnSpc>
              <a:buNone/>
            </a:pPr>
            <a:r>
              <a:rPr lang="en-US" sz="1600" dirty="0" err="1"/>
              <a:t>Transpiles</a:t>
            </a:r>
            <a:r>
              <a:rPr lang="en-US" sz="1600" dirty="0"/>
              <a:t> to: </a:t>
            </a:r>
          </a:p>
        </p:txBody>
      </p:sp>
      <p:pic>
        <p:nvPicPr>
          <p:cNvPr id="8195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715000" cy="1905000"/>
          </a:xfrm>
          <a:prstGeom prst="rect">
            <a:avLst/>
          </a:prstGeom>
          <a:noFill/>
        </p:spPr>
      </p:pic>
      <p:pic>
        <p:nvPicPr>
          <p:cNvPr id="8196" name="Picture 4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5648325" cy="221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The TypeScript compiler applies this type of transformation </a:t>
            </a:r>
          </a:p>
          <a:p>
            <a:pPr algn="l" rtl="0">
              <a:buNone/>
            </a:pPr>
            <a:r>
              <a:rPr lang="en-US" sz="2000" dirty="0"/>
              <a:t>to rewrite arrow function expressions into standard function </a:t>
            </a:r>
          </a:p>
          <a:p>
            <a:pPr algn="l" rtl="0">
              <a:buNone/>
            </a:pPr>
            <a:r>
              <a:rPr lang="en-US" sz="2000" dirty="0"/>
              <a:t>expressions.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A function in JavaScript has access to any variables defined </a:t>
            </a:r>
          </a:p>
          <a:p>
            <a:pPr algn="l" rtl="0">
              <a:buNone/>
            </a:pPr>
            <a:r>
              <a:rPr lang="en-US" sz="2000" dirty="0"/>
              <a:t>in the outer scope.</a:t>
            </a:r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1024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6859588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You can see that the inner function has access to a variable </a:t>
            </a:r>
          </a:p>
          <a:p>
            <a:pPr algn="l" rtl="0">
              <a:buNone/>
            </a:pPr>
            <a:r>
              <a:rPr lang="en-US" sz="2000" dirty="0"/>
              <a:t>(</a:t>
            </a:r>
            <a:r>
              <a:rPr lang="en-US" sz="2000" dirty="0" err="1"/>
              <a:t>variableInOuterFunction</a:t>
            </a:r>
            <a:r>
              <a:rPr lang="en-US" sz="2000" dirty="0"/>
              <a:t>) from the outer scope. </a:t>
            </a:r>
          </a:p>
          <a:p>
            <a:pPr algn="l" rtl="0">
              <a:buNone/>
            </a:pPr>
            <a:r>
              <a:rPr lang="en-US" sz="2000" dirty="0"/>
              <a:t>The variables in the outer function have been closed by (or </a:t>
            </a:r>
          </a:p>
          <a:p>
            <a:pPr algn="l" rtl="0">
              <a:buNone/>
            </a:pPr>
            <a:r>
              <a:rPr lang="en-US" sz="2000" dirty="0"/>
              <a:t>bound in) the inner function. </a:t>
            </a:r>
          </a:p>
          <a:p>
            <a:pPr algn="l" rtl="0">
              <a:buNone/>
            </a:pPr>
            <a:r>
              <a:rPr lang="en-US" sz="2000" dirty="0"/>
              <a:t>Hence the term </a:t>
            </a:r>
            <a:r>
              <a:rPr lang="en-US" sz="2000" b="1" dirty="0"/>
              <a:t>closure</a:t>
            </a:r>
            <a:r>
              <a:rPr lang="en-US" sz="2000" dirty="0"/>
              <a:t>. </a:t>
            </a:r>
          </a:p>
          <a:p>
            <a:pPr algn="l" rtl="0">
              <a:buNone/>
            </a:pPr>
            <a:r>
              <a:rPr lang="en-US" sz="2000" dirty="0"/>
              <a:t>The concept in itself is simple enough and pretty intuitive.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How to achieve private members in JavaScript? </a:t>
            </a:r>
          </a:p>
        </p:txBody>
      </p:sp>
      <p:pic>
        <p:nvPicPr>
          <p:cNvPr id="1126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069138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var</a:t>
            </a:r>
            <a:r>
              <a:rPr lang="en-US" dirty="0"/>
              <a:t> variables in JavaScript are function scoped.</a:t>
            </a:r>
          </a:p>
          <a:p>
            <a:pPr algn="l" rtl="0"/>
            <a:r>
              <a:rPr lang="en-US" dirty="0"/>
              <a:t>‘{‘ does not create a new variable scope.</a:t>
            </a:r>
          </a:p>
          <a:p>
            <a:pPr algn="l" rtl="0"/>
            <a:r>
              <a:rPr lang="en-US" dirty="0"/>
              <a:t>TypeScript (and ES6) introduces the let and const keywords to allow you to define variables with true block scope.</a:t>
            </a:r>
            <a:endParaRPr lang="he-IL" dirty="0"/>
          </a:p>
        </p:txBody>
      </p:sp>
      <p:pic>
        <p:nvPicPr>
          <p:cNvPr id="1331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2590800" cy="1485900"/>
          </a:xfrm>
          <a:prstGeom prst="rect">
            <a:avLst/>
          </a:prstGeom>
          <a:noFill/>
        </p:spPr>
      </p:pic>
      <p:pic>
        <p:nvPicPr>
          <p:cNvPr id="1331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25431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Functions create a new scope.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2291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4290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92D050"/>
                </a:solidFill>
              </a:rPr>
              <a:t>// becomes </a:t>
            </a:r>
          </a:p>
          <a:p>
            <a:pPr algn="l" rtl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foo_1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One thing to be careful about in JavaScript is</a:t>
            </a:r>
          </a:p>
          <a:p>
            <a:pPr algn="l" rtl="0">
              <a:buNone/>
            </a:pPr>
            <a:r>
              <a:rPr lang="en-US" dirty="0"/>
              <a:t>	the difference between == and ===.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Similar to == vs. ===, there is != vs. !==.</a:t>
            </a:r>
          </a:p>
          <a:p>
            <a:pPr algn="l" rtl="0"/>
            <a:r>
              <a:rPr lang="en-US" dirty="0"/>
              <a:t>Always use === and !==.</a:t>
            </a:r>
          </a:p>
          <a:p>
            <a:pPr algn="l" rtl="0"/>
            <a:r>
              <a:rPr lang="en-US" dirty="0"/>
              <a:t>TypeScript object equality is the same as JavaScript object equality.</a:t>
            </a:r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354888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What is the output?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433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14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Enums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Enums allow a developer to define a set of named constants.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Numeric </a:t>
            </a:r>
            <a:r>
              <a:rPr lang="en-US" sz="2000" dirty="0" err="1"/>
              <a:t>enums</a:t>
            </a:r>
            <a:r>
              <a:rPr lang="en-US" sz="2000" dirty="0"/>
              <a:t> are auto incremented from the last initialized value.</a:t>
            </a:r>
          </a:p>
          <a:p>
            <a:pPr algn="l" rtl="0"/>
            <a:r>
              <a:rPr lang="en-US" sz="2000" dirty="0"/>
              <a:t>The default first value is 0.</a:t>
            </a:r>
          </a:p>
          <a:p>
            <a:pPr algn="l" rtl="0"/>
            <a:r>
              <a:rPr lang="en-US" sz="2000" dirty="0"/>
              <a:t>We will always prefer to initialize the first value with a number the is different from 0.</a:t>
            </a:r>
            <a:endParaRPr lang="he-IL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9C12-B144-214A-800B-052480017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1376"/>
            <a:ext cx="3263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4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Enums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Usage example.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Enums can also have string values.</a:t>
            </a:r>
            <a:endParaRPr lang="he-IL" sz="20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754BF07-D40C-8146-AB6F-4F6C69640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7" y="2070445"/>
            <a:ext cx="3505200" cy="198577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0952052-5DCD-2145-8001-16EC70D77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7" y="4724400"/>
            <a:ext cx="2799693" cy="1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0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/>
              <a:t>union types</a:t>
            </a:r>
            <a:r>
              <a:rPr lang="en-IL" sz="3600" dirty="0"/>
              <a:t> &amp; type alias</a:t>
            </a:r>
            <a:r>
              <a:rPr lang="en-US" sz="3600" dirty="0"/>
              <a:t> 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5"/>
            <a:ext cx="7543800" cy="5011089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TypeScript provides convenient syntax for providing names for         type annotations that you would like to use in more than one place</a:t>
            </a:r>
          </a:p>
          <a:p>
            <a:pPr algn="l" rtl="0"/>
            <a:r>
              <a:rPr lang="en-US" sz="2000" dirty="0"/>
              <a:t>Type aliases create a new name for a type.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Type alias can be used like an interface.</a:t>
            </a:r>
            <a:endParaRPr lang="he-IL" sz="20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68F38E-00BD-FE49-AE36-D87E976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4031707" cy="1285621"/>
          </a:xfrm>
          <a:prstGeom prst="rect">
            <a:avLst/>
          </a:prstGeom>
        </p:spPr>
      </p:pic>
      <p:pic>
        <p:nvPicPr>
          <p:cNvPr id="8" name="Picture 7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26EA1583-CCF5-9449-8C9E-F17699F4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5247"/>
            <a:ext cx="2425700" cy="128660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8D41D35-8EDB-6643-81B7-10CB80EFD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5146230"/>
            <a:ext cx="2425700" cy="12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5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/>
              <a:t>union types</a:t>
            </a:r>
            <a:r>
              <a:rPr lang="en-IL" sz="3600" dirty="0"/>
              <a:t> &amp; type alias</a:t>
            </a:r>
            <a:r>
              <a:rPr lang="en-US" sz="3600" dirty="0"/>
              <a:t> 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Unlike an interface you can give a type alias to literally any type annotation.</a:t>
            </a:r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r>
              <a:rPr lang="en-US" sz="2000" dirty="0"/>
              <a:t>If you need to have hierarchies of Type annotations use an interface. They can be used with implements and extends.</a:t>
            </a:r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he-IL" sz="20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1D4D06-6C00-4244-AC35-6A2EEACB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3124200" cy="29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34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600" dirty="0"/>
              <a:t>Rest parameters allow you to quickly accept multiple arguments in your function and get them as an array.</a:t>
            </a:r>
          </a:p>
          <a:p>
            <a:pPr algn="l" rtl="0"/>
            <a:r>
              <a:rPr lang="en-US" sz="1600" dirty="0"/>
              <a:t>The rest syntax is simply three dots …</a:t>
            </a:r>
          </a:p>
          <a:p>
            <a:pPr algn="l" rtl="0"/>
            <a:r>
              <a:rPr lang="en-US" sz="1600" dirty="0"/>
              <a:t>Rest parameters are treated as a boundless number of optional parameters. </a:t>
            </a:r>
          </a:p>
          <a:p>
            <a:pPr algn="l" rtl="0"/>
            <a:r>
              <a:rPr lang="en-US" sz="1600" dirty="0"/>
              <a:t>When passing arguments for a rest parameter, you can use as many as you want. You can even pass none. </a:t>
            </a:r>
          </a:p>
          <a:p>
            <a:pPr algn="l" rtl="0"/>
            <a:r>
              <a:rPr lang="en-US" sz="1600" dirty="0"/>
              <a:t>The compiler will build an array of the arguments passed in with the name given after the ellipsis (...), allowing you to use it in your  function.</a:t>
            </a:r>
          </a:p>
          <a:p>
            <a:pPr algn="l" rtl="0"/>
            <a:r>
              <a:rPr lang="en-US" sz="1600" dirty="0"/>
              <a:t>Rest parameter must be the last argument (compile time error).</a:t>
            </a:r>
          </a:p>
          <a:p>
            <a:pPr algn="l" rtl="0"/>
            <a:endParaRPr lang="he-IL" sz="1600" dirty="0"/>
          </a:p>
        </p:txBody>
      </p:sp>
      <p:pic>
        <p:nvPicPr>
          <p:cNvPr id="15363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6821488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main objective of the spread operator is to </a:t>
            </a:r>
            <a:r>
              <a:rPr lang="en-US" sz="2000" b="1" dirty="0"/>
              <a:t>spread</a:t>
            </a:r>
            <a:r>
              <a:rPr lang="en-US" sz="2000" dirty="0"/>
              <a:t> the elements of an array or object.</a:t>
            </a:r>
          </a:p>
          <a:p>
            <a:pPr algn="l" rtl="0"/>
            <a:r>
              <a:rPr lang="en-US" sz="2000" dirty="0"/>
              <a:t>The syntax is similar to rest parameters, simply three dots …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A1FD41-22C6-4988-B10F-FC8A2E849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5105842" cy="678239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FD8DFD43-961D-41D1-9771-88AE4D4E4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2576"/>
            <a:ext cx="510584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4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 Spread syntax effectively goes one level deep while copying an array. Therefore, it may be unsuitable for copying objects array.</a:t>
            </a:r>
          </a:p>
          <a:p>
            <a:pPr algn="l" rtl="0"/>
            <a:r>
              <a:rPr lang="en-US" dirty="0"/>
              <a:t>When using spread operator on objects it copies own enumerable properties from a provided object onto a new object.</a:t>
            </a:r>
            <a:endParaRPr lang="he-IL" sz="24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FD4010-F423-4EEF-B82D-1AD7E6950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6467"/>
            <a:ext cx="403132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Spread syntax (other than in the case of spread properties) can be applied only to </a:t>
            </a:r>
            <a:r>
              <a:rPr lang="en-US" dirty="0" err="1"/>
              <a:t>iterable</a:t>
            </a:r>
            <a:r>
              <a:rPr lang="en-US" dirty="0"/>
              <a:t> objects: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en-US" dirty="0"/>
              <a:t>In a way, rest syntax is the opposite of spread syntax: spread 'expands' an array into its elements, while rest collects multiple elements and 'condenses' them into a single element.</a:t>
            </a:r>
            <a:endParaRPr lang="he-IL" sz="2400" dirty="0"/>
          </a:p>
        </p:txBody>
      </p:sp>
      <p:pic>
        <p:nvPicPr>
          <p:cNvPr id="5" name="Picture 4" descr="A picture containing object, person&#10;&#10;Description generated with high confidence">
            <a:extLst>
              <a:ext uri="{FF2B5EF4-FFF2-40B4-BE49-F238E27FC236}">
                <a16:creationId xmlns:a16="http://schemas.microsoft.com/office/drawing/2014/main" id="{B0080363-033F-49EB-A899-D496874D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5604"/>
            <a:ext cx="527349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2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Some useful examples:</a:t>
            </a:r>
          </a:p>
          <a:p>
            <a:pPr algn="l" rtl="0"/>
            <a:r>
              <a:rPr lang="en-US" sz="2000" dirty="0"/>
              <a:t>arr1.push(…arr2) // adds arr2 to the end of arr1</a:t>
            </a:r>
          </a:p>
          <a:p>
            <a:pPr algn="l" rtl="0"/>
            <a:r>
              <a:rPr lang="en-US" sz="2000" dirty="0"/>
              <a:t>arr1.unshift(…arr2) // adds arr2 to the start of arr1</a:t>
            </a:r>
          </a:p>
          <a:p>
            <a:pPr algn="l" rtl="0"/>
            <a:r>
              <a:rPr lang="en-US" sz="2000" dirty="0"/>
              <a:t>var arr1 = […arr2] // copy elements of arr2 to arr1</a:t>
            </a:r>
          </a:p>
          <a:p>
            <a:pPr algn="l" rtl="0"/>
            <a:r>
              <a:rPr lang="en-US" sz="2000" dirty="0"/>
              <a:t>var arr1 = […arr2, …arr3, …arr4] // combining multiple arrays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options = { ...</a:t>
            </a:r>
            <a:r>
              <a:rPr lang="en-US" sz="2000" dirty="0" err="1"/>
              <a:t>defaultOptions</a:t>
            </a:r>
            <a:r>
              <a:rPr lang="en-US" sz="2000" dirty="0"/>
              <a:t>, ...</a:t>
            </a:r>
            <a:r>
              <a:rPr lang="en-US" sz="2000" dirty="0" err="1"/>
              <a:t>requestOptions</a:t>
            </a:r>
            <a:r>
              <a:rPr lang="en-US" sz="2000" dirty="0"/>
              <a:t> };  </a:t>
            </a:r>
          </a:p>
          <a:p>
            <a:pPr marL="0" indent="0" algn="l" rtl="0">
              <a:buNone/>
            </a:pPr>
            <a:r>
              <a:rPr lang="en-US" sz="2000" dirty="0"/>
              <a:t>   // merge between two objects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shallowCopy</a:t>
            </a:r>
            <a:r>
              <a:rPr lang="en-US" sz="2000" dirty="0"/>
              <a:t> = { ...</a:t>
            </a:r>
            <a:r>
              <a:rPr lang="en-US" sz="2000" dirty="0" err="1"/>
              <a:t>someObj</a:t>
            </a:r>
            <a:r>
              <a:rPr lang="en-US" sz="20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79534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Conditional statements such as the ‘if’</a:t>
            </a:r>
          </a:p>
          <a:p>
            <a:pPr algn="l" rtl="0">
              <a:buNone/>
            </a:pPr>
            <a:r>
              <a:rPr lang="en-US" dirty="0"/>
              <a:t>statement evaluate their expression using</a:t>
            </a:r>
          </a:p>
          <a:p>
            <a:pPr algn="l" rtl="0">
              <a:buNone/>
            </a:pPr>
            <a:r>
              <a:rPr lang="en-US" dirty="0"/>
              <a:t>coercion with the ’</a:t>
            </a:r>
            <a:r>
              <a:rPr lang="en-US" dirty="0" err="1"/>
              <a:t>ToBoolean</a:t>
            </a:r>
            <a:r>
              <a:rPr lang="en-US" dirty="0"/>
              <a:t>’ abstract method</a:t>
            </a:r>
          </a:p>
          <a:p>
            <a:pPr algn="l" rtl="0">
              <a:buNone/>
            </a:pPr>
            <a:r>
              <a:rPr lang="en-US" dirty="0"/>
              <a:t>and always follows the same rolls.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TypeScript supports the following forms of </a:t>
            </a:r>
            <a:r>
              <a:rPr lang="en-US" dirty="0" err="1"/>
              <a:t>Destructuring</a:t>
            </a:r>
            <a:r>
              <a:rPr lang="en-US" dirty="0"/>
              <a:t> (literally named after de-structuring i.e. breaking up the structure.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400" dirty="0"/>
              <a:t>Array </a:t>
            </a:r>
            <a:r>
              <a:rPr lang="en-US" sz="2400" dirty="0" err="1"/>
              <a:t>destructuring</a:t>
            </a:r>
            <a:endParaRPr lang="en-US" sz="24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This creates two new variables first and second, this is equivalent to: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9F6D90-DA31-4E83-8B4E-72C344CC2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7" y="3810000"/>
            <a:ext cx="3970364" cy="1021168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FB7D2C99-FAA4-4A95-B934-3E9309520A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24233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/>
              <a:t>Destructuring</a:t>
            </a:r>
            <a:r>
              <a:rPr lang="en-US" sz="2000" dirty="0"/>
              <a:t> works with already-declared variables as well.</a:t>
            </a:r>
          </a:p>
          <a:p>
            <a:pPr algn="l" rtl="0"/>
            <a:r>
              <a:rPr lang="en-US" sz="2000" dirty="0"/>
              <a:t>Also work in function parameters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You can create a variable for the remaining items in a list: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4DFB6-74AF-4FA9-A852-4EC36876B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7433"/>
            <a:ext cx="4526672" cy="1303133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BADC85D-C1DF-401F-94E3-D206392BE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" y="4827243"/>
            <a:ext cx="453429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0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Object </a:t>
            </a:r>
            <a:r>
              <a:rPr lang="en-US" sz="2000" dirty="0" err="1"/>
              <a:t>destructuring</a:t>
            </a:r>
            <a:r>
              <a:rPr lang="en-US" sz="2000" dirty="0"/>
              <a:t>: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995F42-1F05-46CF-929D-5BD94CA8E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3688400" cy="156985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DCFCB0-EA05-458A-BF6B-57EA465C1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51237"/>
            <a:ext cx="368840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6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ES6 introduced Iterator, which is an object that exposes three methods, next, return, and throw.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desired class should implement </a:t>
            </a:r>
            <a:r>
              <a:rPr lang="en-US" sz="2000" dirty="0" err="1"/>
              <a:t>Iterable</a:t>
            </a:r>
            <a:r>
              <a:rPr lang="en-US" sz="2000" dirty="0"/>
              <a:t>&lt;T&gt; (see the next example).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07E2-F4BB-4A93-9306-E1814CD77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3840813" cy="140220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5AD4C7-C2AB-40F5-96CF-88B3788A5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1" y="4036899"/>
            <a:ext cx="3828372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6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Syntactically these are strings that use backticks ( i.e. ` ) instead of single (') or double (") quotes. </a:t>
            </a:r>
          </a:p>
          <a:p>
            <a:pPr marL="0" indent="0" algn="l" rtl="0">
              <a:buNone/>
            </a:pPr>
            <a:r>
              <a:rPr lang="en-US" sz="2000" dirty="0"/>
              <a:t>The motivation of Template Strings are: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String Interpolation</a:t>
            </a:r>
          </a:p>
          <a:p>
            <a:pPr marL="246888" lvl="1" indent="0" algn="l" rtl="0">
              <a:buNone/>
            </a:pPr>
            <a:r>
              <a:rPr lang="en-US" sz="1500" dirty="0"/>
              <a:t>A common use case is when you want to generate some string out of some static strings + some variables. </a:t>
            </a:r>
          </a:p>
          <a:p>
            <a:pPr marL="246888" lvl="1" indent="0" algn="l" rtl="0">
              <a:buNone/>
            </a:pPr>
            <a:r>
              <a:rPr lang="en-US" sz="1500" dirty="0"/>
              <a:t>For this you would need some </a:t>
            </a:r>
            <a:r>
              <a:rPr lang="en-US" sz="1500" i="1" dirty="0"/>
              <a:t>templating logic</a:t>
            </a:r>
            <a:r>
              <a:rPr lang="en-US" sz="1500" dirty="0"/>
              <a:t> and this is where </a:t>
            </a:r>
            <a:r>
              <a:rPr lang="en-US" sz="1500" i="1" dirty="0"/>
              <a:t>template strings</a:t>
            </a:r>
            <a:r>
              <a:rPr lang="en-US" sz="1500" dirty="0"/>
              <a:t> get their name from.</a:t>
            </a:r>
          </a:p>
          <a:p>
            <a:pPr marL="246888" lvl="1" indent="0" algn="l" rtl="0">
              <a:buNone/>
            </a:pPr>
            <a:endParaRPr lang="en-US" sz="1500" dirty="0"/>
          </a:p>
          <a:p>
            <a:pPr marL="0" indent="0" algn="l" rtl="0">
              <a:buNone/>
            </a:pPr>
            <a:r>
              <a:rPr lang="en-US" sz="1600" dirty="0"/>
              <a:t>Until today you would write something like: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From now on: </a:t>
            </a:r>
            <a:r>
              <a:rPr lang="en-US" sz="2000" dirty="0"/>
              <a:t>	</a:t>
            </a:r>
          </a:p>
        </p:txBody>
      </p:sp>
      <p:pic>
        <p:nvPicPr>
          <p:cNvPr id="5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45D07C1-A75C-49C0-818F-A8BAFED79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05400"/>
            <a:ext cx="3314981" cy="403895"/>
          </a:xfrm>
          <a:prstGeom prst="rect">
            <a:avLst/>
          </a:prstGeom>
        </p:spPr>
      </p:pic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7261C2E-A31C-42E1-B111-1C671C85B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331498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Multiline Strings</a:t>
            </a:r>
          </a:p>
          <a:p>
            <a:pPr marL="246888" lvl="1" indent="0" algn="l" rtl="0">
              <a:buNone/>
            </a:pPr>
            <a:r>
              <a:rPr lang="en-US" sz="1700" dirty="0"/>
              <a:t>Any newline characters inserted in the source are part of the template literal. Using normal strings, you would have to use </a:t>
            </a:r>
            <a:r>
              <a:rPr lang="en-US" sz="1700" b="1" dirty="0"/>
              <a:t>‘\n’</a:t>
            </a:r>
            <a:r>
              <a:rPr lang="en-US" sz="1700" dirty="0"/>
              <a:t> in order to get multi-line strings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1600" dirty="0"/>
              <a:t>From now 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0BDA8-C689-4AB0-A635-3592F969E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941277"/>
            <a:ext cx="3733800" cy="975445"/>
          </a:xfrm>
          <a:prstGeom prst="rect">
            <a:avLst/>
          </a:prstGeom>
        </p:spPr>
      </p:pic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495E4D6-0A74-4E10-A892-B0415078A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373380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4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 </a:t>
            </a:r>
            <a:r>
              <a:rPr lang="en-US" sz="2000" b="1" dirty="0"/>
              <a:t>Promise</a:t>
            </a:r>
            <a:r>
              <a:rPr lang="en-US" sz="2000" dirty="0"/>
              <a:t> object represents the eventual completion (or failure) of an asynchronous operation and its resulting value.</a:t>
            </a:r>
          </a:p>
          <a:p>
            <a:pPr algn="l" rtl="0"/>
            <a:r>
              <a:rPr lang="en-US" sz="2000" dirty="0"/>
              <a:t>A Promise is a proxy for a value not necessarily known when the promise is created.</a:t>
            </a:r>
          </a:p>
        </p:txBody>
      </p:sp>
    </p:spTree>
    <p:extLst>
      <p:ext uri="{BB962C8B-B14F-4D97-AF65-F5344CB8AC3E}">
        <p14:creationId xmlns:p14="http://schemas.microsoft.com/office/powerpoint/2010/main" val="4015262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DC5B842F-9467-CD46-9E01-3E7F80C88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5284"/>
            <a:ext cx="6408884" cy="40395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946554-B413-C242-AC1D-3D5AFCF10CCB}"/>
              </a:ext>
            </a:extLst>
          </p:cNvPr>
          <p:cNvSpPr txBox="1"/>
          <p:nvPr/>
        </p:nvSpPr>
        <p:spPr>
          <a:xfrm>
            <a:off x="457200" y="1760593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377479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IL" sz="2000" dirty="0"/>
              <a:t>Output result - </a:t>
            </a:r>
          </a:p>
          <a:p>
            <a: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endParaRPr lang="en-IL" sz="2000" dirty="0"/>
          </a:p>
          <a:p>
            <a:pPr marL="0" indent="0" algn="l" rtl="0">
              <a:buNone/>
            </a:pPr>
            <a:r>
              <a:rPr lang="en-US" sz="2000" dirty="0"/>
              <a:t>1. "inside the promise body" </a:t>
            </a:r>
            <a:br>
              <a:rPr lang="en-US" sz="2000" dirty="0"/>
            </a:b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2. { "name": "test", "</a:t>
            </a:r>
            <a:r>
              <a:rPr lang="en-US" sz="2000" dirty="0" err="1"/>
              <a:t>lastName</a:t>
            </a:r>
            <a:r>
              <a:rPr lang="en-US" sz="2000" dirty="0"/>
              <a:t>": "last name test" } 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831220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IL" dirty="0"/>
              <a:t>What is the output ?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BF1FB79-6DE5-1948-B48E-0FD84E58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6" y="2209800"/>
            <a:ext cx="6132786" cy="45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/>
              <a:t>From ES6 specification : “The abstract</a:t>
            </a:r>
          </a:p>
          <a:p>
            <a:pPr algn="l" rtl="0">
              <a:buNone/>
            </a:pPr>
            <a:r>
              <a:rPr lang="en-US" sz="1800" dirty="0"/>
              <a:t>operation ‘</a:t>
            </a:r>
            <a:r>
              <a:rPr lang="en-US" sz="1800" dirty="0" err="1"/>
              <a:t>ToBoolean</a:t>
            </a:r>
            <a:r>
              <a:rPr lang="en-US" sz="1800" dirty="0"/>
              <a:t>’ converts argument to a</a:t>
            </a:r>
          </a:p>
          <a:p>
            <a:pPr algn="l" rtl="0">
              <a:buNone/>
            </a:pPr>
            <a:r>
              <a:rPr lang="en-US" sz="1800" dirty="0"/>
              <a:t>value of type Boolean according to </a:t>
            </a:r>
            <a:r>
              <a:rPr lang="en-US" sz="1800" dirty="0">
                <a:hlinkClick r:id="rId2"/>
              </a:rPr>
              <a:t>table 10</a:t>
            </a:r>
            <a:r>
              <a:rPr lang="en-US" sz="1800" dirty="0"/>
              <a:t>”.</a:t>
            </a:r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7640638" cy="561975"/>
          </a:xfrm>
          <a:prstGeom prst="rect">
            <a:avLst/>
          </a:prstGeom>
          <a:noFill/>
        </p:spPr>
      </p:pic>
      <p:pic>
        <p:nvPicPr>
          <p:cNvPr id="2051" name="Picture 3" descr="C:\Users\israel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7631113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IL" sz="2000" dirty="0"/>
              <a:t>Output result – 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1. "inside the promise body" </a:t>
            </a:r>
          </a:p>
          <a:p>
            <a:pPr marL="0" indent="0" algn="l" rtl="0">
              <a:buNone/>
            </a:pPr>
            <a:br>
              <a:rPr lang="en-US" sz="2000" dirty="0"/>
            </a:br>
            <a:r>
              <a:rPr lang="en-US" sz="2000" dirty="0"/>
              <a:t>2. { "name": "test", "</a:t>
            </a:r>
            <a:r>
              <a:rPr lang="en-US" sz="2000" dirty="0" err="1"/>
              <a:t>lastName</a:t>
            </a:r>
            <a:r>
              <a:rPr lang="en-US" sz="2000" dirty="0"/>
              <a:t>": "last name test" } </a:t>
            </a:r>
            <a:br>
              <a:rPr lang="en-US" sz="2000" dirty="0"/>
            </a:b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3. { "name": "test", "</a:t>
            </a:r>
            <a:r>
              <a:rPr lang="en-US" sz="2000" dirty="0" err="1"/>
              <a:t>lastName</a:t>
            </a:r>
            <a:r>
              <a:rPr lang="en-US" sz="2000" dirty="0"/>
              <a:t>": "last name test" } 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284699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IL" sz="2000" dirty="0"/>
              <a:t>What is the output ?</a:t>
            </a:r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7D2645-7D09-3540-8A3C-233B485C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5410200" cy="40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83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1. "inside the promise body”</a:t>
            </a:r>
          </a:p>
          <a:p>
            <a:pPr marL="0" indent="0" algn="l" rtl="0">
              <a:buNone/>
            </a:pPr>
            <a:br>
              <a:rPr lang="en-US" sz="2000" dirty="0"/>
            </a:br>
            <a:r>
              <a:rPr lang="en-US" sz="2000" dirty="0"/>
              <a:t>2. "inside first then{"name":"test","</a:t>
            </a:r>
            <a:r>
              <a:rPr lang="en-US" sz="2000" dirty="0" err="1"/>
              <a:t>lastName</a:t>
            </a:r>
            <a:r>
              <a:rPr lang="en-US" sz="2000" dirty="0"/>
              <a:t>":"last name test"}" </a:t>
            </a:r>
          </a:p>
          <a:p>
            <a:pPr marL="0" indent="0" algn="l" rtl="0">
              <a:buNone/>
            </a:pPr>
            <a:br>
              <a:rPr lang="en-US" sz="2000" dirty="0"/>
            </a:br>
            <a:r>
              <a:rPr lang="en-US" sz="2000" dirty="0"/>
              <a:t>3. custom error </a:t>
            </a:r>
          </a:p>
          <a:p>
            <a:pPr marL="0" indent="0" algn="l" rtl="0">
              <a:buNone/>
            </a:pPr>
            <a:br>
              <a:rPr lang="en-US" sz="2000" dirty="0"/>
            </a:br>
            <a:r>
              <a:rPr lang="en-US" sz="2000" dirty="0"/>
              <a:t>4. custom error </a:t>
            </a:r>
          </a:p>
        </p:txBody>
      </p:sp>
    </p:spTree>
    <p:extLst>
      <p:ext uri="{BB962C8B-B14F-4D97-AF65-F5344CB8AC3E}">
        <p14:creationId xmlns:p14="http://schemas.microsoft.com/office/powerpoint/2010/main" val="3996976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Promise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4B1040-99BA-BF46-8BBC-BC8347D4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7" y="1622554"/>
            <a:ext cx="7594190" cy="37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85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Before we explain, lets have an example.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476DFAA-060F-C641-9B21-5DB1BEDB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4025900" cy="4134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B367F-FCB5-7241-8AFC-04D6EBD8F6C7}"/>
              </a:ext>
            </a:extLst>
          </p:cNvPr>
          <p:cNvSpPr txBox="1"/>
          <p:nvPr/>
        </p:nvSpPr>
        <p:spPr>
          <a:xfrm>
            <a:off x="4608566" y="2209800"/>
            <a:ext cx="35448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r>
              <a:rPr lang="en-IL" dirty="0"/>
              <a:t>What is the return type of the function </a:t>
            </a:r>
            <a:r>
              <a:rPr lang="en-IL" i="1" dirty="0"/>
              <a:t>getUserData ?</a:t>
            </a:r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397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An </a:t>
            </a:r>
            <a:r>
              <a:rPr lang="en-US" sz="2000" i="1" dirty="0"/>
              <a:t>async</a:t>
            </a:r>
            <a:r>
              <a:rPr lang="en-US" sz="2000" dirty="0"/>
              <a:t> function is a function that knows how to expect the possibility of the </a:t>
            </a:r>
            <a:r>
              <a:rPr lang="en-US" sz="2000" i="1" dirty="0"/>
              <a:t>await</a:t>
            </a:r>
            <a:r>
              <a:rPr lang="en-US" sz="2000" dirty="0"/>
              <a:t> keyword being used to invoke asynchronous code.</a:t>
            </a:r>
          </a:p>
          <a:p>
            <a:pPr algn="l" rtl="0"/>
            <a:r>
              <a:rPr lang="en-US" sz="2000" i="1" dirty="0"/>
              <a:t>async </a:t>
            </a:r>
            <a:r>
              <a:rPr lang="en-US" sz="2000" dirty="0"/>
              <a:t>function always returns a promise.</a:t>
            </a:r>
          </a:p>
          <a:p>
            <a:pPr algn="l" rtl="0"/>
            <a:r>
              <a:rPr lang="en-US" sz="2000" dirty="0"/>
              <a:t>If you return a value from async function that is not a promise, it will automatically wrap the value with a promise.</a:t>
            </a:r>
          </a:p>
          <a:p>
            <a:pPr algn="l" rtl="0"/>
            <a:r>
              <a:rPr lang="en-US" sz="2000" dirty="0"/>
              <a:t>Errors thrown inside async function can be handled using the </a:t>
            </a:r>
            <a:r>
              <a:rPr lang="en-US" sz="2000" i="1" dirty="0"/>
              <a:t>catch</a:t>
            </a:r>
            <a:r>
              <a:rPr lang="en-US" sz="2000" dirty="0"/>
              <a:t> method on promise or via </a:t>
            </a:r>
            <a:r>
              <a:rPr lang="en-US" sz="2000" i="1" dirty="0"/>
              <a:t>try...catch...</a:t>
            </a:r>
            <a:r>
              <a:rPr lang="en-US" sz="2000" dirty="0"/>
              <a:t> block.</a:t>
            </a:r>
          </a:p>
        </p:txBody>
      </p:sp>
    </p:spTree>
    <p:extLst>
      <p:ext uri="{BB962C8B-B14F-4D97-AF65-F5344CB8AC3E}">
        <p14:creationId xmlns:p14="http://schemas.microsoft.com/office/powerpoint/2010/main" val="3685898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An </a:t>
            </a:r>
            <a:r>
              <a:rPr lang="en-US" sz="2000" i="1" dirty="0"/>
              <a:t>async</a:t>
            </a:r>
            <a:r>
              <a:rPr lang="en-US" sz="2000" dirty="0"/>
              <a:t> function is a function that knows how to expect the possibility of the </a:t>
            </a:r>
            <a:r>
              <a:rPr lang="en-US" sz="2000" i="1" dirty="0"/>
              <a:t>await</a:t>
            </a:r>
            <a:r>
              <a:rPr lang="en-US" sz="2000" dirty="0"/>
              <a:t> keyword being used to invoke asynchronous code.</a:t>
            </a:r>
          </a:p>
          <a:p>
            <a:pPr algn="l" rtl="0"/>
            <a:r>
              <a:rPr lang="en-US" sz="2000" i="1" dirty="0"/>
              <a:t>async </a:t>
            </a:r>
            <a:r>
              <a:rPr lang="en-US" sz="2000" dirty="0"/>
              <a:t>function always returns a promise.</a:t>
            </a:r>
          </a:p>
          <a:p>
            <a:pPr algn="l" rtl="0"/>
            <a:r>
              <a:rPr lang="en-US" sz="2000" dirty="0"/>
              <a:t>If you return a value from async function that is not a promise, it will automatically wrap the value with a promise.</a:t>
            </a:r>
          </a:p>
          <a:p>
            <a:pPr algn="l" rtl="0"/>
            <a:r>
              <a:rPr lang="en-US" sz="2000" dirty="0"/>
              <a:t>Errors thrown inside async function can be handled using the </a:t>
            </a:r>
            <a:r>
              <a:rPr lang="en-US" sz="2000" i="1" dirty="0"/>
              <a:t>catch</a:t>
            </a:r>
            <a:r>
              <a:rPr lang="en-US" sz="2000" dirty="0"/>
              <a:t> method on promise or via </a:t>
            </a:r>
            <a:r>
              <a:rPr lang="en-US" sz="2000" i="1" dirty="0"/>
              <a:t>try...catch...</a:t>
            </a:r>
            <a:r>
              <a:rPr lang="en-US" sz="2000" dirty="0"/>
              <a:t> block.</a:t>
            </a:r>
          </a:p>
        </p:txBody>
      </p:sp>
    </p:spTree>
    <p:extLst>
      <p:ext uri="{BB962C8B-B14F-4D97-AF65-F5344CB8AC3E}">
        <p14:creationId xmlns:p14="http://schemas.microsoft.com/office/powerpoint/2010/main" val="41841243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92417C-5617-C147-92E1-50CCEFB0B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683121"/>
            <a:ext cx="3795103" cy="17669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F7CC66F-B81B-2649-9F0F-B0FC9600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3886200"/>
            <a:ext cx="3795103" cy="169938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6CA96D-F433-1F48-B0CB-971370430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10" y="2286000"/>
            <a:ext cx="3493773" cy="17669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032E6F-B6C1-3E41-9D8D-FDED5EA97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370882"/>
            <a:ext cx="3493773" cy="20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77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EF7C3B0-5D51-414B-813D-CDE5CEFDB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6340"/>
            <a:ext cx="4038600" cy="3725319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F2B953-E82C-0C4A-8F84-EC69AF966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0"/>
            <a:ext cx="3505200" cy="1275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441CA-564C-9A44-9B9B-486780FC2863}"/>
              </a:ext>
            </a:extLst>
          </p:cNvPr>
          <p:cNvSpPr txBox="1"/>
          <p:nvPr/>
        </p:nvSpPr>
        <p:spPr>
          <a:xfrm>
            <a:off x="4248807" y="5715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Alternative implementation for </a:t>
            </a:r>
            <a:r>
              <a:rPr lang="en-IL" i="1" dirty="0"/>
              <a:t>getUserData </a:t>
            </a:r>
            <a:r>
              <a:rPr lang="en-IL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217279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The next slides are a bit more advance.</a:t>
            </a:r>
          </a:p>
          <a:p>
            <a:pPr marL="0" indent="0" algn="l" rtl="0">
              <a:buNone/>
            </a:pPr>
            <a:r>
              <a:rPr lang="en-US" sz="2000" dirty="0"/>
              <a:t>I encourage you to read them and ask about them, but they are not part of our course.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947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As mentioned at the table above, objects</a:t>
            </a:r>
          </a:p>
          <a:p>
            <a:pPr algn="l" rtl="0">
              <a:buNone/>
            </a:pPr>
            <a:r>
              <a:rPr lang="en-US" dirty="0"/>
              <a:t>Evaluated to true.</a:t>
            </a:r>
          </a:p>
          <a:p>
            <a:pPr algn="l" rtl="0">
              <a:buNone/>
            </a:pPr>
            <a:r>
              <a:rPr lang="en-US" dirty="0"/>
              <a:t>That is why even an empty array evaluates to</a:t>
            </a:r>
          </a:p>
          <a:p>
            <a:pPr algn="l" rtl="0">
              <a:buNone/>
            </a:pPr>
            <a:r>
              <a:rPr lang="en-US" dirty="0"/>
              <a:t>true.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([]) {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true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an array (even an empty one) is an    object, objects will evaluate to true</a:t>
            </a:r>
          </a:p>
          <a:p>
            <a:pPr algn="l" rtl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Tagged Templates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You can place a function (called a </a:t>
            </a:r>
            <a:r>
              <a:rPr lang="en-US" sz="2000" b="1" dirty="0"/>
              <a:t>tag</a:t>
            </a:r>
            <a:r>
              <a:rPr lang="en-US" sz="2000" dirty="0"/>
              <a:t>) before the template string and it gets the opportunity to pre process the template string literals plus the values of all the placeholder expressions and return a result.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Tags allow you to parse template literals with a function.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first argument of a tag function contains an array of string values.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remaining arguments are related to the expressions.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In the end, your function can return your manipulated string or it can return something completely different.</a:t>
            </a:r>
          </a:p>
        </p:txBody>
      </p:sp>
    </p:spTree>
    <p:extLst>
      <p:ext uri="{BB962C8B-B14F-4D97-AF65-F5344CB8AC3E}">
        <p14:creationId xmlns:p14="http://schemas.microsoft.com/office/powerpoint/2010/main" val="3607536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BC9A22-ABCC-4FBF-85A0-6908BC46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6881456" cy="29872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82A978-4FEE-4CB8-B9D7-06D85291FFAA}"/>
              </a:ext>
            </a:extLst>
          </p:cNvPr>
          <p:cNvSpPr/>
          <p:nvPr/>
        </p:nvSpPr>
        <p:spPr>
          <a:xfrm>
            <a:off x="533400" y="5105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out some real life uses </a:t>
            </a:r>
            <a:r>
              <a:rPr lang="en-US" dirty="0">
                <a:hlinkClick r:id="rId3"/>
              </a:rPr>
              <a:t>here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5009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pic>
        <p:nvPicPr>
          <p:cNvPr id="15" name="Content Placeholder 1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9F37A54-6A50-4C4E-BD79-BA2E6BED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26" y="1609725"/>
            <a:ext cx="5436547" cy="4846638"/>
          </a:xfrm>
        </p:spPr>
      </p:pic>
    </p:spTree>
    <p:extLst>
      <p:ext uri="{BB962C8B-B14F-4D97-AF65-F5344CB8AC3E}">
        <p14:creationId xmlns:p14="http://schemas.microsoft.com/office/powerpoint/2010/main" val="2548415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name of the method that returns all the data of the </a:t>
            </a:r>
            <a:r>
              <a:rPr lang="en-US" sz="2000" dirty="0" err="1"/>
              <a:t>iterable</a:t>
            </a:r>
            <a:r>
              <a:rPr lang="en-US" sz="2000" dirty="0"/>
              <a:t> object is ‘</a:t>
            </a:r>
            <a:r>
              <a:rPr lang="en-US" sz="2000" dirty="0" err="1"/>
              <a:t>Symbol.iterator</a:t>
            </a:r>
            <a:r>
              <a:rPr lang="en-US" sz="2000" dirty="0"/>
              <a:t>’. This is ES6 </a:t>
            </a:r>
            <a:r>
              <a:rPr lang="en-US" sz="2000" dirty="0" err="1"/>
              <a:t>standart</a:t>
            </a:r>
            <a:r>
              <a:rPr lang="en-US" sz="2000" dirty="0"/>
              <a:t>.</a:t>
            </a:r>
          </a:p>
          <a:p>
            <a:pPr algn="l" rtl="0"/>
            <a:r>
              <a:rPr lang="en-US" sz="2000" dirty="0"/>
              <a:t>Symbols offer names that are unique and cannot clash with other property names. </a:t>
            </a:r>
          </a:p>
          <a:p>
            <a:pPr algn="l" rtl="0"/>
            <a:r>
              <a:rPr lang="en-US" sz="2000" dirty="0" err="1"/>
              <a:t>Symbol.iterator</a:t>
            </a:r>
            <a:r>
              <a:rPr lang="en-US" sz="2000" dirty="0"/>
              <a:t> will return an object called an iterator.</a:t>
            </a:r>
          </a:p>
        </p:txBody>
      </p:sp>
    </p:spTree>
    <p:extLst>
      <p:ext uri="{BB962C8B-B14F-4D97-AF65-F5344CB8AC3E}">
        <p14:creationId xmlns:p14="http://schemas.microsoft.com/office/powerpoint/2010/main" val="24204915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for… of.. Iterate over </a:t>
            </a:r>
            <a:r>
              <a:rPr lang="en-US" sz="2000" dirty="0" err="1"/>
              <a:t>Iterable</a:t>
            </a:r>
            <a:r>
              <a:rPr lang="en-US" sz="2000" dirty="0"/>
              <a:t> object e.g., arrays and other objects that implementing iterator design pattern.</a:t>
            </a:r>
          </a:p>
          <a:p>
            <a:pPr algn="l" rtl="0"/>
            <a:r>
              <a:rPr lang="en-US" sz="2000" dirty="0"/>
              <a:t>for… in… iterate over object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EAE57-CB78-4FEB-8EAB-0D33CA8EB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19401"/>
            <a:ext cx="4686706" cy="1480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2E32BE-F5A8-4A12-8723-2B50D48F9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6297"/>
            <a:ext cx="4686706" cy="18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3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function * is the syntax used to create a generator function. </a:t>
            </a:r>
          </a:p>
          <a:p>
            <a:pPr algn="l" rtl="0"/>
            <a:r>
              <a:rPr lang="en-US" sz="2000" dirty="0"/>
              <a:t>Calling a generator function returns a generator object. </a:t>
            </a:r>
          </a:p>
          <a:p>
            <a:pPr algn="l" rtl="0"/>
            <a:r>
              <a:rPr lang="en-US" sz="2000" dirty="0"/>
              <a:t>The generator object follows the iterator interface (i.e. the next, return and throw functions).</a:t>
            </a:r>
          </a:p>
          <a:p>
            <a:pPr algn="l" rtl="0"/>
            <a:r>
              <a:rPr lang="en-US" sz="2000" dirty="0"/>
              <a:t>Generator functions can be used to create lazy iterators.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ECF1B-E407-4B59-A85F-F0BD84E06C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42677"/>
            <a:ext cx="4810125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74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Generators essentially allows a function to pause its execution and pass control (fate) of the remainder of the function execution to the caller.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E2B86F-A686-436F-98D4-D1BE241A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5" y="2743200"/>
            <a:ext cx="676728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8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92D050"/>
                </a:solidFill>
              </a:rPr>
              <a:t>// Output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Starting iteration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started { value: 0, done: false }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1, done: false }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undefined, done: true }</a:t>
            </a:r>
          </a:p>
          <a:p>
            <a:pPr algn="l" rtl="0"/>
            <a:r>
              <a:rPr lang="en-US" sz="2000" dirty="0"/>
              <a:t>The function only starts execution once next is called on the generator object. </a:t>
            </a:r>
          </a:p>
          <a:p>
            <a:pPr algn="l" rtl="0"/>
            <a:r>
              <a:rPr lang="en-US" sz="2000" dirty="0"/>
              <a:t>The function pauses as soon as a yield statement is encountered. </a:t>
            </a:r>
          </a:p>
          <a:p>
            <a:pPr algn="l" rtl="0"/>
            <a:r>
              <a:rPr lang="en-US" sz="2000" dirty="0"/>
              <a:t>The function resumes when next is called.</a:t>
            </a:r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544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you can control the resulting value of the yield expression using </a:t>
            </a:r>
            <a:r>
              <a:rPr lang="en-US" sz="2000" dirty="0" err="1"/>
              <a:t>iterator.next</a:t>
            </a:r>
            <a:r>
              <a:rPr lang="en-US" sz="2000" dirty="0"/>
              <a:t>(</a:t>
            </a:r>
            <a:r>
              <a:rPr lang="en-US" sz="2000" dirty="0" err="1"/>
              <a:t>valueToInject</a:t>
            </a:r>
            <a:r>
              <a:rPr lang="en-US" sz="2000" dirty="0"/>
              <a:t>).</a:t>
            </a:r>
          </a:p>
          <a:p>
            <a:pPr algn="l" rtl="0"/>
            <a:r>
              <a:rPr lang="en-US" sz="2000" dirty="0"/>
              <a:t>yield allows a generator function to pause its communication and pass control to an external system.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4162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8836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000" dirty="0"/>
              <a:t>There will be times when we want to combine the values of one or more generators into a single one. </a:t>
            </a:r>
          </a:p>
          <a:p>
            <a:pPr marL="0" indent="0" algn="l" rtl="0">
              <a:buNone/>
            </a:pPr>
            <a:r>
              <a:rPr lang="en-US" sz="2000" dirty="0"/>
              <a:t>Or, we want to factor out generator logic into a separate function so that it can be used multiple times.</a:t>
            </a:r>
          </a:p>
          <a:p>
            <a:pPr marL="0" indent="0" algn="l" rtl="0">
              <a:buNone/>
            </a:pPr>
            <a:r>
              <a:rPr lang="en-US" sz="2000" dirty="0"/>
              <a:t>With “regular” programming we would just create the factored out function and call it as needed. </a:t>
            </a:r>
          </a:p>
          <a:p>
            <a:pPr marL="0" indent="0" algn="l" rtl="0">
              <a:buNone/>
            </a:pPr>
            <a:r>
              <a:rPr lang="en-US" sz="2000" dirty="0"/>
              <a:t>However, it’s not as simple in generator land. </a:t>
            </a:r>
          </a:p>
          <a:p>
            <a:pPr marL="0" indent="0" algn="l" rtl="0">
              <a:buNone/>
            </a:pPr>
            <a:r>
              <a:rPr lang="en-US" sz="2000" dirty="0"/>
              <a:t>We don’t want to call the helper generator function to get back its return value. </a:t>
            </a:r>
          </a:p>
          <a:p>
            <a:pPr marL="0" indent="0" algn="l" rtl="0">
              <a:buNone/>
            </a:pPr>
            <a:r>
              <a:rPr lang="en-US" sz="2000" dirty="0"/>
              <a:t>If we did that, we’d just get a new generator for that helper generator function. </a:t>
            </a:r>
          </a:p>
          <a:p>
            <a:pPr marL="0" indent="0" algn="l" rtl="0">
              <a:buNone/>
            </a:pPr>
            <a:r>
              <a:rPr lang="en-US" sz="2000" dirty="0"/>
              <a:t>We actually want it to continue to yield into our current generator. </a:t>
            </a:r>
          </a:p>
          <a:p>
            <a:pPr marL="0" indent="0" algn="l" rtl="0">
              <a:buNone/>
            </a:pPr>
            <a:r>
              <a:rPr lang="en-US" sz="2000" dirty="0"/>
              <a:t>What we want to do is delegate the generator’s population to another generator function. </a:t>
            </a:r>
          </a:p>
          <a:p>
            <a:pPr marL="0" indent="0" algn="l" rtl="0">
              <a:buNone/>
            </a:pPr>
            <a:r>
              <a:rPr lang="en-US" sz="2000" dirty="0"/>
              <a:t>And we can do this using yield*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85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Any Object in JavaScript (including functions, </a:t>
            </a:r>
          </a:p>
          <a:p>
            <a:pPr algn="l" rtl="0">
              <a:buNone/>
            </a:pPr>
            <a:r>
              <a:rPr lang="en-US" dirty="0"/>
              <a:t>arrays, </a:t>
            </a:r>
            <a:r>
              <a:rPr lang="en-US" dirty="0" err="1"/>
              <a:t>regexp</a:t>
            </a:r>
            <a:r>
              <a:rPr lang="en-US" dirty="0"/>
              <a:t> etc) are references.</a:t>
            </a:r>
            <a:endParaRPr lang="he-IL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Object equality is for references:</a:t>
            </a:r>
            <a:endParaRPr lang="he-IL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4876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it the output?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268BBF-0484-4C2A-807B-B93D73869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446570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6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 'before'</a:t>
            </a:r>
          </a:p>
          <a:p>
            <a:pPr algn="l" rtl="0"/>
            <a:r>
              <a:rPr lang="en-US" dirty="0"/>
              <a:t>  'Generators'</a:t>
            </a:r>
          </a:p>
          <a:p>
            <a:pPr algn="l" rtl="0"/>
            <a:r>
              <a:rPr lang="en-US" dirty="0"/>
              <a:t>  'are'</a:t>
            </a:r>
          </a:p>
          <a:p>
            <a:pPr algn="l" rtl="0"/>
            <a:r>
              <a:rPr lang="en-US" dirty="0"/>
              <a:t>  'awesome!'</a:t>
            </a:r>
          </a:p>
          <a:p>
            <a:pPr algn="l" rtl="0"/>
            <a:r>
              <a:rPr lang="en-US" dirty="0"/>
              <a:t>  'between'</a:t>
            </a:r>
          </a:p>
          <a:p>
            <a:pPr algn="l" rtl="0"/>
            <a:r>
              <a:rPr lang="en-US" dirty="0"/>
              <a:t>  1</a:t>
            </a:r>
          </a:p>
          <a:p>
            <a:pPr algn="l" rtl="0"/>
            <a:r>
              <a:rPr lang="en-US" dirty="0"/>
              <a:t>  2</a:t>
            </a:r>
          </a:p>
          <a:p>
            <a:pPr algn="l" rtl="0"/>
            <a:r>
              <a:rPr lang="en-US" dirty="0"/>
              <a:t>  3</a:t>
            </a:r>
          </a:p>
          <a:p>
            <a:pPr algn="l" rtl="0"/>
            <a:r>
              <a:rPr lang="en-US" dirty="0"/>
              <a:t>  4</a:t>
            </a:r>
          </a:p>
          <a:p>
            <a:pPr algn="l" rtl="0"/>
            <a:r>
              <a:rPr lang="en-US" dirty="0"/>
              <a:t>  5</a:t>
            </a:r>
          </a:p>
          <a:p>
            <a:pPr algn="l" rtl="0"/>
            <a:r>
              <a:rPr lang="en-US" dirty="0"/>
              <a:t>  'after' </a:t>
            </a:r>
          </a:p>
        </p:txBody>
      </p:sp>
    </p:spTree>
    <p:extLst>
      <p:ext uri="{BB962C8B-B14F-4D97-AF65-F5344CB8AC3E}">
        <p14:creationId xmlns:p14="http://schemas.microsoft.com/office/powerpoint/2010/main" val="31152324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F2D0-A056-4E63-8D1F-1B8D1071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09534A-08E7-449C-B591-270D34F8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100" dirty="0"/>
              <a:t>binary tree example taking from </a:t>
            </a:r>
            <a:r>
              <a:rPr lang="en-US" sz="1100" dirty="0">
                <a:hlinkClick r:id="rId2"/>
              </a:rPr>
              <a:t>the Generators chapter </a:t>
            </a:r>
            <a:r>
              <a:rPr lang="en-US" sz="1100" dirty="0"/>
              <a:t>of </a:t>
            </a:r>
            <a:r>
              <a:rPr lang="en-US" sz="1100" dirty="0">
                <a:hlinkClick r:id="rId3"/>
              </a:rPr>
              <a:t>Axel </a:t>
            </a:r>
            <a:r>
              <a:rPr lang="en-US" sz="1100" dirty="0" err="1">
                <a:hlinkClick r:id="rId3"/>
              </a:rPr>
              <a:t>Rauschmayer’s</a:t>
            </a:r>
            <a:r>
              <a:rPr lang="en-US" sz="1100" dirty="0"/>
              <a:t> Exploring ES6 book.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BE3555-6759-4D7F-A2EB-9336B120A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1"/>
            <a:ext cx="5707875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97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4462-1DA1-4153-9F5F-285C67E6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400D-587F-407D-A196-8BE5ADA1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is a primitive data type, just like number and string.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Symbol constructor accepts an optional string key, which can be used for debugging but not to access the symbol itself.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F2B4C-2F59-43E4-84EE-CA5A03B1F0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590800"/>
            <a:ext cx="6086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381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8845-FECD-4834-9550-162F1304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B373-5D29-4381-A1A3-748A8C48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Symbols are:</a:t>
            </a:r>
          </a:p>
          <a:p>
            <a:pPr lvl="1" algn="l" rtl="0"/>
            <a:r>
              <a:rPr lang="en-US" dirty="0"/>
              <a:t>Immutable</a:t>
            </a:r>
          </a:p>
          <a:p>
            <a:pPr lvl="1" algn="l" rtl="0"/>
            <a:r>
              <a:rPr lang="en-US" dirty="0"/>
              <a:t>Unique</a:t>
            </a:r>
          </a:p>
          <a:p>
            <a:pPr lvl="1" algn="l" rtl="0"/>
            <a:r>
              <a:rPr lang="en-US" dirty="0"/>
              <a:t>Can be used as keys for object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59FEF-CD7D-4C90-B929-4274F2FF4A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430555"/>
            <a:ext cx="5219700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7BDB9-E9D8-42D7-9FE8-72AC7EA3CD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988886"/>
            <a:ext cx="5219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08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3846-8C1F-4071-BFD6-CE0F51CF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C54F-39A2-4BED-91FE-5E77AC56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addition to user-defined symbols, there are well-known built-in symbols.</a:t>
            </a:r>
          </a:p>
          <a:p>
            <a:pPr marL="0" indent="0" algn="l" rtl="0">
              <a:buNone/>
            </a:pPr>
            <a:r>
              <a:rPr lang="en-US" dirty="0"/>
              <a:t>E.g.   </a:t>
            </a:r>
            <a:r>
              <a:rPr lang="en-US" dirty="0" err="1"/>
              <a:t>Symbol.iterator</a:t>
            </a:r>
            <a:endParaRPr lang="en-US" dirty="0"/>
          </a:p>
          <a:p>
            <a:pPr marL="0" indent="0" algn="l" rtl="0">
              <a:buNone/>
            </a:pPr>
            <a:r>
              <a:rPr lang="en-US" sz="2000" i="1" dirty="0"/>
              <a:t>A method that returns the default iterator for an object. Called by the semantics of the for-of 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0AEB2-F8AA-436A-B187-ABC03CC19A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025" y="3837931"/>
            <a:ext cx="6991350" cy="27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10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1985-BE9B-4BA9-932E-71FE70B4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ECB4-A88C-4A14-9F0F-462D5A39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Symbol.for</a:t>
            </a:r>
            <a:r>
              <a:rPr lang="en-US" sz="2000" dirty="0"/>
              <a:t>(key)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C0C0C0"/>
                </a:highlight>
              </a:rPr>
              <a:t>Symbol.for</a:t>
            </a:r>
            <a:r>
              <a:rPr lang="en-US" sz="1600" i="1" dirty="0">
                <a:solidFill>
                  <a:schemeClr val="tx1"/>
                </a:solidFill>
                <a:highlight>
                  <a:srgbClr val="C0C0C0"/>
                </a:highlight>
              </a:rPr>
              <a:t>(key) </a:t>
            </a:r>
            <a:r>
              <a:rPr lang="en-US" sz="1600" i="1" dirty="0">
                <a:solidFill>
                  <a:schemeClr val="tx1"/>
                </a:solidFill>
              </a:rPr>
              <a:t>method searches for existing symbols in a runtime-wide symbol registry with the given key and returns it if found. 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Otherwise a new symbol gets created in the global symbol registry with this key.”</a:t>
            </a:r>
          </a:p>
          <a:p>
            <a:pPr lvl="1" algn="l" rtl="0"/>
            <a:endParaRPr lang="en-US" sz="2000" b="1" dirty="0"/>
          </a:p>
          <a:p>
            <a:pPr lvl="1" algn="l" rtl="0"/>
            <a:endParaRPr lang="en-US" sz="2000" b="1" dirty="0"/>
          </a:p>
          <a:p>
            <a:pPr lvl="1" algn="l" rtl="0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6B179-B93C-4CDA-8209-EB70382E777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86200"/>
            <a:ext cx="6772275" cy="24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67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F607-DB8F-4E28-91E9-7D50FC94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5AA3-71FC-45D7-9CDE-97449047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Symbol.keyFor</a:t>
            </a:r>
            <a:r>
              <a:rPr lang="en-US" sz="2000" dirty="0"/>
              <a:t>(symbol)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</a:rPr>
              <a:t>Symbol.keyFor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sym</a:t>
            </a:r>
            <a:r>
              <a:rPr lang="en-US" sz="1600" i="1" dirty="0">
                <a:solidFill>
                  <a:schemeClr val="tx1"/>
                </a:solidFill>
              </a:rPr>
              <a:t>) method retrieves a shared symbol key from the global symbol registry for the given symbol.”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FD72D-4E67-4131-BF06-60ABDFCF22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66" y="3352800"/>
            <a:ext cx="6915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3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Resources &amp; Useful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hlinkClick r:id="rId2"/>
              </a:rPr>
              <a:t>http://www.typescriptlang.org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3"/>
              </a:rPr>
              <a:t>https://github.com/unional/typescript-guidelines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4"/>
              </a:rPr>
              <a:t>https://basarat.gitbooks.io/typescript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hlinkClick r:id="rId5"/>
              </a:rPr>
              <a:t>https://dev.to/aman_singh/abstract-operations-the-key-to-understand-coercion-in-javascript-453i</a:t>
            </a:r>
            <a:endParaRPr lang="en-US" dirty="0"/>
          </a:p>
          <a:p>
            <a:pPr algn="l" rtl="0"/>
            <a:r>
              <a:rPr lang="en-US" dirty="0">
                <a:hlinkClick r:id="rId6"/>
              </a:rPr>
              <a:t>https://tc39.es/ecma262/#sec-abstract-operations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7"/>
              </a:rPr>
              <a:t>https://jameshenry.blog/typescript-null-and-undefined-types/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8"/>
              </a:rPr>
              <a:t>https://codeburst.io/javascript-null-vs-undefined-20f955215a2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9"/>
              </a:rPr>
              <a:t>https://codeburst.io/understanding-null-undefined-and-nan-b603cb74b44c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0"/>
              </a:rPr>
              <a:t>https://developer.mozilla.org/en-US/docs/Web/JavaScript/Reference/Global_Objects/null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1"/>
              </a:rPr>
              <a:t>https://github.com/Microsoft/TypeScript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2"/>
              </a:rPr>
              <a:t>https://msdn.microsoft.com/en-us/magazine/dn890374.aspx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3"/>
              </a:rPr>
              <a:t>https://codeburst.io/how-this-keyword-work-in-javascript-6b31104b5ef9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4"/>
              </a:rPr>
              <a:t>https://bytearcher.com/articles/es6-vs-es2015-name/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5"/>
              </a:rPr>
              <a:t>https://codeburst.io/a-simple-guide-to-es6-iterators-in-javascript-with-examples-189d052c3d8e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6"/>
              </a:rPr>
              <a:t>http://www.ecma-international.org/ecma-262/6.0/#sec-iteration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7"/>
              </a:rPr>
              <a:t>https://www.ynonperek.com/2017/08/28/3-cool-uses-for/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8"/>
              </a:rPr>
              <a:t>http://www.benmvp.com/learning-es6-generators-as-iterators/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9"/>
              </a:rPr>
              <a:t>http://exploringjs.com/es6/ch_generators.html#leanpub-auto-iterating-over-trees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hlinkClick r:id="rId20"/>
              </a:rPr>
              <a:t>https://www.typescriptlang.org/docs/handbook/symbols.html</a:t>
            </a:r>
            <a:endParaRPr lang="en-US" dirty="0"/>
          </a:p>
          <a:p>
            <a:pPr algn="l" rtl="0"/>
            <a:r>
              <a:rPr lang="en-US" dirty="0">
                <a:hlinkClick r:id="rId21"/>
              </a:rPr>
              <a:t>https://developer.mozilla.org/en-US/docs/Web/JavaScript/Reference/Global_Objects/Symbol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TypeScript has two special types, </a:t>
            </a:r>
            <a:r>
              <a:rPr lang="en-US" b="1" dirty="0"/>
              <a:t>null</a:t>
            </a:r>
            <a:r>
              <a:rPr lang="en-US" dirty="0"/>
              <a:t> and </a:t>
            </a:r>
            <a:r>
              <a:rPr lang="en-US" b="1" dirty="0"/>
              <a:t>undefined</a:t>
            </a:r>
            <a:r>
              <a:rPr lang="en-US" dirty="0"/>
              <a:t>, that have the values null and undefined respectively.</a:t>
            </a:r>
          </a:p>
          <a:p>
            <a:pPr algn="l" rtl="0"/>
            <a:r>
              <a:rPr lang="en-US" dirty="0"/>
              <a:t>By default null and undefined are valid values of every type. However, as of TypeScript 2 if a variable/parameter/return type of a function could be a string or null you will have to type it as such with a union type of both of them: string | null. Same for undefined. </a:t>
            </a:r>
          </a:p>
          <a:p>
            <a:pPr algn="l" rtl="0"/>
            <a:r>
              <a:rPr lang="en-US" dirty="0"/>
              <a:t>this behavior can be change using ‘</a:t>
            </a:r>
            <a:r>
              <a:rPr lang="en-US" dirty="0" err="1"/>
              <a:t>strictNullChecks</a:t>
            </a:r>
            <a:r>
              <a:rPr lang="en-US" dirty="0"/>
              <a:t>’ flag in </a:t>
            </a:r>
            <a:r>
              <a:rPr lang="en-US" dirty="0" err="1"/>
              <a:t>tsconfig.json</a:t>
            </a:r>
            <a:r>
              <a:rPr lang="en-US" dirty="0"/>
              <a:t> file. 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examples:</a:t>
            </a:r>
            <a:endParaRPr lang="he-IL" dirty="0"/>
          </a:p>
        </p:txBody>
      </p:sp>
      <p:pic>
        <p:nvPicPr>
          <p:cNvPr id="307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4667250" cy="1933575"/>
          </a:xfrm>
          <a:prstGeom prst="rect">
            <a:avLst/>
          </a:prstGeom>
          <a:noFill/>
        </p:spPr>
      </p:pic>
      <p:pic>
        <p:nvPicPr>
          <p:cNvPr id="307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4648200" cy="86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4203</TotalTime>
  <Words>3234</Words>
  <Application>Microsoft Macintosh PowerPoint</Application>
  <PresentationFormat>On-screen Show (4:3)</PresentationFormat>
  <Paragraphs>478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Trebuchet MS</vt:lpstr>
      <vt:lpstr>Wingdings</vt:lpstr>
      <vt:lpstr>Wingdings 2</vt:lpstr>
      <vt:lpstr>Opulent</vt:lpstr>
      <vt:lpstr>Advanced Es6 &amp;  TypeScript</vt:lpstr>
      <vt:lpstr>Table of content</vt:lpstr>
      <vt:lpstr>Equality</vt:lpstr>
      <vt:lpstr>Equality</vt:lpstr>
      <vt:lpstr>Equality</vt:lpstr>
      <vt:lpstr>Equality</vt:lpstr>
      <vt:lpstr>Equality of References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‘var’, ‘let’ and ‘const’</vt:lpstr>
      <vt:lpstr>‘var’, ‘let’ and ‘const’</vt:lpstr>
      <vt:lpstr>‘var’, ‘let’ and ‘const’</vt:lpstr>
      <vt:lpstr>‘var’, ‘let’ and ‘const’</vt:lpstr>
      <vt:lpstr>Enums</vt:lpstr>
      <vt:lpstr>Enums</vt:lpstr>
      <vt:lpstr>union types &amp; type alias </vt:lpstr>
      <vt:lpstr>union types &amp; type alias </vt:lpstr>
      <vt:lpstr>Rest Parameters</vt:lpstr>
      <vt:lpstr>Spread operator</vt:lpstr>
      <vt:lpstr>Spread operator</vt:lpstr>
      <vt:lpstr>Spread operator</vt:lpstr>
      <vt:lpstr>Spread operator</vt:lpstr>
      <vt:lpstr>Destructuring</vt:lpstr>
      <vt:lpstr>Destructuring</vt:lpstr>
      <vt:lpstr>Destructuring</vt:lpstr>
      <vt:lpstr>‘for’, ‘of’, ‘in’ and iterators</vt:lpstr>
      <vt:lpstr>Template strings</vt:lpstr>
      <vt:lpstr>Template strings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Async Await – key words</vt:lpstr>
      <vt:lpstr>Async Await – key words</vt:lpstr>
      <vt:lpstr>Async Await – key words</vt:lpstr>
      <vt:lpstr>Async Await – key words</vt:lpstr>
      <vt:lpstr>Async Await – key words</vt:lpstr>
      <vt:lpstr>Extra</vt:lpstr>
      <vt:lpstr>Template strings</vt:lpstr>
      <vt:lpstr>Template strings</vt:lpstr>
      <vt:lpstr>‘for’, ‘of’, ‘in’ and iterators</vt:lpstr>
      <vt:lpstr>‘for’, ‘of’, ‘in’ and iterators</vt:lpstr>
      <vt:lpstr>‘for’, ‘of’, ‘in’ and iterators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Symbols</vt:lpstr>
      <vt:lpstr>Symbols</vt:lpstr>
      <vt:lpstr>Symbols</vt:lpstr>
      <vt:lpstr>Symbols</vt:lpstr>
      <vt:lpstr>Symbols</vt:lpstr>
      <vt:lpstr>Resources &amp;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Es6 &amp;  TypeScript Programming</dc:title>
  <dc:creator>israel</dc:creator>
  <cp:lastModifiedBy>Zablianov, Israel</cp:lastModifiedBy>
  <cp:revision>57</cp:revision>
  <dcterms:created xsi:type="dcterms:W3CDTF">2006-08-16T00:00:00Z</dcterms:created>
  <dcterms:modified xsi:type="dcterms:W3CDTF">2021-01-12T17:49:07Z</dcterms:modified>
</cp:coreProperties>
</file>