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335" r:id="rId6"/>
    <p:sldId id="259" r:id="rId7"/>
    <p:sldId id="260" r:id="rId8"/>
    <p:sldId id="262" r:id="rId9"/>
    <p:sldId id="263" r:id="rId10"/>
    <p:sldId id="266" r:id="rId11"/>
    <p:sldId id="336" r:id="rId12"/>
    <p:sldId id="271" r:id="rId13"/>
    <p:sldId id="272" r:id="rId14"/>
    <p:sldId id="264" r:id="rId15"/>
    <p:sldId id="265" r:id="rId16"/>
    <p:sldId id="267" r:id="rId17"/>
    <p:sldId id="269" r:id="rId18"/>
    <p:sldId id="270" r:id="rId19"/>
    <p:sldId id="33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7" r:id="rId35"/>
    <p:sldId id="318" r:id="rId36"/>
    <p:sldId id="319" r:id="rId37"/>
    <p:sldId id="320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9" r:id="rId48"/>
    <p:sldId id="301" r:id="rId49"/>
    <p:sldId id="300" r:id="rId50"/>
    <p:sldId id="323" r:id="rId51"/>
    <p:sldId id="324" r:id="rId52"/>
    <p:sldId id="325" r:id="rId53"/>
    <p:sldId id="326" r:id="rId54"/>
    <p:sldId id="327" r:id="rId55"/>
    <p:sldId id="328" r:id="rId56"/>
    <p:sldId id="322" r:id="rId57"/>
    <p:sldId id="330" r:id="rId58"/>
    <p:sldId id="331" r:id="rId59"/>
    <p:sldId id="332" r:id="rId60"/>
    <p:sldId id="333" r:id="rId61"/>
    <p:sldId id="334" r:id="rId62"/>
    <p:sldId id="329" r:id="rId63"/>
    <p:sldId id="321" r:id="rId64"/>
    <p:sldId id="302" r:id="rId65"/>
    <p:sldId id="296" r:id="rId66"/>
    <p:sldId id="297" r:id="rId67"/>
    <p:sldId id="298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6" r:id="rId81"/>
    <p:sldId id="268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blianov, Israel" initials="ZI" lastIdx="1" clrIdx="0">
    <p:extLst>
      <p:ext uri="{19B8F6BF-5375-455C-9EA6-DF929625EA0E}">
        <p15:presenceInfo xmlns:p15="http://schemas.microsoft.com/office/powerpoint/2012/main" userId="S::iz453r@intl.att.com::798a6095-0cc1-473f-917e-05723748a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javascript-null-vs-undefined-20f955215a2" TargetMode="External"/><Relationship Id="rId13" Type="http://schemas.openxmlformats.org/officeDocument/2006/relationships/hyperlink" Target="https://codeburst.io/how-this-keyword-work-in-javascript-6b31104b5ef9" TargetMode="External"/><Relationship Id="rId18" Type="http://schemas.openxmlformats.org/officeDocument/2006/relationships/hyperlink" Target="http://www.benmvp.com/learning-es6-generators-as-iterators/" TargetMode="External"/><Relationship Id="rId3" Type="http://schemas.openxmlformats.org/officeDocument/2006/relationships/hyperlink" Target="https://github.com/unional/typescript-guidelines" TargetMode="External"/><Relationship Id="rId21" Type="http://schemas.openxmlformats.org/officeDocument/2006/relationships/hyperlink" Target="https://developer.mozilla.org/en-US/docs/Web/JavaScript/Reference/Global_Objects/Symbol" TargetMode="External"/><Relationship Id="rId7" Type="http://schemas.openxmlformats.org/officeDocument/2006/relationships/hyperlink" Target="https://jameshenry.blog/typescript-null-and-undefined-types/" TargetMode="External"/><Relationship Id="rId12" Type="http://schemas.openxmlformats.org/officeDocument/2006/relationships/hyperlink" Target="https://msdn.microsoft.com/en-us/magazine/dn890374.aspx" TargetMode="External"/><Relationship Id="rId17" Type="http://schemas.openxmlformats.org/officeDocument/2006/relationships/hyperlink" Target="https://www.ynonperek.com/2017/08/28/3-cool-uses-for/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ecma-international.org/ecma-262/6.0/" TargetMode="External"/><Relationship Id="rId20" Type="http://schemas.openxmlformats.org/officeDocument/2006/relationships/hyperlink" Target="https://www.typescriptlang.org/docs/handbook/symb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39.es/ecma262/" TargetMode="External"/><Relationship Id="rId11" Type="http://schemas.openxmlformats.org/officeDocument/2006/relationships/hyperlink" Target="https://github.com/Microsoft/TypeScript" TargetMode="External"/><Relationship Id="rId5" Type="http://schemas.openxmlformats.org/officeDocument/2006/relationships/hyperlink" Target="https://dev.to/aman_singh/abstract-operations-the-key-to-understand-coercion-in-javascript-453i" TargetMode="External"/><Relationship Id="rId15" Type="http://schemas.openxmlformats.org/officeDocument/2006/relationships/hyperlink" Target="https://codeburst.io/a-simple-guide-to-es6-iterators-in-javascript-with-examples-189d052c3d8e" TargetMode="External"/><Relationship Id="rId10" Type="http://schemas.openxmlformats.org/officeDocument/2006/relationships/hyperlink" Target="https://developer.mozilla.org/en-US/docs/Web/JavaScript/Reference/Global_Objects/null" TargetMode="External"/><Relationship Id="rId19" Type="http://schemas.openxmlformats.org/officeDocument/2006/relationships/hyperlink" Target="http://exploringjs.com/es6/ch_generators.htm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codeburst.io/understanding-null-undefined-and-nan-b603cb74b44c" TargetMode="External"/><Relationship Id="rId14" Type="http://schemas.openxmlformats.org/officeDocument/2006/relationships/hyperlink" Target="https://bytearcher.com/articles/es6-vs-es2015-nam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Let's see some examples: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D12836-D2B6-8D4C-8208-321B12CB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52252"/>
            <a:ext cx="4495800" cy="1702955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0E9116-3D01-A945-9114-F2C241817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2" y="4085743"/>
            <a:ext cx="4504778" cy="902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What do we see here?</a:t>
            </a:r>
            <a:endParaRPr lang="he-IL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D9FB64D-724B-5F45-90ED-131F20AB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" y="4800600"/>
            <a:ext cx="3810000" cy="15576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61ABEB-8B8C-3840-8054-70000A08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7565"/>
            <a:ext cx="3810000" cy="19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 mode,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initialized before its usage.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address.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pic>
        <p:nvPicPr>
          <p:cNvPr id="5" name="Picture 4" descr="A picture containing text, bathroom, jack, screenshot&#10;&#10;Description automatically generated">
            <a:extLst>
              <a:ext uri="{FF2B5EF4-FFF2-40B4-BE49-F238E27FC236}">
                <a16:creationId xmlns:a16="http://schemas.microsoft.com/office/drawing/2014/main" id="{A7CD878C-B6CA-DC4A-9FB6-2AD9FBF6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591122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Let's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/>
              <a:t>Why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== </a:t>
            </a:r>
            <a:r>
              <a:rPr lang="en-US" dirty="0">
                <a:solidFill>
                  <a:srgbClr val="00B0F0"/>
                </a:solidFill>
              </a:rPr>
              <a:t>undefined</a:t>
            </a:r>
            <a:r>
              <a:rPr lang="en-US" dirty="0"/>
              <a:t> equals to true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76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Symbols</a:t>
            </a:r>
          </a:p>
          <a:p>
            <a:pPr algn="l" rtl="0"/>
            <a:endParaRPr lang="en-US" sz="2800" dirty="0"/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In a global context, If in strict mode, this will be undefined.</a:t>
            </a:r>
          </a:p>
          <a:p>
            <a:pPr algn="l" rtl="0">
              <a:buNone/>
            </a:pPr>
            <a:r>
              <a:rPr lang="en-US" dirty="0"/>
              <a:t>	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‘{‘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Enums allow a developer to define a set of named constants.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Numeric </a:t>
            </a:r>
            <a:r>
              <a:rPr lang="en-US" sz="2000" dirty="0" err="1"/>
              <a:t>enums</a:t>
            </a:r>
            <a:r>
              <a:rPr lang="en-US" sz="2000" dirty="0"/>
              <a:t> are auto incremented from the last initialized value.</a:t>
            </a:r>
          </a:p>
          <a:p>
            <a:pPr algn="l" rtl="0"/>
            <a:r>
              <a:rPr lang="en-US" sz="2000" dirty="0"/>
              <a:t>The default first value is 0.</a:t>
            </a:r>
          </a:p>
          <a:p>
            <a:pPr algn="l" rtl="0"/>
            <a:r>
              <a:rPr lang="en-US" sz="2000" dirty="0"/>
              <a:t>We will always prefer to initialize the first value with a number the is different from 0.</a:t>
            </a:r>
            <a:endParaRPr lang="he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9C12-B144-214A-800B-05248001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376"/>
            <a:ext cx="3263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Usage example.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Enums can also have string values.</a:t>
            </a:r>
            <a:endParaRPr lang="he-IL" sz="2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54BF07-D40C-8146-AB6F-4F6C6964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2070445"/>
            <a:ext cx="3505200" cy="19857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952052-5DCD-2145-8001-16EC70D7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4724400"/>
            <a:ext cx="2799693" cy="1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0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5"/>
            <a:ext cx="7543800" cy="501108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TypeScript provides convenient syntax for providing names for         type annotations that you would like to use in more than one place</a:t>
            </a:r>
          </a:p>
          <a:p>
            <a:pPr algn="l" rtl="0"/>
            <a:r>
              <a:rPr lang="en-US" sz="2000" dirty="0"/>
              <a:t>Type aliases create a new name for a type.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Type alias can be used like an interface.</a:t>
            </a:r>
            <a:endParaRPr lang="he-IL" sz="2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68F38E-00BD-FE49-AE36-D87E976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4031707" cy="1285621"/>
          </a:xfrm>
          <a:prstGeom prst="rect">
            <a:avLst/>
          </a:prstGeom>
        </p:spPr>
      </p:pic>
      <p:pic>
        <p:nvPicPr>
          <p:cNvPr id="8" name="Picture 7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26EA1583-CCF5-9449-8C9E-F17699F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5247"/>
            <a:ext cx="2425700" cy="128660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8D41D35-8EDB-6643-81B7-10CB80EF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5146230"/>
            <a:ext cx="2425700" cy="12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5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Unlike an interface you can give a type alias to literally any type annotation.</a:t>
            </a:r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r>
              <a:rPr lang="en-US" sz="2000" dirty="0"/>
              <a:t>If you need to have hierarchies of Type annotations use an interface. They can be used with implements and extends.</a:t>
            </a:r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1D4D06-6C00-4244-AC35-6A2EEACB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124200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4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Equals Operator ( == )</a:t>
            </a:r>
          </a:p>
          <a:p>
            <a:pPr marL="0" indent="0" algn="l" rtl="0">
              <a:buNone/>
            </a:pPr>
            <a:r>
              <a:rPr lang="en-US" sz="1800" dirty="0"/>
              <a:t>The comparison x == y with equals operator, where x and y are values, produces true or false. The important thing to know is that while comparing both values, JavaScript runtime will perform type conversions to make both values of same type.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b="1" dirty="0"/>
              <a:t>Strict Equals Operator ( === )</a:t>
            </a:r>
          </a:p>
          <a:p>
            <a:pPr marL="0" indent="0" algn="l" rtl="0">
              <a:buNone/>
            </a:pPr>
            <a:r>
              <a:rPr lang="en-US" sz="1800" dirty="0"/>
              <a:t>The comparison x === y with equals operator, where x and y are values, produces true or false only when –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/>
              <a:t>types of x and y are same.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/>
              <a:t>values of x and y are equal.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/>
              <a:t>arr1.push(…arr2) // adds arr2 to the end of arr1</a:t>
            </a:r>
          </a:p>
          <a:p>
            <a:pPr algn="l" rtl="0"/>
            <a:r>
              <a:rPr lang="en-US" sz="2000" dirty="0"/>
              <a:t>arr1.unshift(…arr2) // adds arr2 to the start of arr1</a:t>
            </a:r>
          </a:p>
          <a:p>
            <a:pPr algn="l" rtl="0"/>
            <a:r>
              <a:rPr lang="en-US" sz="2000" dirty="0"/>
              <a:t>var arr1 = […arr2] // copy elements of arr2 to arr1</a:t>
            </a:r>
          </a:p>
          <a:p>
            <a:pPr algn="l" rtl="0"/>
            <a:r>
              <a:rPr lang="en-US" sz="2000" dirty="0"/>
              <a:t>var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 </a:t>
            </a:r>
            <a:r>
              <a:rPr lang="en-US" sz="2000" b="1" dirty="0"/>
              <a:t>Promise</a:t>
            </a:r>
            <a:r>
              <a:rPr lang="en-US" sz="2000" dirty="0"/>
              <a:t> object represents the eventual completion (or failure) of an asynchronous operation and its resulting value.</a:t>
            </a:r>
          </a:p>
          <a:p>
            <a:pPr algn="l" rtl="0"/>
            <a:r>
              <a:rPr lang="en-US" sz="2000" dirty="0"/>
              <a:t>A Promise is a proxy for a value not necessarily known when the promise is created.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26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DC5B842F-9467-CD46-9E01-3E7F80C8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5284"/>
            <a:ext cx="6408884" cy="40395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946554-B413-C242-AC1D-3D5AFCF10CCB}"/>
              </a:ext>
            </a:extLst>
          </p:cNvPr>
          <p:cNvSpPr txBox="1"/>
          <p:nvPr/>
        </p:nvSpPr>
        <p:spPr>
          <a:xfrm>
            <a:off x="457200" y="176059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377479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sz="2000" dirty="0"/>
              <a:t>Output result - </a:t>
            </a:r>
          </a:p>
          <a:p>
            <a: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endParaRPr lang="en-IL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31220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dirty="0"/>
              <a:t>What is the output 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BF1FB79-6DE5-1948-B48E-0FD84E58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" y="2209800"/>
            <a:ext cx="6132786" cy="45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7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Output result – 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3.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284699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What is the output ?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7D2645-7D09-3540-8A3C-233B485C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5410200" cy="4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3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Output result – </a:t>
            </a: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800" dirty="0"/>
              <a:t>1. "inside the promise body”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2. "inside first then{"name":"test","</a:t>
            </a:r>
            <a:r>
              <a:rPr lang="en-US" sz="1800" dirty="0" err="1"/>
              <a:t>lastName</a:t>
            </a:r>
            <a:r>
              <a:rPr lang="en-US" sz="1800" dirty="0"/>
              <a:t>":"last name test"}" 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3. custom error 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4. custom error </a:t>
            </a:r>
          </a:p>
        </p:txBody>
      </p:sp>
    </p:spTree>
    <p:extLst>
      <p:ext uri="{BB962C8B-B14F-4D97-AF65-F5344CB8AC3E}">
        <p14:creationId xmlns:p14="http://schemas.microsoft.com/office/powerpoint/2010/main" val="3996976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Promise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4B1040-99BA-BF46-8BBC-BC8347D4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7" y="1622554"/>
            <a:ext cx="7594190" cy="37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5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Before we explain, lets have an example.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76DFAA-060F-C641-9B21-5DB1BEDB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25900" cy="413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B367F-FCB5-7241-8AFC-04D6EBD8F6C7}"/>
              </a:ext>
            </a:extLst>
          </p:cNvPr>
          <p:cNvSpPr txBox="1"/>
          <p:nvPr/>
        </p:nvSpPr>
        <p:spPr>
          <a:xfrm>
            <a:off x="4608566" y="2209800"/>
            <a:ext cx="35448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r>
              <a:rPr lang="en-IL" dirty="0"/>
              <a:t>What is the return type of the function </a:t>
            </a:r>
            <a:r>
              <a:rPr lang="en-IL" i="1" dirty="0"/>
              <a:t>getUserData ?</a:t>
            </a:r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97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3685898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418412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600" dirty="0"/>
              <a:t>Conditional statements such as the ‘if’</a:t>
            </a:r>
          </a:p>
          <a:p>
            <a:pPr algn="l" rtl="0">
              <a:buNone/>
            </a:pPr>
            <a:r>
              <a:rPr lang="en-US" sz="1600" dirty="0"/>
              <a:t>statement evaluate their expression using</a:t>
            </a:r>
          </a:p>
          <a:p>
            <a:pPr algn="l" rtl="0">
              <a:buNone/>
            </a:pPr>
            <a:r>
              <a:rPr lang="en-US" sz="1600" dirty="0"/>
              <a:t>coercion with the ’</a:t>
            </a:r>
            <a:r>
              <a:rPr lang="en-US" sz="1600" dirty="0" err="1"/>
              <a:t>ToBoolean</a:t>
            </a:r>
            <a:r>
              <a:rPr lang="en-US" sz="1600" dirty="0"/>
              <a:t>’ abstract method</a:t>
            </a:r>
          </a:p>
          <a:p>
            <a:pPr algn="l" rtl="0">
              <a:buNone/>
            </a:pPr>
            <a:r>
              <a:rPr lang="en-US" sz="1600" dirty="0"/>
              <a:t>and always follows the same rolls.</a:t>
            </a:r>
          </a:p>
          <a:p>
            <a:pPr algn="l" rtl="0">
              <a:buNone/>
            </a:pPr>
            <a:endParaRPr lang="en-US" sz="1600" dirty="0"/>
          </a:p>
          <a:p>
            <a:pPr algn="l" rtl="0">
              <a:buNone/>
            </a:pPr>
            <a:r>
              <a:rPr lang="en-US" sz="1600" dirty="0"/>
              <a:t>From ES6 specification : “The abstract</a:t>
            </a:r>
          </a:p>
          <a:p>
            <a:pPr algn="l" rtl="0">
              <a:buNone/>
            </a:pPr>
            <a:r>
              <a:rPr lang="en-US" sz="1600" dirty="0"/>
              <a:t>operation ‘</a:t>
            </a:r>
            <a:r>
              <a:rPr lang="en-US" sz="1600" dirty="0" err="1"/>
              <a:t>ToBoolean</a:t>
            </a:r>
            <a:r>
              <a:rPr lang="en-US" sz="1600" dirty="0"/>
              <a:t>’ converts argument to a</a:t>
            </a:r>
          </a:p>
          <a:p>
            <a:pPr algn="l" rtl="0">
              <a:buNone/>
            </a:pPr>
            <a:r>
              <a:rPr lang="en-US" sz="1600" dirty="0"/>
              <a:t>value of type Boolean according to </a:t>
            </a:r>
            <a:r>
              <a:rPr lang="en-US" sz="1600" dirty="0">
                <a:hlinkClick r:id="rId2"/>
              </a:rPr>
              <a:t>table 10</a:t>
            </a:r>
            <a:r>
              <a:rPr lang="en-US" sz="16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924" y="4357941"/>
            <a:ext cx="5878513" cy="432369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925" y="4790310"/>
            <a:ext cx="5878513" cy="1819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92417C-5617-C147-92E1-50CCEFB0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83121"/>
            <a:ext cx="3795103" cy="17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F7CC66F-B81B-2649-9F0F-B0FC9600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886200"/>
            <a:ext cx="3795103" cy="16993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6CA96D-F433-1F48-B0CB-97137043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0" y="2286000"/>
            <a:ext cx="3493773" cy="17669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032E6F-B6C1-3E41-9D8D-FDED5EA9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370882"/>
            <a:ext cx="3493773" cy="20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7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EF7C3B0-5D51-414B-813D-CDE5CEFD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6340"/>
            <a:ext cx="4038600" cy="3725319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F2B953-E82C-0C4A-8F84-EC69AF96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0"/>
            <a:ext cx="3505200" cy="127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41CA-564C-9A44-9B9B-486780FC2863}"/>
              </a:ext>
            </a:extLst>
          </p:cNvPr>
          <p:cNvSpPr txBox="1"/>
          <p:nvPr/>
        </p:nvSpPr>
        <p:spPr>
          <a:xfrm>
            <a:off x="4248807" y="5715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Alternative implementation for </a:t>
            </a:r>
            <a:r>
              <a:rPr lang="en-IL" i="1" dirty="0"/>
              <a:t>getUserData </a:t>
            </a:r>
            <a:r>
              <a:rPr lang="en-I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17279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next slides are a bit more advance.</a:t>
            </a:r>
          </a:p>
          <a:p>
            <a:pPr marL="0" indent="0" algn="l" rtl="0">
              <a:buNone/>
            </a:pPr>
            <a:r>
              <a:rPr lang="en-US" sz="2000" dirty="0"/>
              <a:t>I encourage you to read them and ask about them, but they are not part of our course.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474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3607536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objects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4162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8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0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35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5"/>
              </a:rPr>
              <a:t>https://dev.to/aman_singh/abstract-operations-the-key-to-understand-coercion-in-javascript-453i</a:t>
            </a:r>
            <a:endParaRPr lang="en-US" dirty="0"/>
          </a:p>
          <a:p>
            <a:pPr algn="l" rtl="0"/>
            <a:r>
              <a:rPr lang="en-US" dirty="0">
                <a:hlinkClick r:id="rId6"/>
              </a:rPr>
              <a:t>https://tc39.es/ecma262/#sec-abstract-operations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8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9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20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21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200" dirty="0"/>
              <a:t>TypeScript has two special types, </a:t>
            </a:r>
            <a:r>
              <a:rPr lang="en-US" sz="2200" b="1" dirty="0"/>
              <a:t>null</a:t>
            </a:r>
            <a:r>
              <a:rPr lang="en-US" sz="2200" dirty="0"/>
              <a:t> and </a:t>
            </a:r>
            <a:r>
              <a:rPr lang="en-US" sz="2200" b="1" dirty="0"/>
              <a:t>undefined</a:t>
            </a:r>
            <a:r>
              <a:rPr lang="en-US" sz="2200" dirty="0"/>
              <a:t>, that have the values null and undefined, respectively.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By default, null and undefined are valid values of every type. However, as of TypeScript 2 if a variable/parameter/return type of a function could be a string or null you will have to type it as such with a union type of both: string | null. Same for undefined. 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This behavior can be change using ‘</a:t>
            </a:r>
            <a:r>
              <a:rPr lang="en-US" sz="2200" dirty="0" err="1"/>
              <a:t>strictNullChecks</a:t>
            </a:r>
            <a:r>
              <a:rPr lang="en-US" sz="2200" dirty="0"/>
              <a:t>’ flag in </a:t>
            </a:r>
            <a:r>
              <a:rPr lang="en-US" sz="2200" dirty="0" err="1"/>
              <a:t>tsconfig.json</a:t>
            </a:r>
            <a:r>
              <a:rPr lang="en-US" sz="2200" dirty="0"/>
              <a:t> file. </a:t>
            </a:r>
          </a:p>
          <a:p>
            <a:pPr algn="l" rtl="0"/>
            <a:endParaRPr lang="he-IL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19891</TotalTime>
  <Words>3348</Words>
  <Application>Microsoft Macintosh PowerPoint</Application>
  <PresentationFormat>On-screen Show (4:3)</PresentationFormat>
  <Paragraphs>500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Enums</vt:lpstr>
      <vt:lpstr>Enums</vt:lpstr>
      <vt:lpstr>union types &amp; type alias </vt:lpstr>
      <vt:lpstr>union types &amp; type alias 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Template strings</vt:lpstr>
      <vt:lpstr>Template strings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Async Await – key words</vt:lpstr>
      <vt:lpstr>Async Await – key words</vt:lpstr>
      <vt:lpstr>Async Await – key words</vt:lpstr>
      <vt:lpstr>Async Await – key words</vt:lpstr>
      <vt:lpstr>Async Await – key words</vt:lpstr>
      <vt:lpstr>Extra</vt:lpstr>
      <vt:lpstr>Template strings</vt:lpstr>
      <vt:lpstr>Template strings</vt:lpstr>
      <vt:lpstr>‘for’, ‘of’, ‘in’ and iterators</vt:lpstr>
      <vt:lpstr>‘for’, ‘of’, ‘in’ and iterators</vt:lpstr>
      <vt:lpstr>‘for’, ‘of’, ‘in’ and iterators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63</cp:revision>
  <dcterms:created xsi:type="dcterms:W3CDTF">2006-08-16T00:00:00Z</dcterms:created>
  <dcterms:modified xsi:type="dcterms:W3CDTF">2021-01-23T15:17:21Z</dcterms:modified>
</cp:coreProperties>
</file>