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6" r:id="rId10"/>
    <p:sldId id="271" r:id="rId11"/>
    <p:sldId id="272" r:id="rId12"/>
    <p:sldId id="264" r:id="rId13"/>
    <p:sldId id="267" r:id="rId14"/>
    <p:sldId id="269" r:id="rId15"/>
    <p:sldId id="270" r:id="rId16"/>
    <p:sldId id="265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6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1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r" rtl="1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r" rtl="1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r" rtl="1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r" rtl="1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r" rtl="1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r" rtl="1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r" rtl="1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Reference/Global_Objects/null" TargetMode="External"/><Relationship Id="rId3" Type="http://schemas.openxmlformats.org/officeDocument/2006/relationships/hyperlink" Target="https://github.com/unional/typescript-guidelines" TargetMode="External"/><Relationship Id="rId7" Type="http://schemas.openxmlformats.org/officeDocument/2006/relationships/hyperlink" Target="https://codeburst.io/understanding-null-undefined-and-nan-b603cb74b44c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burst.io/javascript-null-vs-undefined-20f955215a2" TargetMode="External"/><Relationship Id="rId5" Type="http://schemas.openxmlformats.org/officeDocument/2006/relationships/hyperlink" Target="https://jameshenry.blog/typescript-null-and-undefined-types/" TargetMode="External"/><Relationship Id="rId10" Type="http://schemas.openxmlformats.org/officeDocument/2006/relationships/hyperlink" Target="https://msdn.microsoft.com/en-us/magazine/dn890374.aspx" TargetMode="External"/><Relationship Id="rId4" Type="http://schemas.openxmlformats.org/officeDocument/2006/relationships/hyperlink" Target="https://basarat.gitbooks.io/typescript" TargetMode="External"/><Relationship Id="rId9" Type="http://schemas.openxmlformats.org/officeDocument/2006/relationships/hyperlink" Target="https://github.com/Microsoft/TypeScrip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cma-international.org/ecma-262/6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Advanced Es6 &amp; </a:t>
            </a:r>
            <a:r>
              <a:rPr lang="he-IL" sz="3600" dirty="0" smtClean="0"/>
              <a:t> </a:t>
            </a:r>
            <a:r>
              <a:rPr lang="en-US" sz="3600" dirty="0" smtClean="0"/>
              <a:t>TypeScript Programming</a:t>
            </a:r>
            <a:endParaRPr lang="he-IL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Israel</a:t>
            </a:r>
          </a:p>
          <a:p>
            <a:r>
              <a:rPr lang="en-US" dirty="0" smtClean="0"/>
              <a:t>Z.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r>
              <a:rPr lang="en-US" sz="2000" dirty="0" smtClean="0"/>
              <a:t>In </a:t>
            </a:r>
            <a:r>
              <a:rPr lang="en-US" sz="2000" dirty="0" smtClean="0">
                <a:solidFill>
                  <a:srgbClr val="FF0000"/>
                </a:solidFill>
              </a:rPr>
              <a:t>strict null checking mode </a:t>
            </a:r>
            <a:r>
              <a:rPr lang="en-US" sz="2000" dirty="0" smtClean="0"/>
              <a:t>the compiler </a:t>
            </a:r>
            <a:r>
              <a:rPr lang="en-US" sz="2000" dirty="0" smtClean="0"/>
              <a:t>requires every</a:t>
            </a:r>
          </a:p>
          <a:p>
            <a:pPr algn="l" rtl="0">
              <a:buNone/>
            </a:pPr>
            <a:r>
              <a:rPr lang="en-US" sz="2000" dirty="0" smtClean="0"/>
              <a:t>reference to a local variable </a:t>
            </a:r>
            <a:r>
              <a:rPr lang="en-US" sz="2000" dirty="0" smtClean="0"/>
              <a:t>of</a:t>
            </a:r>
            <a:r>
              <a:rPr lang="en-US" sz="2000" dirty="0" smtClean="0"/>
              <a:t> </a:t>
            </a:r>
            <a:r>
              <a:rPr lang="en-US" sz="2000" dirty="0" smtClean="0"/>
              <a:t>a </a:t>
            </a:r>
            <a:r>
              <a:rPr lang="en-US" sz="2000" dirty="0" smtClean="0"/>
              <a:t>type that </a:t>
            </a:r>
            <a:r>
              <a:rPr lang="en-US" sz="2000" dirty="0" smtClean="0"/>
              <a:t>doesn’t </a:t>
            </a:r>
            <a:r>
              <a:rPr lang="en-US" sz="2000" dirty="0" smtClean="0"/>
              <a:t>include</a:t>
            </a:r>
            <a:endParaRPr lang="en-US" sz="2000" dirty="0" smtClean="0"/>
          </a:p>
          <a:p>
            <a:pPr algn="l" rtl="0">
              <a:buNone/>
            </a:pPr>
            <a:r>
              <a:rPr lang="en-US" sz="2000" dirty="0" smtClean="0"/>
              <a:t>undefined</a:t>
            </a:r>
            <a:r>
              <a:rPr lang="en-US" sz="2000" dirty="0" smtClean="0"/>
              <a:t> to be </a:t>
            </a:r>
            <a:r>
              <a:rPr lang="en-US" sz="2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 smtClean="0"/>
              <a:t>preceded </a:t>
            </a:r>
            <a:r>
              <a:rPr lang="en-US" sz="2000" dirty="0" smtClean="0"/>
              <a:t>by an assignment to </a:t>
            </a:r>
            <a:r>
              <a:rPr lang="en-US" sz="2000" dirty="0" smtClean="0"/>
              <a:t>that</a:t>
            </a:r>
          </a:p>
          <a:p>
            <a:pPr algn="l" rtl="0">
              <a:buNone/>
            </a:pPr>
            <a:r>
              <a:rPr lang="en-US" sz="2000" dirty="0" smtClean="0"/>
              <a:t>variable every </a:t>
            </a:r>
            <a:r>
              <a:rPr lang="en-US" sz="2000" dirty="0" smtClean="0"/>
              <a:t>possible preceding code </a:t>
            </a:r>
            <a:r>
              <a:rPr lang="en-US" sz="2000" dirty="0" smtClean="0"/>
              <a:t>path.</a:t>
            </a:r>
            <a:endParaRPr lang="he-IL" sz="2000" dirty="0"/>
          </a:p>
        </p:txBody>
      </p:sp>
      <p:pic>
        <p:nvPicPr>
          <p:cNvPr id="5122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5657850" cy="2409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dirty="0" smtClean="0"/>
              <a:t>Optional parameters and properties automatically </a:t>
            </a:r>
            <a:endParaRPr lang="en-US" sz="2400" dirty="0" smtClean="0"/>
          </a:p>
          <a:p>
            <a:pPr algn="l" rtl="0">
              <a:buNone/>
            </a:pPr>
            <a:r>
              <a:rPr lang="en-US" sz="2400" dirty="0" smtClean="0"/>
              <a:t>have undefined added to their types, even </a:t>
            </a:r>
            <a:r>
              <a:rPr lang="en-US" sz="2400" dirty="0" smtClean="0"/>
              <a:t>when </a:t>
            </a:r>
          </a:p>
          <a:p>
            <a:pPr algn="l" rtl="0">
              <a:buNone/>
            </a:pPr>
            <a:r>
              <a:rPr lang="en-US" sz="2400" dirty="0" smtClean="0"/>
              <a:t>their type annotations don’t </a:t>
            </a:r>
            <a:r>
              <a:rPr lang="en-US" sz="2400" dirty="0" smtClean="0"/>
              <a:t>specifically</a:t>
            </a:r>
          </a:p>
          <a:p>
            <a:pPr algn="l" rtl="0">
              <a:buNone/>
            </a:pPr>
            <a:r>
              <a:rPr lang="en-US" sz="2400" dirty="0" smtClean="0"/>
              <a:t>include undefined</a:t>
            </a:r>
            <a:r>
              <a:rPr lang="en-US" sz="2400" dirty="0" smtClean="0"/>
              <a:t>.</a:t>
            </a:r>
          </a:p>
          <a:p>
            <a:pPr algn="l" rtl="0">
              <a:buNone/>
            </a:pPr>
            <a:endParaRPr lang="en-US" sz="2400" dirty="0" smtClean="0"/>
          </a:p>
          <a:p>
            <a:pPr algn="l" rtl="0">
              <a:buNone/>
            </a:pPr>
            <a:r>
              <a:rPr lang="en-US" sz="2300" dirty="0" smtClean="0"/>
              <a:t>For </a:t>
            </a:r>
            <a:r>
              <a:rPr lang="en-US" sz="2300" dirty="0" smtClean="0"/>
              <a:t>example, the following two types </a:t>
            </a:r>
            <a:endParaRPr lang="en-US" sz="2300" dirty="0" smtClean="0"/>
          </a:p>
          <a:p>
            <a:pPr algn="l" rtl="0">
              <a:buNone/>
            </a:pPr>
            <a:r>
              <a:rPr lang="en-US" sz="2300" dirty="0" smtClean="0"/>
              <a:t>are identical:</a:t>
            </a:r>
            <a:endParaRPr lang="he-IL" sz="2300" dirty="0"/>
          </a:p>
        </p:txBody>
      </p:sp>
      <p:pic>
        <p:nvPicPr>
          <p:cNvPr id="614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800600"/>
            <a:ext cx="7162800" cy="847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 </a:t>
            </a:r>
            <a:r>
              <a:rPr lang="en-US" b="1" dirty="0" smtClean="0"/>
              <a:t>null</a:t>
            </a:r>
            <a:r>
              <a:rPr lang="en-US" dirty="0" smtClean="0"/>
              <a:t> value represents a reference that points, generally intentionally, to a nonexistent or invalid object or address</a:t>
            </a:r>
          </a:p>
          <a:p>
            <a:pPr algn="l" rtl="0"/>
            <a:r>
              <a:rPr lang="en-US" dirty="0" smtClean="0"/>
              <a:t>In APIs, null is often retrieved in a place where an object can be expected but no object is relevant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Something </a:t>
            </a:r>
            <a:r>
              <a:rPr lang="en-US" dirty="0" smtClean="0"/>
              <a:t>hasn't been initialized :</a:t>
            </a:r>
            <a:r>
              <a:rPr lang="en-US" b="1" dirty="0" smtClean="0"/>
              <a:t> undefined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Something is currently unavailable: </a:t>
            </a:r>
            <a:r>
              <a:rPr lang="en-US" b="1" dirty="0" smtClean="0"/>
              <a:t>null</a:t>
            </a:r>
            <a:r>
              <a:rPr lang="en-US" dirty="0" smtClean="0"/>
              <a:t>.</a:t>
            </a:r>
          </a:p>
          <a:p>
            <a:pPr algn="l" rtl="0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both when negated are giving true (</a:t>
            </a:r>
            <a:r>
              <a:rPr lang="en-US" dirty="0" err="1" smtClean="0"/>
              <a:t>falsy</a:t>
            </a:r>
            <a:r>
              <a:rPr lang="en-US" dirty="0" smtClean="0"/>
              <a:t> values), but none of them equals true or </a:t>
            </a:r>
            <a:r>
              <a:rPr lang="en-US" dirty="0" smtClean="0"/>
              <a:t>false.</a:t>
            </a:r>
          </a:p>
          <a:p>
            <a:pPr algn="l" rtl="0"/>
            <a:r>
              <a:rPr lang="en-US" dirty="0" smtClean="0"/>
              <a:t>In JavaScript, </a:t>
            </a:r>
            <a:r>
              <a:rPr lang="en-US" dirty="0" smtClean="0"/>
              <a:t>undefined has its own data type (undefined), null is only an </a:t>
            </a:r>
            <a:r>
              <a:rPr lang="en-US" dirty="0" smtClean="0"/>
              <a:t>object.</a:t>
            </a:r>
          </a:p>
          <a:p>
            <a:pPr algn="l" rtl="0"/>
            <a:r>
              <a:rPr lang="en-US" dirty="0" smtClean="0"/>
              <a:t>In JavaScript, </a:t>
            </a:r>
            <a:r>
              <a:rPr lang="en-US" dirty="0" smtClean="0"/>
              <a:t>null </a:t>
            </a:r>
            <a:r>
              <a:rPr lang="en-US" dirty="0" smtClean="0"/>
              <a:t>is treated as 0 in basic arithmetic operations, undefined returns </a:t>
            </a:r>
            <a:r>
              <a:rPr lang="en-US" dirty="0" smtClean="0"/>
              <a:t>‘</a:t>
            </a:r>
            <a:r>
              <a:rPr lang="en-US" dirty="0" err="1" smtClean="0"/>
              <a:t>NaN</a:t>
            </a:r>
            <a:r>
              <a:rPr lang="en-US" dirty="0" smtClean="0"/>
              <a:t>’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 smtClean="0"/>
              <a:t>Lets see some practical difference:</a:t>
            </a:r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What is the output of:</a:t>
            </a:r>
          </a:p>
          <a:p>
            <a:pPr marL="514350" indent="-514350" algn="l" rtl="0">
              <a:buAutoNum type="arabicPeriod"/>
            </a:pPr>
            <a:r>
              <a:rPr lang="en-US" dirty="0" err="1" smtClean="0"/>
              <a:t>logHi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null</a:t>
            </a:r>
            <a:r>
              <a:rPr lang="en-US" dirty="0" smtClean="0"/>
              <a:t>);</a:t>
            </a:r>
          </a:p>
          <a:p>
            <a:pPr marL="514350" indent="-514350" algn="l" rtl="0">
              <a:buFont typeface="Wingdings 2"/>
              <a:buAutoNum type="arabicPeriod"/>
            </a:pPr>
            <a:r>
              <a:rPr lang="en-US" dirty="0" err="1" smtClean="0"/>
              <a:t>logHi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undefined</a:t>
            </a:r>
            <a:r>
              <a:rPr lang="en-US" dirty="0" smtClean="0"/>
              <a:t>);</a:t>
            </a:r>
          </a:p>
          <a:p>
            <a:pPr algn="l" rtl="0">
              <a:buNone/>
            </a:pPr>
            <a:endParaRPr lang="en-US" dirty="0" smtClean="0"/>
          </a:p>
        </p:txBody>
      </p:sp>
      <p:pic>
        <p:nvPicPr>
          <p:cNvPr id="4098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3743325" cy="857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logHi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C000"/>
                </a:solidFill>
              </a:rPr>
              <a:t>'bye'</a:t>
            </a:r>
            <a:r>
              <a:rPr lang="en-US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en-US" dirty="0" smtClean="0">
                <a:solidFill>
                  <a:srgbClr val="92D050"/>
                </a:solidFill>
              </a:rPr>
              <a:t>bye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err="1" smtClean="0"/>
              <a:t>logHi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undefined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en-US" dirty="0" smtClean="0">
                <a:solidFill>
                  <a:srgbClr val="92D050"/>
                </a:solidFill>
              </a:rPr>
              <a:t>hi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err="1" smtClean="0"/>
              <a:t>logHi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null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>
                <a:solidFill>
                  <a:srgbClr val="92D050"/>
                </a:solidFill>
              </a:rPr>
              <a:t>// null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dirty="0" smtClean="0"/>
              <a:t>How </a:t>
            </a:r>
            <a:r>
              <a:rPr lang="en-US" b="1" dirty="0" smtClean="0"/>
              <a:t>JavaScript</a:t>
            </a:r>
            <a:r>
              <a:rPr lang="en-US" dirty="0" smtClean="0"/>
              <a:t> sees null and undefined ? </a:t>
            </a:r>
            <a:endParaRPr lang="he-IL" dirty="0"/>
          </a:p>
        </p:txBody>
      </p:sp>
      <p:pic>
        <p:nvPicPr>
          <p:cNvPr id="2050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6354763" cy="1733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 smtClean="0"/>
              <a:t>‘This</a:t>
            </a:r>
            <a:r>
              <a:rPr lang="en-US" sz="4000" dirty="0" smtClean="0"/>
              <a:t>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 this keyword in JavaScript (and thus TypeScript) behaves differently than it does in many other </a:t>
            </a:r>
            <a:r>
              <a:rPr lang="en-US" dirty="0" smtClean="0"/>
              <a:t>languages.</a:t>
            </a:r>
          </a:p>
          <a:p>
            <a:pPr algn="l" rtl="0"/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 smtClean="0"/>
              <a:t>‘This</a:t>
            </a:r>
            <a:r>
              <a:rPr lang="en-US" sz="4000" dirty="0" smtClean="0"/>
              <a:t>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buNone/>
            </a:pPr>
            <a:r>
              <a:rPr lang="en-US" dirty="0" smtClean="0"/>
              <a:t>What </a:t>
            </a:r>
            <a:r>
              <a:rPr lang="en-US" dirty="0" smtClean="0"/>
              <a:t>is </a:t>
            </a:r>
            <a:r>
              <a:rPr lang="en-US" b="1" dirty="0" smtClean="0"/>
              <a:t>this</a:t>
            </a:r>
            <a:r>
              <a:rPr lang="en-US" dirty="0" smtClean="0"/>
              <a:t> in JavaScript</a:t>
            </a:r>
            <a:r>
              <a:rPr lang="en-US" dirty="0" smtClean="0"/>
              <a:t>?</a:t>
            </a:r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When a function is invoked in JavaScript, you </a:t>
            </a:r>
            <a:r>
              <a:rPr lang="en-US" dirty="0" smtClean="0"/>
              <a:t>can</a:t>
            </a:r>
          </a:p>
          <a:p>
            <a:pPr algn="l" rtl="0">
              <a:buNone/>
            </a:pPr>
            <a:r>
              <a:rPr lang="en-US" dirty="0" smtClean="0"/>
              <a:t>follow these steps to determine what this will </a:t>
            </a:r>
            <a:r>
              <a:rPr lang="en-US" dirty="0" smtClean="0"/>
              <a:t>be</a:t>
            </a:r>
          </a:p>
          <a:p>
            <a:pPr algn="l" rtl="0">
              <a:buNone/>
            </a:pPr>
            <a:r>
              <a:rPr lang="en-US" dirty="0" smtClean="0"/>
              <a:t>(these rules are in priority order):</a:t>
            </a:r>
          </a:p>
          <a:p>
            <a:pPr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If the function was the result of a call to </a:t>
            </a:r>
            <a:r>
              <a:rPr lang="en-US" dirty="0" err="1" smtClean="0"/>
              <a:t>function.bind</a:t>
            </a:r>
            <a:r>
              <a:rPr lang="en-US" dirty="0" smtClean="0"/>
              <a:t>, this will be the argument given to </a:t>
            </a:r>
            <a:r>
              <a:rPr lang="en-US" dirty="0" smtClean="0"/>
              <a:t>bind.</a:t>
            </a:r>
            <a:endParaRPr lang="en-US" dirty="0" smtClean="0"/>
          </a:p>
          <a:p>
            <a:pPr algn="l" rtl="0"/>
            <a:r>
              <a:rPr lang="en-US" dirty="0" smtClean="0"/>
              <a:t>If the function was invoked in </a:t>
            </a:r>
            <a:r>
              <a:rPr lang="en-US" dirty="0" smtClean="0"/>
              <a:t>the form </a:t>
            </a:r>
            <a:r>
              <a:rPr lang="en-US" dirty="0" err="1" smtClean="0"/>
              <a:t>foo.func</a:t>
            </a:r>
            <a:r>
              <a:rPr lang="en-US" dirty="0" smtClean="0"/>
              <a:t>(), this</a:t>
            </a:r>
            <a:r>
              <a:rPr lang="en-US" dirty="0" smtClean="0"/>
              <a:t> will be </a:t>
            </a:r>
            <a:r>
              <a:rPr lang="en-US" dirty="0" err="1" smtClean="0"/>
              <a:t>foo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If </a:t>
            </a:r>
            <a:r>
              <a:rPr lang="en-US" dirty="0" smtClean="0"/>
              <a:t>in strict mode, this will be </a:t>
            </a:r>
            <a:r>
              <a:rPr lang="en-US" dirty="0" smtClean="0"/>
              <a:t>undefined.</a:t>
            </a:r>
            <a:endParaRPr lang="en-US" dirty="0" smtClean="0"/>
          </a:p>
          <a:p>
            <a:pPr algn="l" rtl="0"/>
            <a:r>
              <a:rPr lang="en-US" dirty="0" smtClean="0"/>
              <a:t>Otherwise, this will be the global object (window in a browser</a:t>
            </a:r>
            <a:r>
              <a:rPr lang="en-US" dirty="0" smtClean="0"/>
              <a:t>).</a:t>
            </a:r>
            <a:endParaRPr lang="en-US" dirty="0" smtClean="0"/>
          </a:p>
          <a:p>
            <a:pPr algn="l" rt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 smtClean="0"/>
              <a:t>‘This</a:t>
            </a:r>
            <a:r>
              <a:rPr lang="en-US" sz="4000" dirty="0" smtClean="0"/>
              <a:t>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200" dirty="0" smtClean="0"/>
              <a:t>What </a:t>
            </a:r>
            <a:r>
              <a:rPr lang="en-US" sz="2200" dirty="0" smtClean="0"/>
              <a:t>is </a:t>
            </a:r>
            <a:r>
              <a:rPr lang="en-US" sz="2200" b="1" dirty="0" smtClean="0"/>
              <a:t>this</a:t>
            </a:r>
            <a:r>
              <a:rPr lang="en-US" sz="2200" dirty="0" smtClean="0"/>
              <a:t> in JavaScript</a:t>
            </a:r>
            <a:r>
              <a:rPr lang="en-US" sz="2200" dirty="0" smtClean="0"/>
              <a:t>?</a:t>
            </a:r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endParaRPr lang="en-US" dirty="0"/>
          </a:p>
        </p:txBody>
      </p:sp>
      <p:pic>
        <p:nvPicPr>
          <p:cNvPr id="7170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7373938" cy="3495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sz="2800" dirty="0" smtClean="0"/>
              <a:t>Equality</a:t>
            </a:r>
          </a:p>
          <a:p>
            <a:pPr algn="l" rtl="0"/>
            <a:r>
              <a:rPr lang="en-US" sz="2800" dirty="0" smtClean="0"/>
              <a:t>References</a:t>
            </a:r>
          </a:p>
          <a:p>
            <a:pPr algn="l" rtl="0"/>
            <a:r>
              <a:rPr lang="en-US" sz="2800" dirty="0" smtClean="0"/>
              <a:t>Null </a:t>
            </a:r>
            <a:r>
              <a:rPr lang="en-US" sz="2800" dirty="0" smtClean="0"/>
              <a:t>and </a:t>
            </a:r>
            <a:r>
              <a:rPr lang="en-US" sz="2800" dirty="0" smtClean="0"/>
              <a:t>Undefined</a:t>
            </a:r>
          </a:p>
          <a:p>
            <a:pPr algn="l" rtl="0"/>
            <a:r>
              <a:rPr lang="en-US" sz="2800" dirty="0" smtClean="0"/>
              <a:t>‘this’ key word and Closure</a:t>
            </a:r>
          </a:p>
          <a:p>
            <a:pPr algn="l" rtl="0"/>
            <a:r>
              <a:rPr lang="en-US" sz="2800" dirty="0" smtClean="0"/>
              <a:t>‘var’, ‘let’ and ‘const’ key words</a:t>
            </a:r>
          </a:p>
          <a:p>
            <a:pPr algn="l" rtl="0"/>
            <a:r>
              <a:rPr lang="en-US" sz="2800" dirty="0" smtClean="0"/>
              <a:t>Rest Parameters</a:t>
            </a:r>
          </a:p>
          <a:p>
            <a:pPr algn="l" rtl="0"/>
            <a:r>
              <a:rPr lang="en-US" sz="2800" dirty="0" smtClean="0"/>
              <a:t>Spread operator</a:t>
            </a:r>
          </a:p>
          <a:p>
            <a:pPr algn="l" rtl="0"/>
            <a:r>
              <a:rPr lang="en-US" sz="2800" dirty="0" smtClean="0"/>
              <a:t>Destructuring</a:t>
            </a:r>
          </a:p>
          <a:p>
            <a:pPr algn="l" rtl="0"/>
            <a:r>
              <a:rPr lang="en-US" sz="2800" dirty="0" smtClean="0"/>
              <a:t>‘for’, ‘of</a:t>
            </a:r>
            <a:r>
              <a:rPr lang="en-US" sz="2800" dirty="0" smtClean="0"/>
              <a:t>’, ‘</a:t>
            </a:r>
            <a:r>
              <a:rPr lang="en-US" sz="2800" dirty="0" smtClean="0"/>
              <a:t>in’ key words and iterators</a:t>
            </a:r>
          </a:p>
          <a:p>
            <a:pPr algn="l" rtl="0"/>
            <a:r>
              <a:rPr lang="en-US" sz="2800" dirty="0" smtClean="0"/>
              <a:t>Template strings</a:t>
            </a:r>
          </a:p>
          <a:p>
            <a:pPr algn="l" rtl="0"/>
            <a:r>
              <a:rPr lang="en-US" sz="2800" dirty="0" smtClean="0"/>
              <a:t>Generators</a:t>
            </a:r>
          </a:p>
          <a:p>
            <a:pPr algn="l" rtl="0"/>
            <a:r>
              <a:rPr lang="en-US" sz="2800" dirty="0" smtClean="0"/>
              <a:t>‘promise’ and async await key words</a:t>
            </a:r>
          </a:p>
          <a:p>
            <a:pPr algn="l" rtl="0"/>
            <a:r>
              <a:rPr lang="en-US" sz="2800" dirty="0" smtClean="0"/>
              <a:t>Enums and union types </a:t>
            </a:r>
          </a:p>
          <a:p>
            <a:pPr algn="l" rtl="0"/>
            <a:r>
              <a:rPr lang="en-US" sz="2800" dirty="0" smtClean="0"/>
              <a:t>Casting and type assertion</a:t>
            </a:r>
          </a:p>
          <a:p>
            <a:pPr algn="l" rtl="0"/>
            <a:r>
              <a:rPr lang="en-US" sz="2800" dirty="0" smtClean="0"/>
              <a:t>‘typeof’ and ‘instanceof’ key words</a:t>
            </a:r>
          </a:p>
          <a:p>
            <a:pPr algn="l" rtl="0">
              <a:buNone/>
            </a:pPr>
            <a:endParaRPr lang="en-US" sz="2800" dirty="0" smtClean="0"/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 smtClean="0"/>
              <a:t>‘This</a:t>
            </a:r>
            <a:r>
              <a:rPr lang="en-US" sz="4000" dirty="0" smtClean="0"/>
              <a:t>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spcAft>
                <a:spcPts val="600"/>
              </a:spcAft>
              <a:buNone/>
            </a:pPr>
            <a:r>
              <a:rPr lang="en-US" sz="2400" dirty="0" smtClean="0"/>
              <a:t>Red Flags for </a:t>
            </a:r>
            <a:r>
              <a:rPr lang="en-US" sz="2400" b="1" dirty="0" smtClean="0"/>
              <a:t>this:</a:t>
            </a:r>
            <a:endParaRPr lang="en-US" sz="2000" b="1" dirty="0" smtClean="0"/>
          </a:p>
          <a:p>
            <a:pPr algn="l" rtl="0">
              <a:buNone/>
            </a:pPr>
            <a:r>
              <a:rPr lang="en-US" sz="2000" dirty="0" smtClean="0"/>
              <a:t>The biggest red flag you can keep in mind is </a:t>
            </a:r>
            <a:r>
              <a:rPr lang="en-US" sz="2000" dirty="0" smtClean="0"/>
              <a:t>the</a:t>
            </a:r>
          </a:p>
          <a:p>
            <a:pPr algn="l" rtl="0">
              <a:buNone/>
            </a:pPr>
            <a:r>
              <a:rPr lang="en-US" sz="2000" dirty="0" smtClean="0"/>
              <a:t>use of a class method without immediately </a:t>
            </a:r>
            <a:endParaRPr lang="en-US" sz="2000" dirty="0" smtClean="0"/>
          </a:p>
          <a:p>
            <a:pPr algn="l" rtl="0">
              <a:buNone/>
            </a:pPr>
            <a:r>
              <a:rPr lang="en-US" sz="2000" dirty="0" smtClean="0"/>
              <a:t>invoking </a:t>
            </a:r>
            <a:r>
              <a:rPr lang="en-US" sz="2000" dirty="0" smtClean="0"/>
              <a:t>it. </a:t>
            </a:r>
            <a:endParaRPr lang="en-US" sz="2000" dirty="0" smtClean="0"/>
          </a:p>
          <a:p>
            <a:pPr algn="l" rtl="0">
              <a:buNone/>
            </a:pPr>
            <a:r>
              <a:rPr lang="en-US" sz="2000" dirty="0" smtClean="0"/>
              <a:t>Any time you see a class method </a:t>
            </a:r>
            <a:r>
              <a:rPr lang="en-US" sz="2000" dirty="0" smtClean="0"/>
              <a:t>being referenced</a:t>
            </a:r>
          </a:p>
          <a:p>
            <a:pPr algn="l" rtl="0">
              <a:buNone/>
            </a:pPr>
            <a:r>
              <a:rPr lang="en-US" sz="2000" dirty="0" smtClean="0"/>
              <a:t>without being invoked as part of that same </a:t>
            </a:r>
          </a:p>
          <a:p>
            <a:pPr algn="l" rtl="0">
              <a:buNone/>
            </a:pPr>
            <a:r>
              <a:rPr lang="en-US" sz="2000" dirty="0" smtClean="0"/>
              <a:t>expression</a:t>
            </a:r>
            <a:r>
              <a:rPr lang="en-US" sz="2000" dirty="0" smtClean="0"/>
              <a:t>, this might be incorrect.</a:t>
            </a:r>
            <a:endParaRPr lang="en-US" sz="2000" b="1" dirty="0" smtClean="0"/>
          </a:p>
          <a:p>
            <a:pPr algn="l" rtl="0">
              <a:buNone/>
            </a:pPr>
            <a:endParaRPr lang="en-US" sz="2000" b="1" dirty="0" smtClean="0"/>
          </a:p>
          <a:p>
            <a:pPr algn="l" rtl="0">
              <a:buNone/>
            </a:pPr>
            <a:endParaRPr lang="en-US" sz="2000" dirty="0" smtClean="0"/>
          </a:p>
          <a:p>
            <a:pPr algn="l" rtl="0">
              <a:buNone/>
            </a:pPr>
            <a:endParaRPr lang="en-US" sz="2000" dirty="0"/>
          </a:p>
        </p:txBody>
      </p:sp>
      <p:pic>
        <p:nvPicPr>
          <p:cNvPr id="9218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724400"/>
            <a:ext cx="7010400" cy="1809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 smtClean="0"/>
              <a:t>‘This</a:t>
            </a:r>
            <a:r>
              <a:rPr lang="en-US" sz="4000" dirty="0" smtClean="0"/>
              <a:t>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000" dirty="0" smtClean="0"/>
              <a:t>TypeScript uses </a:t>
            </a:r>
            <a:r>
              <a:rPr lang="en-US" sz="2000" dirty="0" smtClean="0">
                <a:solidFill>
                  <a:srgbClr val="FF0000"/>
                </a:solidFill>
              </a:rPr>
              <a:t>_this </a:t>
            </a:r>
            <a:r>
              <a:rPr lang="en-US" sz="2000" dirty="0" smtClean="0"/>
              <a:t>in its </a:t>
            </a:r>
            <a:r>
              <a:rPr lang="en-US" sz="2000" dirty="0" err="1" smtClean="0"/>
              <a:t>transpile</a:t>
            </a:r>
            <a:r>
              <a:rPr lang="en-US" sz="2000" dirty="0" smtClean="0"/>
              <a:t> process, </a:t>
            </a:r>
          </a:p>
          <a:p>
            <a:pPr algn="l" rtl="0">
              <a:buNone/>
            </a:pPr>
            <a:r>
              <a:rPr lang="en-US" sz="2000" dirty="0" smtClean="0"/>
              <a:t>s</a:t>
            </a:r>
            <a:r>
              <a:rPr lang="en-US" sz="2000" dirty="0" smtClean="0"/>
              <a:t>o </a:t>
            </a:r>
            <a:r>
              <a:rPr lang="en-US" sz="2000" dirty="0" smtClean="0">
                <a:solidFill>
                  <a:srgbClr val="FF0000"/>
                </a:solidFill>
              </a:rPr>
              <a:t>never use _this </a:t>
            </a:r>
            <a:r>
              <a:rPr lang="en-US" sz="2000" dirty="0" smtClean="0"/>
              <a:t>as a variable or property name.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 smtClean="0"/>
              <a:t>‘This</a:t>
            </a:r>
            <a:r>
              <a:rPr lang="en-US" sz="4000" dirty="0" smtClean="0"/>
              <a:t>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  <a:buNone/>
            </a:pPr>
            <a:r>
              <a:rPr lang="en-US" sz="1600" dirty="0" smtClean="0"/>
              <a:t>For example:</a:t>
            </a:r>
          </a:p>
          <a:p>
            <a:pPr algn="l" rtl="0">
              <a:lnSpc>
                <a:spcPct val="150000"/>
              </a:lnSpc>
              <a:buNone/>
            </a:pPr>
            <a:endParaRPr lang="en-US" sz="1600" dirty="0" smtClean="0"/>
          </a:p>
          <a:p>
            <a:pPr algn="l" rtl="0">
              <a:lnSpc>
                <a:spcPct val="150000"/>
              </a:lnSpc>
              <a:buNone/>
            </a:pPr>
            <a:endParaRPr lang="en-US" sz="1600" dirty="0" smtClean="0"/>
          </a:p>
          <a:p>
            <a:pPr algn="l" rtl="0">
              <a:lnSpc>
                <a:spcPct val="150000"/>
              </a:lnSpc>
              <a:buNone/>
            </a:pPr>
            <a:endParaRPr lang="en-US" sz="1600" dirty="0" smtClean="0"/>
          </a:p>
          <a:p>
            <a:pPr algn="l" rtl="0">
              <a:lnSpc>
                <a:spcPct val="150000"/>
              </a:lnSpc>
              <a:buNone/>
            </a:pPr>
            <a:endParaRPr lang="en-US" sz="1600" dirty="0" smtClean="0"/>
          </a:p>
          <a:p>
            <a:pPr algn="l" rtl="0">
              <a:lnSpc>
                <a:spcPct val="200000"/>
              </a:lnSpc>
              <a:buNone/>
            </a:pPr>
            <a:r>
              <a:rPr lang="en-US" sz="1600" dirty="0" err="1" smtClean="0"/>
              <a:t>Transpiles</a:t>
            </a:r>
            <a:r>
              <a:rPr lang="en-US" sz="1600" dirty="0" smtClean="0"/>
              <a:t> to: </a:t>
            </a:r>
            <a:endParaRPr lang="en-US" sz="1600" dirty="0"/>
          </a:p>
        </p:txBody>
      </p:sp>
      <p:pic>
        <p:nvPicPr>
          <p:cNvPr id="8195" name="Picture 3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5715000" cy="1905000"/>
          </a:xfrm>
          <a:prstGeom prst="rect">
            <a:avLst/>
          </a:prstGeom>
          <a:noFill/>
        </p:spPr>
      </p:pic>
      <p:pic>
        <p:nvPicPr>
          <p:cNvPr id="8196" name="Picture 4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419600"/>
            <a:ext cx="5648325" cy="2219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 smtClean="0"/>
              <a:t>‘This</a:t>
            </a:r>
            <a:r>
              <a:rPr lang="en-US" sz="4000" dirty="0" smtClean="0"/>
              <a:t>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000" dirty="0" smtClean="0"/>
              <a:t>The TypeScript compiler applies this type of transformation </a:t>
            </a:r>
            <a:endParaRPr lang="en-US" sz="2000" dirty="0" smtClean="0"/>
          </a:p>
          <a:p>
            <a:pPr algn="l" rtl="0">
              <a:buNone/>
            </a:pPr>
            <a:r>
              <a:rPr lang="en-US" sz="2000" dirty="0" smtClean="0"/>
              <a:t>to </a:t>
            </a:r>
            <a:r>
              <a:rPr lang="en-US" sz="2000" dirty="0" smtClean="0"/>
              <a:t>rewrite arrow function expressions into standard function </a:t>
            </a:r>
            <a:endParaRPr lang="en-US" sz="2000" dirty="0" smtClean="0"/>
          </a:p>
          <a:p>
            <a:pPr algn="l" rtl="0">
              <a:buNone/>
            </a:pPr>
            <a:r>
              <a:rPr lang="en-US" sz="2000" dirty="0" smtClean="0"/>
              <a:t>expressions</a:t>
            </a:r>
            <a:r>
              <a:rPr lang="en-US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 smtClean="0"/>
              <a:t>‘This</a:t>
            </a:r>
            <a:r>
              <a:rPr lang="en-US" sz="4000" dirty="0" smtClean="0"/>
              <a:t>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 smtClean="0"/>
              <a:t>Closure</a:t>
            </a:r>
            <a:r>
              <a:rPr lang="en-US" sz="2000" dirty="0" smtClean="0"/>
              <a:t> </a:t>
            </a:r>
            <a:endParaRPr lang="en-US" sz="2000" dirty="0" smtClean="0"/>
          </a:p>
          <a:p>
            <a:pPr algn="l" rtl="0">
              <a:buNone/>
            </a:pPr>
            <a:endParaRPr lang="en-US" sz="2000" dirty="0" smtClean="0"/>
          </a:p>
          <a:p>
            <a:pPr algn="l" rtl="0">
              <a:buNone/>
            </a:pPr>
            <a:r>
              <a:rPr lang="en-US" sz="2000" dirty="0" smtClean="0"/>
              <a:t>A </a:t>
            </a:r>
            <a:r>
              <a:rPr lang="en-US" sz="2000" dirty="0" smtClean="0"/>
              <a:t>function in JavaScript has access to any variables defined </a:t>
            </a:r>
            <a:endParaRPr lang="en-US" sz="2000" dirty="0" smtClean="0"/>
          </a:p>
          <a:p>
            <a:pPr algn="l" rtl="0">
              <a:buNone/>
            </a:pPr>
            <a:r>
              <a:rPr lang="en-US" sz="2000" dirty="0" smtClean="0"/>
              <a:t>in </a:t>
            </a:r>
            <a:r>
              <a:rPr lang="en-US" sz="2000" dirty="0" smtClean="0"/>
              <a:t>the outer </a:t>
            </a:r>
            <a:r>
              <a:rPr lang="en-US" sz="2000" dirty="0" smtClean="0"/>
              <a:t>scope.</a:t>
            </a:r>
          </a:p>
          <a:p>
            <a:pPr algn="l" rtl="0">
              <a:buNone/>
            </a:pPr>
            <a:endParaRPr lang="en-US" sz="2000" dirty="0" smtClean="0"/>
          </a:p>
        </p:txBody>
      </p:sp>
      <p:pic>
        <p:nvPicPr>
          <p:cNvPr id="10242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276600"/>
            <a:ext cx="6859588" cy="2733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 smtClean="0"/>
              <a:t>‘This</a:t>
            </a:r>
            <a:r>
              <a:rPr lang="en-US" sz="4000" dirty="0" smtClean="0"/>
              <a:t>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 smtClean="0"/>
              <a:t>Closure</a:t>
            </a:r>
            <a:r>
              <a:rPr lang="en-US" sz="2000" dirty="0" smtClean="0"/>
              <a:t> </a:t>
            </a:r>
            <a:endParaRPr lang="en-US" sz="2000" dirty="0" smtClean="0"/>
          </a:p>
          <a:p>
            <a:pPr algn="l" rtl="0">
              <a:buNone/>
            </a:pPr>
            <a:endParaRPr lang="en-US" sz="2000" dirty="0" smtClean="0"/>
          </a:p>
          <a:p>
            <a:pPr algn="l" rtl="0">
              <a:buNone/>
            </a:pPr>
            <a:r>
              <a:rPr lang="en-US" sz="2000" dirty="0" smtClean="0"/>
              <a:t>You can see that the inner function has access to a variable </a:t>
            </a:r>
            <a:endParaRPr lang="en-US" sz="2000" dirty="0" smtClean="0"/>
          </a:p>
          <a:p>
            <a:pPr algn="l" rtl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variableInOuterFunction</a:t>
            </a:r>
            <a:r>
              <a:rPr lang="en-US" sz="2000" dirty="0" smtClean="0"/>
              <a:t>) from the outer scope. </a:t>
            </a:r>
            <a:endParaRPr lang="en-US" sz="2000" dirty="0" smtClean="0"/>
          </a:p>
          <a:p>
            <a:pPr algn="l" rtl="0">
              <a:buNone/>
            </a:pPr>
            <a:r>
              <a:rPr lang="en-US" sz="2000" dirty="0" smtClean="0"/>
              <a:t>The variables </a:t>
            </a:r>
            <a:r>
              <a:rPr lang="en-US" sz="2000" dirty="0" smtClean="0"/>
              <a:t>in the outer function have been closed by (or </a:t>
            </a:r>
            <a:endParaRPr lang="en-US" sz="2000" dirty="0" smtClean="0"/>
          </a:p>
          <a:p>
            <a:pPr algn="l" rtl="0">
              <a:buNone/>
            </a:pPr>
            <a:r>
              <a:rPr lang="en-US" sz="2000" dirty="0" smtClean="0"/>
              <a:t>bound in</a:t>
            </a:r>
            <a:r>
              <a:rPr lang="en-US" sz="2000" dirty="0" smtClean="0"/>
              <a:t>) the inner function. </a:t>
            </a:r>
            <a:endParaRPr lang="en-US" sz="2000" dirty="0" smtClean="0"/>
          </a:p>
          <a:p>
            <a:pPr algn="l" rtl="0">
              <a:buNone/>
            </a:pPr>
            <a:r>
              <a:rPr lang="en-US" sz="2000" dirty="0" smtClean="0"/>
              <a:t>Hence </a:t>
            </a:r>
            <a:r>
              <a:rPr lang="en-US" sz="2000" dirty="0" smtClean="0"/>
              <a:t>the term </a:t>
            </a:r>
            <a:r>
              <a:rPr lang="en-US" sz="2000" b="1" dirty="0" smtClean="0"/>
              <a:t>closure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pPr algn="l" rtl="0">
              <a:buNone/>
            </a:pPr>
            <a:r>
              <a:rPr lang="en-US" sz="2000" dirty="0" smtClean="0"/>
              <a:t>The </a:t>
            </a:r>
            <a:r>
              <a:rPr lang="en-US" sz="2000" dirty="0" smtClean="0"/>
              <a:t>concept </a:t>
            </a:r>
            <a:r>
              <a:rPr lang="en-US" sz="2000" dirty="0" smtClean="0"/>
              <a:t>in </a:t>
            </a:r>
            <a:r>
              <a:rPr lang="en-US" sz="2000" dirty="0" smtClean="0"/>
              <a:t>itself is simple enough and pretty intuitive.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 smtClean="0"/>
              <a:t>‘This</a:t>
            </a:r>
            <a:r>
              <a:rPr lang="en-US" sz="4000" dirty="0" smtClean="0"/>
              <a:t>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 smtClean="0"/>
              <a:t>Closure</a:t>
            </a:r>
          </a:p>
          <a:p>
            <a:pPr algn="l" rtl="0">
              <a:buNone/>
            </a:pPr>
            <a:endParaRPr lang="en-US" sz="2000" dirty="0" smtClean="0"/>
          </a:p>
          <a:p>
            <a:pPr algn="l" rtl="0">
              <a:buNone/>
            </a:pPr>
            <a:r>
              <a:rPr lang="en-US" sz="2000" dirty="0" smtClean="0"/>
              <a:t>How to achieve private members in JavaScript?</a:t>
            </a:r>
            <a:r>
              <a:rPr lang="en-US" sz="2000" dirty="0" smtClean="0"/>
              <a:t> </a:t>
            </a:r>
          </a:p>
        </p:txBody>
      </p:sp>
      <p:pic>
        <p:nvPicPr>
          <p:cNvPr id="1126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19400"/>
            <a:ext cx="7069138" cy="3543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smtClean="0"/>
              <a:t>‘var’, ‘let’ and ‘</a:t>
            </a:r>
            <a:r>
              <a:rPr lang="en-US" sz="3600" dirty="0" smtClean="0"/>
              <a:t>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 smtClean="0"/>
              <a:t>var</a:t>
            </a:r>
            <a:r>
              <a:rPr lang="en-US" dirty="0" smtClean="0"/>
              <a:t> </a:t>
            </a:r>
            <a:r>
              <a:rPr lang="en-US" dirty="0" smtClean="0"/>
              <a:t>variables </a:t>
            </a:r>
            <a:r>
              <a:rPr lang="en-US" dirty="0" smtClean="0"/>
              <a:t>in JavaScript are function </a:t>
            </a:r>
            <a:r>
              <a:rPr lang="en-US" dirty="0" smtClean="0"/>
              <a:t>scoped.</a:t>
            </a:r>
          </a:p>
          <a:p>
            <a:pPr algn="l" rtl="0"/>
            <a:r>
              <a:rPr lang="en-US" dirty="0" smtClean="0"/>
              <a:t>{ </a:t>
            </a:r>
            <a:r>
              <a:rPr lang="en-US" dirty="0" smtClean="0"/>
              <a:t>does </a:t>
            </a:r>
            <a:r>
              <a:rPr lang="en-US" dirty="0" smtClean="0"/>
              <a:t>not create a </a:t>
            </a:r>
            <a:r>
              <a:rPr lang="en-US" dirty="0" smtClean="0"/>
              <a:t>new</a:t>
            </a:r>
            <a:r>
              <a:rPr lang="en-US" dirty="0" smtClean="0"/>
              <a:t> variable </a:t>
            </a:r>
            <a:r>
              <a:rPr lang="en-US" dirty="0" smtClean="0"/>
              <a:t>scope.</a:t>
            </a:r>
          </a:p>
          <a:p>
            <a:pPr algn="l" rtl="0"/>
            <a:r>
              <a:rPr lang="en-US" dirty="0" smtClean="0"/>
              <a:t>TypeScript </a:t>
            </a:r>
            <a:r>
              <a:rPr lang="en-US" dirty="0" smtClean="0"/>
              <a:t>(and ES6) introduces the </a:t>
            </a:r>
            <a:r>
              <a:rPr lang="en-US" dirty="0" smtClean="0"/>
              <a:t>let and const</a:t>
            </a:r>
            <a:r>
              <a:rPr lang="en-US" dirty="0" smtClean="0"/>
              <a:t> </a:t>
            </a:r>
            <a:r>
              <a:rPr lang="en-US" dirty="0" smtClean="0"/>
              <a:t>keywords </a:t>
            </a:r>
            <a:r>
              <a:rPr lang="en-US" dirty="0" smtClean="0"/>
              <a:t>to allow you to define variables with true block scope.</a:t>
            </a:r>
            <a:endParaRPr lang="he-IL" dirty="0"/>
          </a:p>
        </p:txBody>
      </p:sp>
      <p:pic>
        <p:nvPicPr>
          <p:cNvPr id="13314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572000"/>
            <a:ext cx="2590800" cy="1485900"/>
          </a:xfrm>
          <a:prstGeom prst="rect">
            <a:avLst/>
          </a:prstGeom>
          <a:noFill/>
        </p:spPr>
      </p:pic>
      <p:pic>
        <p:nvPicPr>
          <p:cNvPr id="13315" name="Picture 3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572000"/>
            <a:ext cx="2543175" cy="1485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smtClean="0"/>
              <a:t>‘var’, ‘let’ and ‘</a:t>
            </a:r>
            <a:r>
              <a:rPr lang="en-US" sz="3600" dirty="0" smtClean="0"/>
              <a:t>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Functions create a new </a:t>
            </a:r>
            <a:r>
              <a:rPr lang="en-US" dirty="0" smtClean="0"/>
              <a:t>scope.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>
              <a:buNone/>
            </a:pPr>
            <a:endParaRPr lang="en-US" dirty="0" smtClean="0"/>
          </a:p>
          <a:p>
            <a:pPr algn="l" rtl="0"/>
            <a:endParaRPr lang="he-IL" dirty="0"/>
          </a:p>
        </p:txBody>
      </p:sp>
      <p:pic>
        <p:nvPicPr>
          <p:cNvPr id="12291" name="Picture 3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0"/>
            <a:ext cx="3429000" cy="1619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smtClean="0"/>
              <a:t>‘var’, ‘let’ and ‘</a:t>
            </a:r>
            <a:r>
              <a:rPr lang="en-US" sz="3600" dirty="0" smtClean="0"/>
              <a:t>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C000"/>
                </a:solidFill>
              </a:rPr>
              <a:t>'123'</a:t>
            </a:r>
            <a:r>
              <a:rPr lang="en-US" dirty="0" smtClean="0"/>
              <a:t>; </a:t>
            </a:r>
            <a:endParaRPr lang="en-US" dirty="0" smtClean="0"/>
          </a:p>
          <a:p>
            <a:pPr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true</a:t>
            </a:r>
            <a:r>
              <a:rPr lang="en-US" dirty="0" smtClean="0"/>
              <a:t>) { </a:t>
            </a: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B050"/>
                </a:solidFill>
              </a:rPr>
              <a:t>123</a:t>
            </a:r>
            <a:r>
              <a:rPr lang="en-US" dirty="0" smtClean="0"/>
              <a:t>; </a:t>
            </a: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} </a:t>
            </a:r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r>
              <a:rPr lang="en-US" dirty="0" smtClean="0">
                <a:solidFill>
                  <a:srgbClr val="92D050"/>
                </a:solidFill>
              </a:rPr>
              <a:t>// becomes </a:t>
            </a:r>
          </a:p>
          <a:p>
            <a:pPr algn="l" rtl="0">
              <a:buNone/>
            </a:pPr>
            <a:endParaRPr lang="en-US" dirty="0" smtClean="0">
              <a:solidFill>
                <a:srgbClr val="92D050"/>
              </a:solidFill>
            </a:endParaRPr>
          </a:p>
          <a:p>
            <a:pPr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C000"/>
                </a:solidFill>
              </a:rPr>
              <a:t>'123'</a:t>
            </a:r>
            <a:r>
              <a:rPr lang="en-US" dirty="0" smtClean="0"/>
              <a:t>; </a:t>
            </a:r>
            <a:endParaRPr lang="en-US" dirty="0" smtClean="0"/>
          </a:p>
          <a:p>
            <a:pPr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true</a:t>
            </a:r>
            <a:r>
              <a:rPr lang="en-US" dirty="0" smtClean="0"/>
              <a:t>) { </a:t>
            </a: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smtClean="0"/>
              <a:t>foo_1 = </a:t>
            </a:r>
            <a:r>
              <a:rPr lang="en-US" dirty="0" smtClean="0">
                <a:solidFill>
                  <a:srgbClr val="00B050"/>
                </a:solidFill>
              </a:rPr>
              <a:t>123</a:t>
            </a:r>
            <a:r>
              <a:rPr lang="en-US" dirty="0" smtClean="0"/>
              <a:t>; </a:t>
            </a: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>
              <a:buNone/>
            </a:pPr>
            <a:endParaRPr lang="en-US" dirty="0" smtClean="0"/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One thing to be careful about in JavaScript is</a:t>
            </a:r>
          </a:p>
          <a:p>
            <a:pPr algn="l" rtl="0">
              <a:buNone/>
            </a:pPr>
            <a:r>
              <a:rPr lang="en-US" dirty="0" smtClean="0"/>
              <a:t>	the difference between == and ===.</a:t>
            </a:r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Similar to == vs. ===, there is != vs. !==.</a:t>
            </a:r>
          </a:p>
          <a:p>
            <a:pPr algn="l" rtl="0"/>
            <a:r>
              <a:rPr lang="en-US" dirty="0" smtClean="0"/>
              <a:t>Always use === and !==.</a:t>
            </a:r>
          </a:p>
          <a:p>
            <a:pPr algn="l" rtl="0"/>
            <a:r>
              <a:rPr lang="en-US" dirty="0" smtClean="0"/>
              <a:t>TypeScript object equality is the same as JavaScript object equality.</a:t>
            </a:r>
          </a:p>
        </p:txBody>
      </p:sp>
      <p:pic>
        <p:nvPicPr>
          <p:cNvPr id="102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667000"/>
            <a:ext cx="7354888" cy="809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smtClean="0"/>
              <a:t>‘var’, ‘let’ and ‘</a:t>
            </a:r>
            <a:r>
              <a:rPr lang="en-US" sz="3600" dirty="0" smtClean="0"/>
              <a:t>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dirty="0" smtClean="0"/>
              <a:t>What is the output?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>
              <a:buNone/>
            </a:pPr>
            <a:endParaRPr lang="en-US" dirty="0" smtClean="0"/>
          </a:p>
          <a:p>
            <a:pPr algn="l" rtl="0"/>
            <a:endParaRPr lang="he-IL" dirty="0"/>
          </a:p>
        </p:txBody>
      </p:sp>
      <p:pic>
        <p:nvPicPr>
          <p:cNvPr id="14338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3914775" cy="2990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Rest Parameters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700" dirty="0" smtClean="0"/>
              <a:t>Rest parameters </a:t>
            </a:r>
            <a:r>
              <a:rPr lang="en-US" sz="1700" dirty="0" smtClean="0"/>
              <a:t>allow </a:t>
            </a:r>
            <a:r>
              <a:rPr lang="en-US" sz="1700" dirty="0" smtClean="0"/>
              <a:t>you to </a:t>
            </a:r>
            <a:r>
              <a:rPr lang="en-US" sz="1700" dirty="0" smtClean="0"/>
              <a:t>quickly accept </a:t>
            </a:r>
            <a:r>
              <a:rPr lang="en-US" sz="1700" dirty="0" smtClean="0"/>
              <a:t>multiple arguments </a:t>
            </a:r>
            <a:r>
              <a:rPr lang="en-US" sz="1700" dirty="0" smtClean="0"/>
              <a:t>in your function and get </a:t>
            </a:r>
            <a:r>
              <a:rPr lang="en-US" sz="1700" dirty="0" smtClean="0"/>
              <a:t>them as an </a:t>
            </a:r>
            <a:r>
              <a:rPr lang="en-US" sz="1700" dirty="0" smtClean="0"/>
              <a:t>array.</a:t>
            </a:r>
          </a:p>
          <a:p>
            <a:pPr algn="l" rtl="0"/>
            <a:r>
              <a:rPr lang="en-US" sz="1700" dirty="0" smtClean="0"/>
              <a:t>Rest </a:t>
            </a:r>
            <a:r>
              <a:rPr lang="en-US" sz="1700" dirty="0" smtClean="0"/>
              <a:t>parameters are treated as a boundless number of </a:t>
            </a:r>
            <a:r>
              <a:rPr lang="en-US" sz="1700" dirty="0" smtClean="0"/>
              <a:t>optional parameters</a:t>
            </a:r>
            <a:r>
              <a:rPr lang="en-US" sz="1700" dirty="0" smtClean="0"/>
              <a:t>. </a:t>
            </a:r>
            <a:endParaRPr lang="en-US" sz="1700" dirty="0" smtClean="0"/>
          </a:p>
          <a:p>
            <a:pPr algn="l" rtl="0"/>
            <a:r>
              <a:rPr lang="en-US" sz="1700" dirty="0" smtClean="0"/>
              <a:t>When </a:t>
            </a:r>
            <a:r>
              <a:rPr lang="en-US" sz="1700" dirty="0" smtClean="0"/>
              <a:t>passing arguments for a rest </a:t>
            </a:r>
            <a:r>
              <a:rPr lang="en-US" sz="1700" dirty="0" smtClean="0"/>
              <a:t>parameter</a:t>
            </a:r>
            <a:r>
              <a:rPr lang="en-US" sz="1700" dirty="0" smtClean="0"/>
              <a:t>, you can use as many </a:t>
            </a:r>
            <a:r>
              <a:rPr lang="en-US" sz="1700" dirty="0" smtClean="0"/>
              <a:t>as </a:t>
            </a:r>
            <a:r>
              <a:rPr lang="en-US" sz="1700" dirty="0" smtClean="0"/>
              <a:t>you </a:t>
            </a:r>
            <a:r>
              <a:rPr lang="en-US" sz="1700" dirty="0" smtClean="0"/>
              <a:t>want. You </a:t>
            </a:r>
            <a:r>
              <a:rPr lang="en-US" sz="1700" dirty="0" smtClean="0"/>
              <a:t>can even </a:t>
            </a:r>
            <a:r>
              <a:rPr lang="en-US" sz="1700" dirty="0" smtClean="0"/>
              <a:t>pass </a:t>
            </a:r>
            <a:r>
              <a:rPr lang="en-US" sz="1700" dirty="0" smtClean="0"/>
              <a:t>none. </a:t>
            </a:r>
            <a:endParaRPr lang="en-US" sz="1700" dirty="0" smtClean="0"/>
          </a:p>
          <a:p>
            <a:pPr algn="l" rtl="0"/>
            <a:r>
              <a:rPr lang="en-US" sz="1700" dirty="0" smtClean="0"/>
              <a:t>The </a:t>
            </a:r>
            <a:r>
              <a:rPr lang="en-US" sz="1700" dirty="0" smtClean="0"/>
              <a:t>compiler will build an array of the arguments </a:t>
            </a:r>
            <a:r>
              <a:rPr lang="en-US" sz="1700" dirty="0" smtClean="0"/>
              <a:t>passed </a:t>
            </a:r>
            <a:r>
              <a:rPr lang="en-US" sz="1700" dirty="0" smtClean="0"/>
              <a:t>in with the </a:t>
            </a:r>
            <a:r>
              <a:rPr lang="en-US" sz="1700" dirty="0" smtClean="0"/>
              <a:t>name given </a:t>
            </a:r>
            <a:r>
              <a:rPr lang="en-US" sz="1700" dirty="0" smtClean="0"/>
              <a:t>after the ellipsis (...), allowing you to use it </a:t>
            </a:r>
            <a:r>
              <a:rPr lang="en-US" sz="1700" dirty="0" smtClean="0"/>
              <a:t>in your  function.</a:t>
            </a:r>
          </a:p>
          <a:p>
            <a:pPr algn="l" rtl="0"/>
            <a:r>
              <a:rPr lang="en-US" sz="1700" dirty="0" smtClean="0"/>
              <a:t>Rest parameter must be the last argument (compile time error).</a:t>
            </a:r>
            <a:endParaRPr lang="en-US" sz="1700" dirty="0" smtClean="0"/>
          </a:p>
          <a:p>
            <a:pPr algn="l" rtl="0"/>
            <a:endParaRPr lang="he-IL" sz="1700" dirty="0"/>
          </a:p>
        </p:txBody>
      </p:sp>
      <p:pic>
        <p:nvPicPr>
          <p:cNvPr id="15363" name="Picture 3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800600"/>
            <a:ext cx="6821488" cy="1314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Resources </a:t>
            </a:r>
            <a:r>
              <a:rPr lang="en-US" dirty="0" smtClean="0"/>
              <a:t> &amp; Useful links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 smtClean="0">
                <a:solidFill>
                  <a:srgbClr val="FF0000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www.typescriptlang.org</a:t>
            </a:r>
            <a:endParaRPr lang="en-US" dirty="0" smtClean="0">
              <a:solidFill>
                <a:srgbClr val="FF0000"/>
              </a:solidFill>
            </a:endParaRPr>
          </a:p>
          <a:p>
            <a:pPr algn="l" rtl="0"/>
            <a:r>
              <a:rPr lang="en-US" dirty="0" smtClean="0">
                <a:solidFill>
                  <a:srgbClr val="FF0000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hlinkClick r:id="rId3"/>
              </a:rPr>
              <a:t>github.com/unional/typescript-guidelines</a:t>
            </a:r>
            <a:endParaRPr lang="en-US" dirty="0" smtClean="0">
              <a:solidFill>
                <a:srgbClr val="FF0000"/>
              </a:solidFill>
            </a:endParaRPr>
          </a:p>
          <a:p>
            <a:pPr algn="l" rtl="0"/>
            <a:r>
              <a:rPr lang="en-US" dirty="0" smtClean="0">
                <a:solidFill>
                  <a:srgbClr val="FF0000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hlinkClick r:id="rId4"/>
              </a:rPr>
              <a:t>basarat.gitbooks.io/typescript</a:t>
            </a:r>
            <a:endParaRPr lang="en-US" dirty="0" smtClean="0">
              <a:solidFill>
                <a:srgbClr val="FF0000"/>
              </a:solidFill>
            </a:endParaRPr>
          </a:p>
          <a:p>
            <a:pPr algn="l" rtl="0"/>
            <a:r>
              <a:rPr lang="en-US" dirty="0" smtClean="0">
                <a:solidFill>
                  <a:srgbClr val="FF0000"/>
                </a:solidFill>
                <a:hlinkClick r:id="rId5"/>
              </a:rPr>
              <a:t>https://jameshenry.blog/typescript-null-and-undefined-types</a:t>
            </a:r>
            <a:r>
              <a:rPr lang="en-US" dirty="0" smtClean="0">
                <a:solidFill>
                  <a:srgbClr val="FF0000"/>
                </a:solidFill>
                <a:hlinkClick r:id="rId5"/>
              </a:rPr>
              <a:t>/</a:t>
            </a:r>
            <a:endParaRPr lang="en-US" dirty="0" smtClean="0">
              <a:solidFill>
                <a:srgbClr val="FF0000"/>
              </a:solidFill>
            </a:endParaRPr>
          </a:p>
          <a:p>
            <a:pPr algn="l" rtl="0"/>
            <a:r>
              <a:rPr lang="en-US" dirty="0" smtClean="0">
                <a:solidFill>
                  <a:srgbClr val="FF0000"/>
                </a:solidFill>
                <a:hlinkClick r:id="rId6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hlinkClick r:id="rId6"/>
              </a:rPr>
              <a:t>codeburst.io/javascript-null-vs-undefined-20f955215a2</a:t>
            </a:r>
            <a:endParaRPr lang="en-US" dirty="0" smtClean="0">
              <a:solidFill>
                <a:srgbClr val="FF0000"/>
              </a:solidFill>
            </a:endParaRPr>
          </a:p>
          <a:p>
            <a:pPr algn="l" rtl="0"/>
            <a:r>
              <a:rPr lang="en-US" dirty="0" smtClean="0">
                <a:solidFill>
                  <a:srgbClr val="FF0000"/>
                </a:solidFill>
                <a:hlinkClick r:id="rId7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hlinkClick r:id="rId7"/>
              </a:rPr>
              <a:t>codeburst.io/understanding-null-undefined-and-nan-b603cb74b44c</a:t>
            </a:r>
            <a:endParaRPr lang="en-US" dirty="0" smtClean="0">
              <a:solidFill>
                <a:srgbClr val="FF0000"/>
              </a:solidFill>
            </a:endParaRPr>
          </a:p>
          <a:p>
            <a:pPr algn="l" rtl="0"/>
            <a:r>
              <a:rPr lang="en-US" dirty="0" smtClean="0">
                <a:solidFill>
                  <a:srgbClr val="FF0000"/>
                </a:solidFill>
                <a:hlinkClick r:id="rId8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hlinkClick r:id="rId8"/>
              </a:rPr>
              <a:t>developer.mozilla.org/en-US/docs/Web/JavaScript/Reference/Global_Objects/null</a:t>
            </a:r>
            <a:endParaRPr lang="en-US" dirty="0" smtClean="0">
              <a:solidFill>
                <a:srgbClr val="FF0000"/>
              </a:solidFill>
            </a:endParaRPr>
          </a:p>
          <a:p>
            <a:pPr algn="l" rtl="0"/>
            <a:r>
              <a:rPr lang="en-US" dirty="0" smtClean="0">
                <a:solidFill>
                  <a:srgbClr val="FF0000"/>
                </a:solidFill>
                <a:hlinkClick r:id="rId9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hlinkClick r:id="rId9"/>
              </a:rPr>
              <a:t>github.com/Microsoft/TypeScript</a:t>
            </a:r>
            <a:endParaRPr lang="en-US" dirty="0" smtClean="0">
              <a:solidFill>
                <a:srgbClr val="FF0000"/>
              </a:solidFill>
            </a:endParaRPr>
          </a:p>
          <a:p>
            <a:pPr algn="l" rtl="0"/>
            <a:r>
              <a:rPr lang="en-US" dirty="0" smtClean="0">
                <a:solidFill>
                  <a:srgbClr val="FF0000"/>
                </a:solidFill>
                <a:hlinkClick r:id="rId10"/>
              </a:rPr>
              <a:t>https://msdn.microsoft.com/en-us/magazine/dn890374.aspx</a:t>
            </a:r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he-IL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 smtClean="0"/>
              <a:t>Conditional statements such as the ‘if’</a:t>
            </a:r>
          </a:p>
          <a:p>
            <a:pPr algn="l" rtl="0">
              <a:buNone/>
            </a:pPr>
            <a:r>
              <a:rPr lang="en-US" dirty="0" smtClean="0"/>
              <a:t>statement evaluate their expression using</a:t>
            </a:r>
          </a:p>
          <a:p>
            <a:pPr algn="l" rtl="0">
              <a:buNone/>
            </a:pPr>
            <a:r>
              <a:rPr lang="en-US" dirty="0" smtClean="0"/>
              <a:t>coercion with the ’</a:t>
            </a:r>
            <a:r>
              <a:rPr lang="en-US" dirty="0" err="1" smtClean="0"/>
              <a:t>ToBoolean</a:t>
            </a:r>
            <a:r>
              <a:rPr lang="en-US" dirty="0" smtClean="0"/>
              <a:t>’ abstract method</a:t>
            </a:r>
          </a:p>
          <a:p>
            <a:pPr algn="l" rtl="0">
              <a:buNone/>
            </a:pPr>
            <a:r>
              <a:rPr lang="en-US" dirty="0" smtClean="0"/>
              <a:t>and always follows the same rolls.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1800" dirty="0" smtClean="0"/>
              <a:t>From ES6 specification : “The abstract</a:t>
            </a:r>
          </a:p>
          <a:p>
            <a:pPr algn="l" rtl="0">
              <a:buNone/>
            </a:pPr>
            <a:r>
              <a:rPr lang="en-US" sz="1800" dirty="0" smtClean="0"/>
              <a:t>operation ‘</a:t>
            </a:r>
            <a:r>
              <a:rPr lang="en-US" sz="1800" dirty="0" err="1" smtClean="0"/>
              <a:t>ToBoolean</a:t>
            </a:r>
            <a:r>
              <a:rPr lang="en-US" sz="1800" dirty="0" smtClean="0"/>
              <a:t>’ converts argument to a</a:t>
            </a:r>
          </a:p>
          <a:p>
            <a:pPr algn="l" rtl="0">
              <a:buNone/>
            </a:pPr>
            <a:r>
              <a:rPr lang="en-US" sz="1800" dirty="0" smtClean="0"/>
              <a:t>value of type Boolean according to </a:t>
            </a:r>
            <a:r>
              <a:rPr lang="en-US" sz="1800" dirty="0" smtClean="0">
                <a:hlinkClick r:id="rId2"/>
              </a:rPr>
              <a:t>table 10</a:t>
            </a:r>
            <a:r>
              <a:rPr lang="en-US" sz="1800" dirty="0" smtClean="0"/>
              <a:t>”.</a:t>
            </a:r>
          </a:p>
        </p:txBody>
      </p:sp>
      <p:pic>
        <p:nvPicPr>
          <p:cNvPr id="2050" name="Picture 2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124200"/>
            <a:ext cx="7640638" cy="561975"/>
          </a:xfrm>
          <a:prstGeom prst="rect">
            <a:avLst/>
          </a:prstGeom>
          <a:noFill/>
        </p:spPr>
      </p:pic>
      <p:pic>
        <p:nvPicPr>
          <p:cNvPr id="2051" name="Picture 3" descr="C:\Users\israel\Desktop\Captur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657600"/>
            <a:ext cx="7631113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 smtClean="0"/>
              <a:t>As mentioned at the table above, objects</a:t>
            </a:r>
          </a:p>
          <a:p>
            <a:pPr algn="l" rtl="0">
              <a:buNone/>
            </a:pPr>
            <a:r>
              <a:rPr lang="en-US" dirty="0" smtClean="0"/>
              <a:t>Evaluated to true.</a:t>
            </a:r>
          </a:p>
          <a:p>
            <a:pPr algn="l" rtl="0">
              <a:buNone/>
            </a:pPr>
            <a:r>
              <a:rPr lang="en-US" dirty="0" smtClean="0"/>
              <a:t>That is why even an empty array evaluates to</a:t>
            </a:r>
          </a:p>
          <a:p>
            <a:pPr algn="l" rtl="0">
              <a:buNone/>
            </a:pPr>
            <a:r>
              <a:rPr lang="en-US" dirty="0" smtClean="0"/>
              <a:t>true.</a:t>
            </a:r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([]) {</a:t>
            </a:r>
          </a:p>
          <a:p>
            <a:pPr algn="l" rtl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92D050"/>
                </a:solidFill>
              </a:rPr>
              <a:t>// true</a:t>
            </a:r>
          </a:p>
          <a:p>
            <a:pPr algn="l" rtl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92D050"/>
                </a:solidFill>
              </a:rPr>
              <a:t>// an array (even an empty one) is an    object, objects will evaluate to true</a:t>
            </a:r>
          </a:p>
          <a:p>
            <a:pPr algn="l" rtl="0"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of References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 smtClean="0"/>
              <a:t>Any </a:t>
            </a:r>
            <a:r>
              <a:rPr lang="en-US" dirty="0" smtClean="0"/>
              <a:t>Object in JavaScript (including </a:t>
            </a:r>
            <a:r>
              <a:rPr lang="en-US" dirty="0" smtClean="0"/>
              <a:t>functions, </a:t>
            </a:r>
          </a:p>
          <a:p>
            <a:pPr algn="l" rtl="0">
              <a:buNone/>
            </a:pPr>
            <a:r>
              <a:rPr lang="en-US" dirty="0" smtClean="0"/>
              <a:t>arrays, </a:t>
            </a:r>
            <a:r>
              <a:rPr lang="en-US" dirty="0" err="1" smtClean="0"/>
              <a:t>regexp</a:t>
            </a:r>
            <a:r>
              <a:rPr lang="en-US" dirty="0" smtClean="0"/>
              <a:t> etc) are references.</a:t>
            </a:r>
            <a:endParaRPr lang="he-IL" dirty="0" smtClean="0"/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Object equality is for references:</a:t>
            </a:r>
            <a:endParaRPr lang="he-IL" dirty="0"/>
          </a:p>
        </p:txBody>
      </p:sp>
      <p:pic>
        <p:nvPicPr>
          <p:cNvPr id="102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733800"/>
            <a:ext cx="4876800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dirty="0" smtClean="0"/>
              <a:t>TypeScript has two </a:t>
            </a:r>
            <a:r>
              <a:rPr lang="en-US" dirty="0" smtClean="0"/>
              <a:t>special types, </a:t>
            </a:r>
            <a:r>
              <a:rPr lang="en-US" b="1" dirty="0" smtClean="0"/>
              <a:t>null</a:t>
            </a:r>
            <a:r>
              <a:rPr lang="en-US" dirty="0" smtClean="0"/>
              <a:t> and </a:t>
            </a:r>
            <a:r>
              <a:rPr lang="en-US" b="1" dirty="0" smtClean="0"/>
              <a:t>undefined</a:t>
            </a:r>
            <a:r>
              <a:rPr lang="en-US" dirty="0" smtClean="0"/>
              <a:t>, </a:t>
            </a:r>
            <a:r>
              <a:rPr lang="en-US" dirty="0" smtClean="0"/>
              <a:t>that have the </a:t>
            </a:r>
            <a:r>
              <a:rPr lang="en-US" dirty="0" smtClean="0"/>
              <a:t>values </a:t>
            </a:r>
            <a:r>
              <a:rPr lang="en-US" dirty="0" smtClean="0"/>
              <a:t>null and undefined </a:t>
            </a:r>
            <a:r>
              <a:rPr lang="en-US" dirty="0" smtClean="0"/>
              <a:t>respectively.</a:t>
            </a:r>
          </a:p>
          <a:p>
            <a:pPr algn="l" rtl="0"/>
            <a:r>
              <a:rPr lang="en-US" dirty="0" smtClean="0"/>
              <a:t>By default null</a:t>
            </a:r>
            <a:r>
              <a:rPr lang="en-US" dirty="0" smtClean="0"/>
              <a:t> and undefined are valid values of every type</a:t>
            </a:r>
            <a:r>
              <a:rPr lang="en-US" dirty="0" smtClean="0"/>
              <a:t>. However, as </a:t>
            </a:r>
            <a:r>
              <a:rPr lang="en-US" dirty="0" smtClean="0"/>
              <a:t>of TypeScript 2 </a:t>
            </a:r>
            <a:r>
              <a:rPr lang="en-US" dirty="0" smtClean="0"/>
              <a:t>if </a:t>
            </a:r>
            <a:r>
              <a:rPr lang="en-US" dirty="0" smtClean="0"/>
              <a:t>a variable/parameter/return type of a function could </a:t>
            </a:r>
            <a:r>
              <a:rPr lang="en-US" dirty="0" smtClean="0"/>
              <a:t>be a</a:t>
            </a:r>
            <a:r>
              <a:rPr lang="en-US" dirty="0" smtClean="0"/>
              <a:t> </a:t>
            </a:r>
            <a:r>
              <a:rPr lang="en-US" dirty="0" smtClean="0"/>
              <a:t>string or</a:t>
            </a:r>
            <a:r>
              <a:rPr lang="en-US" dirty="0" smtClean="0"/>
              <a:t> null you will have to type it as such with a union type of both of them: string | null</a:t>
            </a:r>
            <a:r>
              <a:rPr lang="en-US" dirty="0" smtClean="0"/>
              <a:t>. Same for undefined. </a:t>
            </a:r>
          </a:p>
          <a:p>
            <a:pPr algn="l" rtl="0"/>
            <a:r>
              <a:rPr lang="en-US" dirty="0" smtClean="0"/>
              <a:t>this behavior can be change using ‘</a:t>
            </a:r>
            <a:r>
              <a:rPr lang="en-US" dirty="0" err="1" smtClean="0"/>
              <a:t>strictNullChecks</a:t>
            </a:r>
            <a:r>
              <a:rPr lang="en-US" dirty="0" smtClean="0"/>
              <a:t>’ flag in </a:t>
            </a:r>
            <a:r>
              <a:rPr lang="en-US" dirty="0" err="1" smtClean="0"/>
              <a:t>tsconfig.json</a:t>
            </a:r>
            <a:r>
              <a:rPr lang="en-US" dirty="0" smtClean="0"/>
              <a:t> file. </a:t>
            </a:r>
          </a:p>
          <a:p>
            <a:pPr algn="l" rtl="0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 smtClean="0"/>
              <a:t>Lets see some examples:</a:t>
            </a:r>
            <a:endParaRPr lang="he-IL" dirty="0"/>
          </a:p>
        </p:txBody>
      </p:sp>
      <p:pic>
        <p:nvPicPr>
          <p:cNvPr id="3074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4667250" cy="1933575"/>
          </a:xfrm>
          <a:prstGeom prst="rect">
            <a:avLst/>
          </a:prstGeom>
          <a:noFill/>
        </p:spPr>
      </p:pic>
      <p:pic>
        <p:nvPicPr>
          <p:cNvPr id="3075" name="Picture 3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419600"/>
            <a:ext cx="4648200" cy="866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2572</TotalTime>
  <Words>588</Words>
  <Application>Microsoft Office PowerPoint</Application>
  <PresentationFormat>On-screen Show (4:3)</PresentationFormat>
  <Paragraphs>203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Opulent</vt:lpstr>
      <vt:lpstr>Advanced Es6 &amp;  TypeScript Programming</vt:lpstr>
      <vt:lpstr>Table of content</vt:lpstr>
      <vt:lpstr>Equality</vt:lpstr>
      <vt:lpstr>Equality</vt:lpstr>
      <vt:lpstr>Equality</vt:lpstr>
      <vt:lpstr>Equality</vt:lpstr>
      <vt:lpstr>Equality of References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‘var’, ‘let’ and ‘const’</vt:lpstr>
      <vt:lpstr>‘var’, ‘let’ and ‘const’</vt:lpstr>
      <vt:lpstr>‘var’, ‘let’ and ‘const’</vt:lpstr>
      <vt:lpstr>‘var’, ‘let’ and ‘const’</vt:lpstr>
      <vt:lpstr>Rest Parameters</vt:lpstr>
      <vt:lpstr>Resources  &amp; Useful links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Es6 &amp;  TypeScript Programming</dc:title>
  <dc:creator>israel</dc:creator>
  <cp:lastModifiedBy>israel</cp:lastModifiedBy>
  <cp:revision>3</cp:revision>
  <dcterms:created xsi:type="dcterms:W3CDTF">2006-08-16T00:00:00Z</dcterms:created>
  <dcterms:modified xsi:type="dcterms:W3CDTF">2018-11-20T00:36:50Z</dcterms:modified>
</cp:coreProperties>
</file>