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BE0CD9D-25F7-49FF-A77B-FEDF2B970EDC}" type="datetimeFigureOut">
              <a:rPr lang="he-IL" smtClean="0"/>
              <a:pPr/>
              <a:t>ב'/כסלו/תשע"ט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BD576CE-518B-4253-A8E6-062B8D4AB165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576CE-518B-4253-A8E6-062B8D4AB165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pitchFamily="34" charset="0"/>
              <a:buChar char="•"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Mawegwegwgster</a:t>
            </a:r>
            <a:r>
              <a:rPr lang="en-US" dirty="0" smtClean="0"/>
              <a:t> subtitle style</a:t>
            </a:r>
          </a:p>
          <a:p>
            <a:r>
              <a:rPr lang="en-US" dirty="0" err="1" smtClean="0"/>
              <a:t>er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Arial" pitchFamily="34" charset="0"/>
              <a:buChar char="•"/>
              <a:defRPr/>
            </a:lvl2pPr>
            <a:lvl3pPr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 err="1" smtClean="0"/>
              <a:t>lescvel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dirty="0" smtClean="0"/>
              <a:t>Introduction to TypeScript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GB" dirty="0" smtClean="0"/>
              <a:t>TypeScript Overview </a:t>
            </a:r>
          </a:p>
          <a:p>
            <a:pPr lvl="0"/>
            <a:r>
              <a:rPr lang="en-GB" dirty="0" smtClean="0"/>
              <a:t>	general idea, relation to JavaScript and a little bit of history</a:t>
            </a:r>
          </a:p>
          <a:p>
            <a:pPr lvl="0"/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Israel Zablianov ©  2018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080119"/>
          </a:xfrm>
        </p:spPr>
        <p:txBody>
          <a:bodyPr>
            <a:noAutofit/>
          </a:bodyPr>
          <a:lstStyle/>
          <a:p>
            <a:r>
              <a:rPr lang="en-GB" sz="5400" dirty="0"/>
              <a:t>Introduction to TypeScript</a:t>
            </a:r>
            <a:r>
              <a:rPr lang="en-US" sz="5400" dirty="0"/>
              <a:t/>
            </a:r>
            <a:br>
              <a:rPr lang="en-US" sz="5400" dirty="0"/>
            </a:br>
            <a:endParaRPr lang="he-IL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8208912" cy="5328592"/>
          </a:xfrm>
        </p:spPr>
        <p:txBody>
          <a:bodyPr>
            <a:normAutofit fontScale="92500" lnSpcReduction="10000"/>
          </a:bodyPr>
          <a:lstStyle/>
          <a:p>
            <a:pPr marL="0" lvl="1" algn="l" rtl="0"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 </a:t>
            </a:r>
            <a:r>
              <a:rPr lang="en-GB" sz="3200" dirty="0">
                <a:solidFill>
                  <a:schemeClr val="tx1"/>
                </a:solidFill>
              </a:rPr>
              <a:t>TypeScript </a:t>
            </a:r>
            <a:r>
              <a:rPr lang="en-GB" sz="3200" dirty="0" smtClean="0">
                <a:solidFill>
                  <a:schemeClr val="tx1"/>
                </a:solidFill>
              </a:rPr>
              <a:t>Overview</a:t>
            </a:r>
            <a:endParaRPr lang="en-GB" sz="3200" dirty="0">
              <a:solidFill>
                <a:schemeClr val="tx1"/>
              </a:solidFill>
            </a:endParaRPr>
          </a:p>
          <a:p>
            <a:pPr marL="0" lvl="1" algn="l" rtl="0">
              <a:spcBef>
                <a:spcPts val="576"/>
              </a:spcBef>
            </a:pPr>
            <a:r>
              <a:rPr lang="en-GB" sz="3200" dirty="0">
                <a:solidFill>
                  <a:schemeClr val="tx1"/>
                </a:solidFill>
              </a:rPr>
              <a:t>	</a:t>
            </a:r>
            <a:r>
              <a:rPr lang="en-GB" sz="2400" dirty="0" smtClean="0">
                <a:solidFill>
                  <a:schemeClr val="tx1"/>
                </a:solidFill>
              </a:rPr>
              <a:t>General idea, relation to JavaScript, history.</a:t>
            </a:r>
            <a:endParaRPr lang="en-GB" sz="3200" dirty="0" smtClean="0">
              <a:solidFill>
                <a:schemeClr val="tx1"/>
              </a:solidFill>
            </a:endParaRPr>
          </a:p>
          <a:p>
            <a:pPr algn="l"/>
            <a:r>
              <a:rPr lang="en-GB" sz="3200" dirty="0" smtClean="0">
                <a:solidFill>
                  <a:schemeClr val="tx1"/>
                </a:solidFill>
              </a:rPr>
              <a:t>  Types</a:t>
            </a:r>
          </a:p>
          <a:p>
            <a:pPr algn="l">
              <a:buNone/>
            </a:pPr>
            <a:r>
              <a:rPr lang="en-GB" sz="3200" dirty="0">
                <a:solidFill>
                  <a:schemeClr val="tx1"/>
                </a:solidFill>
              </a:rPr>
              <a:t>	</a:t>
            </a:r>
            <a:r>
              <a:rPr lang="en-GB" dirty="0" smtClean="0">
                <a:solidFill>
                  <a:schemeClr val="tx1"/>
                </a:solidFill>
              </a:rPr>
              <a:t>Basic types.</a:t>
            </a:r>
          </a:p>
          <a:p>
            <a:pPr algn="l"/>
            <a:r>
              <a:rPr lang="en-GB" sz="3200" dirty="0" smtClean="0">
                <a:solidFill>
                  <a:schemeClr val="tx1"/>
                </a:solidFill>
              </a:rPr>
              <a:t>  Interfaces And Classes</a:t>
            </a:r>
          </a:p>
          <a:p>
            <a:pPr lvl="2" algn="l" rtl="0"/>
            <a:r>
              <a:rPr lang="en-GB" dirty="0" smtClean="0">
                <a:solidFill>
                  <a:schemeClr val="tx1"/>
                </a:solidFill>
              </a:rPr>
              <a:t>Understanding Interfaces and classes, defining new interfaces and classes.</a:t>
            </a:r>
          </a:p>
          <a:p>
            <a:pPr lvl="2" algn="l" rtl="0"/>
            <a:r>
              <a:rPr lang="en-GB" dirty="0" smtClean="0">
                <a:solidFill>
                  <a:schemeClr val="tx1"/>
                </a:solidFill>
              </a:rPr>
              <a:t>inheritance and implementation.</a:t>
            </a:r>
            <a:endParaRPr lang="en-GB" sz="3200" dirty="0">
              <a:solidFill>
                <a:schemeClr val="tx1"/>
              </a:solidFill>
            </a:endParaRPr>
          </a:p>
          <a:p>
            <a:pPr algn="l"/>
            <a:r>
              <a:rPr lang="en-GB" sz="3200" dirty="0" smtClean="0">
                <a:solidFill>
                  <a:schemeClr val="tx1"/>
                </a:solidFill>
              </a:rPr>
              <a:t> Functions</a:t>
            </a:r>
          </a:p>
          <a:p>
            <a:pPr lvl="1" algn="l" rtl="0"/>
            <a:r>
              <a:rPr lang="en-GB" sz="3600" dirty="0" smtClean="0">
                <a:solidFill>
                  <a:schemeClr val="tx1"/>
                </a:solidFill>
              </a:rPr>
              <a:t>	</a:t>
            </a:r>
            <a:r>
              <a:rPr lang="en-GB" sz="2400" dirty="0">
                <a:solidFill>
                  <a:schemeClr val="tx1"/>
                </a:solidFill>
              </a:rPr>
              <a:t>F</a:t>
            </a:r>
            <a:r>
              <a:rPr lang="en-GB" sz="2400" dirty="0" smtClean="0">
                <a:solidFill>
                  <a:schemeClr val="tx1"/>
                </a:solidFill>
              </a:rPr>
              <a:t>unctions</a:t>
            </a:r>
            <a:r>
              <a:rPr lang="en-GB" sz="2400" dirty="0">
                <a:solidFill>
                  <a:schemeClr val="tx1"/>
                </a:solidFill>
              </a:rPr>
              <a:t>, arrow functions and accessors.</a:t>
            </a:r>
            <a:r>
              <a:rPr lang="en-GB" sz="3600" dirty="0" smtClean="0">
                <a:solidFill>
                  <a:schemeClr val="tx1"/>
                </a:solidFill>
              </a:rPr>
              <a:t>	</a:t>
            </a:r>
          </a:p>
          <a:p>
            <a:pPr algn="l"/>
            <a:r>
              <a:rPr lang="en-GB" sz="3200" dirty="0" smtClean="0">
                <a:solidFill>
                  <a:schemeClr val="tx1"/>
                </a:solidFill>
              </a:rPr>
              <a:t>  Generics And Generics Constraints</a:t>
            </a:r>
          </a:p>
          <a:p>
            <a:pPr algn="l"/>
            <a:endParaRPr lang="en-GB" sz="3200" dirty="0" smtClean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Israel </a:t>
            </a:r>
            <a:r>
              <a:rPr lang="en-US" dirty="0" smtClean="0">
                <a:latin typeface="Corbel"/>
              </a:rPr>
              <a:t>Zablianov ©</a:t>
            </a:r>
            <a:r>
              <a:rPr lang="en-US" dirty="0" smtClean="0"/>
              <a:t>  2018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Interfaces provide a way to define the expected structure of the </a:t>
            </a:r>
            <a:r>
              <a:rPr lang="en-US" sz="3200" dirty="0" smtClean="0"/>
              <a:t>variable.</a:t>
            </a:r>
          </a:p>
          <a:p>
            <a:r>
              <a:rPr lang="en-US" sz="3200" dirty="0" smtClean="0"/>
              <a:t>Unlike </a:t>
            </a:r>
            <a:r>
              <a:rPr lang="en-US" sz="3200" dirty="0" smtClean="0"/>
              <a:t>static languages, there is no need to explicitly implement the interface – only match the interface </a:t>
            </a:r>
            <a:r>
              <a:rPr lang="en-US" sz="3200" dirty="0" smtClean="0"/>
              <a:t>structure (</a:t>
            </a:r>
            <a:r>
              <a:rPr lang="en-US" sz="3200" b="1" dirty="0" smtClean="0"/>
              <a:t>“</a:t>
            </a:r>
            <a:r>
              <a:rPr lang="en-US" sz="3200" b="1" dirty="0" smtClean="0"/>
              <a:t>duck</a:t>
            </a:r>
            <a:r>
              <a:rPr lang="en-US" sz="3200" dirty="0" smtClean="0"/>
              <a:t> typing</a:t>
            </a:r>
            <a:r>
              <a:rPr lang="en-US" sz="3200" b="1" dirty="0" smtClean="0"/>
              <a:t>”</a:t>
            </a:r>
            <a:r>
              <a:rPr lang="en-US" sz="3200" dirty="0" smtClean="0"/>
              <a:t>).</a:t>
            </a:r>
          </a:p>
          <a:p>
            <a:r>
              <a:rPr lang="en-US" sz="3200" dirty="0" smtClean="0"/>
              <a:t> </a:t>
            </a:r>
            <a:r>
              <a:rPr lang="en-US" sz="3200" dirty="0" smtClean="0"/>
              <a:t>Interfaces have no equivalent in </a:t>
            </a:r>
            <a:r>
              <a:rPr lang="en-US" sz="3200" dirty="0" smtClean="0"/>
              <a:t>JavaScript.</a:t>
            </a:r>
            <a:endParaRPr lang="he-IL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Examples: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interface</a:t>
            </a:r>
            <a:r>
              <a:rPr lang="en-US" dirty="0" smtClean="0"/>
              <a:t> </a:t>
            </a:r>
            <a:r>
              <a:rPr lang="en-US" dirty="0" smtClean="0"/>
              <a:t>Animal { </a:t>
            </a:r>
          </a:p>
          <a:p>
            <a:pPr>
              <a:buNone/>
            </a:pPr>
            <a:r>
              <a:rPr lang="en-US" dirty="0" smtClean="0"/>
              <a:t>	color: </a:t>
            </a:r>
            <a:r>
              <a:rPr lang="en-US" dirty="0" smtClean="0">
                <a:solidFill>
                  <a:srgbClr val="00B050"/>
                </a:solidFill>
              </a:rPr>
              <a:t>string</a:t>
            </a:r>
            <a:r>
              <a:rPr lang="en-US" dirty="0" smtClean="0"/>
              <a:t>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name: </a:t>
            </a:r>
            <a:r>
              <a:rPr lang="en-US" dirty="0" smtClean="0">
                <a:solidFill>
                  <a:srgbClr val="00B050"/>
                </a:solidFill>
              </a:rPr>
              <a:t>string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owner: </a:t>
            </a:r>
            <a:r>
              <a:rPr lang="en-US" dirty="0" smtClean="0">
                <a:solidFill>
                  <a:srgbClr val="00B050"/>
                </a:solidFill>
              </a:rPr>
              <a:t>string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height: </a:t>
            </a:r>
            <a:r>
              <a:rPr lang="en-US" dirty="0" smtClean="0">
                <a:solidFill>
                  <a:srgbClr val="00B050"/>
                </a:solidFill>
              </a:rPr>
              <a:t>number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isDomestic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00B050"/>
                </a:solidFill>
              </a:rPr>
              <a:t>boolean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 </a:t>
            </a:r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Optional </a:t>
            </a:r>
            <a:r>
              <a:rPr lang="en-US" sz="2800" dirty="0" smtClean="0"/>
              <a:t>Properties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Not </a:t>
            </a:r>
            <a:r>
              <a:rPr lang="en-US" sz="2000" dirty="0" smtClean="0"/>
              <a:t>all properties of an interface may be required. Some exist under certain conditions or may not be there at all.</a:t>
            </a:r>
            <a:endParaRPr lang="en-US" sz="2000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interface</a:t>
            </a:r>
            <a:r>
              <a:rPr lang="en-US" dirty="0" smtClean="0"/>
              <a:t> Animal { </a:t>
            </a:r>
          </a:p>
          <a:p>
            <a:pPr>
              <a:buNone/>
            </a:pPr>
            <a:r>
              <a:rPr lang="en-US" dirty="0" smtClean="0"/>
              <a:t>	color: </a:t>
            </a:r>
            <a:r>
              <a:rPr lang="en-US" dirty="0" smtClean="0">
                <a:solidFill>
                  <a:srgbClr val="00B050"/>
                </a:solidFill>
              </a:rPr>
              <a:t>string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name: </a:t>
            </a:r>
            <a:r>
              <a:rPr lang="en-US" dirty="0" smtClean="0">
                <a:solidFill>
                  <a:srgbClr val="00B050"/>
                </a:solidFill>
              </a:rPr>
              <a:t>string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owner?: </a:t>
            </a:r>
            <a:r>
              <a:rPr lang="en-US" dirty="0" smtClean="0">
                <a:solidFill>
                  <a:srgbClr val="00B050"/>
                </a:solidFill>
              </a:rPr>
              <a:t>string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height?: </a:t>
            </a:r>
            <a:r>
              <a:rPr lang="en-US" dirty="0" smtClean="0">
                <a:solidFill>
                  <a:srgbClr val="00B050"/>
                </a:solidFill>
              </a:rPr>
              <a:t>number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isDomestic</a:t>
            </a:r>
            <a:r>
              <a:rPr lang="en-US" dirty="0" smtClean="0"/>
              <a:t>?: </a:t>
            </a:r>
            <a:r>
              <a:rPr lang="en-US" dirty="0" err="1" smtClean="0">
                <a:solidFill>
                  <a:srgbClr val="00B050"/>
                </a:solidFill>
              </a:rPr>
              <a:t>boolean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Classes are the main building blocks of </a:t>
            </a:r>
            <a:r>
              <a:rPr lang="en-US" sz="2800" dirty="0" smtClean="0"/>
              <a:t>OOP.</a:t>
            </a:r>
          </a:p>
          <a:p>
            <a:r>
              <a:rPr lang="en-US" sz="2800" dirty="0" smtClean="0"/>
              <a:t>Starting with </a:t>
            </a:r>
            <a:r>
              <a:rPr lang="en-US" sz="2800" dirty="0" err="1" smtClean="0"/>
              <a:t>ECMAScript</a:t>
            </a:r>
            <a:r>
              <a:rPr lang="en-US" sz="2800" dirty="0" smtClean="0"/>
              <a:t> 2015, also known as </a:t>
            </a:r>
            <a:r>
              <a:rPr lang="en-US" sz="2800" dirty="0" err="1" smtClean="0"/>
              <a:t>ECMAScript</a:t>
            </a:r>
            <a:r>
              <a:rPr lang="en-US" sz="2800" dirty="0" smtClean="0"/>
              <a:t> 6, JavaScript </a:t>
            </a:r>
            <a:r>
              <a:rPr lang="en-US" sz="2800" dirty="0" smtClean="0"/>
              <a:t>also supports object-oriented </a:t>
            </a:r>
            <a:r>
              <a:rPr lang="en-US" sz="2800" dirty="0" smtClean="0"/>
              <a:t>class-based approach. In TypeScript, </a:t>
            </a:r>
            <a:r>
              <a:rPr lang="en-US" sz="2800" dirty="0" smtClean="0"/>
              <a:t>developers can use </a:t>
            </a:r>
            <a:r>
              <a:rPr lang="en-US" sz="2800" dirty="0" smtClean="0"/>
              <a:t>these </a:t>
            </a:r>
            <a:r>
              <a:rPr lang="en-US" sz="2800" dirty="0" smtClean="0"/>
              <a:t>techniques, </a:t>
            </a:r>
            <a:r>
              <a:rPr lang="en-US" sz="2800" dirty="0" smtClean="0"/>
              <a:t>and compile them down to JavaScript that works across all major browsers and </a:t>
            </a:r>
            <a:r>
              <a:rPr lang="en-US" sz="2800" dirty="0" smtClean="0"/>
              <a:t>platforms. </a:t>
            </a:r>
          </a:p>
          <a:p>
            <a:r>
              <a:rPr lang="en-US" sz="2800" dirty="0" smtClean="0"/>
              <a:t>Classes </a:t>
            </a:r>
            <a:r>
              <a:rPr lang="en-US" sz="2800" dirty="0" smtClean="0"/>
              <a:t>can derive from other classes, implement interfaces, and have </a:t>
            </a:r>
            <a:r>
              <a:rPr lang="en-US" sz="2800" dirty="0" smtClean="0"/>
              <a:t>access modifiers.</a:t>
            </a:r>
            <a:endParaRPr lang="he-I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Dog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implements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Animal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	color 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“”</a:t>
            </a:r>
            <a:r>
              <a:rPr lang="en-US" dirty="0" smtClean="0"/>
              <a:t>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name 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“”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constructor</a:t>
            </a:r>
            <a:r>
              <a:rPr lang="en-US" dirty="0" smtClean="0"/>
              <a:t>(color: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en-US" dirty="0" smtClean="0"/>
              <a:t>, name: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dirty="0" err="1" smtClean="0"/>
              <a:t>.color</a:t>
            </a:r>
            <a:r>
              <a:rPr lang="en-US" dirty="0" smtClean="0"/>
              <a:t> = color;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dirty="0" smtClean="0"/>
              <a:t>.name = name;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pic>
        <p:nvPicPr>
          <p:cNvPr id="3076" name="Picture 4" descr="C:\Users\israel\Desktop\classes-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6402388" cy="5124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Inheritance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TypeScript, we can use common object-oriented patterns. One of the most fundamental patterns in class-based programming is being able to extend existing classes to create new ones using inheritance.</a:t>
            </a:r>
            <a:endParaRPr lang="en-US" sz="2800" dirty="0" smtClean="0"/>
          </a:p>
          <a:p>
            <a:r>
              <a:rPr lang="en-US" sz="2800" dirty="0" smtClean="0"/>
              <a:t>Class </a:t>
            </a:r>
            <a:r>
              <a:rPr lang="en-US" sz="2800" dirty="0" smtClean="0"/>
              <a:t>inheritance is done via the extends </a:t>
            </a:r>
            <a:r>
              <a:rPr lang="en-US" sz="2800" dirty="0" smtClean="0"/>
              <a:t>keyword.</a:t>
            </a:r>
          </a:p>
          <a:p>
            <a:r>
              <a:rPr lang="en-US" sz="2800" dirty="0" smtClean="0"/>
              <a:t>Inheritance </a:t>
            </a:r>
            <a:r>
              <a:rPr lang="en-US" sz="2800" dirty="0" smtClean="0"/>
              <a:t>is based on prototype </a:t>
            </a:r>
            <a:r>
              <a:rPr lang="en-US" sz="2800" dirty="0" smtClean="0"/>
              <a:t>inheritance.</a:t>
            </a:r>
          </a:p>
          <a:p>
            <a:r>
              <a:rPr lang="en-US" sz="2800" dirty="0" smtClean="0"/>
              <a:t>Interface implementation is done </a:t>
            </a:r>
            <a:r>
              <a:rPr lang="en-US" sz="2800" dirty="0" smtClean="0"/>
              <a:t>via the implements </a:t>
            </a:r>
            <a:r>
              <a:rPr lang="en-US" sz="2800" dirty="0" smtClean="0"/>
              <a:t>keyword.</a:t>
            </a:r>
            <a:endParaRPr lang="he-I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Inheritance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Examples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pic>
        <p:nvPicPr>
          <p:cNvPr id="4098" name="Picture 2" descr="C:\Users\israel\Desktop\classes-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5191125" cy="2943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Just as </a:t>
            </a:r>
            <a:r>
              <a:rPr lang="en-US" sz="2800" dirty="0" smtClean="0"/>
              <a:t>in JavaScript, TypeScript functions can </a:t>
            </a:r>
            <a:r>
              <a:rPr lang="en-US" sz="2800" dirty="0" smtClean="0"/>
              <a:t>be</a:t>
            </a:r>
          </a:p>
          <a:p>
            <a:pPr>
              <a:buNone/>
            </a:pPr>
            <a:r>
              <a:rPr lang="en-US" sz="2800" dirty="0" smtClean="0"/>
              <a:t>created </a:t>
            </a:r>
            <a:r>
              <a:rPr lang="en-US" sz="2800" dirty="0" smtClean="0"/>
              <a:t>both as a named function or as an </a:t>
            </a:r>
            <a:r>
              <a:rPr lang="en-US" sz="2800" dirty="0" smtClean="0"/>
              <a:t>anonymous</a:t>
            </a:r>
          </a:p>
          <a:p>
            <a:pPr>
              <a:buNone/>
            </a:pPr>
            <a:r>
              <a:rPr lang="en-US" sz="2800" dirty="0" smtClean="0"/>
              <a:t>function.</a:t>
            </a:r>
          </a:p>
          <a:p>
            <a:endParaRPr lang="he-I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pic>
        <p:nvPicPr>
          <p:cNvPr id="5122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56992"/>
            <a:ext cx="6850062" cy="1990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Type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several ways to define function type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pic>
        <p:nvPicPr>
          <p:cNvPr id="6146" name="Picture 2" descr="C:\Users\israel\Desktop\sum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941168"/>
            <a:ext cx="8345487" cy="1371600"/>
          </a:xfrm>
          <a:prstGeom prst="rect">
            <a:avLst/>
          </a:prstGeom>
          <a:noFill/>
        </p:spPr>
      </p:pic>
      <p:pic>
        <p:nvPicPr>
          <p:cNvPr id="6147" name="Picture 3" descr="C:\Users\israel\Desktop\sum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132856"/>
            <a:ext cx="6630987" cy="1028700"/>
          </a:xfrm>
          <a:prstGeom prst="rect">
            <a:avLst/>
          </a:prstGeom>
          <a:noFill/>
        </p:spPr>
      </p:pic>
      <p:pic>
        <p:nvPicPr>
          <p:cNvPr id="6148" name="Picture 4" descr="C:\Users\israel\Desktop\sum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221088"/>
            <a:ext cx="8393113" cy="590550"/>
          </a:xfrm>
          <a:prstGeom prst="rect">
            <a:avLst/>
          </a:prstGeom>
          <a:noFill/>
        </p:spPr>
      </p:pic>
      <p:pic>
        <p:nvPicPr>
          <p:cNvPr id="6149" name="Picture 5" descr="C:\Users\israel\Desktop\sum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3356992"/>
            <a:ext cx="8174037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33670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sz="5400" dirty="0" smtClean="0"/>
              <a:t>Advanced TypeScript</a:t>
            </a:r>
          </a:p>
          <a:p>
            <a:r>
              <a:rPr lang="en-US" sz="3200" dirty="0"/>
              <a:t>Equality</a:t>
            </a:r>
          </a:p>
          <a:p>
            <a:r>
              <a:rPr lang="en-US" sz="3200" dirty="0"/>
              <a:t>References</a:t>
            </a:r>
          </a:p>
          <a:p>
            <a:r>
              <a:rPr lang="en-US" sz="3200" dirty="0"/>
              <a:t>Null and Undefined</a:t>
            </a:r>
          </a:p>
          <a:p>
            <a:r>
              <a:rPr lang="en-US" sz="3200" dirty="0"/>
              <a:t>t</a:t>
            </a:r>
            <a:r>
              <a:rPr lang="en-US" sz="3200" dirty="0" smtClean="0"/>
              <a:t>his Key word and Closure</a:t>
            </a:r>
          </a:p>
          <a:p>
            <a:r>
              <a:rPr lang="en-US" sz="3200" dirty="0"/>
              <a:t>v</a:t>
            </a:r>
            <a:r>
              <a:rPr lang="en-US" sz="3200" dirty="0" smtClean="0"/>
              <a:t>ar, let and const key words</a:t>
            </a:r>
          </a:p>
          <a:p>
            <a:r>
              <a:rPr lang="en-US" sz="3200" dirty="0"/>
              <a:t>Rest </a:t>
            </a:r>
            <a:r>
              <a:rPr lang="en-US" sz="3200" dirty="0" smtClean="0"/>
              <a:t>Parameters</a:t>
            </a:r>
          </a:p>
          <a:p>
            <a:r>
              <a:rPr lang="en-US" sz="3200" dirty="0" smtClean="0"/>
              <a:t>Spread operator</a:t>
            </a:r>
          </a:p>
          <a:p>
            <a:r>
              <a:rPr lang="en-US" sz="3200" dirty="0" smtClean="0"/>
              <a:t>Destructuring</a:t>
            </a:r>
          </a:p>
          <a:p>
            <a:r>
              <a:rPr lang="en-US" sz="3200" dirty="0"/>
              <a:t>f</a:t>
            </a:r>
            <a:r>
              <a:rPr lang="en-US" sz="3200" dirty="0" smtClean="0"/>
              <a:t>or, of, in key words and iterators</a:t>
            </a:r>
          </a:p>
          <a:p>
            <a:r>
              <a:rPr lang="en-US" sz="3200" dirty="0" smtClean="0"/>
              <a:t>Template strings</a:t>
            </a:r>
          </a:p>
          <a:p>
            <a:r>
              <a:rPr lang="en-US" sz="3200" dirty="0" smtClean="0"/>
              <a:t>Generators</a:t>
            </a:r>
          </a:p>
          <a:p>
            <a:r>
              <a:rPr lang="en-US" sz="3200" dirty="0" smtClean="0"/>
              <a:t>Promise and async await key words</a:t>
            </a:r>
          </a:p>
          <a:p>
            <a:r>
              <a:rPr lang="en-US" sz="3200" dirty="0" smtClean="0"/>
              <a:t>Enums and union types </a:t>
            </a:r>
            <a:endParaRPr lang="en-US" sz="3200" dirty="0"/>
          </a:p>
          <a:p>
            <a:r>
              <a:rPr lang="en-US" sz="3200" dirty="0" smtClean="0"/>
              <a:t>Casting and type assertion</a:t>
            </a:r>
            <a:endParaRPr lang="en-US" sz="3200" dirty="0"/>
          </a:p>
          <a:p>
            <a:r>
              <a:rPr lang="en-US" sz="3200" dirty="0"/>
              <a:t>t</a:t>
            </a:r>
            <a:r>
              <a:rPr lang="en-US" sz="3200" dirty="0" smtClean="0"/>
              <a:t>ypeof and instanceof key words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And much more…</a:t>
            </a:r>
            <a:endParaRPr lang="he-IL" sz="3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Functions  optional &amp; default parameters</a:t>
            </a:r>
            <a:endParaRPr lang="he-IL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</a:t>
            </a:r>
            <a:r>
              <a:rPr lang="en-US" sz="2000" dirty="0" smtClean="0"/>
              <a:t>TypeScript, every parameter is assumed to be required by </a:t>
            </a:r>
            <a:r>
              <a:rPr lang="en-US" sz="2000" dirty="0" smtClean="0"/>
              <a:t>the</a:t>
            </a:r>
          </a:p>
          <a:p>
            <a:r>
              <a:rPr lang="en-US" sz="2000" dirty="0" smtClean="0"/>
              <a:t>function.</a:t>
            </a:r>
          </a:p>
          <a:p>
            <a:r>
              <a:rPr lang="en-US" sz="2000" dirty="0" smtClean="0"/>
              <a:t>This </a:t>
            </a:r>
            <a:r>
              <a:rPr lang="en-US" sz="2000" dirty="0" smtClean="0"/>
              <a:t>doesn’t mean that it can’t be given </a:t>
            </a:r>
            <a:r>
              <a:rPr lang="en-US" sz="2000" dirty="0" smtClean="0"/>
              <a:t>null or</a:t>
            </a:r>
            <a:r>
              <a:rPr lang="en-US" sz="2000" dirty="0" smtClean="0"/>
              <a:t> </a:t>
            </a:r>
            <a:r>
              <a:rPr lang="en-US" sz="2000" dirty="0" smtClean="0"/>
              <a:t>undefined.</a:t>
            </a:r>
          </a:p>
          <a:p>
            <a:r>
              <a:rPr lang="en-US" sz="2000" dirty="0" smtClean="0"/>
              <a:t>The </a:t>
            </a:r>
            <a:r>
              <a:rPr lang="en-US" sz="2000" dirty="0" smtClean="0"/>
              <a:t>compiler also assumes that these parameters are the </a:t>
            </a:r>
            <a:r>
              <a:rPr lang="en-US" sz="2000" dirty="0" smtClean="0"/>
              <a:t>only</a:t>
            </a:r>
          </a:p>
          <a:p>
            <a:r>
              <a:rPr lang="en-US" sz="2000" dirty="0" smtClean="0"/>
              <a:t>parameters</a:t>
            </a:r>
          </a:p>
          <a:p>
            <a:r>
              <a:rPr lang="en-US" sz="2000" dirty="0" smtClean="0"/>
              <a:t>that </a:t>
            </a:r>
            <a:r>
              <a:rPr lang="en-US" sz="2000" dirty="0" smtClean="0"/>
              <a:t>will be passed to the function.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 smtClean="0"/>
              <a:t>short, the number of arguments given to a function has </a:t>
            </a:r>
            <a:r>
              <a:rPr lang="en-US" sz="2000" dirty="0" smtClean="0"/>
              <a:t>to</a:t>
            </a:r>
          </a:p>
          <a:p>
            <a:r>
              <a:rPr lang="en-US" sz="2000" dirty="0" smtClean="0"/>
              <a:t>match the number </a:t>
            </a:r>
            <a:r>
              <a:rPr lang="en-US" sz="2000" dirty="0" smtClean="0"/>
              <a:t>of parameters the function </a:t>
            </a:r>
            <a:r>
              <a:rPr lang="en-US" sz="2000" dirty="0" smtClean="0"/>
              <a:t>expects.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pic>
        <p:nvPicPr>
          <p:cNvPr id="7170" name="Picture 2" descr="C:\Users\israel\Desktop\erro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25144"/>
            <a:ext cx="7212013" cy="1390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Functions </a:t>
            </a:r>
            <a:r>
              <a:rPr lang="en-US" sz="3800" dirty="0" smtClean="0"/>
              <a:t>optional &amp; default parameters</a:t>
            </a:r>
            <a:endParaRPr lang="he-IL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JavaScript, every parameter is optional, and users may leave them off </a:t>
            </a:r>
            <a:r>
              <a:rPr lang="en-US" sz="2000" dirty="0" smtClean="0"/>
              <a:t>as</a:t>
            </a:r>
          </a:p>
          <a:p>
            <a:r>
              <a:rPr lang="en-US" sz="2000" dirty="0" smtClean="0"/>
              <a:t>they </a:t>
            </a:r>
            <a:r>
              <a:rPr lang="en-US" sz="2000" dirty="0" smtClean="0"/>
              <a:t>see fit. </a:t>
            </a:r>
            <a:endParaRPr lang="en-US" sz="2000" dirty="0" smtClean="0"/>
          </a:p>
          <a:p>
            <a:r>
              <a:rPr lang="en-US" sz="2000" dirty="0" smtClean="0"/>
              <a:t>When </a:t>
            </a:r>
            <a:r>
              <a:rPr lang="en-US" sz="2000" dirty="0" smtClean="0"/>
              <a:t>they do, their value is undefined. </a:t>
            </a:r>
            <a:endParaRPr lang="en-US" sz="2000" dirty="0" smtClean="0"/>
          </a:p>
          <a:p>
            <a:r>
              <a:rPr lang="en-US" sz="2000" dirty="0" smtClean="0"/>
              <a:t>We </a:t>
            </a:r>
            <a:r>
              <a:rPr lang="en-US" sz="2000" dirty="0" smtClean="0"/>
              <a:t>can get </a:t>
            </a:r>
            <a:r>
              <a:rPr lang="en-US" sz="2000" dirty="0" smtClean="0"/>
              <a:t>this functionality </a:t>
            </a:r>
            <a:r>
              <a:rPr lang="en-US" sz="2000" dirty="0" smtClean="0"/>
              <a:t>in TypeScript by adding a ? to the end </a:t>
            </a:r>
            <a:r>
              <a:rPr lang="en-US" sz="2000" dirty="0" smtClean="0"/>
              <a:t>of</a:t>
            </a:r>
          </a:p>
          <a:p>
            <a:r>
              <a:rPr lang="en-US" sz="2000" dirty="0" smtClean="0"/>
              <a:t>parameters </a:t>
            </a:r>
            <a:r>
              <a:rPr lang="en-US" sz="2000" dirty="0" smtClean="0"/>
              <a:t>we want </a:t>
            </a:r>
            <a:r>
              <a:rPr lang="en-US" sz="2000" dirty="0" smtClean="0"/>
              <a:t>to be </a:t>
            </a:r>
            <a:r>
              <a:rPr lang="en-US" sz="2000" dirty="0" smtClean="0"/>
              <a:t>optional.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For </a:t>
            </a:r>
            <a:r>
              <a:rPr lang="en-US" sz="2000" dirty="0" smtClean="0"/>
              <a:t>example, let’s say we want the last name parameter </a:t>
            </a:r>
            <a:r>
              <a:rPr lang="en-US" sz="2000" dirty="0" smtClean="0"/>
              <a:t>from</a:t>
            </a:r>
          </a:p>
          <a:p>
            <a:pPr>
              <a:buNone/>
            </a:pPr>
            <a:r>
              <a:rPr lang="en-US" sz="2000" dirty="0" smtClean="0"/>
              <a:t>above </a:t>
            </a:r>
            <a:r>
              <a:rPr lang="en-US" sz="2000" dirty="0" smtClean="0"/>
              <a:t>to be optional:</a:t>
            </a:r>
            <a:endParaRPr lang="he-I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pic>
        <p:nvPicPr>
          <p:cNvPr id="8194" name="Picture 2" descr="C:\Users\israel\Desktop\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221088"/>
            <a:ext cx="6783388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Functions </a:t>
            </a:r>
            <a:r>
              <a:rPr lang="en-US" sz="3800" dirty="0" smtClean="0"/>
              <a:t>optional &amp; default </a:t>
            </a:r>
            <a:r>
              <a:rPr lang="en-US" sz="3800" dirty="0" smtClean="0"/>
              <a:t>parameters</a:t>
            </a:r>
            <a:endParaRPr lang="he-IL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TypeScript, we can also set a value that a parameter will be assigned if the user does not provide one, or if the user passes undefined in its place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These </a:t>
            </a:r>
            <a:r>
              <a:rPr lang="en-US" sz="2000" dirty="0" smtClean="0"/>
              <a:t>are called default-initialized parameters. </a:t>
            </a:r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Let’s </a:t>
            </a:r>
            <a:r>
              <a:rPr lang="en-US" sz="2000" dirty="0" smtClean="0"/>
              <a:t>take the previous example and default the last name to </a:t>
            </a:r>
            <a:r>
              <a:rPr lang="en-US" sz="2000" dirty="0" smtClean="0"/>
              <a:t>"Smith".</a:t>
            </a:r>
            <a:endParaRPr lang="he-I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pic>
        <p:nvPicPr>
          <p:cNvPr id="9219" name="Picture 3" descr="C:\Users\israel\Desktop\isra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717032"/>
            <a:ext cx="8240712" cy="1504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major part of software engineering is building components that not only have well-defined and consistent APIs, but are also reusable. </a:t>
            </a:r>
            <a:endParaRPr lang="en-US" sz="2000" dirty="0" smtClean="0"/>
          </a:p>
          <a:p>
            <a:r>
              <a:rPr lang="en-US" sz="2000" dirty="0" smtClean="0"/>
              <a:t>Generics is the capability to create components that can work with </a:t>
            </a:r>
            <a:r>
              <a:rPr lang="en-US" sz="2000" dirty="0" smtClean="0"/>
              <a:t>a variety </a:t>
            </a:r>
            <a:r>
              <a:rPr lang="en-US" sz="2000" dirty="0" smtClean="0"/>
              <a:t>of </a:t>
            </a:r>
            <a:r>
              <a:rPr lang="en-US" sz="2000" dirty="0" smtClean="0"/>
              <a:t>types.</a:t>
            </a:r>
            <a:endParaRPr lang="en-US" sz="2000" dirty="0" smtClean="0"/>
          </a:p>
          <a:p>
            <a:r>
              <a:rPr lang="en-US" sz="2000" dirty="0" err="1" smtClean="0"/>
              <a:t>TypeScript’s</a:t>
            </a:r>
            <a:r>
              <a:rPr lang="en-US" sz="2000" dirty="0" smtClean="0"/>
              <a:t> </a:t>
            </a:r>
            <a:r>
              <a:rPr lang="en-US" sz="2000" dirty="0" smtClean="0"/>
              <a:t>generics does not </a:t>
            </a:r>
            <a:r>
              <a:rPr lang="en-US" sz="2000" dirty="0" err="1" smtClean="0"/>
              <a:t>transpile</a:t>
            </a:r>
            <a:r>
              <a:rPr lang="en-US" sz="2000" dirty="0" smtClean="0"/>
              <a:t> to anything special than a regular </a:t>
            </a:r>
            <a:r>
              <a:rPr lang="en-US" sz="2000" dirty="0" smtClean="0"/>
              <a:t>object.</a:t>
            </a:r>
            <a:endParaRPr lang="he-I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pic>
        <p:nvPicPr>
          <p:cNvPr id="10242" name="Picture 2" descr="C:\Users\israel\Desktop\isra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717032"/>
            <a:ext cx="5495925" cy="2664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</a:t>
            </a:r>
            <a:r>
              <a:rPr lang="en-US" dirty="0" smtClean="0"/>
              <a:t>Constraints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Sometimes you want </a:t>
            </a:r>
            <a:r>
              <a:rPr lang="en-US" sz="2000" dirty="0" smtClean="0"/>
              <a:t>to write a generic </a:t>
            </a:r>
            <a:r>
              <a:rPr lang="en-US" sz="2000" dirty="0" smtClean="0"/>
              <a:t>function or class </a:t>
            </a:r>
            <a:r>
              <a:rPr lang="en-US" sz="2000" dirty="0" smtClean="0"/>
              <a:t>that works on a set of types where you have some knowledge about what capabilities that set of types will </a:t>
            </a:r>
            <a:r>
              <a:rPr lang="en-US" sz="2000" dirty="0" smtClean="0"/>
              <a:t>have.</a:t>
            </a:r>
          </a:p>
          <a:p>
            <a:r>
              <a:rPr lang="en-US" sz="2000" dirty="0" smtClean="0"/>
              <a:t>The generic type can have constraints which will allow only specific types to be used as the </a:t>
            </a:r>
            <a:r>
              <a:rPr lang="en-US" sz="2000" dirty="0" smtClean="0"/>
              <a:t>types.</a:t>
            </a:r>
          </a:p>
          <a:p>
            <a:endParaRPr lang="en-US" sz="2000" dirty="0" smtClean="0"/>
          </a:p>
          <a:p>
            <a:pPr>
              <a:buNone/>
            </a:pPr>
            <a:endParaRPr lang="he-I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pic>
        <p:nvPicPr>
          <p:cNvPr id="11267" name="Picture 3" descr="C:\Users\israel\Desktop\isra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284984"/>
            <a:ext cx="7602538" cy="30963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pic>
        <p:nvPicPr>
          <p:cNvPr id="12290" name="Picture 2" descr="C:\Users\israel\Desktop\isra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6672"/>
            <a:ext cx="7983538" cy="5629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 </a:t>
            </a:r>
            <a:r>
              <a:rPr lang="en-GB" dirty="0" smtClean="0"/>
              <a:t>TypeScript Overview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TypeScript is a superset of JavaScript </a:t>
            </a:r>
            <a:r>
              <a:rPr lang="en-US" dirty="0" smtClean="0"/>
              <a:t>that compiles to clean JavaScript </a:t>
            </a:r>
            <a:r>
              <a:rPr lang="en-US" dirty="0" smtClean="0"/>
              <a:t>output.</a:t>
            </a:r>
          </a:p>
          <a:p>
            <a:r>
              <a:rPr lang="en-US" dirty="0" smtClean="0"/>
              <a:t>JavaScript </a:t>
            </a:r>
            <a:r>
              <a:rPr lang="en-US" dirty="0" smtClean="0"/>
              <a:t>program is also a valid TypeScript </a:t>
            </a:r>
            <a:r>
              <a:rPr lang="en-US" dirty="0" smtClean="0"/>
              <a:t>program.</a:t>
            </a:r>
          </a:p>
          <a:p>
            <a:r>
              <a:rPr lang="en-US" dirty="0" smtClean="0"/>
              <a:t>TypeScript </a:t>
            </a:r>
            <a:r>
              <a:rPr lang="en-US" dirty="0" smtClean="0"/>
              <a:t>provides static typing</a:t>
            </a:r>
            <a:r>
              <a:rPr lang="en-US" dirty="0" smtClean="0"/>
              <a:t> through type annotations to enable </a:t>
            </a:r>
            <a:r>
              <a:rPr lang="en-US" dirty="0" smtClean="0"/>
              <a:t>type checking</a:t>
            </a:r>
            <a:r>
              <a:rPr lang="en-US" dirty="0" smtClean="0"/>
              <a:t> at </a:t>
            </a:r>
            <a:r>
              <a:rPr lang="en-US" dirty="0" smtClean="0"/>
              <a:t>compile time.</a:t>
            </a:r>
            <a:endParaRPr lang="en-US" dirty="0" smtClean="0"/>
          </a:p>
          <a:p>
            <a:r>
              <a:rPr lang="en-US" dirty="0" smtClean="0"/>
              <a:t>TypeScript was first made public in October 2012 (at version 0.8), after two years of internal development at </a:t>
            </a:r>
            <a:r>
              <a:rPr lang="en-US" dirty="0" smtClean="0"/>
              <a:t>Microsoft.</a:t>
            </a:r>
          </a:p>
          <a:p>
            <a:r>
              <a:rPr lang="en-US" dirty="0" smtClean="0"/>
              <a:t>TypeScript adds optional types to JavaScript that support tools for large-scale JavaScript applications for any browser, for any host, on any OS.</a:t>
            </a:r>
            <a:endParaRPr lang="en-GB" dirty="0" smtClean="0"/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TypeScript has a type system.</a:t>
            </a:r>
          </a:p>
          <a:p>
            <a:r>
              <a:rPr lang="en-GB" dirty="0" smtClean="0"/>
              <a:t>TypeScript providing </a:t>
            </a:r>
            <a:r>
              <a:rPr lang="en-GB" b="1" dirty="0" smtClean="0"/>
              <a:t>static typing</a:t>
            </a:r>
            <a:r>
              <a:rPr lang="en-GB" dirty="0" smtClean="0"/>
              <a:t>, meaning it only effects on compile time.</a:t>
            </a:r>
          </a:p>
          <a:p>
            <a:r>
              <a:rPr lang="en-GB" dirty="0" smtClean="0"/>
              <a:t>Examples: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pic>
        <p:nvPicPr>
          <p:cNvPr id="1026" name="Picture 2" descr="C:\Users\israel\Desktop\types-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84984"/>
            <a:ext cx="4924425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6002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pic>
        <p:nvPicPr>
          <p:cNvPr id="2050" name="Picture 2" descr="C:\Users\israel\Desktop\Type-err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5328592" cy="2088232"/>
          </a:xfrm>
          <a:prstGeom prst="rect">
            <a:avLst/>
          </a:prstGeom>
          <a:noFill/>
        </p:spPr>
      </p:pic>
      <p:pic>
        <p:nvPicPr>
          <p:cNvPr id="2051" name="Picture 3" descr="C:\Users\israel\OneDrive\תמונות\צילומי מסך\2018-11-10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1" y="3573016"/>
            <a:ext cx="5328592" cy="25522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basic types are</a:t>
            </a:r>
          </a:p>
          <a:p>
            <a:pPr lvl="1" algn="l" rtl="0"/>
            <a:r>
              <a:rPr lang="en-US" dirty="0" err="1" smtClean="0"/>
              <a:t>boolean</a:t>
            </a:r>
            <a:endParaRPr lang="en-US" dirty="0" smtClean="0"/>
          </a:p>
          <a:p>
            <a:pPr lvl="1" algn="l" rtl="0"/>
            <a:r>
              <a:rPr lang="en-US" dirty="0" smtClean="0"/>
              <a:t>number</a:t>
            </a:r>
          </a:p>
          <a:p>
            <a:pPr lvl="1" algn="l" rtl="0"/>
            <a:r>
              <a:rPr lang="en-US" dirty="0" smtClean="0"/>
              <a:t>s</a:t>
            </a:r>
            <a:r>
              <a:rPr lang="en-US" dirty="0" smtClean="0"/>
              <a:t>tring</a:t>
            </a:r>
          </a:p>
          <a:p>
            <a:pPr lvl="1" algn="l" rtl="0"/>
            <a:r>
              <a:rPr lang="en-US" dirty="0" smtClean="0"/>
              <a:t>a</a:t>
            </a:r>
            <a:r>
              <a:rPr lang="en-US" dirty="0" smtClean="0"/>
              <a:t>ny</a:t>
            </a:r>
          </a:p>
          <a:p>
            <a:pPr lvl="1" algn="l" rtl="0"/>
            <a:r>
              <a:rPr lang="en-US" dirty="0" smtClean="0"/>
              <a:t>v</a:t>
            </a:r>
            <a:r>
              <a:rPr lang="en-US" dirty="0" smtClean="0"/>
              <a:t>oid</a:t>
            </a:r>
          </a:p>
          <a:p>
            <a:pPr lvl="1" algn="l" rtl="0"/>
            <a:r>
              <a:rPr lang="en-US" dirty="0" smtClean="0"/>
              <a:t>[]</a:t>
            </a:r>
          </a:p>
          <a:p>
            <a:pPr lvl="1" algn="l" rtl="0"/>
            <a:r>
              <a:rPr lang="en-US" dirty="0" smtClean="0"/>
              <a:t>Date</a:t>
            </a:r>
          </a:p>
          <a:p>
            <a:pPr lvl="1" algn="l" rtl="0"/>
            <a:r>
              <a:rPr lang="en-US" dirty="0" smtClean="0"/>
              <a:t>object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oolean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 The most basic </a:t>
            </a:r>
            <a:r>
              <a:rPr lang="en-US" sz="2000" dirty="0" err="1" smtClean="0"/>
              <a:t>datatype</a:t>
            </a:r>
            <a:r>
              <a:rPr lang="en-US" sz="2000" dirty="0" smtClean="0"/>
              <a:t> is the simple true/false value, which JavaScript and TypeScript call a </a:t>
            </a:r>
            <a:r>
              <a:rPr lang="en-US" sz="2000" dirty="0" err="1" smtClean="0">
                <a:solidFill>
                  <a:srgbClr val="FF0000"/>
                </a:solidFill>
              </a:rPr>
              <a:t>boolean</a:t>
            </a:r>
            <a:r>
              <a:rPr lang="en-US" sz="2000" dirty="0" smtClean="0"/>
              <a:t> value.</a:t>
            </a:r>
            <a:endParaRPr lang="en-US" sz="2000" dirty="0" smtClean="0"/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umber </a:t>
            </a:r>
          </a:p>
          <a:p>
            <a:pPr>
              <a:buNone/>
            </a:pPr>
            <a:r>
              <a:rPr lang="en-US" sz="2000" dirty="0" smtClean="0"/>
              <a:t>	As </a:t>
            </a:r>
            <a:r>
              <a:rPr lang="en-US" sz="2000" dirty="0" smtClean="0"/>
              <a:t>in JavaScript, all numbers in TypeScript are floating point values.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These floating </a:t>
            </a:r>
            <a:r>
              <a:rPr lang="en-US" sz="2000" dirty="0" smtClean="0"/>
              <a:t>point numbers get the type </a:t>
            </a:r>
            <a:r>
              <a:rPr lang="en-US" sz="2000" dirty="0" smtClean="0">
                <a:solidFill>
                  <a:srgbClr val="FF0000"/>
                </a:solidFill>
              </a:rPr>
              <a:t>number</a:t>
            </a:r>
            <a:r>
              <a:rPr lang="en-US" sz="2000" dirty="0" smtClean="0"/>
              <a:t>. </a:t>
            </a:r>
            <a:endParaRPr lang="en-US" sz="2000" dirty="0" smtClean="0"/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tring</a:t>
            </a:r>
          </a:p>
          <a:p>
            <a:pPr>
              <a:buNone/>
            </a:pPr>
            <a:r>
              <a:rPr lang="en-US" sz="2000" dirty="0" smtClean="0"/>
              <a:t>	Just </a:t>
            </a:r>
            <a:r>
              <a:rPr lang="en-US" sz="2000" dirty="0" smtClean="0"/>
              <a:t>like JavaScript, TypeScript also uses double quotes (") or single quotes (') to surround </a:t>
            </a:r>
            <a:r>
              <a:rPr lang="en-US" sz="2000" dirty="0" smtClean="0">
                <a:solidFill>
                  <a:srgbClr val="FF0000"/>
                </a:solidFill>
              </a:rPr>
              <a:t>string</a:t>
            </a:r>
            <a:r>
              <a:rPr lang="en-US" sz="2000" dirty="0" smtClean="0"/>
              <a:t> data.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he-IL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[] – Array</a:t>
            </a:r>
          </a:p>
          <a:p>
            <a:pPr>
              <a:buNone/>
            </a:pPr>
            <a:r>
              <a:rPr lang="en-US" sz="2000" dirty="0" smtClean="0"/>
              <a:t>	 TypeScript, like JavaScript, allows you to work with arrays of </a:t>
            </a:r>
            <a:r>
              <a:rPr lang="en-US" sz="2000" dirty="0" smtClean="0"/>
              <a:t>values.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 let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list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0070C0"/>
                </a:solidFill>
              </a:rPr>
              <a:t>number</a:t>
            </a:r>
            <a:r>
              <a:rPr lang="en-US" sz="2000" dirty="0" smtClean="0"/>
              <a:t>[] = </a:t>
            </a:r>
            <a:r>
              <a:rPr lang="en-US" sz="2000" dirty="0" smtClean="0">
                <a:solidFill>
                  <a:srgbClr val="0070C0"/>
                </a:solidFill>
              </a:rPr>
              <a:t>[</a:t>
            </a:r>
            <a:r>
              <a:rPr lang="en-US" sz="2000" dirty="0" smtClean="0"/>
              <a:t>1, 2, 3</a:t>
            </a:r>
            <a:r>
              <a:rPr lang="en-US" sz="2000" dirty="0" smtClean="0">
                <a:solidFill>
                  <a:srgbClr val="0070C0"/>
                </a:solidFill>
              </a:rPr>
              <a:t>]</a:t>
            </a:r>
            <a:r>
              <a:rPr lang="en-US" sz="2000" dirty="0" smtClean="0"/>
              <a:t>;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any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/>
              <a:t>We </a:t>
            </a:r>
            <a:r>
              <a:rPr lang="en-US" sz="2000" dirty="0" smtClean="0"/>
              <a:t>may need to describe the type of variables that we do not know when we are writing an application.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These </a:t>
            </a:r>
            <a:r>
              <a:rPr lang="en-US" sz="2000" dirty="0" smtClean="0"/>
              <a:t>values may come from dynamic content, e.g. from the user or a 3rd party library.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In </a:t>
            </a:r>
            <a:r>
              <a:rPr lang="en-US" sz="2000" dirty="0" smtClean="0"/>
              <a:t>these cases, we want to opt-out of type-checking and let the values pass through compile-time checks.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To </a:t>
            </a:r>
            <a:r>
              <a:rPr lang="en-US" sz="2000" dirty="0" smtClean="0"/>
              <a:t>do so, we label these with the any type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he-I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oid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void</a:t>
            </a:r>
            <a:r>
              <a:rPr lang="en-US" sz="2000" dirty="0" smtClean="0"/>
              <a:t> is a little like the opposite of </a:t>
            </a:r>
            <a:r>
              <a:rPr lang="en-US" sz="2000" dirty="0" smtClean="0"/>
              <a:t>any, the </a:t>
            </a:r>
            <a:r>
              <a:rPr lang="en-US" sz="2000" dirty="0" smtClean="0"/>
              <a:t>absence of having any type at all.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You </a:t>
            </a:r>
            <a:r>
              <a:rPr lang="en-US" sz="2000" dirty="0" smtClean="0"/>
              <a:t>may commonly see this as the return type of functions that do not return a </a:t>
            </a:r>
            <a:r>
              <a:rPr lang="en-US" sz="2000" dirty="0" smtClean="0"/>
              <a:t>value.</a:t>
            </a: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warnUser</a:t>
            </a:r>
            <a:r>
              <a:rPr lang="en-US" sz="2000" dirty="0" smtClean="0"/>
              <a:t>(): 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/>
              <a:t>{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console</a:t>
            </a:r>
            <a:r>
              <a:rPr lang="en-US" sz="2000" dirty="0" smtClean="0">
                <a:solidFill>
                  <a:schemeClr val="tx2"/>
                </a:solidFill>
              </a:rPr>
              <a:t>.log</a:t>
            </a:r>
            <a:r>
              <a:rPr lang="en-US" sz="2000" dirty="0" smtClean="0"/>
              <a:t>("This is my warning message");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}</a:t>
            </a:r>
            <a:endParaRPr lang="he-IL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645</Words>
  <Application>Microsoft Office PowerPoint</Application>
  <PresentationFormat>On-screen Show (4:3)</PresentationFormat>
  <Paragraphs>188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Introduction to TypeScript </vt:lpstr>
      <vt:lpstr>Slide 2</vt:lpstr>
      <vt:lpstr> TypeScript Overview</vt:lpstr>
      <vt:lpstr>Types</vt:lpstr>
      <vt:lpstr>Types</vt:lpstr>
      <vt:lpstr>Types</vt:lpstr>
      <vt:lpstr>Types</vt:lpstr>
      <vt:lpstr>Types</vt:lpstr>
      <vt:lpstr>Types</vt:lpstr>
      <vt:lpstr>Interfaces</vt:lpstr>
      <vt:lpstr>Interfaces</vt:lpstr>
      <vt:lpstr>Interfaces</vt:lpstr>
      <vt:lpstr>Classes</vt:lpstr>
      <vt:lpstr>Classes</vt:lpstr>
      <vt:lpstr>Classes</vt:lpstr>
      <vt:lpstr>Class Inheritance</vt:lpstr>
      <vt:lpstr>Class Inheritance</vt:lpstr>
      <vt:lpstr>Functions</vt:lpstr>
      <vt:lpstr>Function Type</vt:lpstr>
      <vt:lpstr>Functions  optional &amp; default parameters</vt:lpstr>
      <vt:lpstr>Functions optional &amp; default parameters</vt:lpstr>
      <vt:lpstr>Functions optional &amp; default parameters</vt:lpstr>
      <vt:lpstr>Generics</vt:lpstr>
      <vt:lpstr>Generic Constraints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TypeScript</dc:title>
  <dc:creator>israel</dc:creator>
  <cp:lastModifiedBy>israel</cp:lastModifiedBy>
  <cp:revision>5</cp:revision>
  <dcterms:created xsi:type="dcterms:W3CDTF">2018-09-22T16:01:51Z</dcterms:created>
  <dcterms:modified xsi:type="dcterms:W3CDTF">2018-11-10T19:34:46Z</dcterms:modified>
</cp:coreProperties>
</file>