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307" r:id="rId3"/>
    <p:sldId id="257" r:id="rId4"/>
    <p:sldId id="304" r:id="rId5"/>
    <p:sldId id="296" r:id="rId6"/>
    <p:sldId id="306" r:id="rId7"/>
    <p:sldId id="297" r:id="rId8"/>
    <p:sldId id="298" r:id="rId9"/>
    <p:sldId id="299" r:id="rId10"/>
    <p:sldId id="300" r:id="rId11"/>
    <p:sldId id="301" r:id="rId12"/>
    <p:sldId id="303" r:id="rId13"/>
    <p:sldId id="30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Quantico" panose="02000000000000000000" pitchFamily="2" charset="77"/>
      <p:regular r:id="rId20"/>
      <p:bold r:id="rId21"/>
      <p:italic r:id="rId22"/>
      <p:boldItalic r:id="rId23"/>
    </p:embeddedFont>
    <p:embeddedFont>
      <p:font typeface="Titillium Web Light" panose="020F03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AFB"/>
    <a:srgbClr val="1A1A1A"/>
    <a:srgbClr val="3B3B3B"/>
    <a:srgbClr val="3D3D3D"/>
    <a:srgbClr val="0248C6"/>
    <a:srgbClr val="202329"/>
    <a:srgbClr val="08303F"/>
    <a:srgbClr val="373737"/>
    <a:srgbClr val="222222"/>
    <a:srgbClr val="5FD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171DD6-2702-4FCF-BC82-B343C2BCD5F6}">
  <a:tblStyle styleId="{25171DD6-2702-4FCF-BC82-B343C2BCD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AF98B6-0896-4745-9ED8-C8CFF3DE44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39"/>
  </p:normalViewPr>
  <p:slideViewPr>
    <p:cSldViewPr snapToGrid="0" snapToObjects="1">
      <p:cViewPr varScale="1">
        <p:scale>
          <a:sx n="184" d="100"/>
          <a:sy n="184" d="100"/>
        </p:scale>
        <p:origin x="17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119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2833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6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60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36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008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093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56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1443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70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9" name="Google Shape;43;p6">
            <a:extLst>
              <a:ext uri="{FF2B5EF4-FFF2-40B4-BE49-F238E27FC236}">
                <a16:creationId xmlns:a16="http://schemas.microsoft.com/office/drawing/2014/main" id="{EA58DA30-F78B-A148-A0B3-EAE2C69DC86B}"/>
              </a:ext>
            </a:extLst>
          </p:cNvPr>
          <p:cNvSpPr txBox="1">
            <a:spLocks/>
          </p:cNvSpPr>
          <p:nvPr userDrawn="1"/>
        </p:nvSpPr>
        <p:spPr>
          <a:xfrm>
            <a:off x="8378760" y="46851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86000">
              <a:srgbClr val="002060">
                <a:lumMod val="75095"/>
                <a:lumOff val="24905"/>
              </a:srgbClr>
            </a:gs>
            <a:gs pos="100000">
              <a:srgbClr val="0070C0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1A1A1A"/>
            </a:gs>
            <a:gs pos="100000">
              <a:srgbClr val="1A1A1A"/>
            </a:gs>
            <a:gs pos="55000">
              <a:srgbClr val="3B3B3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4AE8014E-2F8A-9B43-9C6A-3F41E4DA4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2581" y="1399846"/>
            <a:ext cx="3398837" cy="29989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213AD8-C243-DE42-BF91-BEB5A5A95F1E}"/>
              </a:ext>
            </a:extLst>
          </p:cNvPr>
          <p:cNvSpPr txBox="1"/>
          <p:nvPr/>
        </p:nvSpPr>
        <p:spPr>
          <a:xfrm>
            <a:off x="3130008" y="595746"/>
            <a:ext cx="288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3600" dirty="0">
                <a:solidFill>
                  <a:srgbClr val="61DAFB"/>
                </a:solidFill>
              </a:rPr>
              <a:t>React Native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React Native vs Web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18" name="Google Shape;93;p14">
            <a:extLst>
              <a:ext uri="{FF2B5EF4-FFF2-40B4-BE49-F238E27FC236}">
                <a16:creationId xmlns:a16="http://schemas.microsoft.com/office/drawing/2014/main" id="{E812D276-4F02-D04D-B841-728A8B7C15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5249" y="1778261"/>
            <a:ext cx="3492841" cy="22764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/>
              <a:t>Core Components / Tags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/>
              <a:t>Styling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/>
              <a:t>Web API’s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/>
              <a:t>JS Engine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58334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React Native vs Web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CD88B64-1A46-CC42-A55C-A56E09033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93107"/>
              </p:ext>
            </p:extLst>
          </p:nvPr>
        </p:nvGraphicFramePr>
        <p:xfrm>
          <a:off x="975200" y="2254150"/>
          <a:ext cx="3596750" cy="2119944"/>
        </p:xfrm>
        <a:graphic>
          <a:graphicData uri="http://schemas.openxmlformats.org/drawingml/2006/table">
            <a:tbl>
              <a:tblPr firstRow="1" bandRow="1">
                <a:tableStyleId>{25171DD6-2702-4FCF-BC82-B343C2BCD5F6}</a:tableStyleId>
              </a:tblPr>
              <a:tblGrid>
                <a:gridCol w="1798375">
                  <a:extLst>
                    <a:ext uri="{9D8B030D-6E8A-4147-A177-3AD203B41FA5}">
                      <a16:colId xmlns:a16="http://schemas.microsoft.com/office/drawing/2014/main" val="433244557"/>
                    </a:ext>
                  </a:extLst>
                </a:gridCol>
                <a:gridCol w="1798375">
                  <a:extLst>
                    <a:ext uri="{9D8B030D-6E8A-4147-A177-3AD203B41FA5}">
                      <a16:colId xmlns:a16="http://schemas.microsoft.com/office/drawing/2014/main" val="1314666780"/>
                    </a:ext>
                  </a:extLst>
                </a:gridCol>
              </a:tblGrid>
              <a:tr h="6365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L" sz="1400" dirty="0">
                          <a:solidFill>
                            <a:schemeClr val="bg1"/>
                          </a:solidFill>
                        </a:rPr>
                        <a:t>React Native</a:t>
                      </a:r>
                    </a:p>
                    <a:p>
                      <a:pPr algn="ctr"/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7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L" sz="1400" dirty="0">
                          <a:solidFill>
                            <a:schemeClr val="bg1"/>
                          </a:solidFill>
                        </a:rPr>
                        <a:t>Web</a:t>
                      </a:r>
                    </a:p>
                    <a:p>
                      <a:pPr algn="ctr"/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73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7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L" sz="1200" dirty="0">
                          <a:solidFill>
                            <a:schemeClr val="bg1"/>
                          </a:solidFill>
                        </a:rPr>
                        <a:t>View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7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>
                          <a:solidFill>
                            <a:schemeClr val="bg1"/>
                          </a:solidFill>
                        </a:rPr>
                        <a:t>div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73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94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L" sz="1200" dirty="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7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>
                          <a:solidFill>
                            <a:schemeClr val="bg1"/>
                          </a:solidFill>
                        </a:rPr>
                        <a:t>span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73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L" sz="1200" dirty="0">
                          <a:solidFill>
                            <a:schemeClr val="bg1"/>
                          </a:solidFill>
                        </a:rPr>
                        <a:t>TextInput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7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>
                          <a:solidFill>
                            <a:schemeClr val="bg1"/>
                          </a:solidFill>
                        </a:rPr>
                        <a:t>input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73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87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L" sz="1200" dirty="0">
                          <a:solidFill>
                            <a:schemeClr val="bg1"/>
                          </a:solidFill>
                        </a:rPr>
                        <a:t>Image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7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>
                          <a:solidFill>
                            <a:schemeClr val="bg1"/>
                          </a:solidFill>
                        </a:rPr>
                        <a:t>img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73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16106"/>
                  </a:ext>
                </a:extLst>
              </a:tr>
            </a:tbl>
          </a:graphicData>
        </a:graphic>
      </p:graphicFrame>
      <p:sp>
        <p:nvSpPr>
          <p:cNvPr id="18" name="Google Shape;93;p14">
            <a:extLst>
              <a:ext uri="{FF2B5EF4-FFF2-40B4-BE49-F238E27FC236}">
                <a16:creationId xmlns:a16="http://schemas.microsoft.com/office/drawing/2014/main" id="{E812D276-4F02-D04D-B841-728A8B7C15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5249" y="1778261"/>
            <a:ext cx="3492841" cy="2276439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b="1" dirty="0"/>
              <a:t>Core Components / Tags</a:t>
            </a:r>
          </a:p>
        </p:txBody>
      </p:sp>
    </p:spTree>
    <p:extLst>
      <p:ext uri="{BB962C8B-B14F-4D97-AF65-F5344CB8AC3E}">
        <p14:creationId xmlns:p14="http://schemas.microsoft.com/office/powerpoint/2010/main" val="393226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it looks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B3817-2E5A-2946-9C45-9A1EF06B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38" y="1650244"/>
            <a:ext cx="1832773" cy="3023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651CD-A932-6845-8C69-BAB66B4FA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891" y="6233"/>
            <a:ext cx="3990109" cy="513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React Native at Wix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0097ED52-C613-924D-9B4C-97531983D7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5248" y="1778261"/>
            <a:ext cx="4060879" cy="28953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/>
              <a:t>RNUI - </a:t>
            </a:r>
            <a:r>
              <a:rPr lang="en-US" sz="1000" dirty="0"/>
              <a:t>UI Toolset &amp; Components Library </a:t>
            </a:r>
            <a:br>
              <a:rPr lang="en-US" sz="1000" dirty="0"/>
            </a:br>
            <a:r>
              <a:rPr lang="en-US" sz="1000" dirty="0"/>
              <a:t>for React Native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/>
              <a:t>react-native-calendars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/>
              <a:t>react-native-navigation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/>
              <a:t>Detox - </a:t>
            </a:r>
            <a:r>
              <a:rPr lang="en-US" sz="1000" dirty="0"/>
              <a:t>automation framework </a:t>
            </a:r>
            <a:br>
              <a:rPr lang="en-US" sz="1000" dirty="0"/>
            </a:br>
            <a:r>
              <a:rPr lang="en-US" sz="1000" dirty="0"/>
              <a:t>for native and React Native apps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2F8A4-B3F4-3A46-A5DA-210EF838D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122" y="0"/>
            <a:ext cx="4060879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745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56378" y="98598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Introduction To React Native</a:t>
            </a:r>
            <a:endParaRPr sz="4200" dirty="0"/>
          </a:p>
        </p:txBody>
      </p:sp>
      <p:sp>
        <p:nvSpPr>
          <p:cNvPr id="4" name="Google Shape;86;p13">
            <a:extLst>
              <a:ext uri="{FF2B5EF4-FFF2-40B4-BE49-F238E27FC236}">
                <a16:creationId xmlns:a16="http://schemas.microsoft.com/office/drawing/2014/main" id="{EBA92B3F-BD5E-214F-91BA-2F475CA04D73}"/>
              </a:ext>
            </a:extLst>
          </p:cNvPr>
          <p:cNvSpPr txBox="1">
            <a:spLocks/>
          </p:cNvSpPr>
          <p:nvPr/>
        </p:nvSpPr>
        <p:spPr>
          <a:xfrm>
            <a:off x="2379058" y="1991850"/>
            <a:ext cx="5670720" cy="11598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sz="2000" dirty="0"/>
              <a:t>Israel Zablianov</a:t>
            </a:r>
          </a:p>
          <a:p>
            <a:r>
              <a:rPr lang="en-US" sz="2000" dirty="0"/>
              <a:t>Frontend Developer, Wix B2B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3CC9E-C1D7-3841-9525-199A9B62B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26" t="4055" r="17912" b="33151"/>
          <a:stretch/>
        </p:blipFill>
        <p:spPr>
          <a:xfrm>
            <a:off x="1083701" y="2127593"/>
            <a:ext cx="907686" cy="888313"/>
          </a:xfrm>
          <a:prstGeom prst="ellipse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2602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002060">
                <a:lumMod val="75095"/>
                <a:lumOff val="24905"/>
              </a:srgbClr>
            </a:gs>
            <a:gs pos="100000">
              <a:srgbClr val="0070C0"/>
            </a:gs>
            <a:gs pos="100000">
              <a:schemeClr val="accent1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React Native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50" y="1807945"/>
            <a:ext cx="7011589" cy="18766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/>
              <a:t>Build cross platform application using JavaScript and React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/>
              <a:t>Supports multiple targets, e.g. Android, IOS, WEB, macOS, </a:t>
            </a:r>
            <a:r>
              <a:rPr lang="en-US" sz="1800" dirty="0" err="1"/>
              <a:t>tvOS</a:t>
            </a:r>
            <a:r>
              <a:rPr lang="en-US" sz="1800" dirty="0"/>
              <a:t>, Windows etc.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sz="1600" dirty="0"/>
              <a:t>Released by Facebook In Mar 27, 2015 as an open source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1800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React Native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4" y="1575124"/>
            <a:ext cx="6201381" cy="30373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/>
              <a:t>Learn once write anywhere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/>
              <a:t>Code reuse and cost saving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/>
              <a:t>React and JS ecosystem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/>
              <a:t>Written in JS, rendered with native code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/>
              <a:t>Multiple Targets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30681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Who’s using React Native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F5133F-EED8-724E-B1A8-8376D192B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50" y="1723313"/>
            <a:ext cx="752850" cy="752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8DFCD4-D023-D54D-B911-AC1422882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078" y="1723313"/>
            <a:ext cx="752850" cy="7528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D157443-0FD2-C440-AC8F-E6D1AC38F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924" y="1671497"/>
            <a:ext cx="752400" cy="8564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B108CE-1793-9D43-AFA8-C7C5CCC0B7DD}"/>
              </a:ext>
            </a:extLst>
          </p:cNvPr>
          <p:cNvSpPr txBox="1"/>
          <p:nvPr/>
        </p:nvSpPr>
        <p:spPr>
          <a:xfrm>
            <a:off x="866606" y="251344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1F4F9E-C419-B940-834A-931CD35F5129}"/>
              </a:ext>
            </a:extLst>
          </p:cNvPr>
          <p:cNvSpPr txBox="1"/>
          <p:nvPr/>
        </p:nvSpPr>
        <p:spPr>
          <a:xfrm>
            <a:off x="2428434" y="2513449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Instagram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C4ED73-EB8C-064F-82F7-185D028F8D89}"/>
              </a:ext>
            </a:extLst>
          </p:cNvPr>
          <p:cNvSpPr txBox="1"/>
          <p:nvPr/>
        </p:nvSpPr>
        <p:spPr>
          <a:xfrm>
            <a:off x="4022831" y="251836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Shopify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1B79E32-6AD5-8045-858F-9EA656461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0059" y="1775579"/>
            <a:ext cx="752400" cy="752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0D810B4-992B-FD40-90BF-70A9AE6DA4B2}"/>
              </a:ext>
            </a:extLst>
          </p:cNvPr>
          <p:cNvSpPr txBox="1"/>
          <p:nvPr/>
        </p:nvSpPr>
        <p:spPr>
          <a:xfrm>
            <a:off x="5380254" y="2540178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Discord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8A5ED89-A52C-064B-A682-3B63A3B845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194" y="1761049"/>
            <a:ext cx="752400" cy="752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6EAA47C-D9E8-8E45-B63C-2708FC5C3EA2}"/>
              </a:ext>
            </a:extLst>
          </p:cNvPr>
          <p:cNvSpPr txBox="1"/>
          <p:nvPr/>
        </p:nvSpPr>
        <p:spPr>
          <a:xfrm>
            <a:off x="6867251" y="254344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Tesla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8A0DF77-7C88-0B40-B6E9-D359E22510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700" y="3417383"/>
            <a:ext cx="752400" cy="752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1F3F308-8388-904B-B325-042C1EE0AC5E}"/>
              </a:ext>
            </a:extLst>
          </p:cNvPr>
          <p:cNvSpPr txBox="1"/>
          <p:nvPr/>
        </p:nvSpPr>
        <p:spPr>
          <a:xfrm>
            <a:off x="1010074" y="416978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Skype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DB54299-909A-4D49-9627-E4F9575E04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7528" y="3417383"/>
            <a:ext cx="752400" cy="752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1A5C358-EE10-E54F-B04E-D54DA53D460C}"/>
              </a:ext>
            </a:extLst>
          </p:cNvPr>
          <p:cNvSpPr txBox="1"/>
          <p:nvPr/>
        </p:nvSpPr>
        <p:spPr>
          <a:xfrm>
            <a:off x="2467707" y="4169783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Pinterest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AF1FA70-1BDE-9F48-A831-0BF0A77A5E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5160" y="3417383"/>
            <a:ext cx="752400" cy="752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7C9C3FC-8D47-8A4A-B304-43B2797EFAA4}"/>
              </a:ext>
            </a:extLst>
          </p:cNvPr>
          <p:cNvSpPr txBox="1"/>
          <p:nvPr/>
        </p:nvSpPr>
        <p:spPr>
          <a:xfrm>
            <a:off x="4133731" y="4169783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Wix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80D0E25-0788-A848-B695-567D7E5330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9298" y="3417383"/>
            <a:ext cx="752400" cy="752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2587947-7E48-3043-A813-7B84812515B5}"/>
              </a:ext>
            </a:extLst>
          </p:cNvPr>
          <p:cNvSpPr txBox="1"/>
          <p:nvPr/>
        </p:nvSpPr>
        <p:spPr>
          <a:xfrm>
            <a:off x="5330429" y="4190541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Salesforce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1182985-D0F5-B642-8ACB-E7904A1E6B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02194" y="3420180"/>
            <a:ext cx="746805" cy="746805"/>
          </a:xfrm>
          <a:prstGeom prst="round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B367F65-ECC1-954E-B8EC-090439E8F5D8}"/>
              </a:ext>
            </a:extLst>
          </p:cNvPr>
          <p:cNvSpPr txBox="1"/>
          <p:nvPr/>
        </p:nvSpPr>
        <p:spPr>
          <a:xfrm>
            <a:off x="6748691" y="416978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Walmart</a:t>
            </a:r>
          </a:p>
        </p:txBody>
      </p:sp>
    </p:spTree>
    <p:extLst>
      <p:ext uri="{BB962C8B-B14F-4D97-AF65-F5344CB8AC3E}">
        <p14:creationId xmlns:p14="http://schemas.microsoft.com/office/powerpoint/2010/main" val="185663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AFA9B5-DF28-0048-97BA-23969EED1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185"/>
            <a:ext cx="9144000" cy="51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5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does React Native work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4" y="1575125"/>
            <a:ext cx="5813453" cy="16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/>
              <a:t>Each platform has a native entry point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/>
              <a:t>All JS code is bundled to a single file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/>
              <a:t>The native entry point will invoke the bundled JS file in a separated thread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/>
              <a:t>Communicate with the native threads using React Native bridge</a:t>
            </a:r>
          </a:p>
          <a:p>
            <a:pPr marL="342900" indent="-342900">
              <a:buClr>
                <a:schemeClr val="dk1"/>
              </a:buClr>
              <a:buSzPts val="1100"/>
            </a:pPr>
            <a:endParaRPr lang="en-US" sz="1400" dirty="0"/>
          </a:p>
          <a:p>
            <a:pPr marL="342900" indent="-342900">
              <a:buClr>
                <a:schemeClr val="dk1"/>
              </a:buClr>
              <a:buSzPts val="1100"/>
            </a:pPr>
            <a:endParaRPr sz="1400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FC7C6E-2387-514D-B922-29A8CD60F627}"/>
              </a:ext>
            </a:extLst>
          </p:cNvPr>
          <p:cNvCxnSpPr>
            <a:cxnSpLocks/>
          </p:cNvCxnSpPr>
          <p:nvPr/>
        </p:nvCxnSpPr>
        <p:spPr>
          <a:xfrm>
            <a:off x="2568522" y="3749822"/>
            <a:ext cx="4309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08D2FF-5547-FF4C-B61E-73BC26662A3B}"/>
              </a:ext>
            </a:extLst>
          </p:cNvPr>
          <p:cNvCxnSpPr/>
          <p:nvPr/>
        </p:nvCxnSpPr>
        <p:spPr>
          <a:xfrm>
            <a:off x="5015345" y="3749821"/>
            <a:ext cx="4309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F12371-D85B-244F-8B3F-74A129BF0109}"/>
              </a:ext>
            </a:extLst>
          </p:cNvPr>
          <p:cNvSpPr txBox="1"/>
          <p:nvPr/>
        </p:nvSpPr>
        <p:spPr>
          <a:xfrm>
            <a:off x="2520779" y="3503600"/>
            <a:ext cx="52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00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9D387E-BC56-364E-B2E3-1DE7F7FC77F1}"/>
              </a:ext>
            </a:extLst>
          </p:cNvPr>
          <p:cNvSpPr txBox="1"/>
          <p:nvPr/>
        </p:nvSpPr>
        <p:spPr>
          <a:xfrm>
            <a:off x="4966854" y="3503600"/>
            <a:ext cx="52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00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17CF01D-F118-1C44-83AB-1AF4BF6A016F}"/>
              </a:ext>
            </a:extLst>
          </p:cNvPr>
          <p:cNvSpPr/>
          <p:nvPr/>
        </p:nvSpPr>
        <p:spPr>
          <a:xfrm>
            <a:off x="975250" y="3322978"/>
            <a:ext cx="1289968" cy="723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rgbClr val="0248C6"/>
                </a:solidFill>
              </a:rPr>
              <a:t>JS Thread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EF9DCEF-5337-CB44-AD87-F530646412C3}"/>
              </a:ext>
            </a:extLst>
          </p:cNvPr>
          <p:cNvSpPr/>
          <p:nvPr/>
        </p:nvSpPr>
        <p:spPr>
          <a:xfrm>
            <a:off x="5774796" y="3325525"/>
            <a:ext cx="1289968" cy="723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200" dirty="0">
              <a:solidFill>
                <a:srgbClr val="0248C6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998C5B-A8D1-1A48-A2C9-178F5C503DC8}"/>
              </a:ext>
            </a:extLst>
          </p:cNvPr>
          <p:cNvSpPr/>
          <p:nvPr/>
        </p:nvSpPr>
        <p:spPr>
          <a:xfrm>
            <a:off x="3302813" y="3322978"/>
            <a:ext cx="1289968" cy="723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rgbClr val="0248C6"/>
                </a:solidFill>
              </a:rPr>
              <a:t>Bridge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F402A9-5D30-074E-B1CD-E45A4F1060DB}"/>
              </a:ext>
            </a:extLst>
          </p:cNvPr>
          <p:cNvSpPr txBox="1"/>
          <p:nvPr/>
        </p:nvSpPr>
        <p:spPr>
          <a:xfrm>
            <a:off x="5820129" y="3593745"/>
            <a:ext cx="1199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000" dirty="0">
                <a:solidFill>
                  <a:srgbClr val="0248C6"/>
                </a:solidFill>
              </a:rPr>
              <a:t>Main (UI) thread</a:t>
            </a:r>
          </a:p>
          <a:p>
            <a:pPr algn="ctr"/>
            <a:endParaRPr lang="en-IL" sz="1000" dirty="0">
              <a:solidFill>
                <a:srgbClr val="0248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4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002060">
                <a:lumMod val="75095"/>
                <a:lumOff val="24905"/>
              </a:srgbClr>
            </a:gs>
            <a:gs pos="100000">
              <a:srgbClr val="0070C0"/>
            </a:gs>
            <a:gs pos="100000">
              <a:schemeClr val="accent1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>
            <a:extLst>
              <a:ext uri="{FF2B5EF4-FFF2-40B4-BE49-F238E27FC236}">
                <a16:creationId xmlns:a16="http://schemas.microsoft.com/office/drawing/2014/main" id="{EBA92B3F-BD5E-214F-91BA-2F475CA04D73}"/>
              </a:ext>
            </a:extLst>
          </p:cNvPr>
          <p:cNvSpPr txBox="1">
            <a:spLocks/>
          </p:cNvSpPr>
          <p:nvPr/>
        </p:nvSpPr>
        <p:spPr>
          <a:xfrm>
            <a:off x="856378" y="1837916"/>
            <a:ext cx="7193400" cy="11598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 lang="en-US" sz="1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8E6E3C-6D38-A14C-A2AB-0A8A5D5E1C50}"/>
              </a:ext>
            </a:extLst>
          </p:cNvPr>
          <p:cNvSpPr/>
          <p:nvPr/>
        </p:nvSpPr>
        <p:spPr>
          <a:xfrm>
            <a:off x="1766455" y="1433945"/>
            <a:ext cx="1378527" cy="2570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255C9A7-FBFF-DC48-8647-F51188FD2930}"/>
              </a:ext>
            </a:extLst>
          </p:cNvPr>
          <p:cNvSpPr/>
          <p:nvPr/>
        </p:nvSpPr>
        <p:spPr>
          <a:xfrm>
            <a:off x="5673437" y="1433944"/>
            <a:ext cx="1378527" cy="2570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29606F-41D5-204C-BFA0-768B0C3A73E4}"/>
              </a:ext>
            </a:extLst>
          </p:cNvPr>
          <p:cNvSpPr txBox="1"/>
          <p:nvPr/>
        </p:nvSpPr>
        <p:spPr>
          <a:xfrm>
            <a:off x="1766453" y="977903"/>
            <a:ext cx="137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800" dirty="0">
                <a:solidFill>
                  <a:schemeClr val="bg1"/>
                </a:solidFill>
              </a:rPr>
              <a:t>UI Element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534A5-7C9B-5442-B75F-3844CD09AC0F}"/>
              </a:ext>
            </a:extLst>
          </p:cNvPr>
          <p:cNvSpPr txBox="1"/>
          <p:nvPr/>
        </p:nvSpPr>
        <p:spPr>
          <a:xfrm>
            <a:off x="5673436" y="982164"/>
            <a:ext cx="137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800" dirty="0">
                <a:solidFill>
                  <a:schemeClr val="bg1"/>
                </a:solidFill>
              </a:rPr>
              <a:t>JS Thread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34FBB8C-B120-0642-80EF-054A6FEC0E08}"/>
              </a:ext>
            </a:extLst>
          </p:cNvPr>
          <p:cNvSpPr/>
          <p:nvPr/>
        </p:nvSpPr>
        <p:spPr>
          <a:xfrm flipV="1">
            <a:off x="3373582" y="2212992"/>
            <a:ext cx="2008909" cy="96981"/>
          </a:xfrm>
          <a:prstGeom prst="leftArrow">
            <a:avLst/>
          </a:prstGeom>
          <a:solidFill>
            <a:schemeClr val="bg1"/>
          </a:solidFill>
          <a:ln w="9525">
            <a:solidFill>
              <a:srgbClr val="0248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C561380-0CA0-E54C-BCBE-A67207FEDDD8}"/>
              </a:ext>
            </a:extLst>
          </p:cNvPr>
          <p:cNvSpPr/>
          <p:nvPr/>
        </p:nvSpPr>
        <p:spPr>
          <a:xfrm>
            <a:off x="3375164" y="3031296"/>
            <a:ext cx="2013245" cy="64139"/>
          </a:xfrm>
          <a:prstGeom prst="rightArrow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36BD1F-9318-A14C-A32A-801654DF3970}"/>
              </a:ext>
            </a:extLst>
          </p:cNvPr>
          <p:cNvSpPr txBox="1"/>
          <p:nvPr/>
        </p:nvSpPr>
        <p:spPr>
          <a:xfrm>
            <a:off x="3927551" y="1936639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200" dirty="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5969F7-453F-9C42-9761-3B3C54CDE021}"/>
              </a:ext>
            </a:extLst>
          </p:cNvPr>
          <p:cNvSpPr txBox="1"/>
          <p:nvPr/>
        </p:nvSpPr>
        <p:spPr>
          <a:xfrm>
            <a:off x="3927551" y="2761942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200" dirty="0">
                <a:solidFill>
                  <a:schemeClr val="bg1"/>
                </a:solidFill>
              </a:rPr>
              <a:t>Clicked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BBFC0B-45D5-344E-BD4A-E12126191E91}"/>
              </a:ext>
            </a:extLst>
          </p:cNvPr>
          <p:cNvSpPr txBox="1"/>
          <p:nvPr/>
        </p:nvSpPr>
        <p:spPr>
          <a:xfrm>
            <a:off x="5698095" y="2457343"/>
            <a:ext cx="132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solidFill>
                  <a:srgbClr val="0248C6"/>
                </a:solidFill>
              </a:rPr>
              <a:t>&lt;Button </a:t>
            </a:r>
          </a:p>
          <a:p>
            <a:r>
              <a:rPr lang="en-IL" dirty="0">
                <a:solidFill>
                  <a:srgbClr val="0248C6"/>
                </a:solidFill>
              </a:rPr>
              <a:t>  title=“Click”/&gt;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8E639B-C469-204B-BFE0-55BEBCFDC4F2}"/>
              </a:ext>
            </a:extLst>
          </p:cNvPr>
          <p:cNvSpPr txBox="1"/>
          <p:nvPr/>
        </p:nvSpPr>
        <p:spPr>
          <a:xfrm>
            <a:off x="3816510" y="977903"/>
            <a:ext cx="9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800" dirty="0">
                <a:solidFill>
                  <a:schemeClr val="bg1"/>
                </a:solidFill>
              </a:rPr>
              <a:t>Bridge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AED2644-D4EC-324C-8B28-67CCEF156DA6}"/>
              </a:ext>
            </a:extLst>
          </p:cNvPr>
          <p:cNvSpPr/>
          <p:nvPr/>
        </p:nvSpPr>
        <p:spPr>
          <a:xfrm>
            <a:off x="2057400" y="2574633"/>
            <a:ext cx="796637" cy="288643"/>
          </a:xfrm>
          <a:prstGeom prst="roundRect">
            <a:avLst/>
          </a:prstGeom>
          <a:solidFill>
            <a:srgbClr val="0248C6"/>
          </a:solidFill>
          <a:ln>
            <a:solidFill>
              <a:srgbClr val="0248C6"/>
            </a:solidFill>
          </a:ln>
          <a:effectLst>
            <a:outerShdw blurRad="90487" dist="20989" dir="10476316" sx="102007" sy="102007" algn="r" rotWithShape="0">
              <a:prstClr val="black">
                <a:alpha val="45186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80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8499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React Native API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16" name="Google Shape;93;p14">
            <a:extLst>
              <a:ext uri="{FF2B5EF4-FFF2-40B4-BE49-F238E27FC236}">
                <a16:creationId xmlns:a16="http://schemas.microsoft.com/office/drawing/2014/main" id="{74C3BB99-A5F7-CC40-92C8-B2DFB29E2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5250" y="2226222"/>
            <a:ext cx="1468582" cy="22764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/>
              <a:t>View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/>
              <a:t>Text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 err="1"/>
              <a:t>TextInput</a:t>
            </a:r>
            <a:endParaRPr lang="en-US" sz="1400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/>
              <a:t>Button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/>
              <a:t>Image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 err="1"/>
              <a:t>ScrollView</a:t>
            </a:r>
            <a:endParaRPr lang="en-US" sz="1400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 err="1"/>
              <a:t>FlatList</a:t>
            </a:r>
            <a:endParaRPr lang="en-US" sz="1400" dirty="0"/>
          </a:p>
          <a:p>
            <a:pPr marL="342900" indent="-342900">
              <a:buClr>
                <a:schemeClr val="dk1"/>
              </a:buClr>
              <a:buSzPts val="1100"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10EAF-000A-4A4B-B12C-892C8AF01D05}"/>
              </a:ext>
            </a:extLst>
          </p:cNvPr>
          <p:cNvSpPr txBox="1"/>
          <p:nvPr/>
        </p:nvSpPr>
        <p:spPr>
          <a:xfrm>
            <a:off x="911409" y="1820274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20" name="Google Shape;93;p14">
            <a:extLst>
              <a:ext uri="{FF2B5EF4-FFF2-40B4-BE49-F238E27FC236}">
                <a16:creationId xmlns:a16="http://schemas.microsoft.com/office/drawing/2014/main" id="{D1514A73-C923-924C-A906-6C0B256D05EF}"/>
              </a:ext>
            </a:extLst>
          </p:cNvPr>
          <p:cNvSpPr txBox="1">
            <a:spLocks/>
          </p:cNvSpPr>
          <p:nvPr/>
        </p:nvSpPr>
        <p:spPr>
          <a:xfrm>
            <a:off x="2941100" y="2226222"/>
            <a:ext cx="1468582" cy="2276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 err="1"/>
              <a:t>NativeModules</a:t>
            </a:r>
            <a:endParaRPr lang="en-US" sz="1400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/>
              <a:t>Dimensions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/>
              <a:t>Animated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 err="1"/>
              <a:t>PixelRatio</a:t>
            </a:r>
            <a:endParaRPr lang="en-US" sz="1400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/>
              <a:t>Vibration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/>
              <a:t>Linking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/>
              <a:t>Alert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46FECB-75F2-8A45-B559-3F623FDE7D09}"/>
              </a:ext>
            </a:extLst>
          </p:cNvPr>
          <p:cNvSpPr txBox="1"/>
          <p:nvPr/>
        </p:nvSpPr>
        <p:spPr>
          <a:xfrm>
            <a:off x="2878755" y="1820274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22" name="Google Shape;93;p14">
            <a:extLst>
              <a:ext uri="{FF2B5EF4-FFF2-40B4-BE49-F238E27FC236}">
                <a16:creationId xmlns:a16="http://schemas.microsoft.com/office/drawing/2014/main" id="{C1F62A15-FA32-AF4B-AFC4-84F090BA5E00}"/>
              </a:ext>
            </a:extLst>
          </p:cNvPr>
          <p:cNvSpPr txBox="1">
            <a:spLocks/>
          </p:cNvSpPr>
          <p:nvPr/>
        </p:nvSpPr>
        <p:spPr>
          <a:xfrm>
            <a:off x="5178609" y="2226222"/>
            <a:ext cx="1468582" cy="2276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 err="1"/>
              <a:t>AsyncStorage</a:t>
            </a:r>
            <a:endParaRPr lang="en-US" sz="1400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/>
              <a:t>Navigation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/>
              <a:t>Camera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/>
              <a:t>Maps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dirty="0"/>
              <a:t>Etc.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11B047-E720-7C43-A7BC-B3AC1CDBDC71}"/>
              </a:ext>
            </a:extLst>
          </p:cNvPr>
          <p:cNvSpPr txBox="1"/>
          <p:nvPr/>
        </p:nvSpPr>
        <p:spPr>
          <a:xfrm>
            <a:off x="5116264" y="1820274"/>
            <a:ext cx="216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React Native Community</a:t>
            </a:r>
          </a:p>
        </p:txBody>
      </p:sp>
    </p:spTree>
    <p:extLst>
      <p:ext uri="{BB962C8B-B14F-4D97-AF65-F5344CB8AC3E}">
        <p14:creationId xmlns:p14="http://schemas.microsoft.com/office/powerpoint/2010/main" val="951524197"/>
      </p:ext>
    </p:extLst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{5CF3799C-615F-7B41-890F-968D91631F9D}tf10001121_mac</Template>
  <TotalTime>1435</TotalTime>
  <Words>269</Words>
  <Application>Microsoft Macintosh PowerPoint</Application>
  <PresentationFormat>On-screen Show (16:9)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Arial</vt:lpstr>
      <vt:lpstr>Titillium Web Light</vt:lpstr>
      <vt:lpstr>Quantico</vt:lpstr>
      <vt:lpstr>Juno template</vt:lpstr>
      <vt:lpstr>PowerPoint Presentation</vt:lpstr>
      <vt:lpstr>Introduction To React Native</vt:lpstr>
      <vt:lpstr>What is React Native</vt:lpstr>
      <vt:lpstr>Why React Native</vt:lpstr>
      <vt:lpstr>Who’s using React Native</vt:lpstr>
      <vt:lpstr>PowerPoint Presentation</vt:lpstr>
      <vt:lpstr>How does React Native work</vt:lpstr>
      <vt:lpstr>PowerPoint Presentation</vt:lpstr>
      <vt:lpstr>React Native API</vt:lpstr>
      <vt:lpstr>React Native vs Web</vt:lpstr>
      <vt:lpstr>React Native vs Web</vt:lpstr>
      <vt:lpstr>How it looks</vt:lpstr>
      <vt:lpstr>React Native at Wix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 Native</dc:title>
  <cp:lastModifiedBy>Israel Zablianov</cp:lastModifiedBy>
  <cp:revision>4</cp:revision>
  <dcterms:modified xsi:type="dcterms:W3CDTF">2022-04-13T13:56:35Z</dcterms:modified>
</cp:coreProperties>
</file>