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3" r:id="rId4"/>
    <p:sldId id="285" r:id="rId5"/>
    <p:sldId id="286" r:id="rId6"/>
    <p:sldId id="28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31" y="3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825" y="735283"/>
            <a:ext cx="3733800" cy="316504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Training a Neural Network with Backpropagation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825" y="4078423"/>
            <a:ext cx="3733800" cy="2058657"/>
          </a:xfrm>
        </p:spPr>
        <p:txBody>
          <a:bodyPr>
            <a:normAutofit/>
          </a:bodyPr>
          <a:lstStyle/>
          <a:p>
            <a:pPr algn="l"/>
            <a:r>
              <a:rPr dirty="0"/>
              <a:t>Using </a:t>
            </a:r>
            <a:r>
              <a:rPr lang="en-US" dirty="0"/>
              <a:t>cross entropy</a:t>
            </a:r>
          </a:p>
        </p:txBody>
      </p:sp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20569CE2-E115-0DD8-3072-F2D6B3F93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210BA89A-FBA0-4AA2-9621-67E00958B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B78B-584E-F4B4-56C8-FF99A51D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Gradients </a:t>
            </a:r>
            <a:r>
              <a:rPr lang="en-US" b="1" dirty="0" err="1"/>
              <a:t>wrt</a:t>
            </a:r>
            <a:r>
              <a:rPr lang="en-US" b="1" dirty="0"/>
              <a:t> output biases: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87186-B285-506D-535A-E8785352A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15" y="2239275"/>
            <a:ext cx="6118769" cy="188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2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6E9BB-586C-9535-5695-8AD303E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Layer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71B0-A250-279E-EBCC-6791E9F6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en-US" dirty="0"/>
              <a:t>We propagate error backward</a:t>
            </a:r>
          </a:p>
          <a:p>
            <a:endParaRPr lang="en-US" dirty="0"/>
          </a:p>
          <a:p>
            <a:r>
              <a:rPr lang="en-US" dirty="0"/>
              <a:t>Compute:</a:t>
            </a:r>
          </a:p>
          <a:p>
            <a:r>
              <a:rPr lang="en-US" dirty="0"/>
              <a:t>First element = 0.5(−0.5575)+0.7(0.5575)=−0.2788+0.3903=0.1115</a:t>
            </a:r>
          </a:p>
          <a:p>
            <a:r>
              <a:rPr lang="en-US" dirty="0"/>
              <a:t>Second element = 0.6(−0.5575)+0.8(0.5575)=−0.3345+0.4460=0.1115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0131D-3917-8AFE-427D-B2347EE0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81" y="2167810"/>
            <a:ext cx="2367705" cy="3864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704E7A-2C33-0E8D-8727-060E953ECB87}"/>
              </a:ext>
            </a:extLst>
          </p:cNvPr>
          <p:cNvCxnSpPr/>
          <p:nvPr/>
        </p:nvCxnSpPr>
        <p:spPr>
          <a:xfrm>
            <a:off x="5598082" y="2694339"/>
            <a:ext cx="6770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96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3467-05B2-A9AB-4505-8E8195CD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by sigmoid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222F-4DA1-4900-1514-FA7927CC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 of sigmoid = s*(1-s)</a:t>
            </a:r>
            <a:br>
              <a:rPr lang="en-US" dirty="0"/>
            </a:br>
            <a:r>
              <a:rPr lang="el-GR" dirty="0"/>
              <a:t>σ′(0.11)=0.5275⋅(1−0.5275)=0.2493</a:t>
            </a:r>
            <a:br>
              <a:rPr lang="en-US" dirty="0"/>
            </a:br>
            <a:r>
              <a:rPr lang="el-GR" dirty="0"/>
              <a:t>σ′(0.32)=0.5793⋅(1−0.5793)=0.2430</a:t>
            </a:r>
            <a:endParaRPr lang="en-US" dirty="0"/>
          </a:p>
          <a:p>
            <a:endParaRPr lang="en-US" dirty="0"/>
          </a:p>
          <a:p>
            <a:r>
              <a:rPr lang="el-GR" dirty="0"/>
              <a:t>Δ</a:t>
            </a:r>
            <a:r>
              <a:rPr lang="en-US" dirty="0"/>
              <a:t>1=0.1115*0.2493 = </a:t>
            </a:r>
            <a:r>
              <a:rPr lang="en-US" dirty="0">
                <a:solidFill>
                  <a:srgbClr val="C00000"/>
                </a:solidFill>
              </a:rPr>
              <a:t>0.0278</a:t>
            </a:r>
          </a:p>
          <a:p>
            <a:r>
              <a:rPr lang="el-GR" dirty="0"/>
              <a:t>Δ</a:t>
            </a:r>
            <a:r>
              <a:rPr lang="en-US" dirty="0"/>
              <a:t>2=0.1115*0.2430 = </a:t>
            </a:r>
            <a:r>
              <a:rPr lang="en-US" dirty="0">
                <a:solidFill>
                  <a:srgbClr val="C00000"/>
                </a:solidFill>
              </a:rPr>
              <a:t>0.0271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55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EA34-54E4-FE15-51DC-F6E1EEAF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</a:t>
            </a:r>
            <a:r>
              <a:rPr lang="en-US" dirty="0" err="1"/>
              <a:t>wrt</a:t>
            </a:r>
            <a:r>
              <a:rPr lang="en-US" dirty="0"/>
              <a:t> hidden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8610-F649-4178-68FA-2C66B44D4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0.0278</a:t>
            </a:r>
          </a:p>
          <a:p>
            <a:r>
              <a:rPr lang="en-US" dirty="0">
                <a:solidFill>
                  <a:srgbClr val="C00000"/>
                </a:solidFill>
              </a:rPr>
              <a:t>0.0271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/>
              <a:t>Weight Updates</a:t>
            </a:r>
          </a:p>
          <a:p>
            <a:r>
              <a:rPr lang="en-US" dirty="0"/>
              <a:t>With learning rate η=0.1</a:t>
            </a:r>
            <a:br>
              <a:rPr lang="en-US" dirty="0"/>
            </a:br>
            <a:r>
              <a:rPr lang="en-US" dirty="0"/>
              <a:t>w1=w1-0.1*0.0278</a:t>
            </a:r>
          </a:p>
          <a:p>
            <a:pPr marL="0" indent="0">
              <a:buNone/>
            </a:pPr>
            <a:r>
              <a:rPr lang="en-US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097497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mathematical equations&#10;&#10;AI-generated content may be incorrect.">
            <a:extLst>
              <a:ext uri="{FF2B5EF4-FFF2-40B4-BE49-F238E27FC236}">
                <a16:creationId xmlns:a16="http://schemas.microsoft.com/office/drawing/2014/main" id="{0E77CE85-F15C-6FD5-B368-85FA7D4F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3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4BB91-068F-2F87-8306-F04D5B1F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0" y="643466"/>
            <a:ext cx="72587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9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87F22-0C00-4462-E0CA-8CA2AC5E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14" y="643466"/>
            <a:ext cx="810337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03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EA9E3C-7DBA-7291-4FAA-0323E1D60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427097"/>
            <a:ext cx="8178799" cy="20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8C99-135A-FBD8-3403-185AB0EF6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2-2-2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CB14-C712-1391-BE92-FF1C4D94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Network architecture:</a:t>
            </a:r>
            <a:r>
              <a:rPr lang="en-US" dirty="0"/>
              <a:t> 2-2-2</a:t>
            </a:r>
            <a:br>
              <a:rPr lang="en-US" dirty="0"/>
            </a:br>
            <a:r>
              <a:rPr lang="en-US" dirty="0"/>
              <a:t>(2 input neurons, 1 hidden layer with 2 neurons, 2 output neurons)</a:t>
            </a:r>
          </a:p>
          <a:p>
            <a:r>
              <a:rPr lang="en-US" b="1" dirty="0"/>
              <a:t>Loss function:</a:t>
            </a:r>
            <a:r>
              <a:rPr lang="en-US" dirty="0"/>
              <a:t> Cross-Entropy with </a:t>
            </a:r>
            <a:r>
              <a:rPr lang="en-US" dirty="0" err="1"/>
              <a:t>softmax</a:t>
            </a:r>
            <a:r>
              <a:rPr lang="en-US" dirty="0"/>
              <a:t> output.</a:t>
            </a:r>
          </a:p>
          <a:p>
            <a:r>
              <a:rPr lang="en-US" b="1" dirty="0"/>
              <a:t>Goal:</a:t>
            </a:r>
            <a:r>
              <a:rPr lang="en-US" dirty="0"/>
              <a:t> Show the forward pass, compute loss, and then do full backpropagation with weight/bias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2E4DDC4-F255-AD5A-A28C-F07FB911175B}"/>
              </a:ext>
            </a:extLst>
          </p:cNvPr>
          <p:cNvSpPr/>
          <p:nvPr/>
        </p:nvSpPr>
        <p:spPr>
          <a:xfrm>
            <a:off x="1165685" y="1591475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553F115-E9BB-15F7-15CD-59194D946C97}"/>
              </a:ext>
            </a:extLst>
          </p:cNvPr>
          <p:cNvSpPr/>
          <p:nvPr/>
        </p:nvSpPr>
        <p:spPr>
          <a:xfrm>
            <a:off x="3398169" y="1319249"/>
            <a:ext cx="957445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F1CC82-7288-EDE7-9589-EAD62BE1AAA9}"/>
              </a:ext>
            </a:extLst>
          </p:cNvPr>
          <p:cNvSpPr/>
          <p:nvPr/>
        </p:nvSpPr>
        <p:spPr>
          <a:xfrm>
            <a:off x="6055282" y="1692687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B3B912-11BC-9746-039E-AADE2427216A}"/>
              </a:ext>
            </a:extLst>
          </p:cNvPr>
          <p:cNvSpPr/>
          <p:nvPr/>
        </p:nvSpPr>
        <p:spPr>
          <a:xfrm>
            <a:off x="993507" y="3156774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EF7A6D-0D60-6711-2884-2DCA02168D94}"/>
              </a:ext>
            </a:extLst>
          </p:cNvPr>
          <p:cNvSpPr/>
          <p:nvPr/>
        </p:nvSpPr>
        <p:spPr>
          <a:xfrm>
            <a:off x="6055282" y="3221340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3C358-5141-2CA8-ECC4-B282E95A0A4F}"/>
              </a:ext>
            </a:extLst>
          </p:cNvPr>
          <p:cNvSpPr txBox="1"/>
          <p:nvPr/>
        </p:nvSpPr>
        <p:spPr>
          <a:xfrm>
            <a:off x="593313" y="5898229"/>
            <a:ext cx="618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                        </a:t>
            </a:r>
            <a:r>
              <a:rPr lang="en-US" dirty="0">
                <a:solidFill>
                  <a:srgbClr val="C00000"/>
                </a:solidFill>
              </a:rPr>
              <a:t>Hidden Layer                                  </a:t>
            </a:r>
            <a:r>
              <a:rPr lang="en-US" dirty="0"/>
              <a:t>output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28E718-523A-57B1-E552-89211478E65C}"/>
              </a:ext>
            </a:extLst>
          </p:cNvPr>
          <p:cNvCxnSpPr>
            <a:stCxn id="2" idx="6"/>
          </p:cNvCxnSpPr>
          <p:nvPr/>
        </p:nvCxnSpPr>
        <p:spPr>
          <a:xfrm flipV="1">
            <a:off x="1786919" y="1692687"/>
            <a:ext cx="1528654" cy="17101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BB8B8A-6C70-63C7-A41B-F2E3105B3213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614741" y="1873590"/>
            <a:ext cx="1783429" cy="15554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EE0F8C-DE25-E5F2-DDC8-9447B8DB3BA3}"/>
              </a:ext>
            </a:extLst>
          </p:cNvPr>
          <p:cNvCxnSpPr/>
          <p:nvPr/>
        </p:nvCxnSpPr>
        <p:spPr>
          <a:xfrm flipV="1">
            <a:off x="1884641" y="1964913"/>
            <a:ext cx="1683380" cy="1800879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50FBA6-DA22-F78B-119F-3CE1B2088B02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695941" y="2056194"/>
            <a:ext cx="1652441" cy="18114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19AEAC-181F-0F0B-E61C-884676FBBB22}"/>
              </a:ext>
            </a:extLst>
          </p:cNvPr>
          <p:cNvCxnSpPr>
            <a:cxnSpLocks/>
          </p:cNvCxnSpPr>
          <p:nvPr/>
        </p:nvCxnSpPr>
        <p:spPr>
          <a:xfrm>
            <a:off x="1614741" y="3520281"/>
            <a:ext cx="1642663" cy="53984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652ADA-C1BD-3443-9E74-B3F3C5D0BA8D}"/>
              </a:ext>
            </a:extLst>
          </p:cNvPr>
          <p:cNvCxnSpPr>
            <a:cxnSpLocks/>
          </p:cNvCxnSpPr>
          <p:nvPr/>
        </p:nvCxnSpPr>
        <p:spPr>
          <a:xfrm flipV="1">
            <a:off x="369948" y="4060122"/>
            <a:ext cx="2887456" cy="118134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8EEF89-2601-EF46-2F69-C3AFAC49A915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55614" y="1591475"/>
            <a:ext cx="1699668" cy="3734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54B66E-FC1D-3F0C-ADAD-7A9146EECA4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43736" y="1779357"/>
            <a:ext cx="2302524" cy="15217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BDC9C8-A1CD-C7A5-D14F-B84BFD866220}"/>
              </a:ext>
            </a:extLst>
          </p:cNvPr>
          <p:cNvCxnSpPr>
            <a:cxnSpLocks/>
          </p:cNvCxnSpPr>
          <p:nvPr/>
        </p:nvCxnSpPr>
        <p:spPr>
          <a:xfrm flipV="1">
            <a:off x="3878638" y="3659636"/>
            <a:ext cx="2302524" cy="4004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357291-841C-E919-136E-49FE49F13897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878638" y="2237139"/>
            <a:ext cx="2487261" cy="17037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B5EAC90-7BAF-5B5D-1DBF-FE5F2E66CFC1}"/>
              </a:ext>
            </a:extLst>
          </p:cNvPr>
          <p:cNvCxnSpPr/>
          <p:nvPr/>
        </p:nvCxnSpPr>
        <p:spPr>
          <a:xfrm flipV="1">
            <a:off x="4462526" y="2097288"/>
            <a:ext cx="1416971" cy="1263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9C178-428E-E5B3-33C1-A98F160CB5E3}"/>
              </a:ext>
            </a:extLst>
          </p:cNvPr>
          <p:cNvCxnSpPr/>
          <p:nvPr/>
        </p:nvCxnSpPr>
        <p:spPr>
          <a:xfrm flipV="1">
            <a:off x="4764191" y="3767807"/>
            <a:ext cx="1416971" cy="1263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CC52498-49E3-9BB1-854C-70CE4E051F93}"/>
              </a:ext>
            </a:extLst>
          </p:cNvPr>
          <p:cNvSpPr/>
          <p:nvPr/>
        </p:nvSpPr>
        <p:spPr>
          <a:xfrm>
            <a:off x="3180276" y="3607306"/>
            <a:ext cx="957445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C26ECD-F6B8-98D3-E247-B4D59430D5BB}"/>
              </a:ext>
            </a:extLst>
          </p:cNvPr>
          <p:cNvSpPr txBox="1"/>
          <p:nvPr/>
        </p:nvSpPr>
        <p:spPr>
          <a:xfrm>
            <a:off x="439750" y="369948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x1=1</a:t>
            </a:r>
          </a:p>
          <a:p>
            <a:r>
              <a:rPr lang="en-US" dirty="0"/>
              <a:t>x2=0</a:t>
            </a:r>
          </a:p>
          <a:p>
            <a:r>
              <a:rPr lang="en-US" dirty="0"/>
              <a:t>b1=0.01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65C99A0-F9A5-BE18-5026-9461D33C440E}"/>
              </a:ext>
            </a:extLst>
          </p:cNvPr>
          <p:cNvSpPr txBox="1"/>
          <p:nvPr/>
        </p:nvSpPr>
        <p:spPr>
          <a:xfrm>
            <a:off x="2205409" y="1492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BEA2D6-CFAE-4BAD-B73B-666216C29DDF}"/>
              </a:ext>
            </a:extLst>
          </p:cNvPr>
          <p:cNvSpPr txBox="1"/>
          <p:nvPr/>
        </p:nvSpPr>
        <p:spPr>
          <a:xfrm>
            <a:off x="2338916" y="2209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8FCF80-932D-A631-9597-C57085DDFFEB}"/>
              </a:ext>
            </a:extLst>
          </p:cNvPr>
          <p:cNvSpPr txBox="1"/>
          <p:nvPr/>
        </p:nvSpPr>
        <p:spPr>
          <a:xfrm>
            <a:off x="1707196" y="24497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DC3FB6-6F57-09D7-C350-3F6CFAD94BC9}"/>
              </a:ext>
            </a:extLst>
          </p:cNvPr>
          <p:cNvSpPr txBox="1"/>
          <p:nvPr/>
        </p:nvSpPr>
        <p:spPr>
          <a:xfrm>
            <a:off x="2120786" y="37343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BED5E5-E486-864E-AAFD-B6FE154D89E3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876892" y="1319249"/>
            <a:ext cx="0" cy="544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484DC3-6FAC-F0BD-D828-A71B1E47B18B}"/>
              </a:ext>
            </a:extLst>
          </p:cNvPr>
          <p:cNvCxnSpPr/>
          <p:nvPr/>
        </p:nvCxnSpPr>
        <p:spPr>
          <a:xfrm>
            <a:off x="3683358" y="3615180"/>
            <a:ext cx="0" cy="544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93AD590-EC3B-0CD4-81A0-99F736D326A8}"/>
              </a:ext>
            </a:extLst>
          </p:cNvPr>
          <p:cNvSpPr txBox="1"/>
          <p:nvPr/>
        </p:nvSpPr>
        <p:spPr>
          <a:xfrm>
            <a:off x="3398170" y="704995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Z=1*0.1+0*0.2+1*0.01=0.11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88572B-4DE9-AF48-CF32-E2258EB22222}"/>
              </a:ext>
            </a:extLst>
          </p:cNvPr>
          <p:cNvSpPr txBox="1"/>
          <p:nvPr/>
        </p:nvSpPr>
        <p:spPr>
          <a:xfrm>
            <a:off x="1899517" y="4905148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Z=1*0.3+0*0.4+1*0.02=0.32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FF8EF62-5AD6-82A4-216A-6E9B125630D6}"/>
              </a:ext>
            </a:extLst>
          </p:cNvPr>
          <p:cNvSpPr txBox="1"/>
          <p:nvPr/>
        </p:nvSpPr>
        <p:spPr>
          <a:xfrm>
            <a:off x="1846188" y="319559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C84A3A-D98F-7B87-9CF2-8C63DBBACE5C}"/>
              </a:ext>
            </a:extLst>
          </p:cNvPr>
          <p:cNvSpPr txBox="1"/>
          <p:nvPr/>
        </p:nvSpPr>
        <p:spPr>
          <a:xfrm>
            <a:off x="3153592" y="1351772"/>
            <a:ext cx="122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Z=0.11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275862-A162-9A2F-DB3D-32C104A317E1}"/>
              </a:ext>
            </a:extLst>
          </p:cNvPr>
          <p:cNvSpPr txBox="1"/>
          <p:nvPr/>
        </p:nvSpPr>
        <p:spPr>
          <a:xfrm>
            <a:off x="2947051" y="36869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Z=0.32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8FB646-1B67-431F-9FDA-514AF19A9F73}"/>
              </a:ext>
            </a:extLst>
          </p:cNvPr>
          <p:cNvSpPr txBox="1"/>
          <p:nvPr/>
        </p:nvSpPr>
        <p:spPr>
          <a:xfrm>
            <a:off x="1899376" y="428416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112271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BA5B9-D50E-7E85-D983-9EF658E77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8A52FE6-860D-CFE9-A283-1C936A028C78}"/>
              </a:ext>
            </a:extLst>
          </p:cNvPr>
          <p:cNvSpPr/>
          <p:nvPr/>
        </p:nvSpPr>
        <p:spPr>
          <a:xfrm>
            <a:off x="1165685" y="1591475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B4A138-32F8-0ED7-537A-D1CFAB55C903}"/>
              </a:ext>
            </a:extLst>
          </p:cNvPr>
          <p:cNvSpPr/>
          <p:nvPr/>
        </p:nvSpPr>
        <p:spPr>
          <a:xfrm>
            <a:off x="3398169" y="1319249"/>
            <a:ext cx="957445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FF287B-89E1-B314-0451-D384451FE221}"/>
              </a:ext>
            </a:extLst>
          </p:cNvPr>
          <p:cNvSpPr/>
          <p:nvPr/>
        </p:nvSpPr>
        <p:spPr>
          <a:xfrm>
            <a:off x="6055282" y="1692687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F8D60-250A-F0C3-48FD-2B0405432747}"/>
              </a:ext>
            </a:extLst>
          </p:cNvPr>
          <p:cNvSpPr/>
          <p:nvPr/>
        </p:nvSpPr>
        <p:spPr>
          <a:xfrm>
            <a:off x="993507" y="3156774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765656-5401-3FE1-550F-F806265BB72A}"/>
              </a:ext>
            </a:extLst>
          </p:cNvPr>
          <p:cNvSpPr/>
          <p:nvPr/>
        </p:nvSpPr>
        <p:spPr>
          <a:xfrm>
            <a:off x="6055282" y="3221340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E83AB-3E89-1248-379F-79041EB89DB0}"/>
              </a:ext>
            </a:extLst>
          </p:cNvPr>
          <p:cNvSpPr txBox="1"/>
          <p:nvPr/>
        </p:nvSpPr>
        <p:spPr>
          <a:xfrm>
            <a:off x="593313" y="5898229"/>
            <a:ext cx="6180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                        </a:t>
            </a:r>
            <a:r>
              <a:rPr lang="en-US" dirty="0">
                <a:solidFill>
                  <a:srgbClr val="C00000"/>
                </a:solidFill>
              </a:rPr>
              <a:t>Hidden Layer                                  </a:t>
            </a:r>
            <a:r>
              <a:rPr lang="en-US" dirty="0"/>
              <a:t>output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C19878-5D58-4409-3276-D617E7E2A148}"/>
              </a:ext>
            </a:extLst>
          </p:cNvPr>
          <p:cNvCxnSpPr/>
          <p:nvPr/>
        </p:nvCxnSpPr>
        <p:spPr>
          <a:xfrm flipV="1">
            <a:off x="3679530" y="4112452"/>
            <a:ext cx="1416971" cy="1263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F6E853-86E7-EB3C-4603-101FCF8E4A63}"/>
              </a:ext>
            </a:extLst>
          </p:cNvPr>
          <p:cNvCxnSpPr>
            <a:stCxn id="2" idx="6"/>
          </p:cNvCxnSpPr>
          <p:nvPr/>
        </p:nvCxnSpPr>
        <p:spPr>
          <a:xfrm flipV="1">
            <a:off x="1786919" y="1692687"/>
            <a:ext cx="1528654" cy="17101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8BDDB1-3E50-0B57-64AB-10EE3937BBE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614741" y="1873590"/>
            <a:ext cx="1783429" cy="15554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F3FBB1-5DC8-09AB-1250-0E11DB8C00F1}"/>
              </a:ext>
            </a:extLst>
          </p:cNvPr>
          <p:cNvCxnSpPr/>
          <p:nvPr/>
        </p:nvCxnSpPr>
        <p:spPr>
          <a:xfrm flipV="1">
            <a:off x="1884641" y="1964913"/>
            <a:ext cx="1683380" cy="1800879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875EAB-82B5-7ACF-F4A1-0EABC884C801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695941" y="2056194"/>
            <a:ext cx="1652441" cy="18114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3DEEB2-5AE4-00EC-81BD-742A6E70D57A}"/>
              </a:ext>
            </a:extLst>
          </p:cNvPr>
          <p:cNvCxnSpPr>
            <a:cxnSpLocks/>
          </p:cNvCxnSpPr>
          <p:nvPr/>
        </p:nvCxnSpPr>
        <p:spPr>
          <a:xfrm>
            <a:off x="1614741" y="3520281"/>
            <a:ext cx="1642663" cy="53984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FE689E-0950-AD40-2814-A3E6C51F3013}"/>
              </a:ext>
            </a:extLst>
          </p:cNvPr>
          <p:cNvCxnSpPr>
            <a:cxnSpLocks/>
          </p:cNvCxnSpPr>
          <p:nvPr/>
        </p:nvCxnSpPr>
        <p:spPr>
          <a:xfrm flipV="1">
            <a:off x="369948" y="4060122"/>
            <a:ext cx="2887456" cy="118134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306D65-A634-C44B-7CCE-21A3D9B922B4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55614" y="1591475"/>
            <a:ext cx="1699668" cy="3734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9360F7-0E90-D495-8CDD-7ADDEA7DE82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43736" y="1779357"/>
            <a:ext cx="2302524" cy="15217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890663-3560-3604-9E50-47EE2F1C76EC}"/>
              </a:ext>
            </a:extLst>
          </p:cNvPr>
          <p:cNvCxnSpPr>
            <a:cxnSpLocks/>
          </p:cNvCxnSpPr>
          <p:nvPr/>
        </p:nvCxnSpPr>
        <p:spPr>
          <a:xfrm flipV="1">
            <a:off x="3878638" y="3659636"/>
            <a:ext cx="2302524" cy="4004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43CB6B-2315-50BE-8923-8607152F7CBA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878638" y="2237139"/>
            <a:ext cx="2487261" cy="17037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306623-817E-7A97-80AE-FC9BDFF505EE}"/>
              </a:ext>
            </a:extLst>
          </p:cNvPr>
          <p:cNvCxnSpPr/>
          <p:nvPr/>
        </p:nvCxnSpPr>
        <p:spPr>
          <a:xfrm flipV="1">
            <a:off x="4462526" y="2097288"/>
            <a:ext cx="1416971" cy="1263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D20ACC-278A-B0EC-1316-96B89207A2FD}"/>
              </a:ext>
            </a:extLst>
          </p:cNvPr>
          <p:cNvCxnSpPr/>
          <p:nvPr/>
        </p:nvCxnSpPr>
        <p:spPr>
          <a:xfrm flipV="1">
            <a:off x="4764191" y="3767807"/>
            <a:ext cx="1416971" cy="1263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32322067-340A-8121-373E-88600D393F88}"/>
              </a:ext>
            </a:extLst>
          </p:cNvPr>
          <p:cNvSpPr/>
          <p:nvPr/>
        </p:nvSpPr>
        <p:spPr>
          <a:xfrm>
            <a:off x="3180276" y="3607306"/>
            <a:ext cx="957445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1DA692-DB60-07FE-73C9-A39962696ECE}"/>
              </a:ext>
            </a:extLst>
          </p:cNvPr>
          <p:cNvSpPr txBox="1"/>
          <p:nvPr/>
        </p:nvSpPr>
        <p:spPr>
          <a:xfrm>
            <a:off x="439750" y="369948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x1=1</a:t>
            </a:r>
          </a:p>
          <a:p>
            <a:r>
              <a:rPr lang="en-US" dirty="0"/>
              <a:t>x2=0</a:t>
            </a:r>
          </a:p>
          <a:p>
            <a:r>
              <a:rPr lang="en-US" dirty="0"/>
              <a:t>b1=0.01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563B03-37BE-91CC-D838-338E74E2917F}"/>
              </a:ext>
            </a:extLst>
          </p:cNvPr>
          <p:cNvSpPr txBox="1"/>
          <p:nvPr/>
        </p:nvSpPr>
        <p:spPr>
          <a:xfrm>
            <a:off x="2205409" y="1492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F07C35-84D9-AA60-27BF-96F919F50237}"/>
              </a:ext>
            </a:extLst>
          </p:cNvPr>
          <p:cNvSpPr txBox="1"/>
          <p:nvPr/>
        </p:nvSpPr>
        <p:spPr>
          <a:xfrm>
            <a:off x="2338916" y="2209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0EF3E5-559D-B794-FF8E-2A1C6EDD080A}"/>
              </a:ext>
            </a:extLst>
          </p:cNvPr>
          <p:cNvSpPr txBox="1"/>
          <p:nvPr/>
        </p:nvSpPr>
        <p:spPr>
          <a:xfrm>
            <a:off x="1707196" y="24497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DA4046-0CA0-6234-DC61-A24C37666FFF}"/>
              </a:ext>
            </a:extLst>
          </p:cNvPr>
          <p:cNvSpPr txBox="1"/>
          <p:nvPr/>
        </p:nvSpPr>
        <p:spPr>
          <a:xfrm>
            <a:off x="2120786" y="37343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3A68B0F-7F9C-1A26-0ED5-6BD464F522B6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876892" y="1319249"/>
            <a:ext cx="0" cy="544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BD13957-C133-F708-E9A2-68DC2AD36F44}"/>
              </a:ext>
            </a:extLst>
          </p:cNvPr>
          <p:cNvCxnSpPr/>
          <p:nvPr/>
        </p:nvCxnSpPr>
        <p:spPr>
          <a:xfrm>
            <a:off x="3683358" y="3615180"/>
            <a:ext cx="0" cy="544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107524-74E2-90CE-F963-62B6A9F2C1F7}"/>
              </a:ext>
            </a:extLst>
          </p:cNvPr>
          <p:cNvSpPr txBox="1"/>
          <p:nvPr/>
        </p:nvSpPr>
        <p:spPr>
          <a:xfrm>
            <a:off x="4582439" y="1042862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a=sig(0.11)= 0.5275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430887-5813-FDD8-A6FD-DB3E181E5B6A}"/>
              </a:ext>
            </a:extLst>
          </p:cNvPr>
          <p:cNvSpPr txBox="1"/>
          <p:nvPr/>
        </p:nvSpPr>
        <p:spPr>
          <a:xfrm>
            <a:off x="1908693" y="314882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C4C98EB-5BE7-A008-AB6B-4C7DCF520F2E}"/>
              </a:ext>
            </a:extLst>
          </p:cNvPr>
          <p:cNvSpPr txBox="1"/>
          <p:nvPr/>
        </p:nvSpPr>
        <p:spPr>
          <a:xfrm>
            <a:off x="3153592" y="1351772"/>
            <a:ext cx="122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Z=0.11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F520DF-6508-7FED-082E-FF5FDD04B6E9}"/>
              </a:ext>
            </a:extLst>
          </p:cNvPr>
          <p:cNvSpPr txBox="1"/>
          <p:nvPr/>
        </p:nvSpPr>
        <p:spPr>
          <a:xfrm>
            <a:off x="2947051" y="36869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Z=0.32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E4393-C6BC-9D4E-0788-C783AF8E027E}"/>
              </a:ext>
            </a:extLst>
          </p:cNvPr>
          <p:cNvSpPr txBox="1"/>
          <p:nvPr/>
        </p:nvSpPr>
        <p:spPr>
          <a:xfrm>
            <a:off x="3477860" y="425080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a=sig(0.32)= 0.5793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32542-1953-B557-D292-3C630466D298}"/>
              </a:ext>
            </a:extLst>
          </p:cNvPr>
          <p:cNvSpPr txBox="1"/>
          <p:nvPr/>
        </p:nvSpPr>
        <p:spPr>
          <a:xfrm>
            <a:off x="3857978" y="32652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9A82F-023C-2E1B-8EA0-7FB1DAAD812A}"/>
              </a:ext>
            </a:extLst>
          </p:cNvPr>
          <p:cNvSpPr txBox="1"/>
          <p:nvPr/>
        </p:nvSpPr>
        <p:spPr>
          <a:xfrm>
            <a:off x="4197742" y="21452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98ADE-F3CE-EE40-0EE0-EB044D097E05}"/>
              </a:ext>
            </a:extLst>
          </p:cNvPr>
          <p:cNvSpPr txBox="1"/>
          <p:nvPr/>
        </p:nvSpPr>
        <p:spPr>
          <a:xfrm>
            <a:off x="4479220" y="36740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0.7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5E017-83FE-D743-230E-5643911FD874}"/>
              </a:ext>
            </a:extLst>
          </p:cNvPr>
          <p:cNvSpPr txBox="1"/>
          <p:nvPr/>
        </p:nvSpPr>
        <p:spPr>
          <a:xfrm>
            <a:off x="4834335" y="14452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5A249-2C2D-6239-3184-0736FBF57297}"/>
              </a:ext>
            </a:extLst>
          </p:cNvPr>
          <p:cNvSpPr txBox="1"/>
          <p:nvPr/>
        </p:nvSpPr>
        <p:spPr>
          <a:xfrm>
            <a:off x="1537824" y="44307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170111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FFA2E-D5C7-96F9-ACDC-1333E546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EFCAA03-831C-C701-8B85-C823B1916B64}"/>
              </a:ext>
            </a:extLst>
          </p:cNvPr>
          <p:cNvSpPr/>
          <p:nvPr/>
        </p:nvSpPr>
        <p:spPr>
          <a:xfrm>
            <a:off x="1165685" y="1591475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1F34CB-3DC6-BADC-A24C-15A822CB09D6}"/>
              </a:ext>
            </a:extLst>
          </p:cNvPr>
          <p:cNvSpPr/>
          <p:nvPr/>
        </p:nvSpPr>
        <p:spPr>
          <a:xfrm>
            <a:off x="3398169" y="1319249"/>
            <a:ext cx="957445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953008-A48E-BE2A-5BF4-889BBA95A83D}"/>
              </a:ext>
            </a:extLst>
          </p:cNvPr>
          <p:cNvSpPr/>
          <p:nvPr/>
        </p:nvSpPr>
        <p:spPr>
          <a:xfrm>
            <a:off x="6055282" y="1692687"/>
            <a:ext cx="718121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B76066-8729-67A1-BB1C-F40EB86FCCC9}"/>
              </a:ext>
            </a:extLst>
          </p:cNvPr>
          <p:cNvSpPr/>
          <p:nvPr/>
        </p:nvSpPr>
        <p:spPr>
          <a:xfrm>
            <a:off x="993507" y="3156774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38F5DE-B199-7634-7E12-7ABB6F77253D}"/>
              </a:ext>
            </a:extLst>
          </p:cNvPr>
          <p:cNvSpPr/>
          <p:nvPr/>
        </p:nvSpPr>
        <p:spPr>
          <a:xfrm>
            <a:off x="6055282" y="3221340"/>
            <a:ext cx="621234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BEFFA2-280D-6C13-9A71-8ADD8BC1B074}"/>
              </a:ext>
            </a:extLst>
          </p:cNvPr>
          <p:cNvSpPr txBox="1"/>
          <p:nvPr/>
        </p:nvSpPr>
        <p:spPr>
          <a:xfrm>
            <a:off x="593313" y="5898229"/>
            <a:ext cx="624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                        Hidden Layer  </a:t>
            </a:r>
            <a:r>
              <a:rPr lang="en-US" dirty="0">
                <a:solidFill>
                  <a:srgbClr val="C00000"/>
                </a:solidFill>
              </a:rPr>
              <a:t>                                </a:t>
            </a:r>
            <a:r>
              <a:rPr lang="en-US" b="1" dirty="0">
                <a:solidFill>
                  <a:srgbClr val="C00000"/>
                </a:solidFill>
              </a:rPr>
              <a:t>output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70992EB-C9E8-996B-EC91-8AF41900E78C}"/>
              </a:ext>
            </a:extLst>
          </p:cNvPr>
          <p:cNvCxnSpPr>
            <a:stCxn id="2" idx="6"/>
          </p:cNvCxnSpPr>
          <p:nvPr/>
        </p:nvCxnSpPr>
        <p:spPr>
          <a:xfrm flipV="1">
            <a:off x="1786919" y="1692687"/>
            <a:ext cx="1528654" cy="17101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40B7EA-45BE-BACB-837E-64259AFF4384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1614741" y="1873590"/>
            <a:ext cx="1783429" cy="155541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E7B0C16-80E8-5342-4039-B1D117A46849}"/>
              </a:ext>
            </a:extLst>
          </p:cNvPr>
          <p:cNvCxnSpPr/>
          <p:nvPr/>
        </p:nvCxnSpPr>
        <p:spPr>
          <a:xfrm flipV="1">
            <a:off x="1884641" y="1964913"/>
            <a:ext cx="1683380" cy="1800879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168D35-40B1-9DFC-93B2-8CC125F66DDD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1695941" y="2056194"/>
            <a:ext cx="1652441" cy="181143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8A6E08-5A5A-15EC-F233-18141FD9FAC8}"/>
              </a:ext>
            </a:extLst>
          </p:cNvPr>
          <p:cNvCxnSpPr>
            <a:cxnSpLocks/>
          </p:cNvCxnSpPr>
          <p:nvPr/>
        </p:nvCxnSpPr>
        <p:spPr>
          <a:xfrm>
            <a:off x="1614741" y="3520281"/>
            <a:ext cx="1642663" cy="53984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B8C245-B98B-0741-A3A2-E761A09B21D8}"/>
              </a:ext>
            </a:extLst>
          </p:cNvPr>
          <p:cNvCxnSpPr>
            <a:cxnSpLocks/>
          </p:cNvCxnSpPr>
          <p:nvPr/>
        </p:nvCxnSpPr>
        <p:spPr>
          <a:xfrm flipV="1">
            <a:off x="369948" y="4060122"/>
            <a:ext cx="2887456" cy="118134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82319F-5D4A-71F0-243B-C5F176D3BBC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55614" y="1591475"/>
            <a:ext cx="1699668" cy="37343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7A00B6-8CBE-BF2F-AE5D-F9A4397C215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843736" y="1779357"/>
            <a:ext cx="2302524" cy="15217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49D05-560E-8C83-4106-262A608B9FA7}"/>
              </a:ext>
            </a:extLst>
          </p:cNvPr>
          <p:cNvCxnSpPr>
            <a:cxnSpLocks/>
          </p:cNvCxnSpPr>
          <p:nvPr/>
        </p:nvCxnSpPr>
        <p:spPr>
          <a:xfrm flipV="1">
            <a:off x="3878638" y="3659636"/>
            <a:ext cx="2302524" cy="40048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B9F4C78-8581-CFE1-62F8-4DA191A1692C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878638" y="2237139"/>
            <a:ext cx="2535705" cy="17037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524B7DD-5A95-1C55-46F9-77B37E0230B0}"/>
              </a:ext>
            </a:extLst>
          </p:cNvPr>
          <p:cNvCxnSpPr/>
          <p:nvPr/>
        </p:nvCxnSpPr>
        <p:spPr>
          <a:xfrm flipV="1">
            <a:off x="4462526" y="2097288"/>
            <a:ext cx="1416971" cy="1263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A17FC3-A104-647E-2902-2A70B1385409}"/>
              </a:ext>
            </a:extLst>
          </p:cNvPr>
          <p:cNvCxnSpPr/>
          <p:nvPr/>
        </p:nvCxnSpPr>
        <p:spPr>
          <a:xfrm flipV="1">
            <a:off x="4764191" y="3767807"/>
            <a:ext cx="1416971" cy="1263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1A169C5-3980-3A39-D7A8-2F4E8142EAA0}"/>
              </a:ext>
            </a:extLst>
          </p:cNvPr>
          <p:cNvSpPr/>
          <p:nvPr/>
        </p:nvSpPr>
        <p:spPr>
          <a:xfrm>
            <a:off x="3180276" y="3607306"/>
            <a:ext cx="957445" cy="544452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DAD395-C89E-7F20-7C22-1DF8D19A6106}"/>
              </a:ext>
            </a:extLst>
          </p:cNvPr>
          <p:cNvSpPr txBox="1"/>
          <p:nvPr/>
        </p:nvSpPr>
        <p:spPr>
          <a:xfrm>
            <a:off x="439750" y="369948"/>
            <a:ext cx="947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x1=1</a:t>
            </a:r>
          </a:p>
          <a:p>
            <a:r>
              <a:rPr lang="en-US" dirty="0"/>
              <a:t>x2=0</a:t>
            </a:r>
          </a:p>
          <a:p>
            <a:r>
              <a:rPr lang="en-US" dirty="0"/>
              <a:t>b1=0.01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CADEA1-59C0-C1B2-1BFA-23110D0EA82A}"/>
              </a:ext>
            </a:extLst>
          </p:cNvPr>
          <p:cNvSpPr txBox="1"/>
          <p:nvPr/>
        </p:nvSpPr>
        <p:spPr>
          <a:xfrm>
            <a:off x="2205409" y="149285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477607-10E8-DA31-1B91-9531405D74BD}"/>
              </a:ext>
            </a:extLst>
          </p:cNvPr>
          <p:cNvSpPr txBox="1"/>
          <p:nvPr/>
        </p:nvSpPr>
        <p:spPr>
          <a:xfrm>
            <a:off x="2338916" y="22094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B0BD53-2052-98C2-A816-167CA8E06393}"/>
              </a:ext>
            </a:extLst>
          </p:cNvPr>
          <p:cNvSpPr txBox="1"/>
          <p:nvPr/>
        </p:nvSpPr>
        <p:spPr>
          <a:xfrm>
            <a:off x="1707196" y="24497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8AC7EC-63AD-00CB-CC23-B80B9A02610E}"/>
              </a:ext>
            </a:extLst>
          </p:cNvPr>
          <p:cNvSpPr txBox="1"/>
          <p:nvPr/>
        </p:nvSpPr>
        <p:spPr>
          <a:xfrm>
            <a:off x="2120786" y="373437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0.4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2FFA830-5D71-9124-D4D1-195C0C802938}"/>
              </a:ext>
            </a:extLst>
          </p:cNvPr>
          <p:cNvCxnSpPr>
            <a:stCxn id="3" idx="0"/>
            <a:endCxn id="3" idx="4"/>
          </p:cNvCxnSpPr>
          <p:nvPr/>
        </p:nvCxnSpPr>
        <p:spPr>
          <a:xfrm>
            <a:off x="3876892" y="1319249"/>
            <a:ext cx="0" cy="544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8D63C2C-A850-20F5-2309-81788BBCA0C5}"/>
              </a:ext>
            </a:extLst>
          </p:cNvPr>
          <p:cNvCxnSpPr/>
          <p:nvPr/>
        </p:nvCxnSpPr>
        <p:spPr>
          <a:xfrm>
            <a:off x="3683358" y="3615180"/>
            <a:ext cx="0" cy="544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BCA2B92-9246-ED35-9D9C-C7BCA9B71511}"/>
              </a:ext>
            </a:extLst>
          </p:cNvPr>
          <p:cNvSpPr txBox="1"/>
          <p:nvPr/>
        </p:nvSpPr>
        <p:spPr>
          <a:xfrm>
            <a:off x="3969149" y="1300892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a=0.5275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7699A9F-E647-E97A-AD04-3617B75131AA}"/>
              </a:ext>
            </a:extLst>
          </p:cNvPr>
          <p:cNvSpPr txBox="1"/>
          <p:nvPr/>
        </p:nvSpPr>
        <p:spPr>
          <a:xfrm>
            <a:off x="1410480" y="441787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0.02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0FD8830-FE62-4DE2-D5BB-CC6C2A984915}"/>
              </a:ext>
            </a:extLst>
          </p:cNvPr>
          <p:cNvSpPr txBox="1"/>
          <p:nvPr/>
        </p:nvSpPr>
        <p:spPr>
          <a:xfrm>
            <a:off x="3153592" y="1351772"/>
            <a:ext cx="122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Z=0.11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E481CE-E12C-B951-A1BF-40E943309833}"/>
              </a:ext>
            </a:extLst>
          </p:cNvPr>
          <p:cNvSpPr txBox="1"/>
          <p:nvPr/>
        </p:nvSpPr>
        <p:spPr>
          <a:xfrm>
            <a:off x="2947051" y="36869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Z=0.32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55109-2655-A7C6-BA20-D5C41E43DB18}"/>
              </a:ext>
            </a:extLst>
          </p:cNvPr>
          <p:cNvSpPr txBox="1"/>
          <p:nvPr/>
        </p:nvSpPr>
        <p:spPr>
          <a:xfrm>
            <a:off x="3675564" y="402729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a=0.5793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94403-4F0A-CEE5-F493-73A9D25EE9B7}"/>
              </a:ext>
            </a:extLst>
          </p:cNvPr>
          <p:cNvSpPr txBox="1"/>
          <p:nvPr/>
        </p:nvSpPr>
        <p:spPr>
          <a:xfrm>
            <a:off x="4996264" y="28240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0.7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BC1AE-03F6-0501-E3DB-A3D15F47F70F}"/>
              </a:ext>
            </a:extLst>
          </p:cNvPr>
          <p:cNvSpPr txBox="1"/>
          <p:nvPr/>
        </p:nvSpPr>
        <p:spPr>
          <a:xfrm>
            <a:off x="4197742" y="214523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C35F0-AA22-6394-13A4-C9D562FF953D}"/>
              </a:ext>
            </a:extLst>
          </p:cNvPr>
          <p:cNvSpPr txBox="1"/>
          <p:nvPr/>
        </p:nvSpPr>
        <p:spPr>
          <a:xfrm>
            <a:off x="4736244" y="359655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0.8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D98AB-E4E3-475F-B4F3-A8E41CD5FFD1}"/>
              </a:ext>
            </a:extLst>
          </p:cNvPr>
          <p:cNvSpPr txBox="1"/>
          <p:nvPr/>
        </p:nvSpPr>
        <p:spPr>
          <a:xfrm>
            <a:off x="4834335" y="14452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B9CD3-9CDB-9B56-DA37-D0EF6613228A}"/>
              </a:ext>
            </a:extLst>
          </p:cNvPr>
          <p:cNvSpPr txBox="1"/>
          <p:nvPr/>
        </p:nvSpPr>
        <p:spPr>
          <a:xfrm>
            <a:off x="4474977" y="36994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Z=0.5(0.5275)+0.6(0.5793)+0.03=0.2637+0.3476+0.03=0.6413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13F737-F1AA-1234-9605-7A540D762921}"/>
              </a:ext>
            </a:extLst>
          </p:cNvPr>
          <p:cNvSpPr txBox="1"/>
          <p:nvPr/>
        </p:nvSpPr>
        <p:spPr>
          <a:xfrm>
            <a:off x="4456887" y="503499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Z=0.7(0.5275)+0.8(0.5793)+0.04=0.3693+0.4634+0.04=0.8727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21B03C-5D9A-837B-7C73-4C9D8C74F481}"/>
              </a:ext>
            </a:extLst>
          </p:cNvPr>
          <p:cNvSpPr txBox="1"/>
          <p:nvPr/>
        </p:nvSpPr>
        <p:spPr>
          <a:xfrm>
            <a:off x="4108141" y="3023647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0.03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B180EF-E7BB-56E3-02CE-4520D2536455}"/>
              </a:ext>
            </a:extLst>
          </p:cNvPr>
          <p:cNvSpPr txBox="1"/>
          <p:nvPr/>
        </p:nvSpPr>
        <p:spPr>
          <a:xfrm>
            <a:off x="2773150" y="236473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490714-8620-95E1-6FC8-2BA7CF65C103}"/>
              </a:ext>
            </a:extLst>
          </p:cNvPr>
          <p:cNvSpPr txBox="1"/>
          <p:nvPr/>
        </p:nvSpPr>
        <p:spPr>
          <a:xfrm>
            <a:off x="5279386" y="433494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0.04</a:t>
            </a:r>
          </a:p>
        </p:txBody>
      </p:sp>
    </p:spTree>
    <p:extLst>
      <p:ext uri="{BB962C8B-B14F-4D97-AF65-F5344CB8AC3E}">
        <p14:creationId xmlns:p14="http://schemas.microsoft.com/office/powerpoint/2010/main" val="6303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66D1-441D-C8AC-A07B-BA7954509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DBF1-C5BE-522C-8368-08F480738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/>
              <a:t>z1=0.6413</a:t>
            </a:r>
          </a:p>
          <a:p>
            <a:r>
              <a:rPr lang="en-US" dirty="0"/>
              <a:t>z2=0.8727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Apply </a:t>
            </a:r>
            <a:r>
              <a:rPr lang="en-US" dirty="0" err="1"/>
              <a:t>Softmax</a:t>
            </a:r>
            <a:r>
              <a:rPr lang="en-US" dirty="0"/>
              <a:t>:</a:t>
            </a:r>
          </a:p>
          <a:p>
            <a:r>
              <a:rPr lang="en-US" dirty="0"/>
              <a:t>Y1(hat)= e(z1)/e(z1)+e(z2)=1.898/(1.898+2.393)=</a:t>
            </a:r>
            <a:r>
              <a:rPr lang="en-US" dirty="0">
                <a:solidFill>
                  <a:srgbClr val="C00000"/>
                </a:solidFill>
              </a:rPr>
              <a:t>0.4425</a:t>
            </a:r>
            <a:r>
              <a:rPr lang="en-US" dirty="0"/>
              <a:t> </a:t>
            </a:r>
          </a:p>
          <a:p>
            <a:r>
              <a:rPr lang="en-US" dirty="0"/>
              <a:t>Y2(hat)=</a:t>
            </a:r>
          </a:p>
          <a:p>
            <a:pPr marL="0" indent="0">
              <a:buNone/>
            </a:pPr>
            <a:r>
              <a:rPr lang="en-US" dirty="0"/>
              <a:t>  e(z2)/e(z1)+e(z2)=1.898/(1.898+2.393)=</a:t>
            </a:r>
            <a:r>
              <a:rPr lang="en-US" dirty="0">
                <a:solidFill>
                  <a:srgbClr val="C00000"/>
                </a:solidFill>
              </a:rPr>
              <a:t>0.5575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468D7-A777-1701-2503-866CA2919CB4}"/>
              </a:ext>
            </a:extLst>
          </p:cNvPr>
          <p:cNvSpPr txBox="1"/>
          <p:nvPr/>
        </p:nvSpPr>
        <p:spPr>
          <a:xfrm>
            <a:off x="6933563" y="3678515"/>
            <a:ext cx="1753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Predicted values</a:t>
            </a:r>
          </a:p>
        </p:txBody>
      </p:sp>
    </p:spTree>
    <p:extLst>
      <p:ext uri="{BB962C8B-B14F-4D97-AF65-F5344CB8AC3E}">
        <p14:creationId xmlns:p14="http://schemas.microsoft.com/office/powerpoint/2010/main" val="371055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E747-7C82-2EE2-A5C9-3824DB84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Entropy loss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3C4B-1FA5-AF68-BDBF-5BBB4E2B8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L=−i∑​yi</a:t>
            </a:r>
            <a:r>
              <a:rPr lang="en-US" dirty="0"/>
              <a:t> </a:t>
            </a:r>
            <a:r>
              <a:rPr lang="pl-PL" dirty="0"/>
              <a:t>​ln</a:t>
            </a:r>
            <a:r>
              <a:rPr lang="en-US" dirty="0"/>
              <a:t>  </a:t>
            </a:r>
            <a:r>
              <a:rPr lang="pl-PL" dirty="0"/>
              <a:t>y</a:t>
            </a:r>
            <a:r>
              <a:rPr lang="en-US" dirty="0"/>
              <a:t>(hat)</a:t>
            </a:r>
            <a:r>
              <a:rPr lang="pl-PL" dirty="0"/>
              <a:t>​i​</a:t>
            </a:r>
            <a:r>
              <a:rPr lang="en-US" dirty="0"/>
              <a:t>    since y is [1,0]</a:t>
            </a:r>
            <a:br>
              <a:rPr lang="en-US" dirty="0"/>
            </a:b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L=-ln(0.4425)=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0.816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28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8086-0DB6-933B-A806-CB67D4399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 Layer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28A1-18EC-60F8-05CA-057E44709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y1 error (y1 </a:t>
            </a:r>
            <a:r>
              <a:rPr lang="el-GR" dirty="0"/>
              <a:t>δ</a:t>
            </a:r>
            <a:r>
              <a:rPr lang="en-US" dirty="0"/>
              <a:t> =loss gradient)</a:t>
            </a:r>
            <a:br>
              <a:rPr lang="en-US" dirty="0"/>
            </a:br>
            <a:r>
              <a:rPr lang="en-US" dirty="0"/>
              <a:t>                =0.4425-1=  -0.5575</a:t>
            </a:r>
          </a:p>
          <a:p>
            <a:r>
              <a:rPr lang="en-US" dirty="0"/>
              <a:t>y2 error =0.5575-0=  0.5575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Gradients </a:t>
            </a:r>
            <a:r>
              <a:rPr lang="en-US" dirty="0" err="1"/>
              <a:t>wrt</a:t>
            </a:r>
            <a:r>
              <a:rPr lang="en-US" dirty="0"/>
              <a:t> output weights</a:t>
            </a:r>
          </a:p>
        </p:txBody>
      </p:sp>
    </p:spTree>
    <p:extLst>
      <p:ext uri="{BB962C8B-B14F-4D97-AF65-F5344CB8AC3E}">
        <p14:creationId xmlns:p14="http://schemas.microsoft.com/office/powerpoint/2010/main" val="1197291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CA05-882C-4E8E-8483-250E914F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</a:t>
            </a:r>
            <a:r>
              <a:rPr lang="en-US" dirty="0" err="1"/>
              <a:t>wrt</a:t>
            </a:r>
            <a:r>
              <a:rPr lang="en-US" dirty="0"/>
              <a:t> output weights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ACA35-2440-8EAE-5692-0F8EE68B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34" y="1615195"/>
            <a:ext cx="7687021" cy="43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1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397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Training a Neural Network with Backpropagation</vt:lpstr>
      <vt:lpstr>2-2-2</vt:lpstr>
      <vt:lpstr>PowerPoint Presentation</vt:lpstr>
      <vt:lpstr>PowerPoint Presentation</vt:lpstr>
      <vt:lpstr>PowerPoint Presentation</vt:lpstr>
      <vt:lpstr>Softmax!</vt:lpstr>
      <vt:lpstr>Cross Entropy loss error</vt:lpstr>
      <vt:lpstr>Output Layer Backpropagation</vt:lpstr>
      <vt:lpstr>Gradients wrt output weights</vt:lpstr>
      <vt:lpstr>Gradients wrt output biases:</vt:lpstr>
      <vt:lpstr>Hidden Layer Backpropagation</vt:lpstr>
      <vt:lpstr>Multiply by sigmoid derivatives</vt:lpstr>
      <vt:lpstr>Gradients wrt hidden weights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Dr. Nouhad Rizk</cp:lastModifiedBy>
  <cp:revision>32</cp:revision>
  <dcterms:created xsi:type="dcterms:W3CDTF">2013-01-27T09:14:16Z</dcterms:created>
  <dcterms:modified xsi:type="dcterms:W3CDTF">2025-09-03T20:46:24Z</dcterms:modified>
  <cp:category/>
</cp:coreProperties>
</file>