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75" r:id="rId2"/>
    <p:sldId id="684" r:id="rId3"/>
    <p:sldId id="685" r:id="rId4"/>
    <p:sldId id="686" r:id="rId5"/>
    <p:sldId id="687" r:id="rId6"/>
    <p:sldId id="688" r:id="rId7"/>
    <p:sldId id="689" r:id="rId8"/>
    <p:sldId id="690" r:id="rId9"/>
    <p:sldId id="691" r:id="rId10"/>
    <p:sldId id="692" r:id="rId11"/>
    <p:sldId id="693" r:id="rId12"/>
    <p:sldId id="694" r:id="rId13"/>
    <p:sldId id="695" r:id="rId14"/>
    <p:sldId id="696" r:id="rId15"/>
    <p:sldId id="697" r:id="rId16"/>
    <p:sldId id="704" r:id="rId17"/>
    <p:sldId id="698" r:id="rId18"/>
    <p:sldId id="699" r:id="rId19"/>
    <p:sldId id="700" r:id="rId20"/>
    <p:sldId id="701" r:id="rId21"/>
    <p:sldId id="702" r:id="rId22"/>
    <p:sldId id="70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1" d="100"/>
          <a:sy n="91" d="100"/>
        </p:scale>
        <p:origin x="41" y="-49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4B03F-1E2E-92C6-DCF1-7465CE9CB3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CNN </a:t>
            </a:r>
          </a:p>
        </p:txBody>
      </p:sp>
    </p:spTree>
    <p:extLst>
      <p:ext uri="{BB962C8B-B14F-4D97-AF65-F5344CB8AC3E}">
        <p14:creationId xmlns:p14="http://schemas.microsoft.com/office/powerpoint/2010/main" val="3585006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2C8C16-E323-4709-CB72-86DAA2560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57" y="533515"/>
            <a:ext cx="7907886" cy="417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07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2BF384-0D16-F1F0-6952-9D7E91409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39" y="265245"/>
            <a:ext cx="7970665" cy="619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58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F07AA-C8D8-8366-114A-96FFCA03331D}"/>
              </a:ext>
            </a:extLst>
          </p:cNvPr>
          <p:cNvSpPr txBox="1"/>
          <p:nvPr/>
        </p:nvSpPr>
        <p:spPr>
          <a:xfrm>
            <a:off x="1403011" y="495592"/>
            <a:ext cx="581446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/>
              <a:t>Implement CNN with CIFAR-10using TensorFlow / </a:t>
            </a:r>
            <a:r>
              <a:rPr lang="en-US" sz="3600" b="1" dirty="0" err="1"/>
              <a:t>Keras</a:t>
            </a:r>
            <a:r>
              <a:rPr lang="en-US" sz="3600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Loads CIFAR-10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Preprocesses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Builds a CNN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Trains and evaluates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Tests on a sample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138F39-F798-EB9F-9BCD-357C81AF228D}"/>
              </a:ext>
            </a:extLst>
          </p:cNvPr>
          <p:cNvSpPr txBox="1"/>
          <p:nvPr/>
        </p:nvSpPr>
        <p:spPr>
          <a:xfrm>
            <a:off x="1462340" y="3622699"/>
            <a:ext cx="669745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Use:</a:t>
            </a:r>
          </a:p>
          <a:p>
            <a:r>
              <a:rPr lang="en-US" dirty="0"/>
              <a:t>3 convolutional layers </a:t>
            </a:r>
          </a:p>
          <a:p>
            <a:r>
              <a:rPr lang="en-US" dirty="0"/>
              <a:t>2 max pooling </a:t>
            </a:r>
          </a:p>
          <a:p>
            <a:r>
              <a:rPr lang="en-US" dirty="0"/>
              <a:t>fully connected layers.</a:t>
            </a:r>
          </a:p>
          <a:p>
            <a:r>
              <a:rPr lang="en-US" dirty="0" err="1"/>
              <a:t>softmax</a:t>
            </a:r>
            <a:r>
              <a:rPr lang="en-US" dirty="0"/>
              <a:t> output layer for 10 CIFAR-10 classes.</a:t>
            </a:r>
          </a:p>
          <a:p>
            <a:endParaRPr lang="en-US" dirty="0"/>
          </a:p>
          <a:p>
            <a:r>
              <a:rPr lang="en-US" dirty="0"/>
              <a:t>Training takes ~5–10 minutes on CPU, much faster on GPU.??</a:t>
            </a:r>
          </a:p>
          <a:p>
            <a:endParaRPr lang="en-US" dirty="0"/>
          </a:p>
          <a:p>
            <a:r>
              <a:rPr lang="en-US" dirty="0"/>
              <a:t>Expected ~70% accuracy after 10 epochs</a:t>
            </a:r>
          </a:p>
        </p:txBody>
      </p:sp>
    </p:spTree>
    <p:extLst>
      <p:ext uri="{BB962C8B-B14F-4D97-AF65-F5344CB8AC3E}">
        <p14:creationId xmlns:p14="http://schemas.microsoft.com/office/powerpoint/2010/main" val="1396624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512A3C-2DAA-6D36-12B9-3ADF6E41F857}"/>
              </a:ext>
            </a:extLst>
          </p:cNvPr>
          <p:cNvSpPr txBox="1"/>
          <p:nvPr/>
        </p:nvSpPr>
        <p:spPr>
          <a:xfrm>
            <a:off x="1001652" y="568653"/>
            <a:ext cx="676725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+mj-lt"/>
              </a:rPr>
              <a:t>The CIFAR-10 dataset </a:t>
            </a:r>
            <a:r>
              <a:rPr lang="en-US" sz="2400" dirty="0">
                <a:latin typeface="+mj-lt"/>
              </a:rPr>
              <a:t>is 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A widely used benchmark in machine learning for image classification,</a:t>
            </a:r>
          </a:p>
          <a:p>
            <a:r>
              <a:rPr lang="en-US" sz="2400" dirty="0">
                <a:latin typeface="+mj-lt"/>
              </a:rPr>
              <a:t>consisting of 60,000 low-resolution (32x32 pixel) color images divided into 10 categories, such as "airplane", "cat", and "truck". 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The dataset includes a standard split of 50,000 training images and 10,000 test images, allowing algorithms to learn from examples and be evaluated on their ability to recognize objects in unseen images</a:t>
            </a:r>
          </a:p>
        </p:txBody>
      </p:sp>
    </p:spTree>
    <p:extLst>
      <p:ext uri="{BB962C8B-B14F-4D97-AF65-F5344CB8AC3E}">
        <p14:creationId xmlns:p14="http://schemas.microsoft.com/office/powerpoint/2010/main" val="4176537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73A349-A552-6711-4425-4347A2F5AD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318" b="1"/>
          <a:stretch>
            <a:fillRect/>
          </a:stretch>
        </p:blipFill>
        <p:spPr>
          <a:xfrm>
            <a:off x="857283" y="643466"/>
            <a:ext cx="742943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30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0E145E-A2E0-E096-A5B3-44B15A4BF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733" y="826636"/>
            <a:ext cx="8178799" cy="49277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4D9203-64C4-B230-7AD8-4207BA4CF998}"/>
              </a:ext>
            </a:extLst>
          </p:cNvPr>
          <p:cNvSpPr txBox="1"/>
          <p:nvPr/>
        </p:nvSpPr>
        <p:spPr>
          <a:xfrm>
            <a:off x="4177622" y="226472"/>
            <a:ext cx="4572000" cy="147732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/>
              <a:t>Conv2D(32, (3,3))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Applies 32 filters.</a:t>
            </a:r>
          </a:p>
          <a:p>
            <a:r>
              <a:rPr lang="en-US" dirty="0"/>
              <a:t> Each filter is 3×3 in size. </a:t>
            </a:r>
          </a:p>
          <a:p>
            <a:endParaRPr lang="en-US" dirty="0"/>
          </a:p>
          <a:p>
            <a:r>
              <a:rPr lang="en-US" dirty="0"/>
              <a:t>Detects basic patterns: edges, corners, simple textures.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78F8A-6BD7-8473-488A-286F6EA2DCB2}"/>
              </a:ext>
            </a:extLst>
          </p:cNvPr>
          <p:cNvSpPr txBox="1"/>
          <p:nvPr/>
        </p:nvSpPr>
        <p:spPr>
          <a:xfrm>
            <a:off x="-1" y="226472"/>
            <a:ext cx="4089400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activation='</a:t>
            </a:r>
            <a:r>
              <a:rPr lang="en-US" dirty="0" err="1"/>
              <a:t>relu</a:t>
            </a:r>
            <a:r>
              <a:rPr lang="en-US" dirty="0"/>
              <a:t>’:turns negative values into 0, keeps positive values</a:t>
            </a:r>
          </a:p>
          <a:p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Adds non-linearity so the network can learn complex features.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EEFDC4-F0BE-1332-618D-922C0C6CAED3}"/>
              </a:ext>
            </a:extLst>
          </p:cNvPr>
          <p:cNvSpPr txBox="1"/>
          <p:nvPr/>
        </p:nvSpPr>
        <p:spPr>
          <a:xfrm>
            <a:off x="4749995" y="2450856"/>
            <a:ext cx="439400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input_shape</a:t>
            </a:r>
            <a:r>
              <a:rPr lang="en-US" dirty="0"/>
              <a:t>=(32,32,3)The input images are 32×32 pixels with 3 channels (RGB).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2C41DA-CAE7-61A2-630B-2DF004DFD4DB}"/>
              </a:ext>
            </a:extLst>
          </p:cNvPr>
          <p:cNvSpPr txBox="1"/>
          <p:nvPr/>
        </p:nvSpPr>
        <p:spPr>
          <a:xfrm>
            <a:off x="5041415" y="3447683"/>
            <a:ext cx="3942041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MaxPooling2D((2,2))Reduces spatial size (</a:t>
            </a:r>
            <a:r>
              <a:rPr lang="en-US" dirty="0" err="1"/>
              <a:t>downsamples</a:t>
            </a:r>
            <a:r>
              <a:rPr lang="en-US" dirty="0"/>
              <a:t>) by taking the max in every 2×2 block.</a:t>
            </a:r>
          </a:p>
          <a:p>
            <a:r>
              <a:rPr lang="en-US" dirty="0"/>
              <a:t>Cuts the image size in half (e.g., 32×32 → 16×16).Keeps important features while reducing computation.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52D311-E02B-8868-1FC7-D4B09177F64B}"/>
              </a:ext>
            </a:extLst>
          </p:cNvPr>
          <p:cNvSpPr txBox="1"/>
          <p:nvPr/>
        </p:nvSpPr>
        <p:spPr>
          <a:xfrm>
            <a:off x="3664580" y="3142658"/>
            <a:ext cx="4662742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64 filters, 3×3 size → now the model learns more complex features (shapes, textures).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81B6C8-5336-5AAD-FC92-9D7CA8D2BB76}"/>
              </a:ext>
            </a:extLst>
          </p:cNvPr>
          <p:cNvSpPr txBox="1"/>
          <p:nvPr/>
        </p:nvSpPr>
        <p:spPr>
          <a:xfrm>
            <a:off x="2272913" y="5229339"/>
            <a:ext cx="47395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Pooling again → reduces from 16×16 to 8×8 feature maps.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A90D3A-FE37-6A80-26C2-64AF69BEE286}"/>
              </a:ext>
            </a:extLst>
          </p:cNvPr>
          <p:cNvSpPr txBox="1"/>
          <p:nvPr/>
        </p:nvSpPr>
        <p:spPr>
          <a:xfrm>
            <a:off x="2380233" y="5898535"/>
            <a:ext cx="5346795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64 filters, 3×3.At this point, filters can detect higher-level features (like eyes, wheels, wings, etc.).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7C4F3-B181-8830-43F0-16B0F58BE02D}"/>
              </a:ext>
            </a:extLst>
          </p:cNvPr>
          <p:cNvSpPr txBox="1"/>
          <p:nvPr/>
        </p:nvSpPr>
        <p:spPr>
          <a:xfrm>
            <a:off x="499082" y="3356761"/>
            <a:ext cx="473952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takes the </a:t>
            </a:r>
            <a:r>
              <a:rPr lang="en-US" b="1" dirty="0"/>
              <a:t>3D feature maps</a:t>
            </a:r>
            <a:r>
              <a:rPr lang="en-US" dirty="0"/>
              <a:t> (6×6×64 = 2304 numbers) and flattens into a </a:t>
            </a:r>
            <a:r>
              <a:rPr lang="en-US" b="1" dirty="0"/>
              <a:t>1D vector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3B3A61-E165-A530-8CC7-753419958149}"/>
              </a:ext>
            </a:extLst>
          </p:cNvPr>
          <p:cNvSpPr txBox="1"/>
          <p:nvPr/>
        </p:nvSpPr>
        <p:spPr>
          <a:xfrm>
            <a:off x="4649559" y="3190595"/>
            <a:ext cx="4739522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layers.Dense</a:t>
            </a:r>
            <a:r>
              <a:rPr lang="en-US" dirty="0"/>
              <a:t>(64, activation='</a:t>
            </a:r>
            <a:r>
              <a:rPr lang="en-US" dirty="0" err="1"/>
              <a:t>relu</a:t>
            </a:r>
            <a:r>
              <a:rPr lang="en-US" dirty="0"/>
              <a:t>'),</a:t>
            </a:r>
          </a:p>
          <a:p>
            <a:r>
              <a:rPr lang="en-US" dirty="0"/>
              <a:t>A dense layer with 64 neurons.</a:t>
            </a:r>
          </a:p>
          <a:p>
            <a:endParaRPr lang="en-US" dirty="0"/>
          </a:p>
          <a:p>
            <a:r>
              <a:rPr lang="en-US" dirty="0"/>
              <a:t>Each neuron connects to all values from Flatten layer.</a:t>
            </a:r>
          </a:p>
          <a:p>
            <a:endParaRPr lang="en-US" dirty="0"/>
          </a:p>
          <a:p>
            <a:r>
              <a:rPr lang="en-US" dirty="0"/>
              <a:t>Learns combinations of features (e.g., “round + furry = cat”).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E97019-E4B7-005D-E82E-BF65676F4F8A}"/>
              </a:ext>
            </a:extLst>
          </p:cNvPr>
          <p:cNvSpPr txBox="1"/>
          <p:nvPr/>
        </p:nvSpPr>
        <p:spPr>
          <a:xfrm>
            <a:off x="536211" y="4952802"/>
            <a:ext cx="6653346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layers.Dense</a:t>
            </a:r>
            <a:r>
              <a:rPr lang="en-US" dirty="0"/>
              <a:t>(10, activation='</a:t>
            </a:r>
            <a:r>
              <a:rPr lang="en-US" dirty="0" err="1"/>
              <a:t>softmax</a:t>
            </a:r>
            <a:r>
              <a:rPr lang="en-US" dirty="0"/>
              <a:t>')</a:t>
            </a:r>
          </a:p>
          <a:p>
            <a:r>
              <a:rPr lang="en-US" dirty="0"/>
              <a:t>10 neurons = 10 classes in CIFAR-10 (airplane, car, bird, cat, deer, dog, frog, horse, ship, truck).</a:t>
            </a:r>
          </a:p>
          <a:p>
            <a:endParaRPr lang="en-US" dirty="0"/>
          </a:p>
          <a:p>
            <a:r>
              <a:rPr lang="en-US" dirty="0" err="1"/>
              <a:t>Softmax</a:t>
            </a:r>
            <a:r>
              <a:rPr lang="en-US" dirty="0"/>
              <a:t> activation:</a:t>
            </a:r>
          </a:p>
          <a:p>
            <a:endParaRPr lang="en-US" dirty="0"/>
          </a:p>
          <a:p>
            <a:r>
              <a:rPr lang="en-US" dirty="0"/>
              <a:t>Converts outputs into probabilities that sum to 1.</a:t>
            </a:r>
          </a:p>
        </p:txBody>
      </p:sp>
    </p:spTree>
    <p:extLst>
      <p:ext uri="{BB962C8B-B14F-4D97-AF65-F5344CB8AC3E}">
        <p14:creationId xmlns:p14="http://schemas.microsoft.com/office/powerpoint/2010/main" val="283081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  <p:bldP spid="13" grpId="0" animBg="1"/>
      <p:bldP spid="15" grpId="0" animBg="1"/>
      <p:bldP spid="17" grpId="0"/>
      <p:bldP spid="20" grpId="0" animBg="1"/>
      <p:bldP spid="22" grpId="0" animBg="1"/>
      <p:bldP spid="24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8884B5-8D97-9B68-944D-926989A2A8C2}"/>
              </a:ext>
            </a:extLst>
          </p:cNvPr>
          <p:cNvSpPr txBox="1"/>
          <p:nvPr/>
        </p:nvSpPr>
        <p:spPr>
          <a:xfrm>
            <a:off x="631704" y="24461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Why does </a:t>
            </a:r>
            <a:r>
              <a:rPr lang="en-US" b="1" dirty="0" err="1"/>
              <a:t>MaxPooling</a:t>
            </a:r>
            <a:r>
              <a:rPr lang="en-US" b="1" dirty="0"/>
              <a:t> shrink the size?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2B3DA4-A549-023E-A188-485862BC0AC4}"/>
              </a:ext>
            </a:extLst>
          </p:cNvPr>
          <p:cNvSpPr txBox="1"/>
          <p:nvPr/>
        </p:nvSpPr>
        <p:spPr>
          <a:xfrm>
            <a:off x="785266" y="1356665"/>
            <a:ext cx="75141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Pooling layers work by sliding a </a:t>
            </a:r>
            <a:r>
              <a:rPr lang="en-US" b="1" dirty="0"/>
              <a:t>window</a:t>
            </a:r>
            <a:r>
              <a:rPr lang="en-US" dirty="0"/>
              <a:t> (e.g. 2×2) across the feature map and taking the maximum (or average)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FF313A-F2D2-0A65-DC8A-5725B0B31FFA}"/>
              </a:ext>
            </a:extLst>
          </p:cNvPr>
          <p:cNvSpPr txBox="1"/>
          <p:nvPr/>
        </p:nvSpPr>
        <p:spPr>
          <a:xfrm>
            <a:off x="785265" y="2145422"/>
            <a:ext cx="71023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you don’t overlap (stride = 2), every 2×2 block is replaced by 1 value. This reduces both height and width by half.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3B6321-B78F-7F31-CD4A-B6B2B215E269}"/>
              </a:ext>
            </a:extLst>
          </p:cNvPr>
          <p:cNvSpPr txBox="1"/>
          <p:nvPr/>
        </p:nvSpPr>
        <p:spPr>
          <a:xfrm>
            <a:off x="749233" y="4242830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where:</a:t>
            </a:r>
          </a:p>
          <a:p>
            <a:r>
              <a:rPr lang="en-US" dirty="0"/>
              <a:t>W = input size (width or height)</a:t>
            </a:r>
          </a:p>
          <a:p>
            <a:r>
              <a:rPr lang="en-US" dirty="0"/>
              <a:t>F = filter (pooling window) size</a:t>
            </a:r>
          </a:p>
          <a:p>
            <a:r>
              <a:rPr lang="en-US" dirty="0"/>
              <a:t>S = stride (step size)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68D092-F9EB-215F-05DF-3DA913FFB733}"/>
              </a:ext>
            </a:extLst>
          </p:cNvPr>
          <p:cNvSpPr txBox="1"/>
          <p:nvPr/>
        </p:nvSpPr>
        <p:spPr>
          <a:xfrm>
            <a:off x="2956241" y="3126169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 size: 30 × 30 </a:t>
            </a:r>
          </a:p>
          <a:p>
            <a:r>
              <a:rPr lang="en-US" dirty="0"/>
              <a:t>Pool size: </a:t>
            </a:r>
            <a:r>
              <a:rPr lang="en-US" dirty="0">
                <a:solidFill>
                  <a:srgbClr val="FF0000"/>
                </a:solidFill>
              </a:rPr>
              <a:t>2 × 2</a:t>
            </a:r>
          </a:p>
          <a:p>
            <a:r>
              <a:rPr lang="en-US" dirty="0">
                <a:solidFill>
                  <a:srgbClr val="FF0000"/>
                </a:solidFill>
              </a:rPr>
              <a:t>Stride</a:t>
            </a:r>
            <a:r>
              <a:rPr lang="en-US" dirty="0"/>
              <a:t>: 2 =</a:t>
            </a:r>
            <a:r>
              <a:rPr lang="en-US" dirty="0">
                <a:sym typeface="Wingdings" panose="05000000000000000000" pitchFamily="2" charset="2"/>
              </a:rPr>
              <a:t> (30-2)/2 +1 =15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FA5E244-67C1-D474-1E64-06978B1FD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935" y="3205693"/>
            <a:ext cx="1333535" cy="60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4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0A0B72-61EC-2F4D-B400-594D2B737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282065"/>
            <a:ext cx="8178799" cy="429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77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367714-08C0-63FF-184C-2C0508FE9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321" y="643466"/>
            <a:ext cx="551535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37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FA3802-3402-693B-507E-7765498339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318" b="1"/>
          <a:stretch>
            <a:fillRect/>
          </a:stretch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ED97AC-7322-99F6-861A-237B150D6E4B}"/>
              </a:ext>
            </a:extLst>
          </p:cNvPr>
          <p:cNvSpPr txBox="1"/>
          <p:nvPr/>
        </p:nvSpPr>
        <p:spPr>
          <a:xfrm>
            <a:off x="3545916" y="453660"/>
            <a:ext cx="5437539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What happens:32 filters, each of size 3×3×3 (RGB channels).Each filter has 3×3×3 = 27 weights + 1 bias = 28 </a:t>
            </a:r>
            <a:r>
              <a:rPr lang="en-US" dirty="0" err="1"/>
              <a:t>parameters.Total</a:t>
            </a:r>
            <a:r>
              <a:rPr lang="en-US" dirty="0"/>
              <a:t> = 32 × 28 = 896 parameters.</a:t>
            </a:r>
          </a:p>
          <a:p>
            <a:r>
              <a:rPr lang="en-US" dirty="0"/>
              <a:t>Why 30×30?Input was 32×32, a 3×3 filter reduces it to 30×30 (no padding).Output: 32 feature maps (one per filter).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83330-96CF-766C-D4D3-EBC23E9FDA52}"/>
              </a:ext>
            </a:extLst>
          </p:cNvPr>
          <p:cNvSpPr txBox="1"/>
          <p:nvPr/>
        </p:nvSpPr>
        <p:spPr>
          <a:xfrm>
            <a:off x="2945625" y="2430506"/>
            <a:ext cx="464878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Reduces spatial dimensions by 2 (30→15).Still 32 feature maps, no new parameters.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90D11-F41E-57E1-C388-95CEA0E13190}"/>
              </a:ext>
            </a:extLst>
          </p:cNvPr>
          <p:cNvSpPr txBox="1"/>
          <p:nvPr/>
        </p:nvSpPr>
        <p:spPr>
          <a:xfrm>
            <a:off x="3497056" y="1951672"/>
            <a:ext cx="4648782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64 filters, each 3×3×32 (since input has 32 channels).Each filter has 3×3×32 = 288 weights + 1 bias = 289.Total = 64 × 289 = 18,496 </a:t>
            </a:r>
            <a:r>
              <a:rPr lang="en-US" dirty="0" err="1"/>
              <a:t>parameters.Output</a:t>
            </a:r>
            <a:r>
              <a:rPr lang="en-US" dirty="0"/>
              <a:t> shrinks from 15×15 → 13×13 because no padding.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2B4959-283F-23C1-16F3-1FADCA9F54C2}"/>
              </a:ext>
            </a:extLst>
          </p:cNvPr>
          <p:cNvSpPr txBox="1"/>
          <p:nvPr/>
        </p:nvSpPr>
        <p:spPr>
          <a:xfrm>
            <a:off x="2366272" y="3105834"/>
            <a:ext cx="543753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Again halves the dimensions (13→6).</a:t>
            </a:r>
          </a:p>
          <a:p>
            <a:r>
              <a:rPr lang="en-US" dirty="0"/>
              <a:t>Still 64 feature maps. (from pooling to conv 6-3+1 =4)</a:t>
            </a:r>
          </a:p>
        </p:txBody>
      </p:sp>
    </p:spTree>
    <p:extLst>
      <p:ext uri="{BB962C8B-B14F-4D97-AF65-F5344CB8AC3E}">
        <p14:creationId xmlns:p14="http://schemas.microsoft.com/office/powerpoint/2010/main" val="401288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A83BE-4C83-1708-4F42-D85D97607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B8608C-DD4A-B1C5-2497-6C9841BA05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9029" y="1416359"/>
            <a:ext cx="6997428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Two convolution + max pooling layers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feature extraction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dense hidden layer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learning higher-level representations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overfitting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Softmax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output layer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976620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D186F5-C5E4-1C82-687C-10CCC0ECB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598993"/>
            <a:ext cx="8178799" cy="366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45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679B86-DD11-4978-CA5C-31EF3C69E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99" y="553406"/>
            <a:ext cx="4463260" cy="31406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0EC79E-8EFC-DC76-19A8-BEDEBC06A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645" y="3429000"/>
            <a:ext cx="3625038" cy="340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78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484742-2E8B-806E-3519-3978FB6E62B7}"/>
              </a:ext>
            </a:extLst>
          </p:cNvPr>
          <p:cNvSpPr txBox="1"/>
          <p:nvPr/>
        </p:nvSpPr>
        <p:spPr>
          <a:xfrm>
            <a:off x="4006159" y="751555"/>
            <a:ext cx="4509191" cy="17664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/>
              <a:t>Summary of Flow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/>
              <a:t>Conv Layers</a:t>
            </a:r>
            <a:r>
              <a:rPr lang="en-US" sz="1100"/>
              <a:t> → extract local patterns (edges, textures).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/>
              <a:t>Pooling Layers</a:t>
            </a:r>
            <a:r>
              <a:rPr lang="en-US" sz="1100"/>
              <a:t> → reduce size, keep essential info.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/>
              <a:t>Deeper Conv Layers</a:t>
            </a:r>
            <a:r>
              <a:rPr lang="en-US" sz="1100"/>
              <a:t> → learn abstract features (shapes, object parts).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/>
              <a:t>Flatten</a:t>
            </a:r>
            <a:r>
              <a:rPr lang="en-US" sz="1100"/>
              <a:t> → convert feature maps into a vector.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/>
              <a:t>Dense Layer</a:t>
            </a:r>
            <a:r>
              <a:rPr lang="en-US" sz="1100"/>
              <a:t> → learn feature combinations.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/>
              <a:t>Output Layer (Softmax)</a:t>
            </a:r>
            <a:r>
              <a:rPr lang="en-US" sz="1100"/>
              <a:t> → probability distribution over classes.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221BB3-7B5D-C899-7745-66D7AC323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D2D571-38D7-DB0F-166C-14FEDA700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88AEF72-50CD-C201-F6BF-C595BBBE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diagram of a hidden layer&#10;&#10;AI-generated content may be incorrect.">
            <a:extLst>
              <a:ext uri="{FF2B5EF4-FFF2-40B4-BE49-F238E27FC236}">
                <a16:creationId xmlns:a16="http://schemas.microsoft.com/office/drawing/2014/main" id="{7A14D23E-D834-9457-D0DF-08F6C5290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70" y="3124912"/>
            <a:ext cx="7267488" cy="298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57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C00435-5E50-6A1C-D513-85A7682F2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9" y="704721"/>
            <a:ext cx="7798933" cy="380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8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668B2F-B919-497A-CE55-6DE9DD424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2641"/>
            <a:ext cx="9116857" cy="25544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86DEAD-0115-4E3D-9E71-5ACBFB3F36EB}"/>
              </a:ext>
            </a:extLst>
          </p:cNvPr>
          <p:cNvSpPr txBox="1"/>
          <p:nvPr/>
        </p:nvSpPr>
        <p:spPr>
          <a:xfrm>
            <a:off x="217829" y="-41419"/>
            <a:ext cx="62116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Conv1D → for sequences (like text, audio, time series). It slides along 1 dimension (time or sequence length).</a:t>
            </a:r>
          </a:p>
          <a:p>
            <a:r>
              <a:rPr lang="en-US" dirty="0"/>
              <a:t>Conv2D → for images, where you have 2 spatial dimensions (height, width).</a:t>
            </a:r>
          </a:p>
          <a:p>
            <a:r>
              <a:rPr lang="en-US" dirty="0"/>
              <a:t>Conv3D → for video or volumetric data (MRI scans), where you have 3 spatial dimensions (height, width, depth/time).</a:t>
            </a:r>
          </a:p>
        </p:txBody>
      </p:sp>
    </p:spTree>
    <p:extLst>
      <p:ext uri="{BB962C8B-B14F-4D97-AF65-F5344CB8AC3E}">
        <p14:creationId xmlns:p14="http://schemas.microsoft.com/office/powerpoint/2010/main" val="168680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98B7E3-2A6B-A16E-8104-2BF5F1A92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52" y="1311554"/>
            <a:ext cx="7714825" cy="285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05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DABC18-2770-51FE-B950-B6F8BE69C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5948"/>
            <a:ext cx="9144000" cy="206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02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6B77-E4EF-7872-2328-B4547EF96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374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999D5F-C8D3-5070-C127-6D71A8578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29" y="826681"/>
            <a:ext cx="8189218" cy="403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46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422AFC-7E5D-19A4-962D-00F8384BA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85" y="626401"/>
            <a:ext cx="8233365" cy="449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34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4120</TotalTime>
  <Words>842</Words>
  <Application>Microsoft Office PowerPoint</Application>
  <PresentationFormat>On-screen Show (4:3)</PresentationFormat>
  <Paragraphs>79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 Theme</vt:lpstr>
      <vt:lpstr>CNN </vt:lpstr>
      <vt:lpstr>Example</vt:lpstr>
      <vt:lpstr>PowerPoint Presentation</vt:lpstr>
      <vt:lpstr>PowerPoint Presentation</vt:lpstr>
      <vt:lpstr>PowerPoint Presentation</vt:lpstr>
      <vt:lpstr>PowerPoint Presentation</vt:lpstr>
      <vt:lpstr>Pytorch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Dr. Nouhad Rizk</cp:lastModifiedBy>
  <cp:revision>50</cp:revision>
  <dcterms:created xsi:type="dcterms:W3CDTF">2013-01-27T09:14:16Z</dcterms:created>
  <dcterms:modified xsi:type="dcterms:W3CDTF">2025-09-12T02:55:38Z</dcterms:modified>
  <cp:category/>
</cp:coreProperties>
</file>