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86.jpg" ContentType="image/jpg"/>
  <Override PartName="/ppt/media/image87.jpg" ContentType="image/jpg"/>
  <Override PartName="/ppt/media/image88.jpg" ContentType="image/jpg"/>
  <Override PartName="/ppt/media/image89.jpg" ContentType="image/jpg"/>
  <Override PartName="/ppt/media/image137.jpg" ContentType="image/jpg"/>
  <Override PartName="/ppt/media/image143.jpg" ContentType="image/jpg"/>
  <Override PartName="/ppt/tags/tag8.xml" ContentType="application/vnd.openxmlformats-officedocument.presentationml.tags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tags/tag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.xml" ContentType="application/vnd.openxmlformats-officedocument.presentationml.tags+xml"/>
  <Override PartName="/ppt/notesSlides/notesSlide36.xml" ContentType="application/vnd.openxmlformats-officedocument.presentationml.notesSlide+xml"/>
  <Override PartName="/ppt/tags/tag12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2"/>
  </p:notesMasterIdLst>
  <p:sldIdLst>
    <p:sldId id="417" r:id="rId2"/>
    <p:sldId id="323" r:id="rId3"/>
    <p:sldId id="426" r:id="rId4"/>
    <p:sldId id="427" r:id="rId5"/>
    <p:sldId id="428" r:id="rId6"/>
    <p:sldId id="279" r:id="rId7"/>
    <p:sldId id="429" r:id="rId8"/>
    <p:sldId id="430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338" r:id="rId30"/>
    <p:sldId id="339" r:id="rId31"/>
    <p:sldId id="340" r:id="rId32"/>
    <p:sldId id="341" r:id="rId33"/>
    <p:sldId id="330" r:id="rId34"/>
    <p:sldId id="345" r:id="rId35"/>
    <p:sldId id="587" r:id="rId36"/>
    <p:sldId id="588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525" r:id="rId55"/>
    <p:sldId id="538" r:id="rId56"/>
    <p:sldId id="526" r:id="rId57"/>
    <p:sldId id="528" r:id="rId58"/>
    <p:sldId id="527" r:id="rId59"/>
    <p:sldId id="529" r:id="rId60"/>
    <p:sldId id="337" r:id="rId61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82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A6D-BA35-47CD-BB0B-F04D34A1F3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5266-2D54-415F-8771-9E663017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07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10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5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5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62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59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4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3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4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31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05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Combat Power (CP)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0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single</a:t>
            </a:r>
            <a:r>
              <a:rPr lang="en-US" baseline="0" dirty="0"/>
              <a:t> point is the combination of (</a:t>
            </a:r>
            <a:r>
              <a:rPr lang="en-US" baseline="0" dirty="0" err="1"/>
              <a:t>b,w</a:t>
            </a:r>
            <a:r>
              <a:rPr lang="en-US" baseline="0" dirty="0"/>
              <a:t>). Eg: Red dot: (b=-180, w=-2).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Red</a:t>
            </a:r>
            <a:r>
              <a:rPr lang="en-US" baseline="0" dirty="0"/>
              <a:t> color means the loss function L(w, b) is with large value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Purple</a:t>
            </a:r>
            <a:r>
              <a:rPr lang="en-US" baseline="0" dirty="0"/>
              <a:t> means L(w, b) is with small value of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Try to find the cross (X) value, which is the smallest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 field:</a:t>
            </a:r>
          </a:p>
          <a:p>
            <a:r>
              <a:rPr lang="en-US" dirty="0"/>
              <a:t>https://www.khanacademy.org/math/multivariable-calculus/thinking-about-multivariable-function/ways-to-represent-multivariable-functions/a/vector-fields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Contour maps</a:t>
            </a:r>
          </a:p>
          <a:p>
            <a:r>
              <a:rPr lang="en-US" dirty="0"/>
              <a:t>https://www.khanacademy.org/math/multivariable-calculus/thinking-about-multivariable-function/ways-to-represent-multivariable-functions/a/contour-maps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gradient</a:t>
            </a:r>
          </a:p>
          <a:p>
            <a:r>
              <a:rPr lang="en-US"/>
              <a:t>https://www.khanacademy.org/math/multivariable-calculus/multivariable-derivatives/partial-derivative-and-gradient-articles/a/the-gradient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21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http://speech.ee.ntu.edu.tw/~tlkagk/courses/LA_2016/Lecture/orthogonal%20projection%20(v2).ecm.mp4/index.html</a:t>
            </a:r>
          </a:p>
          <a:p>
            <a:endParaRPr lang="en-US" altLang="zh-TW" dirty="0"/>
          </a:p>
          <a:p>
            <a:r>
              <a:rPr lang="en-US" altLang="zh-TW" dirty="0"/>
              <a:t>Two ways</a:t>
            </a:r>
            <a:r>
              <a:rPr lang="en-US" altLang="zh-TW" baseline="0" dirty="0"/>
              <a:t> to solve this problem: </a:t>
            </a:r>
          </a:p>
          <a:p>
            <a:pPr marL="228600" indent="-228600">
              <a:buAutoNum type="arabicParenR"/>
            </a:pPr>
            <a:r>
              <a:rPr lang="en-US" altLang="zh-TW" baseline="0" dirty="0"/>
              <a:t>Solve directly</a:t>
            </a:r>
          </a:p>
          <a:p>
            <a:pPr marL="228600" indent="-228600">
              <a:buAutoNum type="arabicParenR"/>
            </a:pPr>
            <a:r>
              <a:rPr lang="en-US" altLang="zh-TW" baseline="0" dirty="0"/>
              <a:t>Use gradient descent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30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Loss…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99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talk about operation here.</a:t>
            </a:r>
          </a:p>
          <a:p>
            <a:endParaRPr lang="en-US" dirty="0"/>
          </a:p>
          <a:p>
            <a:r>
              <a:rPr lang="en-US" dirty="0"/>
              <a:t>More</a:t>
            </a:r>
            <a:r>
              <a:rPr lang="en-US" baseline="0" dirty="0"/>
              <a:t> details later.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38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r>
              <a:rPr lang="en-US" altLang="zh-TW" dirty="0"/>
              <a:t>Regression:</a:t>
            </a:r>
            <a:r>
              <a:rPr lang="en-US" altLang="zh-TW" baseline="0" dirty="0"/>
              <a:t> No local minima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48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00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Don’t worry. In linear regression, the loss function L is convex. No local minima</a:t>
            </a:r>
            <a:endParaRPr lang="zh-TW" altLang="en-US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F(x)=2x</a:t>
            </a:r>
          </a:p>
          <a:p>
            <a:r>
              <a:rPr lang="en-US" dirty="0"/>
              <a:t>F(x+1) = 2x+2 =F(x)+2</a:t>
            </a:r>
          </a:p>
          <a:p>
            <a:endParaRPr lang="en-US" dirty="0"/>
          </a:p>
          <a:p>
            <a:r>
              <a:rPr lang="en-US" dirty="0"/>
              <a:t>F(x)=100x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F(x+1) = 100x+100 =F(x)+100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regulation term.</a:t>
            </a:r>
          </a:p>
          <a:p>
            <a:endParaRPr lang="en-US" dirty="0"/>
          </a:p>
          <a:p>
            <a:r>
              <a:rPr lang="en-US" dirty="0"/>
              <a:t>Regulation is to make smooth curve. With input</a:t>
            </a:r>
            <a:r>
              <a:rPr lang="en-US" baseline="0" dirty="0"/>
              <a:t> difference, some small changes in response. Not large changes in response. </a:t>
            </a:r>
          </a:p>
          <a:p>
            <a:endParaRPr lang="en-US" baseline="0" dirty="0"/>
          </a:p>
          <a:p>
            <a:r>
              <a:rPr lang="en-US" baseline="0" dirty="0"/>
              <a:t>Bias b = y-intercept. Will not affect the smoothness requirement.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Bias only shift up/down of the curve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275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Lamda need to be trained.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27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877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2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what kind of classifier we get if we choose a different threshold, say y = 0.8.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53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524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356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812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1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64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404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5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out that the mapping is many-to-one. There are other generative models for which the corresponding discriminative model is accurate.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07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77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82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55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028"/>
            <a:ext cx="7562850" cy="1974191"/>
          </a:xfrm>
          <a:prstGeom prst="rect">
            <a:avLst/>
          </a:prstGeo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352"/>
            <a:ext cx="7562850" cy="1369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301904"/>
            <a:ext cx="2174319" cy="48055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301904"/>
            <a:ext cx="6396911" cy="48055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0626"/>
            <a:ext cx="9396328" cy="63138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0568"/>
            <a:ext cx="9396328" cy="376647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63" lvl="0" indent="-37804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126" lvl="1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189" lvl="2" indent="-350044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252" lvl="3" indent="-350044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0315" lvl="4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4378" lvl="5" indent="-350044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8441" lvl="6" indent="-350044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2504" lvl="7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6567" lvl="8" indent="-350044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1053"/>
            <a:ext cx="60509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4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413700"/>
            <a:ext cx="8697278" cy="2358791"/>
          </a:xfrm>
          <a:prstGeom prst="rect">
            <a:avLst/>
          </a:prstGeo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3794807"/>
            <a:ext cx="8697278" cy="1240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5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4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390073"/>
            <a:ext cx="4265920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071326"/>
            <a:ext cx="4265920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390073"/>
            <a:ext cx="4286928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071326"/>
            <a:ext cx="4286928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261" y="5255760"/>
            <a:ext cx="2268855" cy="301904"/>
          </a:xfrm>
          <a:prstGeom prst="rect">
            <a:avLst/>
          </a:prstGeom>
        </p:spPr>
        <p:txBody>
          <a:bodyPr/>
          <a:lstStyle/>
          <a:p>
            <a:pPr defTabSz="756117"/>
            <a:fld id="{C9E90480-6D2B-4DC5-8F84-E5A1E18C92B8}" type="datetimeFigureOut">
              <a:rPr lang="en-US" sz="1488" smtClean="0">
                <a:solidFill>
                  <a:prstClr val="black"/>
                </a:solidFill>
              </a:rPr>
              <a:pPr defTabSz="756117"/>
              <a:t>9/4/2025</a:t>
            </a:fld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929-9BCA-4DA3-842C-5B3A2A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259" y="5255760"/>
            <a:ext cx="3403283" cy="301904"/>
          </a:xfrm>
          <a:prstGeom prst="rect">
            <a:avLst/>
          </a:prstGeom>
        </p:spPr>
        <p:txBody>
          <a:bodyPr/>
          <a:lstStyle/>
          <a:p>
            <a:pPr defTabSz="756117"/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264" y="5171751"/>
            <a:ext cx="226885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6012"/>
            <a:ext cx="9587488" cy="534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7944932" y="5338776"/>
            <a:ext cx="1441668" cy="165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7944932" y="5322702"/>
            <a:ext cx="24726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7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COSC 4337 Data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3691-6277-72A9-A123-4633283B046C}"/>
              </a:ext>
            </a:extLst>
          </p:cNvPr>
          <p:cNvSpPr txBox="1"/>
          <p:nvPr userDrawn="1"/>
        </p:nvSpPr>
        <p:spPr>
          <a:xfrm>
            <a:off x="3746500" y="5338776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Data Science I Review</a:t>
            </a:r>
          </a:p>
        </p:txBody>
      </p:sp>
    </p:spTree>
    <p:extLst>
      <p:ext uri="{BB962C8B-B14F-4D97-AF65-F5344CB8AC3E}">
        <p14:creationId xmlns:p14="http://schemas.microsoft.com/office/powerpoint/2010/main" val="22866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1.jp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2.w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1.jpg"/><Relationship Id="rId15" Type="http://schemas.openxmlformats.org/officeDocument/2006/relationships/image" Target="../media/image14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4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55.png"/><Relationship Id="rId5" Type="http://schemas.openxmlformats.org/officeDocument/2006/relationships/image" Target="../media/image12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www.openintro.org/stat/data/?data=pokemon" TargetMode="Externa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12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2.wmf"/><Relationship Id="rId9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9.png"/><Relationship Id="rId5" Type="http://schemas.openxmlformats.org/officeDocument/2006/relationships/image" Target="../media/image38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38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91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image" Target="../media/image89.jpg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17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04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8.gif"/><Relationship Id="rId4" Type="http://schemas.openxmlformats.org/officeDocument/2006/relationships/image" Target="../media/image15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9.png"/><Relationship Id="rId5" Type="http://schemas.openxmlformats.org/officeDocument/2006/relationships/image" Target="../media/image148.gif"/><Relationship Id="rId4" Type="http://schemas.openxmlformats.org/officeDocument/2006/relationships/image" Target="../media/image1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49.png"/><Relationship Id="rId5" Type="http://schemas.openxmlformats.org/officeDocument/2006/relationships/image" Target="../media/image148.gif"/><Relationship Id="rId4" Type="http://schemas.openxmlformats.org/officeDocument/2006/relationships/image" Target="../media/image1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9.png"/><Relationship Id="rId5" Type="http://schemas.openxmlformats.org/officeDocument/2006/relationships/image" Target="../media/image148.gif"/><Relationship Id="rId4" Type="http://schemas.openxmlformats.org/officeDocument/2006/relationships/image" Target="../media/image1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528" y="397366"/>
            <a:ext cx="15705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7"/>
              </a:lnSpc>
            </a:pPr>
            <a:r>
              <a:rPr sz="1021" spc="-7" dirty="0">
                <a:latin typeface="Arial"/>
                <a:cs typeface="Arial"/>
              </a:rPr>
              <a:t>Sr</a:t>
            </a:r>
            <a:r>
              <a:rPr sz="1021" dirty="0">
                <a:latin typeface="Arial"/>
                <a:cs typeface="Arial"/>
              </a:rPr>
              <a:t>i</a:t>
            </a:r>
            <a:endParaRPr sz="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8224" y="361358"/>
            <a:ext cx="5937399" cy="824639"/>
          </a:xfrm>
          <a:custGeom>
            <a:avLst/>
            <a:gdLst/>
            <a:ahLst/>
            <a:cxnLst/>
            <a:rect l="l" t="t" r="r" b="b"/>
            <a:pathLst>
              <a:path w="8138159" h="1130300">
                <a:moveTo>
                  <a:pt x="8138160" y="0"/>
                </a:moveTo>
                <a:lnTo>
                  <a:pt x="0" y="0"/>
                </a:lnTo>
                <a:lnTo>
                  <a:pt x="0" y="1130300"/>
                </a:lnTo>
                <a:lnTo>
                  <a:pt x="8138160" y="1130300"/>
                </a:lnTo>
                <a:lnTo>
                  <a:pt x="8138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1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3500" y="209166"/>
            <a:ext cx="6859818" cy="1129022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-15" dirty="0"/>
              <a:t>DSI Review</a:t>
            </a:r>
            <a:br>
              <a:rPr lang="en-US" spc="-15" dirty="0"/>
            </a:b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7844904" y="4893408"/>
            <a:ext cx="1371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8">
              <a:lnSpc>
                <a:spcPts val="1200"/>
              </a:lnSpc>
            </a:pPr>
            <a:fld id="{81D60167-4931-47E6-BA6A-407CBD079E47}" type="slidenum">
              <a:rPr sz="1021" dirty="0">
                <a:latin typeface="Arial"/>
                <a:cs typeface="Arial"/>
              </a:rPr>
              <a:pPr marL="27798">
                <a:lnSpc>
                  <a:spcPts val="1200"/>
                </a:lnSpc>
              </a:pPr>
              <a:t>1</a:t>
            </a:fld>
            <a:endParaRPr sz="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9492921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/>
              <a:t>Example:</a:t>
            </a:r>
          </a:p>
          <a:p>
            <a:pPr marL="315039" indent="-315039"/>
            <a:r>
              <a:rPr lang="en-US" sz="1764" dirty="0"/>
              <a:t>A Naïve Bayes model for images. </a:t>
            </a:r>
          </a:p>
          <a:p>
            <a:pPr marL="315039" indent="-315039"/>
            <a:r>
              <a:rPr lang="en-US" sz="1764" dirty="0"/>
              <a:t>The independence assumption is not realistic for images. 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dirty="0"/>
              <a:t>                                               Gives a very bad generator, and also a bad classifier. </a:t>
            </a:r>
          </a:p>
          <a:p>
            <a:pPr marL="315039" indent="-315039"/>
            <a:endParaRPr lang="en-US" sz="1764" dirty="0"/>
          </a:p>
          <a:p>
            <a:pPr marL="315039" indent="-315039"/>
            <a:r>
              <a:rPr lang="en-US" sz="1764" dirty="0"/>
              <a:t>                                          But efficient: size of the model is proportional to</a:t>
            </a:r>
            <a:br>
              <a:rPr lang="en-US" sz="1764" dirty="0"/>
            </a:br>
            <a:r>
              <a:rPr lang="en-US" sz="1764" dirty="0"/>
              <a:t>                                               number of pixels x number of classes (so its small)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2" y="2415235"/>
            <a:ext cx="2410648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BF2DD7CB-CB3B-48B4-A8F9-9D82ABBBE046}"/>
              </a:ext>
            </a:extLst>
          </p:cNvPr>
          <p:cNvSpPr txBox="1">
            <a:spLocks/>
          </p:cNvSpPr>
          <p:nvPr/>
        </p:nvSpPr>
        <p:spPr>
          <a:xfrm>
            <a:off x="6223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extLst>
      <p:ext uri="{BB962C8B-B14F-4D97-AF65-F5344CB8AC3E}">
        <p14:creationId xmlns:p14="http://schemas.microsoft.com/office/powerpoint/2010/main" val="11538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77"/>
    </mc:Choice>
    <mc:Fallback xmlns="">
      <p:transition spd="slow" advTm="1117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3" y="894213"/>
                <a:ext cx="4284416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b="1" dirty="0"/>
                  <a:t>Generative:</a:t>
                </a:r>
              </a:p>
              <a:p>
                <a:pPr marL="315039" indent="-315039"/>
                <a:r>
                  <a:rPr lang="en-US" sz="1764" dirty="0"/>
                  <a:t>Strong assumptions about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especially re: independence.</a:t>
                </a:r>
              </a:p>
              <a:p>
                <a:pPr marL="315039" indent="-315039"/>
                <a:r>
                  <a:rPr lang="en-US" sz="1764" dirty="0"/>
                  <a:t>Insights into the physical process generating the data.</a:t>
                </a:r>
              </a:p>
              <a:p>
                <a:pPr marL="315039" indent="-315039"/>
                <a:r>
                  <a:rPr lang="en-US" sz="1764" dirty="0"/>
                  <a:t>Faster training.</a:t>
                </a:r>
              </a:p>
              <a:p>
                <a:pPr marL="315039" indent="-315039"/>
                <a:r>
                  <a:rPr lang="en-US" sz="1764" dirty="0"/>
                  <a:t>Better performance with sparse data.</a:t>
                </a:r>
              </a:p>
              <a:p>
                <a:pPr marL="315039" indent="-315039"/>
                <a:r>
                  <a:rPr lang="en-US" sz="1764" dirty="0"/>
                  <a:t>Biased if assumptions are violated, asymptotic accuracy may be poor.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3" y="894213"/>
                <a:ext cx="4284416" cy="4461307"/>
              </a:xfrm>
              <a:prstGeom prst="rect">
                <a:avLst/>
              </a:prstGeom>
              <a:blipFill>
                <a:blip r:embed="rId4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11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4">
            <a:extLst>
              <a:ext uri="{FF2B5EF4-FFF2-40B4-BE49-F238E27FC236}">
                <a16:creationId xmlns:a16="http://schemas.microsoft.com/office/drawing/2014/main" id="{7A15CA63-9447-46EE-8B2F-AA1175B8CE76}"/>
              </a:ext>
            </a:extLst>
          </p:cNvPr>
          <p:cNvSpPr txBox="1">
            <a:spLocks/>
          </p:cNvSpPr>
          <p:nvPr/>
        </p:nvSpPr>
        <p:spPr>
          <a:xfrm>
            <a:off x="4705867" y="894213"/>
            <a:ext cx="5460530" cy="44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sz="1764" b="1" dirty="0"/>
              <a:t>Discriminative:</a:t>
            </a:r>
          </a:p>
          <a:p>
            <a:pPr marL="315039" indent="-315039"/>
            <a:r>
              <a:rPr lang="en-US" sz="1764" dirty="0"/>
              <a:t>Weak assumptions about data and dependencies. </a:t>
            </a:r>
          </a:p>
          <a:p>
            <a:pPr marL="315039" indent="-315039"/>
            <a:r>
              <a:rPr lang="en-US" sz="1764" dirty="0"/>
              <a:t>Little or no insight into data generation.</a:t>
            </a:r>
          </a:p>
          <a:p>
            <a:pPr marL="315039" indent="-315039"/>
            <a:r>
              <a:rPr lang="en-US" sz="1764" dirty="0"/>
              <a:t>May require more training data for modest accuracy.</a:t>
            </a:r>
          </a:p>
          <a:p>
            <a:pPr marL="315039" indent="-315039"/>
            <a:r>
              <a:rPr lang="en-US" sz="1764" dirty="0"/>
              <a:t>Accuracy continues to improve.</a:t>
            </a:r>
          </a:p>
          <a:p>
            <a:pPr marL="315039" indent="-315039"/>
            <a:r>
              <a:rPr lang="en-US" sz="1764" dirty="0"/>
              <a:t>Fewer forms of bias. </a:t>
            </a:r>
          </a:p>
          <a:p>
            <a:pPr>
              <a:spcBef>
                <a:spcPts val="1323"/>
              </a:spcBef>
              <a:buNone/>
            </a:pPr>
            <a:endParaRPr lang="en-US" sz="1985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B763E0-0C9D-4038-AC49-B48613E45D22}"/>
              </a:ext>
            </a:extLst>
          </p:cNvPr>
          <p:cNvSpPr txBox="1">
            <a:spLocks/>
          </p:cNvSpPr>
          <p:nvPr/>
        </p:nvSpPr>
        <p:spPr>
          <a:xfrm>
            <a:off x="698500" y="106554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53"/>
    </mc:Choice>
    <mc:Fallback xmlns="">
      <p:transition spd="slow" advTm="110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735071"/>
            <a:ext cx="9492921" cy="4620448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For a quantitative analysis, see:</a:t>
            </a:r>
          </a:p>
          <a:p>
            <a:pPr>
              <a:buNone/>
            </a:pPr>
            <a:r>
              <a:rPr lang="en-US" sz="1764" dirty="0"/>
              <a:t>Andrew Ng., Michael Jordan, “On Discriminative vs. Generative classifiers, a comparison of logistic regression and naïve </a:t>
            </a:r>
            <a:r>
              <a:rPr lang="en-US" sz="1764" dirty="0" err="1"/>
              <a:t>bayes</a:t>
            </a:r>
            <a:r>
              <a:rPr lang="en-US" sz="1764" dirty="0"/>
              <a:t>”, NIPS 2001.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Summary:</a:t>
            </a:r>
          </a:p>
          <a:p>
            <a:pPr marL="315039" indent="-315039"/>
            <a:r>
              <a:rPr lang="en-US" sz="1764" dirty="0"/>
              <a:t>The Naïve Bayes model has higher asymptotic error (error limit with unlimited training).</a:t>
            </a:r>
          </a:p>
          <a:p>
            <a:pPr marL="315039" indent="-315039"/>
            <a:r>
              <a:rPr lang="en-US" sz="1764" dirty="0"/>
              <a:t>The Naïve Bayes model approaches its asymptotic error much faster, i.e. logarithmic in the number of model parameters, while the logistic model is linear.</a:t>
            </a:r>
          </a:p>
          <a:p>
            <a:pPr marL="315039" indent="-315039"/>
            <a:endParaRPr lang="en-US" sz="1764" dirty="0"/>
          </a:p>
          <a:p>
            <a:pPr>
              <a:buNone/>
            </a:pPr>
            <a:endParaRPr lang="en-US" sz="1764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12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4B80D44D-A8F8-44AD-8E66-E0FC4D684F92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extLst>
      <p:ext uri="{BB962C8B-B14F-4D97-AF65-F5344CB8AC3E}">
        <p14:creationId xmlns:p14="http://schemas.microsoft.com/office/powerpoint/2010/main" val="7340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0"/>
    </mc:Choice>
    <mc:Fallback xmlns="">
      <p:transition spd="slow" advTm="548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903088"/>
            <a:ext cx="9492921" cy="4452432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Understanding the Data:</a:t>
            </a:r>
          </a:p>
          <a:p>
            <a:pPr marL="315039" indent="-315039"/>
            <a:r>
              <a:rPr lang="en-US" sz="1764" b="1" dirty="0">
                <a:solidFill>
                  <a:srgbClr val="0070C0"/>
                </a:solidFill>
              </a:rPr>
              <a:t>Generative models </a:t>
            </a:r>
            <a:r>
              <a:rPr lang="en-US" sz="1764" dirty="0"/>
              <a:t>are favored by many researchers as true “models” or “theories” of the dataset, i.e. they enlighten the physical processes that created the data. </a:t>
            </a:r>
          </a:p>
          <a:p>
            <a:pPr marL="315039" indent="-315039"/>
            <a:r>
              <a:rPr lang="en-US" sz="1764" dirty="0"/>
              <a:t>If a model has better accuracy than a baseline model, then it serves as evidence that the theory is right. 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Fitting the Data:</a:t>
            </a:r>
          </a:p>
          <a:p>
            <a:pPr marL="315039" indent="-315039"/>
            <a:r>
              <a:rPr lang="en-US" sz="1764" dirty="0"/>
              <a:t>Few real-world datasets are well-explained by simple models. </a:t>
            </a:r>
          </a:p>
          <a:p>
            <a:pPr marL="315039" indent="-315039"/>
            <a:r>
              <a:rPr lang="en-US" sz="1764" dirty="0"/>
              <a:t>For every rule there are myriad adjustments and corrections, e.g. tax codes. </a:t>
            </a:r>
          </a:p>
          <a:p>
            <a:pPr marL="315039" indent="-315039"/>
            <a:r>
              <a:rPr lang="en-US" sz="1764" b="1" dirty="0">
                <a:solidFill>
                  <a:srgbClr val="0070C0"/>
                </a:solidFill>
              </a:rPr>
              <a:t>Discriminative models </a:t>
            </a:r>
            <a:r>
              <a:rPr lang="en-US" sz="1764" dirty="0"/>
              <a:t>make fewer assumptions, and can therefore typically model more complex dataset dependencies. </a:t>
            </a:r>
          </a:p>
          <a:p>
            <a:pPr marL="315039" indent="-315039"/>
            <a:endParaRPr lang="en-US" sz="1764" dirty="0"/>
          </a:p>
          <a:p>
            <a:pPr>
              <a:buNone/>
            </a:pPr>
            <a:endParaRPr lang="en-US" sz="1764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AE23C5E-BCD6-40E4-B376-74E673BFAEE7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9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34"/>
    </mc:Choice>
    <mc:Fallback xmlns="">
      <p:transition spd="slow" advTm="97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27100" y="115429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Prediction Functions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We can simplify the modeling task by making a strong assumption about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764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namely that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i.e.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/>
                  <a:t>takes a single value </a:t>
                </a:r>
                <a:r>
                  <a:rPr lang="en-US" sz="1764" dirty="0"/>
                  <a:t>given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b="1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en-US" sz="1764" b="1" dirty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315039" indent="-315039"/>
                <a:r>
                  <a:rPr lang="en-US" sz="1764" dirty="0"/>
                  <a:t>Linear regression,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64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 is a linear function, and </a:t>
                </a:r>
                <a14:m>
                  <m:oMath xmlns:m="http://schemas.openxmlformats.org/officeDocument/2006/math">
                    <m:r>
                      <a:rPr lang="en-US" sz="1764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764" dirty="0"/>
                  <a:t> is a real value. </a:t>
                </a:r>
              </a:p>
              <a:p>
                <a:pPr marL="315039" indent="-315039"/>
                <a:endParaRPr lang="en-US" sz="1764" dirty="0"/>
              </a:p>
              <a:p>
                <a:pPr marL="315039" indent="-315039"/>
                <a:r>
                  <a:rPr lang="en-US" sz="1764" dirty="0"/>
                  <a:t>Classifiers (SVM, random forest etc.),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 is the predicted class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, </a:t>
                </a:r>
                <a:br>
                  <a:rPr lang="en-US" sz="1764" dirty="0"/>
                </a:br>
                <a:r>
                  <a:rPr lang="en-US" sz="1764" dirty="0"/>
                  <a:t>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764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1764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764" dirty="0"/>
                  <a:t> is the class number. 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14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1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62"/>
    </mc:Choice>
    <mc:Fallback xmlns="">
      <p:transition spd="slow" advTm="18556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50900" y="762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Loss Functions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/>
                <a:r>
                  <a:rPr lang="en-US" sz="1764" dirty="0"/>
                  <a:t>There may be no “true” target value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for an observation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44" dirty="0"/>
                  <a:t>, </a:t>
                </a:r>
                <a:r>
                  <a:rPr lang="en-US" sz="1764" dirty="0"/>
                  <a:t>i.e. there may be several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’s for the same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764" dirty="0"/>
              </a:p>
              <a:p>
                <a:pPr marL="315039" indent="-315039"/>
                <a:r>
                  <a:rPr lang="en-US" sz="1764" dirty="0"/>
                  <a:t>There may also be noise or unmodeled effects in the dataset, so even if there is a single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for a given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, it may be impossible to predict it exactly. </a:t>
                </a:r>
              </a:p>
              <a:p>
                <a:pPr marL="315039" indent="-315039"/>
                <a:r>
                  <a:rPr lang="en-US" sz="1764" dirty="0"/>
                  <a:t>Instead we try to predict a value that is “close to” the observed target values. We use a loss function to measure closeness. 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A </a:t>
                </a:r>
                <a:r>
                  <a:rPr lang="en-US" sz="1764" b="1" dirty="0"/>
                  <a:t>loss function </a:t>
                </a:r>
                <a:r>
                  <a:rPr lang="en-US" sz="1764" dirty="0"/>
                  <a:t>measures the difference between a target prediction and target data value.</a:t>
                </a:r>
              </a:p>
              <a:p>
                <a:pPr>
                  <a:buNone/>
                </a:pPr>
                <a:r>
                  <a:rPr lang="en-US" sz="1764" dirty="0"/>
                  <a:t>e.g. squared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sSup>
                      <m:sSup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76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764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is the prediction, </a:t>
                </a:r>
                <a14:m>
                  <m:oMath xmlns:m="http://schemas.openxmlformats.org/officeDocument/2006/math">
                    <m:r>
                      <a:rPr lang="en-US" sz="1764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is the data pair.</a:t>
                </a: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15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76"/>
    </mc:Choice>
    <mc:Fallback xmlns="">
      <p:transition spd="slow" advTm="762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50900" y="44406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Simplest case,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 with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 a real value, and real constants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The loss is the squared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sSup>
                      <m:sSup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76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764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16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80B2F-43D6-4099-9121-18866D839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680" y="2667259"/>
            <a:ext cx="3838158" cy="2541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70B41-CF4C-4DB8-BA46-1C03F0E6A2DB}"/>
                  </a:ext>
                </a:extLst>
              </p:cNvPr>
              <p:cNvSpPr txBox="1"/>
              <p:nvPr/>
            </p:nvSpPr>
            <p:spPr>
              <a:xfrm>
                <a:off x="6638055" y="4869191"/>
                <a:ext cx="386324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70B41-CF4C-4DB8-BA46-1C03F0E6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55" y="4869191"/>
                <a:ext cx="386324" cy="397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F582C-FFF1-4126-B821-D9652DA5BB75}"/>
                  </a:ext>
                </a:extLst>
              </p:cNvPr>
              <p:cNvSpPr txBox="1"/>
              <p:nvPr/>
            </p:nvSpPr>
            <p:spPr>
              <a:xfrm>
                <a:off x="3613761" y="2425900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F582C-FFF1-4126-B821-D9652DA5B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61" y="2425900"/>
                <a:ext cx="389401" cy="39780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C8C91A-DEA4-440D-BB3B-43C28EA6068A}"/>
                  </a:ext>
                </a:extLst>
              </p:cNvPr>
              <p:cNvSpPr txBox="1"/>
              <p:nvPr/>
            </p:nvSpPr>
            <p:spPr>
              <a:xfrm>
                <a:off x="6890079" y="2595556"/>
                <a:ext cx="2797432" cy="1008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85" dirty="0"/>
                  <a:t>Data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85" dirty="0"/>
                  <a:t> pairs are the</a:t>
                </a:r>
                <a:br>
                  <a:rPr lang="en-US" sz="1985" dirty="0"/>
                </a:br>
                <a:r>
                  <a:rPr lang="en-US" sz="1985" dirty="0"/>
                  <a:t>blue points.</a:t>
                </a:r>
                <a:br>
                  <a:rPr lang="en-US" sz="1985" dirty="0"/>
                </a:br>
                <a:r>
                  <a:rPr lang="en-US" sz="1985" dirty="0"/>
                  <a:t>The model is the red line.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C8C91A-DEA4-440D-BB3B-43C28EA6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79" y="2595556"/>
                <a:ext cx="2797432" cy="1008738"/>
              </a:xfrm>
              <a:prstGeom prst="rect">
                <a:avLst/>
              </a:prstGeom>
              <a:blipFill>
                <a:blip r:embed="rId7"/>
                <a:stretch>
                  <a:fillRect l="-2179" t="-2424" r="-871" b="-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A3730-F7BC-4566-9845-E9B8BEB81EB7}"/>
              </a:ext>
            </a:extLst>
          </p:cNvPr>
          <p:cNvCxnSpPr>
            <a:cxnSpLocks/>
          </p:cNvCxnSpPr>
          <p:nvPr/>
        </p:nvCxnSpPr>
        <p:spPr>
          <a:xfrm>
            <a:off x="4849843" y="2205254"/>
            <a:ext cx="1148735" cy="986456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D3538-55AE-459F-AACD-4A0FE4F9D801}"/>
              </a:ext>
            </a:extLst>
          </p:cNvPr>
          <p:cNvCxnSpPr>
            <a:cxnSpLocks/>
          </p:cNvCxnSpPr>
          <p:nvPr/>
        </p:nvCxnSpPr>
        <p:spPr>
          <a:xfrm>
            <a:off x="6024795" y="3063897"/>
            <a:ext cx="0" cy="2556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9913F-1ADA-40B8-BB38-820CE7735C9A}"/>
                  </a:ext>
                </a:extLst>
              </p:cNvPr>
              <p:cNvSpPr txBox="1"/>
              <p:nvPr/>
            </p:nvSpPr>
            <p:spPr>
              <a:xfrm>
                <a:off x="5884672" y="3263412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8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9913F-1ADA-40B8-BB38-820CE7735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72" y="3263412"/>
                <a:ext cx="389401" cy="397801"/>
              </a:xfrm>
              <a:prstGeom prst="rect">
                <a:avLst/>
              </a:prstGeom>
              <a:blipFill>
                <a:blip r:embed="rId8"/>
                <a:stretch>
                  <a:fillRect t="-4545" r="-2031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E64901-8346-4355-BF3B-CAE5B63DE80F}"/>
                  </a:ext>
                </a:extLst>
              </p:cNvPr>
              <p:cNvSpPr txBox="1"/>
              <p:nvPr/>
            </p:nvSpPr>
            <p:spPr>
              <a:xfrm>
                <a:off x="5838243" y="2695921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E64901-8346-4355-BF3B-CAE5B63D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43" y="2695921"/>
                <a:ext cx="389401" cy="397801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52588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The total loss across all points is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764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64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764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764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764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76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764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4" i="1">
                          <a:latin typeface="Cambria Math" panose="02040503050406030204" pitchFamily="18" charset="0"/>
                        </a:rPr>
                        <m:t>= </m:t>
                      </m:r>
                      <m:nary>
                        <m:naryPr>
                          <m:chr m:val="∑"/>
                          <m:ctrlPr>
                            <a:rPr lang="en-US" sz="1764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764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76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764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want the optimum values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and since the loss is differentiable, we set</a:t>
                </a:r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1764" dirty="0"/>
                  <a:t>and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746FE1-4246-4C4C-9FAA-F7A587E437B8}"/>
              </a:ext>
            </a:extLst>
          </p:cNvPr>
          <p:cNvSpPr/>
          <p:nvPr/>
        </p:nvSpPr>
        <p:spPr>
          <a:xfrm>
            <a:off x="4831879" y="1533313"/>
            <a:ext cx="420041" cy="4200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169170-5EF0-441A-82D4-CFFA70267E7E}"/>
              </a:ext>
            </a:extLst>
          </p:cNvPr>
          <p:cNvSpPr/>
          <p:nvPr/>
        </p:nvSpPr>
        <p:spPr>
          <a:xfrm>
            <a:off x="4642548" y="2908865"/>
            <a:ext cx="903401" cy="4200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979DA-43EE-473C-8A56-2F08A69BDF0F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5041900" y="1953354"/>
            <a:ext cx="52349" cy="9555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"/>
    </mc:Choice>
    <mc:Fallback xmlns="">
      <p:transition spd="slow" advTm="3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271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want the loss-minimizing values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so we set</a:t>
                </a:r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Two </a:t>
                </a:r>
                <a:r>
                  <a:rPr lang="en-US" dirty="0"/>
                  <a:t>linear </a:t>
                </a:r>
                <a:r>
                  <a:rPr lang="en-US" sz="1764" dirty="0"/>
                  <a:t>equations in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easily solved.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The model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with these values is the unique minimum-loss model.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Aside: the least-squares loss is convex, making this work.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"/>
    </mc:Choice>
    <mc:Fallback xmlns="">
      <p:transition spd="slow" advTm="4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Risk Minimization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Wait a minute, what did we just do?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found constants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which minimize the squared loss on some data </a:t>
                </a:r>
                <a:r>
                  <a:rPr lang="en-US" sz="1764" b="1" i="1" dirty="0">
                    <a:solidFill>
                      <a:srgbClr val="0070C0"/>
                    </a:solidFill>
                  </a:rPr>
                  <a:t>we already have</a:t>
                </a:r>
                <a:r>
                  <a:rPr lang="en-US" sz="1764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But what we really want to do is predict the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values for points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>
                    <a:solidFill>
                      <a:srgbClr val="0070C0"/>
                    </a:solidFill>
                  </a:rPr>
                  <a:t>we haven’t seen yet</a:t>
                </a:r>
                <a:r>
                  <a:rPr lang="en-US" sz="1764" dirty="0"/>
                  <a:t>. i.e. we would like to minimize the expected loss on some new data: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The expected loss is called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risk</a:t>
                </a:r>
                <a:r>
                  <a:rPr lang="en-US" sz="1764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What we minimized was an averaged loss across a finite number of data points. This averaged loss is called</a:t>
                </a:r>
                <a:r>
                  <a:rPr lang="en-US" sz="1764" b="1" dirty="0"/>
                  <a:t>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empirical risk</a:t>
                </a:r>
                <a:r>
                  <a:rPr lang="en-US" sz="1764" b="1" dirty="0"/>
                  <a:t>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Machine learning approximates risk-minimizing models with empirical-risk minimizing ones.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4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8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92"/>
    </mc:Choice>
    <mc:Fallback xmlns="">
      <p:transition spd="slow" advTm="117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74700" y="0"/>
            <a:ext cx="981361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410" dirty="0"/>
              <a:t>Machine Learning Background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408913" cy="417130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Start with a space of “observations”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and a space of “targets” or “labels”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We are interested in how the observations determine the targets.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b="1" dirty="0"/>
                  <a:t>Data: </a:t>
                </a:r>
                <a:r>
                  <a:rPr lang="en-US" dirty="0"/>
                  <a:t>many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b="1" dirty="0"/>
                  <a:t>Prediction: </a:t>
                </a:r>
                <a:r>
                  <a:rPr lang="en-US" dirty="0"/>
                  <a:t>given a new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predict the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Typically observations are “cheap” (raw data) while targets are “expensive” (may be generated by a human). Computer predictions therefore have economic value.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408913" cy="4171302"/>
              </a:xfrm>
              <a:prstGeom prst="rect">
                <a:avLst/>
              </a:prstGeom>
              <a:blipFill>
                <a:blip r:embed="rId4"/>
                <a:stretch>
                  <a:fillRect l="-84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2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70"/>
    </mc:Choice>
    <mc:Fallback xmlns="">
      <p:transition spd="slow" advTm="71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Risk Minimization</a:t>
            </a:r>
            <a:endParaRPr sz="4410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903088"/>
            <a:ext cx="9492921" cy="4452432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spcBef>
                <a:spcPts val="1323"/>
              </a:spcBef>
              <a:buNone/>
            </a:pPr>
            <a:r>
              <a:rPr lang="en-US" sz="1764" dirty="0"/>
              <a:t>Generally minimizing empirical risk (loss on the data) instead of true risk works fine, but it can fail if:</a:t>
            </a:r>
          </a:p>
          <a:p>
            <a:pPr marL="315039" indent="-315039">
              <a:spcBef>
                <a:spcPts val="1323"/>
              </a:spcBef>
            </a:pPr>
            <a:r>
              <a:rPr lang="en-US" sz="1764" dirty="0"/>
              <a:t>The </a:t>
            </a:r>
            <a:r>
              <a:rPr lang="en-US" sz="1764" b="1" dirty="0">
                <a:solidFill>
                  <a:srgbClr val="C00000"/>
                </a:solidFill>
              </a:rPr>
              <a:t>data sample is biased</a:t>
            </a:r>
            <a:r>
              <a:rPr lang="en-US" sz="1764" dirty="0"/>
              <a:t>. e.g. you cant build a (good) classifier with observations of only one class.</a:t>
            </a:r>
          </a:p>
          <a:p>
            <a:pPr marL="315039" indent="-315039">
              <a:spcBef>
                <a:spcPts val="1323"/>
              </a:spcBef>
            </a:pPr>
            <a:r>
              <a:rPr lang="en-US" sz="1764" dirty="0"/>
              <a:t>There is </a:t>
            </a:r>
            <a:r>
              <a:rPr lang="en-US" sz="1764" b="1" dirty="0">
                <a:solidFill>
                  <a:srgbClr val="C00000"/>
                </a:solidFill>
              </a:rPr>
              <a:t>not enough data </a:t>
            </a:r>
            <a:r>
              <a:rPr lang="en-US" sz="1764" dirty="0"/>
              <a:t>to accurately estimate the parameters of the model. Depends on the complexity (number of parameters, variation in gradients, complexity of the loss function, generative vs. discriminative etc.).</a:t>
            </a:r>
            <a:endParaRPr sz="1764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20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7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46"/>
    </mc:Choice>
    <mc:Fallback xmlns="">
      <p:transition spd="slow" advTm="59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334" y="1383768"/>
            <a:ext cx="7781006" cy="4376791"/>
          </a:xfrm>
        </p:spPr>
        <p:txBody>
          <a:bodyPr>
            <a:normAutofit/>
          </a:bodyPr>
          <a:lstStyle/>
          <a:p>
            <a:r>
              <a:rPr lang="en-US" altLang="zh-TW" sz="1985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1985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1985" dirty="0"/>
              <a:t>Product Recommendation (eg: Amazon)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02938" y="2178424"/>
                <a:ext cx="2761397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38" y="2178424"/>
                <a:ext cx="2761397" cy="356251"/>
              </a:xfrm>
              <a:prstGeom prst="rect">
                <a:avLst/>
              </a:prstGeom>
              <a:blipFill>
                <a:blip r:embed="rId3"/>
                <a:stretch>
                  <a:fillRect l="-3091" r="-662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66542" y="2027652"/>
            <a:ext cx="2592001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Dow Jones Industrial Average at tomorrow</a:t>
            </a:r>
            <a:endParaRPr lang="zh-TW" altLang="en-US" sz="1985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92" y="1939464"/>
            <a:ext cx="1414588" cy="8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02938" y="3534008"/>
                <a:ext cx="2761397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38" y="3534008"/>
                <a:ext cx="2761397" cy="356251"/>
              </a:xfrm>
              <a:prstGeom prst="rect">
                <a:avLst/>
              </a:prstGeom>
              <a:blipFill>
                <a:blip r:embed="rId5"/>
                <a:stretch>
                  <a:fillRect l="-3091" t="-1724" r="-662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48311" y="4669655"/>
                <a:ext cx="3681521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11" y="4669655"/>
                <a:ext cx="3681521" cy="356251"/>
              </a:xfrm>
              <a:prstGeom prst="rect">
                <a:avLst/>
              </a:prstGeom>
              <a:blipFill>
                <a:blip r:embed="rId6"/>
                <a:stretch>
                  <a:fillRect l="-2318" r="-49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37" y="3256278"/>
            <a:ext cx="1255097" cy="9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866542" y="3513316"/>
            <a:ext cx="2592001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Control wheel angle</a:t>
            </a:r>
            <a:endParaRPr lang="zh-TW" altLang="en-US" sz="1985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60270" y="4678795"/>
            <a:ext cx="118289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User</a:t>
            </a:r>
            <a:r>
              <a:rPr lang="zh-TW" altLang="en-US" sz="1985" dirty="0"/>
              <a:t> </a:t>
            </a:r>
            <a:r>
              <a:rPr lang="en-US" altLang="zh-TW" sz="1985" dirty="0"/>
              <a:t>A,</a:t>
            </a:r>
            <a:endParaRPr lang="zh-TW" altLang="en-US" sz="1985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99235" y="4673706"/>
            <a:ext cx="118289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Product</a:t>
            </a:r>
            <a:r>
              <a:rPr lang="zh-TW" altLang="en-US" sz="1985" dirty="0"/>
              <a:t> </a:t>
            </a:r>
            <a:r>
              <a:rPr lang="en-US" altLang="zh-TW" sz="1985" dirty="0"/>
              <a:t>B</a:t>
            </a:r>
            <a:endParaRPr lang="zh-TW" altLang="en-US" sz="1985" dirty="0"/>
          </a:p>
        </p:txBody>
      </p:sp>
      <p:sp>
        <p:nvSpPr>
          <p:cNvPr id="13" name="矩形 12"/>
          <p:cNvSpPr/>
          <p:nvPr/>
        </p:nvSpPr>
        <p:spPr>
          <a:xfrm>
            <a:off x="6309736" y="4656930"/>
            <a:ext cx="223759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Possibility to buy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</a:t>
            </a:r>
            <a:r>
              <a:rPr lang="en-US" altLang="zh-TW" b="1" dirty="0">
                <a:solidFill>
                  <a:srgbClr val="C00000"/>
                </a:solidFill>
              </a:rPr>
              <a:t>Combat Power (CP) </a:t>
            </a:r>
            <a:r>
              <a:rPr lang="en-US" altLang="zh-TW" dirty="0"/>
              <a:t>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45444" y="3615099"/>
                <a:ext cx="4273029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44" y="3615099"/>
                <a:ext cx="4273029" cy="356251"/>
              </a:xfrm>
              <a:prstGeom prst="rect">
                <a:avLst/>
              </a:prstGeom>
              <a:blipFill>
                <a:blip r:embed="rId3"/>
                <a:stretch>
                  <a:fillRect l="-1854" r="-285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341332" y="3398785"/>
            <a:ext cx="1463368" cy="804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CP after evolution</a:t>
            </a:r>
            <a:endParaRPr lang="zh-TW" altLang="en-US" sz="2315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13" y="2301545"/>
            <a:ext cx="2686329" cy="2949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47858" y="4105713"/>
                <a:ext cx="235001" cy="3562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8" y="4105713"/>
                <a:ext cx="235001" cy="356251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849625" y="4149031"/>
                <a:ext cx="191574" cy="3562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25" y="4149031"/>
                <a:ext cx="191574" cy="356251"/>
              </a:xfrm>
              <a:prstGeom prst="rect">
                <a:avLst/>
              </a:prstGeom>
              <a:blipFill>
                <a:blip r:embed="rId6"/>
                <a:stretch>
                  <a:fillRect l="-48387" r="-4838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1947" y="2311168"/>
                <a:ext cx="483337" cy="383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47" y="2311168"/>
                <a:ext cx="483337" cy="383695"/>
              </a:xfrm>
              <a:prstGeom prst="rect">
                <a:avLst/>
              </a:prstGeom>
              <a:blipFill>
                <a:blip r:embed="rId7"/>
                <a:stretch>
                  <a:fillRect l="-7595" r="-6329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81224" y="4460387"/>
                <a:ext cx="508985" cy="383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24" y="4460387"/>
                <a:ext cx="508985" cy="383695"/>
              </a:xfrm>
              <a:prstGeom prst="rect">
                <a:avLst/>
              </a:prstGeom>
              <a:blipFill>
                <a:blip r:embed="rId8"/>
                <a:stretch>
                  <a:fillRect l="-7229" r="-10843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043676" y="5106793"/>
                <a:ext cx="418896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76" y="5106793"/>
                <a:ext cx="418896" cy="356251"/>
              </a:xfrm>
              <a:prstGeom prst="rect">
                <a:avLst/>
              </a:prstGeom>
              <a:blipFill>
                <a:blip r:embed="rId9"/>
                <a:stretch>
                  <a:fillRect l="-8696" r="-144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53463" y="5126446"/>
                <a:ext cx="375616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3" y="5126446"/>
                <a:ext cx="375616" cy="356251"/>
              </a:xfrm>
              <a:prstGeom prst="rect">
                <a:avLst/>
              </a:prstGeom>
              <a:blipFill>
                <a:blip r:embed="rId10"/>
                <a:stretch>
                  <a:fillRect l="-9836" r="-8197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608568" y="2301733"/>
            <a:ext cx="650993" cy="32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4" name="矩形 13"/>
          <p:cNvSpPr/>
          <p:nvPr/>
        </p:nvSpPr>
        <p:spPr>
          <a:xfrm>
            <a:off x="3756840" y="4537254"/>
            <a:ext cx="601705" cy="2261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5" name="矩形 14"/>
          <p:cNvSpPr/>
          <p:nvPr/>
        </p:nvSpPr>
        <p:spPr>
          <a:xfrm>
            <a:off x="3958708" y="4881949"/>
            <a:ext cx="601705" cy="2975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6" name="矩形 15"/>
          <p:cNvSpPr/>
          <p:nvPr/>
        </p:nvSpPr>
        <p:spPr>
          <a:xfrm>
            <a:off x="4652824" y="4895081"/>
            <a:ext cx="601705" cy="2975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79716" y="4085095"/>
                <a:ext cx="344069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16" y="4085095"/>
                <a:ext cx="344069" cy="356251"/>
              </a:xfrm>
              <a:prstGeom prst="rect">
                <a:avLst/>
              </a:prstGeom>
              <a:blipFill>
                <a:blip r:embed="rId11"/>
                <a:stretch>
                  <a:fillRect l="-10526" r="-175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505644" y="4192559"/>
            <a:ext cx="1054768" cy="2488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20560" imgH="215640" progId="Equation.3">
                  <p:embed/>
                </p:oleObj>
              </mc:Choice>
              <mc:Fallback>
                <p:oleObj name="方程式" r:id="rId2" imgW="52056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593872" y="1759187"/>
            <a:ext cx="996484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grpSp>
        <p:nvGrpSpPr>
          <p:cNvPr id="10" name="群組 9"/>
          <p:cNvGrpSpPr/>
          <p:nvPr/>
        </p:nvGrpSpPr>
        <p:grpSpPr>
          <a:xfrm>
            <a:off x="2709602" y="2926194"/>
            <a:ext cx="4365479" cy="1405568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39651" cy="430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31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3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315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315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315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315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39651" cy="430852"/>
                </a:xfrm>
                <a:prstGeom prst="rect">
                  <a:avLst/>
                </a:prstGeom>
                <a:blipFill>
                  <a:blip r:embed="rId4"/>
                  <a:stretch>
                    <a:fillRect l="-3091" t="-1724" r="-662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7" y="4110514"/>
              <a:ext cx="1769807" cy="9733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15" dirty="0"/>
                <a:t>CP after evolution</a:t>
              </a:r>
              <a:endParaRPr lang="zh-TW" altLang="en-US" sz="2315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862407" y="4726546"/>
            <a:ext cx="1958512" cy="448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Linear model: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66662" y="1541401"/>
                <a:ext cx="3199160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1</a:t>
                </a:r>
                <a:r>
                  <a:rPr lang="en-US" altLang="zh-TW" sz="1985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62" y="1541401"/>
                <a:ext cx="3199160" cy="397801"/>
              </a:xfrm>
              <a:prstGeom prst="rect">
                <a:avLst/>
              </a:prstGeom>
              <a:blipFill>
                <a:blip r:embed="rId6"/>
                <a:stretch>
                  <a:fillRect l="-1905" t="-6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67432" y="1923634"/>
                <a:ext cx="2998701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2</a:t>
                </a:r>
                <a:r>
                  <a:rPr lang="en-US" altLang="zh-TW" sz="1985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32" y="1923634"/>
                <a:ext cx="2998701" cy="397801"/>
              </a:xfrm>
              <a:prstGeom prst="rect">
                <a:avLst/>
              </a:prstGeom>
              <a:blipFill>
                <a:blip r:embed="rId7"/>
                <a:stretch>
                  <a:fillRect l="-2033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78856" y="2296215"/>
                <a:ext cx="2998701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3</a:t>
                </a:r>
                <a:r>
                  <a:rPr lang="en-US" altLang="zh-TW" sz="1985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56" y="2296215"/>
                <a:ext cx="2998701" cy="397801"/>
              </a:xfrm>
              <a:prstGeom prst="rect">
                <a:avLst/>
              </a:prstGeom>
              <a:blipFill>
                <a:blip r:embed="rId8"/>
                <a:stretch>
                  <a:fillRect l="-2033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450207" y="2623574"/>
            <a:ext cx="2284581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…… infinite function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38413" y="4549090"/>
                <a:ext cx="2209643" cy="862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13" y="4549090"/>
                <a:ext cx="2209643" cy="862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366093" y="4349386"/>
                <a:ext cx="2368696" cy="305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985" dirty="0"/>
                  <a:t>: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3" y="4349386"/>
                <a:ext cx="2368696" cy="305468"/>
              </a:xfrm>
              <a:prstGeom prst="rect">
                <a:avLst/>
              </a:prstGeom>
              <a:blipFill>
                <a:blip r:embed="rId10"/>
                <a:stretch>
                  <a:fillRect l="-2571" t="-2156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982622" y="849928"/>
            <a:ext cx="3326227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w and b are parameters (can be any value)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20221" y="3450837"/>
                <a:ext cx="235001" cy="3562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21" y="3450837"/>
                <a:ext cx="235001" cy="356251"/>
              </a:xfrm>
              <a:prstGeom prst="rect">
                <a:avLst/>
              </a:prstGeom>
              <a:blipFill>
                <a:blip r:embed="rId11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120006" y="3450837"/>
                <a:ext cx="239103" cy="3562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06" y="3450837"/>
                <a:ext cx="239103" cy="356251"/>
              </a:xfrm>
              <a:prstGeom prst="rect">
                <a:avLst/>
              </a:prstGeom>
              <a:blipFill>
                <a:blip r:embed="rId12"/>
                <a:stretch>
                  <a:fillRect l="-28205" r="-2820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366093" y="5152444"/>
                <a:ext cx="2077531" cy="305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985" dirty="0"/>
                  <a:t>: weight, b: bias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3" y="5152444"/>
                <a:ext cx="2077531" cy="305468"/>
              </a:xfrm>
              <a:prstGeom prst="rect">
                <a:avLst/>
              </a:prstGeom>
              <a:blipFill>
                <a:blip r:embed="rId13"/>
                <a:stretch>
                  <a:fillRect l="-2933" t="-24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640433" y="968193"/>
                <a:ext cx="3326227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33" y="968193"/>
                <a:ext cx="3326227" cy="448584"/>
              </a:xfrm>
              <a:prstGeom prst="rect">
                <a:avLst/>
              </a:prstGeom>
              <a:blipFill>
                <a:blip r:embed="rId14"/>
                <a:stretch>
                  <a:fillRect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572312" y="4724539"/>
            <a:ext cx="994497" cy="397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feature</a:t>
            </a:r>
            <a:endParaRPr lang="zh-TW" altLang="en-US" sz="1985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595951" y="1759187"/>
            <a:ext cx="0" cy="2634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595950" y="1560374"/>
            <a:ext cx="332923" cy="19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595950" y="4365309"/>
            <a:ext cx="332923" cy="3612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8515" y="10766"/>
            <a:ext cx="780869" cy="16715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 animBg="1"/>
      <p:bldP spid="25" grpId="0"/>
      <p:bldP spid="22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64" y="2369424"/>
            <a:ext cx="3326695" cy="1669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93872" y="1759187"/>
            <a:ext cx="996484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8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13" name="矩形 12"/>
          <p:cNvSpPr/>
          <p:nvPr/>
        </p:nvSpPr>
        <p:spPr>
          <a:xfrm>
            <a:off x="4829517" y="1659269"/>
            <a:ext cx="1807388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1985" dirty="0"/>
          </a:p>
        </p:txBody>
      </p:sp>
      <p:sp>
        <p:nvSpPr>
          <p:cNvPr id="14" name="矩形 13"/>
          <p:cNvSpPr/>
          <p:nvPr/>
        </p:nvSpPr>
        <p:spPr>
          <a:xfrm>
            <a:off x="6512989" y="1656572"/>
            <a:ext cx="1861941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1985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352" y="3460025"/>
            <a:ext cx="3393643" cy="1876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05057" y="2346378"/>
                <a:ext cx="325345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7" y="2346378"/>
                <a:ext cx="325345" cy="305468"/>
              </a:xfrm>
              <a:prstGeom prst="rect">
                <a:avLst/>
              </a:prstGeom>
              <a:blipFill>
                <a:blip r:embed="rId7"/>
                <a:stretch>
                  <a:fillRect l="-18519" t="-21569" r="-4814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977719" y="2874853"/>
                <a:ext cx="320409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19" y="2874853"/>
                <a:ext cx="320409" cy="305468"/>
              </a:xfrm>
              <a:prstGeom prst="rect">
                <a:avLst/>
              </a:prstGeom>
              <a:blipFill>
                <a:blip r:embed="rId8"/>
                <a:stretch>
                  <a:fillRect l="-11321" t="-1961"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36985" y="3951794"/>
                <a:ext cx="325858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85" y="3951794"/>
                <a:ext cx="325858" cy="305468"/>
              </a:xfrm>
              <a:prstGeom prst="rect">
                <a:avLst/>
              </a:prstGeom>
              <a:blipFill>
                <a:blip r:embed="rId9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69424" y="3587121"/>
                <a:ext cx="330795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24" y="3587121"/>
                <a:ext cx="330795" cy="305468"/>
              </a:xfrm>
              <a:prstGeom prst="rect">
                <a:avLst/>
              </a:prstGeom>
              <a:blipFill>
                <a:blip r:embed="rId10"/>
                <a:stretch>
                  <a:fillRect l="-17857" t="-19231" r="-46429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70096" y="2355206"/>
            <a:ext cx="476058" cy="265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2" name="矩形 21"/>
          <p:cNvSpPr/>
          <p:nvPr/>
        </p:nvSpPr>
        <p:spPr>
          <a:xfrm>
            <a:off x="7443960" y="3606984"/>
            <a:ext cx="476058" cy="265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blipFill>
                <a:blip r:embed="rId11"/>
                <a:stretch>
                  <a:fillRect l="-2295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17"/>
              <p:cNvSpPr txBox="1"/>
              <p:nvPr/>
            </p:nvSpPr>
            <p:spPr>
              <a:xfrm>
                <a:off x="7348227" y="276165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4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276165"/>
                <a:ext cx="1434111" cy="305468"/>
              </a:xfrm>
              <a:prstGeom prst="rect">
                <a:avLst/>
              </a:prstGeom>
              <a:blipFill>
                <a:blip r:embed="rId12"/>
                <a:stretch>
                  <a:fillRect l="-6329" t="-2156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17"/>
              <p:cNvSpPr txBox="1"/>
              <p:nvPr/>
            </p:nvSpPr>
            <p:spPr>
              <a:xfrm>
                <a:off x="7423211" y="695618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695618"/>
                <a:ext cx="1358257" cy="305468"/>
              </a:xfrm>
              <a:prstGeom prst="rect">
                <a:avLst/>
              </a:prstGeom>
              <a:blipFill>
                <a:blip r:embed="rId13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04" y="1456111"/>
            <a:ext cx="5129866" cy="3453521"/>
          </a:xfrm>
        </p:spPr>
      </p:pic>
      <p:sp>
        <p:nvSpPr>
          <p:cNvPr id="10" name="矩形 9"/>
          <p:cNvSpPr/>
          <p:nvPr/>
        </p:nvSpPr>
        <p:spPr>
          <a:xfrm>
            <a:off x="2677337" y="5215931"/>
            <a:ext cx="5038951" cy="27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58" dirty="0"/>
              <a:t>Source: </a:t>
            </a:r>
            <a:r>
              <a:rPr lang="zh-TW" altLang="en-US" sz="1158" dirty="0">
                <a:hlinkClick r:id="rId3"/>
              </a:rPr>
              <a:t>https://www.openintro.org/stat/data/?data=pokemon</a:t>
            </a:r>
            <a:r>
              <a:rPr lang="zh-TW" altLang="en-US" sz="1158" dirty="0"/>
              <a:t>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683779" y="1456110"/>
            <a:ext cx="1641855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Training Data: 10 </a:t>
            </a:r>
            <a:r>
              <a:rPr lang="en-US" altLang="zh-TW" sz="1985" dirty="0" err="1"/>
              <a:t>pokemons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29116" y="2699286"/>
                <a:ext cx="1028935" cy="350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16" y="2699286"/>
                <a:ext cx="1028935" cy="350930"/>
              </a:xfrm>
              <a:prstGeom prst="rect">
                <a:avLst/>
              </a:prstGeom>
              <a:blipFill>
                <a:blip r:embed="rId4"/>
                <a:stretch>
                  <a:fillRect t="-12281" r="-11905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441402" y="3080107"/>
            <a:ext cx="108009" cy="62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96801" y="2339609"/>
                <a:ext cx="894732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01" y="2339609"/>
                <a:ext cx="894732" cy="305468"/>
              </a:xfrm>
              <a:prstGeom prst="rect">
                <a:avLst/>
              </a:prstGeom>
              <a:blipFill>
                <a:blip r:embed="rId5"/>
                <a:stretch>
                  <a:fillRect t="-22000" r="-1700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6801" y="2789654"/>
                <a:ext cx="905633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01" y="2789654"/>
                <a:ext cx="905633" cy="305468"/>
              </a:xfrm>
              <a:prstGeom prst="rect">
                <a:avLst/>
              </a:prstGeom>
              <a:blipFill>
                <a:blip r:embed="rId6"/>
                <a:stretch>
                  <a:fillRect t="-22000" r="-1610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91339" y="3893493"/>
                <a:ext cx="1109535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39" y="3893493"/>
                <a:ext cx="1109535" cy="305468"/>
              </a:xfrm>
              <a:prstGeom prst="rect">
                <a:avLst/>
              </a:prstGeom>
              <a:blipFill>
                <a:blip r:embed="rId7"/>
                <a:stretch>
                  <a:fillRect t="-22000" r="-384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2131731" y="3317711"/>
                <a:ext cx="562462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31731" y="3317711"/>
                <a:ext cx="562462" cy="3562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21992" y="4652612"/>
                <a:ext cx="415883" cy="329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2" y="4652612"/>
                <a:ext cx="415883" cy="329001"/>
              </a:xfrm>
              <a:prstGeom prst="rect">
                <a:avLst/>
              </a:prstGeom>
              <a:blipFill>
                <a:blip r:embed="rId9"/>
                <a:stretch>
                  <a:fillRect l="-8824" r="-588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483603" y="3733146"/>
                <a:ext cx="204736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03" y="3733146"/>
                <a:ext cx="204736" cy="305468"/>
              </a:xfrm>
              <a:prstGeom prst="rect">
                <a:avLst/>
              </a:prstGeom>
              <a:blipFill>
                <a:blip r:embed="rId10"/>
                <a:stretch>
                  <a:fillRect l="-29412" t="-19608" r="-7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1683778" y="4420257"/>
            <a:ext cx="2230043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FF0000"/>
                </a:solidFill>
              </a:rPr>
              <a:t>This is real data.</a:t>
            </a:r>
            <a:endParaRPr lang="zh-TW" altLang="en-US" sz="1985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17"/>
              <p:cNvSpPr txBox="1"/>
              <p:nvPr/>
            </p:nvSpPr>
            <p:spPr>
              <a:xfrm>
                <a:off x="7348227" y="35216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1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35216"/>
                <a:ext cx="1434111" cy="305468"/>
              </a:xfrm>
              <a:prstGeom prst="rect">
                <a:avLst/>
              </a:prstGeom>
              <a:blipFill>
                <a:blip r:embed="rId11"/>
                <a:stretch>
                  <a:fillRect l="-6329" t="-2352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7"/>
              <p:cNvSpPr txBox="1"/>
              <p:nvPr/>
            </p:nvSpPr>
            <p:spPr>
              <a:xfrm>
                <a:off x="7423211" y="454669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2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454669"/>
                <a:ext cx="1358257" cy="305468"/>
              </a:xfrm>
              <a:prstGeom prst="rect">
                <a:avLst/>
              </a:prstGeom>
              <a:blipFill>
                <a:blip r:embed="rId12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52634" y="2810701"/>
                <a:ext cx="4476777" cy="10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34" y="2810701"/>
                <a:ext cx="4476777" cy="1093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93871" y="1759187"/>
            <a:ext cx="1448028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8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10" name="圓角矩形 26"/>
          <p:cNvSpPr/>
          <p:nvPr/>
        </p:nvSpPr>
        <p:spPr>
          <a:xfrm>
            <a:off x="1999021" y="3027544"/>
            <a:ext cx="1581019" cy="901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Goodness of function f</a:t>
            </a:r>
            <a:endParaRPr lang="en-US" altLang="zh-TW" sz="1985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806940" y="3947528"/>
            <a:ext cx="0" cy="450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06940" y="2611857"/>
            <a:ext cx="0" cy="397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937008" y="1594419"/>
                <a:ext cx="2078018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315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315" dirty="0"/>
                  <a:t>:</a:t>
                </a:r>
                <a:endParaRPr lang="zh-TW" altLang="en-US" sz="2315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08" y="1594419"/>
                <a:ext cx="2078018" cy="448584"/>
              </a:xfrm>
              <a:prstGeom prst="rect">
                <a:avLst/>
              </a:prstGeom>
              <a:blipFill>
                <a:blip r:embed="rId6"/>
                <a:stretch>
                  <a:fillRect l="-4399" t="-10959" r="-351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02186" y="3147006"/>
                <a:ext cx="1111195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31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86" y="3147006"/>
                <a:ext cx="1111195" cy="448584"/>
              </a:xfrm>
              <a:prstGeom prst="rect">
                <a:avLst/>
              </a:prstGeom>
              <a:blipFill>
                <a:blip r:embed="rId7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664022" y="4422427"/>
                <a:ext cx="4121132" cy="10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22" y="4422427"/>
                <a:ext cx="4121132" cy="1093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933646" y="2016086"/>
            <a:ext cx="3180670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Input: a function, output: how bad it is 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blipFill>
                <a:blip r:embed="rId9"/>
                <a:stretch>
                  <a:fillRect l="-2295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81393" y="3735316"/>
            <a:ext cx="229149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Estimated y based on input function</a:t>
            </a:r>
            <a:endParaRPr lang="zh-TW" altLang="en-US" sz="1985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5511" y="2734700"/>
            <a:ext cx="2064552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0070C0"/>
                </a:solidFill>
              </a:rPr>
              <a:t>Estimation error</a:t>
            </a:r>
            <a:endParaRPr lang="zh-TW" altLang="en-US" sz="1985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6523981" y="3579632"/>
            <a:ext cx="838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706130" y="3046607"/>
            <a:ext cx="1950525" cy="6454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4" name="文字方塊 23"/>
          <p:cNvSpPr txBox="1"/>
          <p:nvPr/>
        </p:nvSpPr>
        <p:spPr>
          <a:xfrm>
            <a:off x="4345472" y="3852231"/>
            <a:ext cx="2335919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Sum over examples</a:t>
            </a:r>
            <a:endParaRPr lang="zh-TW" altLang="en-US" sz="1985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5173715" y="3857104"/>
            <a:ext cx="51141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21304" y="4350874"/>
                <a:ext cx="1152410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31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04" y="4350874"/>
                <a:ext cx="1152410" cy="44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943303" y="3593541"/>
            <a:ext cx="232354" cy="229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3722362" y="3369344"/>
            <a:ext cx="352140" cy="1197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17"/>
              <p:cNvSpPr txBox="1"/>
              <p:nvPr/>
            </p:nvSpPr>
            <p:spPr>
              <a:xfrm>
                <a:off x="7348227" y="43532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6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43532"/>
                <a:ext cx="1434111" cy="305468"/>
              </a:xfrm>
              <a:prstGeom prst="rect">
                <a:avLst/>
              </a:prstGeom>
              <a:blipFill>
                <a:blip r:embed="rId11"/>
                <a:stretch>
                  <a:fillRect l="-6329" t="-2352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17"/>
              <p:cNvSpPr txBox="1"/>
              <p:nvPr/>
            </p:nvSpPr>
            <p:spPr>
              <a:xfrm>
                <a:off x="7423211" y="462985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462985"/>
                <a:ext cx="1358257" cy="305468"/>
              </a:xfrm>
              <a:prstGeom prst="rect">
                <a:avLst/>
              </a:prstGeom>
              <a:blipFill>
                <a:blip r:embed="rId12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95" y="1787834"/>
            <a:ext cx="5477404" cy="38827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7584" y="2286496"/>
            <a:ext cx="1752171" cy="10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Each point in the figure is a function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74570" y="3743785"/>
                <a:ext cx="1636284" cy="1008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985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1985" dirty="0"/>
                  <a:t>.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70" y="3743785"/>
                <a:ext cx="1636284" cy="1008738"/>
              </a:xfrm>
              <a:prstGeom prst="rect">
                <a:avLst/>
              </a:prstGeom>
              <a:blipFill>
                <a:blip r:embed="rId4"/>
                <a:stretch>
                  <a:fillRect l="-3717" t="-241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893471" y="5004018"/>
            <a:ext cx="1636284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(true example)</a:t>
            </a:r>
            <a:endParaRPr lang="zh-TW" altLang="en-US" sz="1985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25257" y="2462030"/>
            <a:ext cx="1894871" cy="3978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smallest</a:t>
            </a:r>
            <a:endParaRPr lang="zh-TW" altLang="en-US" sz="1985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21609" y="4545645"/>
            <a:ext cx="2404580" cy="3978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Very large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7026" y="1002717"/>
                <a:ext cx="4298033" cy="95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98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026" y="1002717"/>
                <a:ext cx="4298033" cy="951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50298" y="3295697"/>
                <a:ext cx="1894871" cy="3978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98" y="3295697"/>
                <a:ext cx="1894871" cy="397801"/>
              </a:xfrm>
              <a:prstGeom prst="rect">
                <a:avLst/>
              </a:prstGeom>
              <a:blipFill>
                <a:blip r:embed="rId6"/>
                <a:stretch>
                  <a:fillRect l="-1282" t="-757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763348" y="4072185"/>
            <a:ext cx="119380" cy="1193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865244" y="3554871"/>
            <a:ext cx="685053" cy="534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593872" y="1759187"/>
            <a:ext cx="1495546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7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8" name="圓角矩形 26"/>
          <p:cNvSpPr/>
          <p:nvPr/>
        </p:nvSpPr>
        <p:spPr>
          <a:xfrm>
            <a:off x="1999021" y="3027544"/>
            <a:ext cx="1581019" cy="901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Goodness of function f</a:t>
            </a:r>
            <a:endParaRPr lang="en-US" altLang="zh-TW" sz="1985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806940" y="3947528"/>
            <a:ext cx="0" cy="450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806940" y="2611857"/>
            <a:ext cx="0" cy="397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31055" y="3070850"/>
            <a:ext cx="288619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Pick the “Best” Function</a:t>
            </a:r>
            <a:endParaRPr lang="zh-TW" altLang="en-US" sz="1985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593872" y="3484865"/>
            <a:ext cx="3079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77053" y="1347643"/>
            <a:ext cx="3178159" cy="13116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66018" y="2409984"/>
            <a:ext cx="1563781" cy="66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263" y="3067336"/>
            <a:ext cx="2589004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907791" y="3688408"/>
                <a:ext cx="2075761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985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1" y="3688408"/>
                <a:ext cx="2075761" cy="432106"/>
              </a:xfrm>
              <a:prstGeom prst="rect">
                <a:avLst/>
              </a:prstGeom>
              <a:blipFill>
                <a:blip r:embed="rId5"/>
                <a:stretch>
                  <a:fillRect l="-3812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62565" y="4210895"/>
                <a:ext cx="2752356" cy="421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65" y="4210895"/>
                <a:ext cx="2752356" cy="421077"/>
              </a:xfrm>
              <a:prstGeom prst="rect">
                <a:avLst/>
              </a:prstGeom>
              <a:blipFill>
                <a:blip r:embed="rId6"/>
                <a:stretch>
                  <a:fillRect l="-88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90356" y="4609818"/>
                <a:ext cx="4034310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356" y="4609818"/>
                <a:ext cx="4034310" cy="858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846535" y="3778568"/>
            <a:ext cx="1499875" cy="8048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315" dirty="0"/>
              <a:t>Gradient Descent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89418" y="1381906"/>
                <a:ext cx="3239364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98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1985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18" y="1381906"/>
                <a:ext cx="3239364" cy="1256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1"/>
              <p:cNvSpPr txBox="1"/>
              <p:nvPr/>
            </p:nvSpPr>
            <p:spPr>
              <a:xfrm>
                <a:off x="6448424" y="320157"/>
                <a:ext cx="2161057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f: 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1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0157"/>
                <a:ext cx="2161057" cy="448584"/>
              </a:xfrm>
              <a:prstGeom prst="rect">
                <a:avLst/>
              </a:prstGeom>
              <a:blipFill>
                <a:blip r:embed="rId9"/>
                <a:stretch>
                  <a:fillRect l="-847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</a:t>
            </a:r>
            <a:r>
              <a:rPr lang="en-US" altLang="zh-TW" b="1" dirty="0">
                <a:solidFill>
                  <a:srgbClr val="C00000"/>
                </a:solidFill>
              </a:rPr>
              <a:t>Descent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976172" y="1956516"/>
            <a:ext cx="55682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7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907417" y="2773811"/>
            <a:ext cx="1098250" cy="90987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81671" y="3351204"/>
            <a:ext cx="1350287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Positive </a:t>
            </a:r>
            <a:endParaRPr lang="zh-TW" altLang="en-US" sz="1985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86499" y="2841562"/>
            <a:ext cx="1350287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Negative</a:t>
            </a:r>
            <a:endParaRPr lang="zh-TW" altLang="en-US" sz="1985" dirty="0"/>
          </a:p>
        </p:txBody>
      </p:sp>
      <p:sp>
        <p:nvSpPr>
          <p:cNvPr id="20" name="向右箭號 3"/>
          <p:cNvSpPr/>
          <p:nvPr/>
        </p:nvSpPr>
        <p:spPr>
          <a:xfrm>
            <a:off x="6427978" y="3381978"/>
            <a:ext cx="543938" cy="35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1" name="向右箭號 22"/>
          <p:cNvSpPr/>
          <p:nvPr/>
        </p:nvSpPr>
        <p:spPr>
          <a:xfrm>
            <a:off x="6436421" y="2845726"/>
            <a:ext cx="543938" cy="35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2" name="文字方塊 21"/>
          <p:cNvSpPr txBox="1"/>
          <p:nvPr/>
        </p:nvSpPr>
        <p:spPr>
          <a:xfrm>
            <a:off x="7084553" y="3341130"/>
            <a:ext cx="2141752" cy="3978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Decrease w</a:t>
            </a:r>
            <a:endParaRPr lang="zh-TW" altLang="en-US" sz="1985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84553" y="2830102"/>
            <a:ext cx="2057023" cy="3978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Increase w</a:t>
            </a:r>
            <a:endParaRPr lang="zh-TW" altLang="en-US" sz="1985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0" y="2848813"/>
            <a:ext cx="962322" cy="96232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62629" y="62442"/>
            <a:ext cx="2459638" cy="44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8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92075"/>
            <a:ext cx="9743691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Prediction Problems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500" y="564703"/>
                <a:ext cx="4191000" cy="384143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/>
                  <a:t>Observation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𝓧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Face 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Natural 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Human Speech Waveform 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Scene Description in English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Video from an Automobile Camera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General Video Segment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endParaRPr lang="en-US" dirty="0"/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500" y="564703"/>
                <a:ext cx="4191000" cy="3841430"/>
              </a:xfrm>
              <a:prstGeom prst="rect">
                <a:avLst/>
              </a:prstGeom>
              <a:blipFill>
                <a:blip r:embed="rId3"/>
                <a:stretch>
                  <a:fillRect r="-3343" b="-3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34">
                <a:extLst>
                  <a:ext uri="{FF2B5EF4-FFF2-40B4-BE49-F238E27FC236}">
                    <a16:creationId xmlns:a16="http://schemas.microsoft.com/office/drawing/2014/main" id="{1FE31171-C769-4736-ACEA-1212F878C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6500" y="701675"/>
                <a:ext cx="4116399" cy="446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93" tIns="100793" rIns="100793" bIns="100793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Char char="–"/>
                  <a:defRPr sz="24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3pPr>
                <a:lvl4pPr marL="1828800" marR="0" lvl="3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4pPr>
                <a:lvl5pPr marL="2286000" marR="0" lvl="4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5pPr>
                <a:lvl6pPr marL="2743200" marR="0" lvl="5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3200400" marR="0" lvl="6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3657600" marR="0" lvl="7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4114800" marR="0" lvl="8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/>
                  <a:t>Target Space </a:t>
                </a:r>
                <a14:m>
                  <m:oMath xmlns:m="http://schemas.openxmlformats.org/officeDocument/2006/math">
                    <m:r>
                      <a:rPr lang="en-US" sz="1764" b="1" i="1">
                        <a:latin typeface="Cambria Math" panose="02040503050406030204" pitchFamily="18" charset="0"/>
                      </a:rPr>
                      <m:t>𝓨</m:t>
                    </m:r>
                  </m:oMath>
                </a14:m>
                <a:r>
                  <a:rPr lang="en-US" sz="1764" b="1" dirty="0"/>
                  <a:t>: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Image class: “cat”, “dog” etc.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Caption: “kids playing soccer”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User’s identity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Stylized Images (e.g. cartoons)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Text transcript of the speech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sz="1764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Sketch of the Scene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Steering, Accelerator and Braking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Closed Caption Text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sz="1985" dirty="0"/>
              </a:p>
              <a:p>
                <a:pPr>
                  <a:spcBef>
                    <a:spcPts val="1323"/>
                  </a:spcBef>
                  <a:buNone/>
                </a:pPr>
                <a:endParaRPr lang="en-US" sz="1985" dirty="0"/>
              </a:p>
            </p:txBody>
          </p:sp>
        </mc:Choice>
        <mc:Fallback xmlns="">
          <p:sp>
            <p:nvSpPr>
              <p:cNvPr id="5" name="Shape 134">
                <a:extLst>
                  <a:ext uri="{FF2B5EF4-FFF2-40B4-BE49-F238E27FC236}">
                    <a16:creationId xmlns:a16="http://schemas.microsoft.com/office/drawing/2014/main" id="{1FE31171-C769-4736-ACEA-1212F878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0" y="701675"/>
                <a:ext cx="4116399" cy="4461307"/>
              </a:xfrm>
              <a:prstGeom prst="rect">
                <a:avLst/>
              </a:prstGeom>
              <a:blipFill>
                <a:blip r:embed="rId4"/>
                <a:stretch>
                  <a:fillRect l="-889" b="-27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82"/>
    </mc:Choice>
    <mc:Fallback xmlns="">
      <p:transition spd="slow" advTm="10878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2976172" y="1956516"/>
            <a:ext cx="43783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6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907417" y="2773811"/>
            <a:ext cx="1098250" cy="90987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050234" y="4845152"/>
            <a:ext cx="1101077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0" y="2848813"/>
            <a:ext cx="962322" cy="96232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62629" y="62442"/>
            <a:ext cx="2459638" cy="44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8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4184897" y="4871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77010" y="4972599"/>
                <a:ext cx="1680293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10" y="4972599"/>
                <a:ext cx="1680293" cy="67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84111" y="2397529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1" y="2397529"/>
                <a:ext cx="2746917" cy="67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622753" y="4602266"/>
            <a:ext cx="2522958" cy="8048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315" dirty="0"/>
              <a:t>η</a:t>
            </a:r>
            <a:r>
              <a:rPr lang="en-US" altLang="zh-TW" sz="2315" dirty="0"/>
              <a:t>&gt;0 is called “</a:t>
            </a:r>
            <a:r>
              <a:rPr lang="en-US" altLang="zh-TW" sz="2315" b="1" i="1" dirty="0"/>
              <a:t>learning rate</a:t>
            </a:r>
            <a:r>
              <a:rPr lang="en-US" altLang="zh-TW" sz="2315" dirty="0"/>
              <a:t>”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9834" y="3085318"/>
            <a:ext cx="2539897" cy="7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4266925" y="4115574"/>
            <a:ext cx="0" cy="80755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940310" y="4151042"/>
            <a:ext cx="0" cy="80755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2976172" y="1956516"/>
            <a:ext cx="43783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6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050234" y="4845152"/>
            <a:ext cx="1101077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7" name="橢圓 26"/>
          <p:cNvSpPr/>
          <p:nvPr/>
        </p:nvSpPr>
        <p:spPr>
          <a:xfrm>
            <a:off x="4184897" y="4871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2111" y="2373528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11" y="2373528"/>
                <a:ext cx="2746917" cy="67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4184897" y="4859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33" name="直線接點 32"/>
          <p:cNvCxnSpPr/>
          <p:nvPr/>
        </p:nvCxnSpPr>
        <p:spPr>
          <a:xfrm>
            <a:off x="3692511" y="4112531"/>
            <a:ext cx="1073430" cy="16766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858192" y="4843839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37" name="向右箭號 31"/>
          <p:cNvSpPr/>
          <p:nvPr/>
        </p:nvSpPr>
        <p:spPr>
          <a:xfrm>
            <a:off x="4349038" y="4866411"/>
            <a:ext cx="477975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981203" y="2970150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03" y="2970150"/>
                <a:ext cx="3643423" cy="532325"/>
              </a:xfrm>
              <a:prstGeom prst="rect">
                <a:avLst/>
              </a:prstGeom>
              <a:blipFill>
                <a:blip r:embed="rId8"/>
                <a:stretch>
                  <a:fillRect l="-133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656811" y="3051876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11" y="3051876"/>
                <a:ext cx="2746917" cy="67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3696881" y="3542663"/>
            <a:ext cx="229298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0070C0"/>
                </a:solidFill>
              </a:rPr>
              <a:t>…… Many iteration</a:t>
            </a:r>
            <a:endParaRPr lang="zh-TW" altLang="en-US" sz="1985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089015" y="4859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42" name="橢圓 41"/>
          <p:cNvSpPr/>
          <p:nvPr/>
        </p:nvSpPr>
        <p:spPr>
          <a:xfrm>
            <a:off x="7510366" y="4879307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43" name="直線接點 42"/>
          <p:cNvCxnSpPr/>
          <p:nvPr/>
        </p:nvCxnSpPr>
        <p:spPr>
          <a:xfrm>
            <a:off x="7594372" y="4970603"/>
            <a:ext cx="0" cy="4328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670886" y="4053845"/>
            <a:ext cx="1113010" cy="7032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Local minima</a:t>
            </a:r>
            <a:endParaRPr lang="zh-TW" altLang="en-US" sz="198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77613" y="4158630"/>
            <a:ext cx="1061929" cy="7032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global minima</a:t>
            </a:r>
            <a:endParaRPr lang="zh-TW" altLang="en-US" sz="1985" dirty="0"/>
          </a:p>
        </p:txBody>
      </p:sp>
      <p:sp>
        <p:nvSpPr>
          <p:cNvPr id="47" name="矩形 46"/>
          <p:cNvSpPr/>
          <p:nvPr/>
        </p:nvSpPr>
        <p:spPr>
          <a:xfrm>
            <a:off x="4069758" y="4976972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725011" y="4982146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6006148" y="4989703"/>
            <a:ext cx="450764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 err="1"/>
              <a:t>w</a:t>
            </a:r>
            <a:r>
              <a:rPr lang="en-US" altLang="zh-TW" sz="1985" baseline="30000" dirty="0" err="1"/>
              <a:t>T</a:t>
            </a:r>
            <a:endParaRPr lang="zh-TW" altLang="en-US" sz="1985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How about two parameters?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82693" y="1509522"/>
                <a:ext cx="2752356" cy="421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93" y="1509522"/>
                <a:ext cx="2752356" cy="421077"/>
              </a:xfrm>
              <a:prstGeom prst="rect">
                <a:avLst/>
              </a:prstGeom>
              <a:blipFill>
                <a:blip r:embed="rId3"/>
                <a:stretch>
                  <a:fillRect l="-66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050621" y="2078513"/>
            <a:ext cx="437833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r>
              <a:rPr lang="en-US" altLang="zh-TW" sz="1985" dirty="0"/>
              <a:t>,</a:t>
            </a:r>
            <a:r>
              <a:rPr lang="en-US" altLang="zh-TW" sz="1985" baseline="-25000" dirty="0"/>
              <a:t> </a:t>
            </a:r>
            <a:r>
              <a:rPr lang="en-US" altLang="zh-TW" sz="1985" dirty="0"/>
              <a:t>b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50622" y="2543311"/>
                <a:ext cx="5805553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22" y="2543311"/>
                <a:ext cx="5805553" cy="541495"/>
              </a:xfrm>
              <a:prstGeom prst="rect">
                <a:avLst/>
              </a:prstGeom>
              <a:blipFill>
                <a:blip r:embed="rId4"/>
                <a:stretch>
                  <a:fillRect l="-839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694546" y="3177540"/>
                <a:ext cx="3425622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6" y="3177540"/>
                <a:ext cx="3425622" cy="673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0620" y="3996988"/>
                <a:ext cx="5113591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1985" dirty="0"/>
                  <a:t>,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20" y="3996988"/>
                <a:ext cx="5113591" cy="541495"/>
              </a:xfrm>
              <a:prstGeom prst="rect">
                <a:avLst/>
              </a:prstGeom>
              <a:blipFill>
                <a:blip r:embed="rId6"/>
                <a:stretch>
                  <a:fillRect l="-95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94402" y="3207161"/>
                <a:ext cx="3633829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02" y="3207161"/>
                <a:ext cx="3633829" cy="673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7605573" y="1956663"/>
            <a:ext cx="2356804" cy="1247375"/>
            <a:chOff x="6455197" y="106211"/>
            <a:chExt cx="2688803" cy="1508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45416" y="118911"/>
                  <a:ext cx="652595" cy="1458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985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416" y="118911"/>
                  <a:ext cx="652595" cy="14581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1"/>
                  <a:ext cx="701094" cy="369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985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1"/>
                  <a:ext cx="701094" cy="369435"/>
                </a:xfrm>
                <a:prstGeom prst="rect">
                  <a:avLst/>
                </a:prstGeom>
                <a:blipFill>
                  <a:blip r:embed="rId9"/>
                  <a:stretch>
                    <a:fillRect l="-9901" r="-39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8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5" dirty="0"/>
                <a:t>gradient</a:t>
              </a:r>
              <a:endParaRPr lang="zh-TW" altLang="en-US" sz="1985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5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94546" y="4720350"/>
                <a:ext cx="3425622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6" y="4720350"/>
                <a:ext cx="3425622" cy="673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94402" y="4736004"/>
                <a:ext cx="3633829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02" y="4736004"/>
                <a:ext cx="3633829" cy="673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58891" y="1070190"/>
            <a:ext cx="5864750" cy="4398564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1" y="6267363"/>
                  <a:ext cx="209687" cy="318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1" y="6267363"/>
                  <a:ext cx="209687" cy="318441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727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29" cy="318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29" cy="318441"/>
                </a:xfrm>
                <a:prstGeom prst="rect">
                  <a:avLst/>
                </a:prstGeom>
                <a:blipFill>
                  <a:blip r:embed="rId5"/>
                  <a:stretch>
                    <a:fillRect l="-14634" r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359534" y="4315419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77839" y="3562002"/>
            <a:ext cx="235096" cy="759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671463" y="3392815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809213" y="3135803"/>
            <a:ext cx="322209" cy="267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080721" y="3025713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259418" y="3041559"/>
            <a:ext cx="434964" cy="50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77839" y="4405186"/>
                <a:ext cx="3232546" cy="397801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39" y="4405186"/>
                <a:ext cx="3232546" cy="397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941879" y="3876048"/>
                <a:ext cx="3072028" cy="39780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1985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879" y="3876048"/>
                <a:ext cx="3072028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3595387" y="3876051"/>
            <a:ext cx="346492" cy="1988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92181" y="2759504"/>
            <a:ext cx="1709018" cy="70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Color: Value of Loss L(</a:t>
            </a:r>
            <a:r>
              <a:rPr lang="en-US" altLang="zh-TW" sz="1985" dirty="0" err="1"/>
              <a:t>w,b</a:t>
            </a:r>
            <a:r>
              <a:rPr lang="en-US" altLang="zh-TW" sz="1985" dirty="0"/>
              <a:t>)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</a:t>
            </a:r>
            <a:r>
              <a:rPr lang="en-US" altLang="zh-TW" b="1" dirty="0">
                <a:solidFill>
                  <a:srgbClr val="C00000"/>
                </a:solidFill>
              </a:rPr>
              <a:t>Regularization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26176" y="2055715"/>
                <a:ext cx="3823931" cy="113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76" y="2055715"/>
                <a:ext cx="3823931" cy="113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07279" y="1316223"/>
                <a:ext cx="1898404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79" y="1316223"/>
                <a:ext cx="1898404" cy="739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05907" y="2323716"/>
                <a:ext cx="1539909" cy="832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985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07" y="2323716"/>
                <a:ext cx="1539909" cy="832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905907" y="2323717"/>
            <a:ext cx="1505336" cy="72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61622" y="1020612"/>
                <a:ext cx="2460239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985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985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198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22" y="1020612"/>
                <a:ext cx="2460239" cy="703269"/>
              </a:xfrm>
              <a:prstGeom prst="rect">
                <a:avLst/>
              </a:prstGeom>
              <a:blipFill>
                <a:blip r:embed="rId6"/>
                <a:stretch>
                  <a:fillRect l="-2475" t="-34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81334" y="3297217"/>
                <a:ext cx="2609504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6280" indent="-236280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985" dirty="0"/>
                  <a:t> </a:t>
                </a:r>
                <a:r>
                  <a:rPr lang="en-US" altLang="zh-TW" sz="1985" dirty="0"/>
                  <a:t>means …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34" y="3297217"/>
                <a:ext cx="2609504" cy="397801"/>
              </a:xfrm>
              <a:prstGeom prst="rect">
                <a:avLst/>
              </a:prstGeom>
              <a:blipFill>
                <a:blip r:embed="rId7"/>
                <a:stretch>
                  <a:fillRect l="-1869" t="-6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80556" y="3309200"/>
                <a:ext cx="1898404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56" y="3309200"/>
                <a:ext cx="1898404" cy="739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20707" y="2462521"/>
            <a:ext cx="65" cy="178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158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3995" y="5111505"/>
            <a:ext cx="867641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Do you have to apply regularization on bias? N</a:t>
            </a:r>
            <a:r>
              <a:rPr lang="en-US" sz="1985" dirty="0"/>
              <a:t>ot affect smoothness.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18357" y="3929570"/>
                <a:ext cx="2475742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1985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TW" altLang="en-US" sz="1985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57" y="3929570"/>
                <a:ext cx="2475742" cy="739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29347" y="3906097"/>
                <a:ext cx="1518942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198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47" y="3906097"/>
                <a:ext cx="1518942" cy="739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274976" y="3311658"/>
            <a:ext cx="1530944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985" dirty="0"/>
              <a:t> smoother </a:t>
            </a:r>
            <a:endParaRPr lang="zh-TW" altLang="en-US" sz="1985" dirty="0"/>
          </a:p>
        </p:txBody>
      </p:sp>
      <p:sp>
        <p:nvSpPr>
          <p:cNvPr id="17" name="文字方塊 15"/>
          <p:cNvSpPr txBox="1"/>
          <p:nvPr/>
        </p:nvSpPr>
        <p:spPr>
          <a:xfrm>
            <a:off x="1502479" y="4580100"/>
            <a:ext cx="7319788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If Noises corrupt input x</a:t>
            </a:r>
            <a:r>
              <a:rPr lang="en-US" altLang="zh-TW" sz="1158" dirty="0"/>
              <a:t>i</a:t>
            </a:r>
            <a:r>
              <a:rPr lang="en-US" altLang="zh-TW" sz="1985" dirty="0"/>
              <a:t> when testing. </a:t>
            </a:r>
            <a:r>
              <a:rPr lang="en-US" sz="1985" dirty="0"/>
              <a:t>Not large changes in response. A smoother function has less influence.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6" grpId="0"/>
      <p:bldP spid="18" grpId="0"/>
      <p:bldP spid="19" grpId="0"/>
      <p:bldP spid="3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975" y="195524"/>
            <a:ext cx="8680842" cy="945257"/>
          </a:xfrm>
        </p:spPr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60" y="1390458"/>
            <a:ext cx="5043673" cy="3036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739815" y="296028"/>
              <a:ext cx="2748036" cy="2438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6012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02429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Training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Testing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1.9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3.5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25.7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4.1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11.1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5.6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12.8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8.5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26.8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739815" y="296028"/>
              <a:ext cx="2748036" cy="2438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6012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" t="-24000" r="-200662" b="-7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Training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Testing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1.9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3.5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25.7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4.1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11.1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5.6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12.8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8.5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26.8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739815" y="1453463"/>
            <a:ext cx="2748037" cy="294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18419" y="4579879"/>
                <a:ext cx="6789954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6280" indent="-236280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Training error: larger</a:t>
                </a:r>
                <a14:m>
                  <m:oMath xmlns:m="http://schemas.openxmlformats.org/officeDocument/2006/math">
                    <m:r>
                      <a:rPr lang="en-US" altLang="zh-TW" sz="1985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1985" dirty="0"/>
                  <a:t>, considering the training error less   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19" y="4579879"/>
                <a:ext cx="6789954" cy="397801"/>
              </a:xfrm>
              <a:prstGeom prst="rect">
                <a:avLst/>
              </a:prstGeom>
              <a:blipFill>
                <a:blip r:embed="rId5"/>
                <a:stretch>
                  <a:fillRect l="-808" t="-60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643709" y="243746"/>
            <a:ext cx="940245" cy="238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1918419" y="5086382"/>
            <a:ext cx="6789954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80" indent="-236280">
              <a:buFont typeface="Wingdings" panose="05000000000000000000" pitchFamily="2" charset="2"/>
              <a:buChar char="Ø"/>
            </a:pPr>
            <a:r>
              <a:rPr lang="en-US" altLang="zh-TW" sz="1985" b="1" i="1" dirty="0">
                <a:solidFill>
                  <a:srgbClr val="7030A0"/>
                </a:solidFill>
              </a:rPr>
              <a:t>We prefer smooth function, but don’t be too smooth. </a:t>
            </a:r>
            <a:endParaRPr lang="zh-TW" altLang="en-US" sz="1985" b="1" i="1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9866" y="243746"/>
            <a:ext cx="940245" cy="238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6" name="箭號: 向下 5"/>
          <p:cNvSpPr/>
          <p:nvPr/>
        </p:nvSpPr>
        <p:spPr>
          <a:xfrm>
            <a:off x="5218471" y="722503"/>
            <a:ext cx="362286" cy="174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3" name="文字方塊 12"/>
          <p:cNvSpPr txBox="1"/>
          <p:nvPr/>
        </p:nvSpPr>
        <p:spPr>
          <a:xfrm>
            <a:off x="4061338" y="1432278"/>
            <a:ext cx="121286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985" dirty="0"/>
              <a:t>smoother</a:t>
            </a:r>
            <a:endParaRPr lang="zh-TW" altLang="en-US" sz="1985" dirty="0"/>
          </a:p>
        </p:txBody>
      </p:sp>
      <p:sp>
        <p:nvSpPr>
          <p:cNvPr id="14" name="橢圓 13"/>
          <p:cNvSpPr/>
          <p:nvPr/>
        </p:nvSpPr>
        <p:spPr>
          <a:xfrm>
            <a:off x="4095597" y="3251699"/>
            <a:ext cx="381461" cy="454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55290" y="3636550"/>
                <a:ext cx="2064662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1985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1985" dirty="0"/>
                  <a:t> </a:t>
                </a:r>
                <a:r>
                  <a:rPr lang="en-US" altLang="zh-TW" sz="1985" dirty="0"/>
                  <a:t>obtaining the best model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90" y="3636550"/>
                <a:ext cx="2064662" cy="703269"/>
              </a:xfrm>
              <a:prstGeom prst="rect">
                <a:avLst/>
              </a:prstGeom>
              <a:blipFill>
                <a:blip r:embed="rId6"/>
                <a:stretch>
                  <a:fillRect l="-2959" t="-4348" r="-3254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643710" y="3219906"/>
            <a:ext cx="2064662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How smooth?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2734" y="3737761"/>
                <a:ext cx="340652" cy="27052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158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158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34" y="3737761"/>
                <a:ext cx="340652" cy="270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747" y="3200529"/>
            <a:ext cx="2743082" cy="2031948"/>
            <a:chOff x="3149814" y="4386840"/>
            <a:chExt cx="3759835" cy="2785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420" y="4455668"/>
              <a:ext cx="3675887" cy="27157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803" y="4386846"/>
              <a:ext cx="1969770" cy="1156335"/>
            </a:xfrm>
            <a:custGeom>
              <a:avLst/>
              <a:gdLst/>
              <a:ahLst/>
              <a:cxnLst/>
              <a:rect l="l" t="t" r="r" b="b"/>
              <a:pathLst>
                <a:path w="1969770" h="1156335">
                  <a:moveTo>
                    <a:pt x="520369" y="0"/>
                  </a:moveTo>
                  <a:lnTo>
                    <a:pt x="0" y="0"/>
                  </a:lnTo>
                  <a:lnTo>
                    <a:pt x="0" y="269049"/>
                  </a:lnTo>
                  <a:lnTo>
                    <a:pt x="520369" y="269049"/>
                  </a:lnTo>
                  <a:lnTo>
                    <a:pt x="520369" y="0"/>
                  </a:lnTo>
                  <a:close/>
                </a:path>
                <a:path w="1969770" h="1156335">
                  <a:moveTo>
                    <a:pt x="1969592" y="600227"/>
                  </a:moveTo>
                  <a:lnTo>
                    <a:pt x="1449222" y="600227"/>
                  </a:lnTo>
                  <a:lnTo>
                    <a:pt x="1449222" y="1156309"/>
                  </a:lnTo>
                  <a:lnTo>
                    <a:pt x="1969592" y="1156309"/>
                  </a:lnTo>
                  <a:lnTo>
                    <a:pt x="1969592" y="600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9848" y="201592"/>
            <a:ext cx="11120107" cy="526035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19922">
              <a:spcBef>
                <a:spcPts val="73"/>
              </a:spcBef>
            </a:pPr>
            <a:r>
              <a:rPr lang="en-US" spc="-3" dirty="0"/>
              <a:t>M</a:t>
            </a:r>
            <a:r>
              <a:rPr spc="-3" dirty="0"/>
              <a:t>odels</a:t>
            </a:r>
            <a:r>
              <a:rPr dirty="0"/>
              <a:t> </a:t>
            </a:r>
            <a:r>
              <a:rPr spc="-3" dirty="0"/>
              <a:t>with</a:t>
            </a:r>
            <a:r>
              <a:rPr spc="-8" dirty="0"/>
              <a:t> </a:t>
            </a:r>
            <a:r>
              <a:rPr spc="-3" dirty="0"/>
              <a:t>many</a:t>
            </a:r>
            <a:r>
              <a:rPr spc="3" dirty="0"/>
              <a:t> </a:t>
            </a:r>
            <a:r>
              <a:rPr spc="-3" dirty="0"/>
              <a:t>params</a:t>
            </a:r>
            <a:r>
              <a:rPr lang="en-US" spc="-3" dirty="0"/>
              <a:t>?</a:t>
            </a:r>
            <a:r>
              <a:rPr lang="en-US" spc="-3" dirty="0">
                <a:sym typeface="Wingdings" panose="05000000000000000000" pitchFamily="2" charset="2"/>
              </a:rPr>
              <a:t></a:t>
            </a:r>
            <a:r>
              <a:rPr dirty="0"/>
              <a:t> </a:t>
            </a:r>
            <a:r>
              <a:rPr spc="-3" dirty="0"/>
              <a:t>Regularization!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4539" y="1019008"/>
            <a:ext cx="6496115" cy="598607"/>
          </a:xfrm>
          <a:prstGeom prst="rect">
            <a:avLst/>
          </a:prstGeom>
        </p:spPr>
        <p:txBody>
          <a:bodyPr vert="horz" wrap="square" lIns="0" tIns="19921" rIns="0" bIns="0" rtlCol="0">
            <a:spAutoFit/>
          </a:bodyPr>
          <a:lstStyle/>
          <a:p>
            <a:pPr marL="276601" marR="3707" indent="-267797">
              <a:lnSpc>
                <a:spcPts val="2262"/>
              </a:lnSpc>
              <a:spcBef>
                <a:spcPts val="157"/>
              </a:spcBef>
              <a:buClr>
                <a:srgbClr val="CC0000"/>
              </a:buClr>
              <a:buFont typeface="Times New Roman"/>
              <a:buChar char="•"/>
              <a:tabLst>
                <a:tab pos="276601" algn="l"/>
                <a:tab pos="277064" algn="l"/>
              </a:tabLst>
            </a:pPr>
            <a:r>
              <a:rPr sz="1897" spc="-11" dirty="0">
                <a:latin typeface="Calibri"/>
                <a:cs typeface="Calibri"/>
              </a:rPr>
              <a:t>Really </a:t>
            </a:r>
            <a:r>
              <a:rPr sz="1897" dirty="0">
                <a:latin typeface="Calibri"/>
                <a:cs typeface="Calibri"/>
              </a:rPr>
              <a:t>a </a:t>
            </a:r>
            <a:r>
              <a:rPr sz="1897" spc="-8" dirty="0">
                <a:latin typeface="Calibri"/>
                <a:cs typeface="Calibri"/>
              </a:rPr>
              <a:t>full </a:t>
            </a:r>
            <a:r>
              <a:rPr sz="1897" spc="-11" dirty="0">
                <a:latin typeface="Calibri"/>
                <a:cs typeface="Calibri"/>
              </a:rPr>
              <a:t>loss function </a:t>
            </a:r>
            <a:r>
              <a:rPr sz="1897" spc="-3" dirty="0">
                <a:latin typeface="Calibri"/>
                <a:cs typeface="Calibri"/>
              </a:rPr>
              <a:t>in </a:t>
            </a:r>
            <a:r>
              <a:rPr sz="1897" spc="-11" dirty="0">
                <a:latin typeface="Calibri"/>
                <a:cs typeface="Calibri"/>
              </a:rPr>
              <a:t>practice includes </a:t>
            </a:r>
            <a:r>
              <a:rPr sz="1897" b="1" spc="-14" dirty="0">
                <a:solidFill>
                  <a:srgbClr val="BB57BE"/>
                </a:solidFill>
                <a:latin typeface="Calibri"/>
                <a:cs typeface="Calibri"/>
              </a:rPr>
              <a:t>regularization </a:t>
            </a:r>
            <a:r>
              <a:rPr sz="1897" spc="-11" dirty="0">
                <a:latin typeface="Calibri"/>
                <a:cs typeface="Calibri"/>
              </a:rPr>
              <a:t>over </a:t>
            </a:r>
            <a:r>
              <a:rPr sz="1897" spc="-420" dirty="0">
                <a:latin typeface="Calibri"/>
                <a:cs typeface="Calibri"/>
              </a:rPr>
              <a:t> </a:t>
            </a:r>
            <a:r>
              <a:rPr sz="1897" spc="-8" dirty="0">
                <a:latin typeface="Calibri"/>
                <a:cs typeface="Calibri"/>
              </a:rPr>
              <a:t>all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parameters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281" dirty="0">
                <a:latin typeface="Cambria Math"/>
                <a:cs typeface="Cambria Math"/>
              </a:rPr>
              <a:t>!</a:t>
            </a:r>
            <a:r>
              <a:rPr sz="1897" spc="281" dirty="0">
                <a:latin typeface="Calibri"/>
                <a:cs typeface="Calibri"/>
              </a:rPr>
              <a:t>,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e.g.,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3" dirty="0">
                <a:latin typeface="Calibri"/>
                <a:cs typeface="Calibri"/>
              </a:rPr>
              <a:t>L2</a:t>
            </a:r>
            <a:r>
              <a:rPr sz="1897" spc="-29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regularization:</a:t>
            </a:r>
            <a:endParaRPr sz="189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539" y="2680146"/>
            <a:ext cx="6413189" cy="592325"/>
          </a:xfrm>
          <a:prstGeom prst="rect">
            <a:avLst/>
          </a:prstGeom>
        </p:spPr>
        <p:txBody>
          <a:bodyPr vert="horz" wrap="square" lIns="0" tIns="27797" rIns="0" bIns="0" rtlCol="0">
            <a:spAutoFit/>
          </a:bodyPr>
          <a:lstStyle/>
          <a:p>
            <a:pPr marL="276601" marR="3707" indent="-267797">
              <a:lnSpc>
                <a:spcPts val="2188"/>
              </a:lnSpc>
              <a:spcBef>
                <a:spcPts val="219"/>
              </a:spcBef>
              <a:buClr>
                <a:srgbClr val="CC0000"/>
              </a:buClr>
              <a:buFont typeface="Times New Roman"/>
              <a:buChar char="•"/>
              <a:tabLst>
                <a:tab pos="276601" algn="l"/>
                <a:tab pos="277064" algn="l"/>
              </a:tabLst>
            </a:pPr>
            <a:r>
              <a:rPr sz="1897" spc="-14" dirty="0">
                <a:latin typeface="Calibri"/>
                <a:cs typeface="Calibri"/>
              </a:rPr>
              <a:t>Regularization </a:t>
            </a:r>
            <a:r>
              <a:rPr sz="1897" spc="-11" dirty="0">
                <a:latin typeface="Calibri"/>
                <a:cs typeface="Calibri"/>
              </a:rPr>
              <a:t>(largely) prevents </a:t>
            </a:r>
            <a:r>
              <a:rPr sz="1897" spc="-11" dirty="0">
                <a:solidFill>
                  <a:srgbClr val="BB57BE"/>
                </a:solidFill>
                <a:latin typeface="Calibri"/>
                <a:cs typeface="Calibri"/>
              </a:rPr>
              <a:t>overfitting </a:t>
            </a:r>
            <a:r>
              <a:rPr sz="1897" spc="-11" dirty="0">
                <a:latin typeface="Calibri"/>
                <a:cs typeface="Calibri"/>
              </a:rPr>
              <a:t>when we have </a:t>
            </a:r>
            <a:r>
              <a:rPr sz="1897" dirty="0">
                <a:latin typeface="Calibri"/>
                <a:cs typeface="Calibri"/>
              </a:rPr>
              <a:t>a </a:t>
            </a:r>
            <a:r>
              <a:rPr sz="1897" spc="-11" dirty="0">
                <a:latin typeface="Calibri"/>
                <a:cs typeface="Calibri"/>
              </a:rPr>
              <a:t>lot </a:t>
            </a:r>
            <a:r>
              <a:rPr sz="1897" spc="-420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of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features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(or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later</a:t>
            </a:r>
            <a:r>
              <a:rPr sz="1897" spc="-19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a</a:t>
            </a:r>
            <a:r>
              <a:rPr sz="1897" spc="-19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very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powerful/deep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model, </a:t>
            </a:r>
            <a:r>
              <a:rPr sz="1897" spc="-8" dirty="0">
                <a:latin typeface="Calibri"/>
                <a:cs typeface="Calibri"/>
              </a:rPr>
              <a:t>++)</a:t>
            </a:r>
            <a:endParaRPr sz="1897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52895" y="1716612"/>
            <a:ext cx="3839203" cy="759780"/>
            <a:chOff x="2165882" y="2352892"/>
            <a:chExt cx="5262245" cy="1041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5882" y="2412728"/>
              <a:ext cx="5066609" cy="8102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44408" y="2373277"/>
              <a:ext cx="1363345" cy="1000760"/>
            </a:xfrm>
            <a:custGeom>
              <a:avLst/>
              <a:gdLst/>
              <a:ahLst/>
              <a:cxnLst/>
              <a:rect l="l" t="t" r="r" b="b"/>
              <a:pathLst>
                <a:path w="1363345" h="1000760">
                  <a:moveTo>
                    <a:pt x="0" y="0"/>
                  </a:moveTo>
                  <a:lnTo>
                    <a:pt x="1362841" y="0"/>
                  </a:lnTo>
                  <a:lnTo>
                    <a:pt x="1362841" y="1000465"/>
                  </a:lnTo>
                  <a:lnTo>
                    <a:pt x="0" y="1000465"/>
                  </a:lnTo>
                  <a:lnTo>
                    <a:pt x="0" y="0"/>
                  </a:lnTo>
                  <a:close/>
                </a:path>
              </a:pathLst>
            </a:custGeom>
            <a:ln w="40768">
              <a:solidFill>
                <a:srgbClr val="BB57BE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74538" y="5177126"/>
            <a:ext cx="159832" cy="17786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095" dirty="0">
                <a:latin typeface="Calibri"/>
                <a:cs typeface="Calibri"/>
              </a:rPr>
              <a:t>50</a:t>
            </a:r>
            <a:endParaRPr sz="1095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5277" y="1328264"/>
            <a:ext cx="585586" cy="347923"/>
          </a:xfrm>
          <a:custGeom>
            <a:avLst/>
            <a:gdLst/>
            <a:ahLst/>
            <a:cxnLst/>
            <a:rect l="l" t="t" r="r" b="b"/>
            <a:pathLst>
              <a:path w="802640" h="476885">
                <a:moveTo>
                  <a:pt x="75166" y="362447"/>
                </a:moveTo>
                <a:lnTo>
                  <a:pt x="0" y="476684"/>
                </a:lnTo>
                <a:lnTo>
                  <a:pt x="136410" y="468327"/>
                </a:lnTo>
                <a:lnTo>
                  <a:pt x="121905" y="443250"/>
                </a:lnTo>
                <a:lnTo>
                  <a:pt x="98364" y="443250"/>
                </a:lnTo>
                <a:lnTo>
                  <a:pt x="77948" y="407957"/>
                </a:lnTo>
                <a:lnTo>
                  <a:pt x="95580" y="397740"/>
                </a:lnTo>
                <a:lnTo>
                  <a:pt x="75166" y="362447"/>
                </a:lnTo>
                <a:close/>
              </a:path>
              <a:path w="802640" h="476885">
                <a:moveTo>
                  <a:pt x="95580" y="397740"/>
                </a:moveTo>
                <a:lnTo>
                  <a:pt x="77948" y="407957"/>
                </a:lnTo>
                <a:lnTo>
                  <a:pt x="98364" y="443250"/>
                </a:lnTo>
                <a:lnTo>
                  <a:pt x="115995" y="433034"/>
                </a:lnTo>
                <a:lnTo>
                  <a:pt x="95580" y="397740"/>
                </a:lnTo>
                <a:close/>
              </a:path>
              <a:path w="802640" h="476885">
                <a:moveTo>
                  <a:pt x="115995" y="433034"/>
                </a:moveTo>
                <a:lnTo>
                  <a:pt x="98364" y="443250"/>
                </a:lnTo>
                <a:lnTo>
                  <a:pt x="121905" y="443250"/>
                </a:lnTo>
                <a:lnTo>
                  <a:pt x="115995" y="433034"/>
                </a:lnTo>
                <a:close/>
              </a:path>
              <a:path w="802640" h="476885">
                <a:moveTo>
                  <a:pt x="782015" y="0"/>
                </a:moveTo>
                <a:lnTo>
                  <a:pt x="95580" y="397740"/>
                </a:lnTo>
                <a:lnTo>
                  <a:pt x="115995" y="433034"/>
                </a:lnTo>
                <a:lnTo>
                  <a:pt x="802429" y="35293"/>
                </a:lnTo>
                <a:lnTo>
                  <a:pt x="782015" y="0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13" name="object 13"/>
          <p:cNvSpPr txBox="1"/>
          <p:nvPr/>
        </p:nvSpPr>
        <p:spPr>
          <a:xfrm>
            <a:off x="5340910" y="5108899"/>
            <a:ext cx="984471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386" spc="8" dirty="0">
                <a:latin typeface="Calibri"/>
                <a:cs typeface="Calibri"/>
              </a:rPr>
              <a:t>model</a:t>
            </a:r>
            <a:r>
              <a:rPr sz="1386" spc="-40" dirty="0">
                <a:latin typeface="Calibri"/>
                <a:cs typeface="Calibri"/>
              </a:rPr>
              <a:t> </a:t>
            </a:r>
            <a:r>
              <a:rPr sz="1386" spc="3" dirty="0">
                <a:latin typeface="Calibri"/>
                <a:cs typeface="Calibri"/>
              </a:rPr>
              <a:t>power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600000">
            <a:off x="4646011" y="4764132"/>
            <a:ext cx="998801" cy="1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3"/>
              </a:lnSpc>
            </a:pPr>
            <a:r>
              <a:rPr sz="2079" spc="-37" baseline="2923" dirty="0">
                <a:solidFill>
                  <a:srgbClr val="0070C0"/>
                </a:solidFill>
                <a:latin typeface="Calibri"/>
                <a:cs typeface="Calibri"/>
              </a:rPr>
              <a:t>Trai</a:t>
            </a:r>
            <a:r>
              <a:rPr sz="2079" spc="-37" baseline="1461" dirty="0">
                <a:solidFill>
                  <a:srgbClr val="0070C0"/>
                </a:solidFill>
                <a:latin typeface="Calibri"/>
                <a:cs typeface="Calibri"/>
              </a:rPr>
              <a:t>ning </a:t>
            </a:r>
            <a:r>
              <a:rPr sz="2079" spc="-22" baseline="146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386" spc="-14" dirty="0">
                <a:solidFill>
                  <a:srgbClr val="0070C0"/>
                </a:solidFill>
                <a:latin typeface="Calibri"/>
                <a:cs typeface="Calibri"/>
              </a:rPr>
              <a:t>rror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0580000">
            <a:off x="5260246" y="3926760"/>
            <a:ext cx="718334" cy="1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6"/>
              </a:lnSpc>
            </a:pPr>
            <a:r>
              <a:rPr sz="1386" spc="-1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86" spc="-1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79" spc="-60" baseline="146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79" baseline="146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79" spc="-22" baseline="1461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2079" spc="-32" baseline="146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79" spc="-65" baseline="292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79" spc="-26" baseline="292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79" baseline="292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2079" baseline="2923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0456" y="4117170"/>
            <a:ext cx="73198" cy="711136"/>
          </a:xfrm>
          <a:custGeom>
            <a:avLst/>
            <a:gdLst/>
            <a:ahLst/>
            <a:cxnLst/>
            <a:rect l="l" t="t" r="r" b="b"/>
            <a:pathLst>
              <a:path w="100329" h="974725">
                <a:moveTo>
                  <a:pt x="39104" y="883134"/>
                </a:moveTo>
                <a:lnTo>
                  <a:pt x="8547" y="883465"/>
                </a:lnTo>
                <a:lnTo>
                  <a:pt x="55374" y="974722"/>
                </a:lnTo>
                <a:lnTo>
                  <a:pt x="92463" y="898427"/>
                </a:lnTo>
                <a:lnTo>
                  <a:pt x="39269" y="898427"/>
                </a:lnTo>
                <a:lnTo>
                  <a:pt x="39104" y="883134"/>
                </a:lnTo>
                <a:close/>
              </a:path>
              <a:path w="100329" h="974725">
                <a:moveTo>
                  <a:pt x="100219" y="882473"/>
                </a:moveTo>
                <a:lnTo>
                  <a:pt x="39104" y="883134"/>
                </a:lnTo>
                <a:lnTo>
                  <a:pt x="39269" y="898427"/>
                </a:lnTo>
                <a:lnTo>
                  <a:pt x="69827" y="898097"/>
                </a:lnTo>
                <a:lnTo>
                  <a:pt x="69661" y="882804"/>
                </a:lnTo>
                <a:lnTo>
                  <a:pt x="100058" y="882804"/>
                </a:lnTo>
                <a:lnTo>
                  <a:pt x="100219" y="882473"/>
                </a:lnTo>
                <a:close/>
              </a:path>
              <a:path w="100329" h="974725">
                <a:moveTo>
                  <a:pt x="100058" y="882804"/>
                </a:moveTo>
                <a:lnTo>
                  <a:pt x="69661" y="882804"/>
                </a:lnTo>
                <a:lnTo>
                  <a:pt x="69827" y="898097"/>
                </a:lnTo>
                <a:lnTo>
                  <a:pt x="39269" y="898427"/>
                </a:lnTo>
                <a:lnTo>
                  <a:pt x="92463" y="898427"/>
                </a:lnTo>
                <a:lnTo>
                  <a:pt x="100058" y="882804"/>
                </a:lnTo>
                <a:close/>
              </a:path>
              <a:path w="100329" h="974725">
                <a:moveTo>
                  <a:pt x="61115" y="91586"/>
                </a:moveTo>
                <a:lnTo>
                  <a:pt x="30557" y="91917"/>
                </a:lnTo>
                <a:lnTo>
                  <a:pt x="39104" y="883134"/>
                </a:lnTo>
                <a:lnTo>
                  <a:pt x="69661" y="882804"/>
                </a:lnTo>
                <a:lnTo>
                  <a:pt x="61115" y="91586"/>
                </a:lnTo>
                <a:close/>
              </a:path>
              <a:path w="100329" h="974725">
                <a:moveTo>
                  <a:pt x="44846" y="0"/>
                </a:moveTo>
                <a:lnTo>
                  <a:pt x="0" y="92247"/>
                </a:lnTo>
                <a:lnTo>
                  <a:pt x="30557" y="91917"/>
                </a:lnTo>
                <a:lnTo>
                  <a:pt x="30392" y="76625"/>
                </a:lnTo>
                <a:lnTo>
                  <a:pt x="60949" y="76293"/>
                </a:lnTo>
                <a:lnTo>
                  <a:pt x="83996" y="76293"/>
                </a:lnTo>
                <a:lnTo>
                  <a:pt x="44846" y="0"/>
                </a:lnTo>
                <a:close/>
              </a:path>
              <a:path w="100329" h="974725">
                <a:moveTo>
                  <a:pt x="60949" y="76293"/>
                </a:moveTo>
                <a:lnTo>
                  <a:pt x="30392" y="76625"/>
                </a:lnTo>
                <a:lnTo>
                  <a:pt x="30557" y="91917"/>
                </a:lnTo>
                <a:lnTo>
                  <a:pt x="61115" y="91586"/>
                </a:lnTo>
                <a:lnTo>
                  <a:pt x="60949" y="76293"/>
                </a:lnTo>
                <a:close/>
              </a:path>
              <a:path w="100329" h="974725">
                <a:moveTo>
                  <a:pt x="83996" y="76293"/>
                </a:moveTo>
                <a:lnTo>
                  <a:pt x="60949" y="76293"/>
                </a:lnTo>
                <a:lnTo>
                  <a:pt x="61115" y="91586"/>
                </a:lnTo>
                <a:lnTo>
                  <a:pt x="91673" y="91255"/>
                </a:lnTo>
                <a:lnTo>
                  <a:pt x="83996" y="76293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17" name="object 17"/>
          <p:cNvSpPr txBox="1"/>
          <p:nvPr/>
        </p:nvSpPr>
        <p:spPr>
          <a:xfrm>
            <a:off x="6171545" y="4346155"/>
            <a:ext cx="771361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386" spc="-8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rfi</a:t>
            </a:r>
            <a:r>
              <a:rPr sz="1386" spc="-19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i</a:t>
            </a: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endParaRPr sz="138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7100" y="129073"/>
            <a:ext cx="7093871" cy="1257217"/>
          </a:xfrm>
          <a:prstGeom prst="rect">
            <a:avLst/>
          </a:prstGeom>
        </p:spPr>
        <p:txBody>
          <a:bodyPr spcFirstLastPara="1" vert="horz" wrap="square" lIns="0" tIns="76658" rIns="0" bIns="0" rtlCol="0" anchor="ctr" anchorCtr="0">
            <a:spAutoFit/>
          </a:bodyPr>
          <a:lstStyle/>
          <a:p>
            <a:pPr marL="10501" marR="4201">
              <a:lnSpc>
                <a:spcPts val="4309"/>
              </a:lnSpc>
              <a:spcBef>
                <a:spcPts val="604"/>
              </a:spcBef>
            </a:pPr>
            <a:r>
              <a:rPr lang="en-US" sz="3969" dirty="0"/>
              <a:t>We </a:t>
            </a:r>
            <a:r>
              <a:rPr sz="3969" dirty="0"/>
              <a:t>need</a:t>
            </a:r>
            <a:r>
              <a:rPr sz="3969" spc="-4" dirty="0"/>
              <a:t> </a:t>
            </a:r>
            <a:r>
              <a:rPr sz="3969" spc="-25" dirty="0"/>
              <a:t>to</a:t>
            </a:r>
            <a:r>
              <a:rPr sz="3969" spc="-9" dirty="0"/>
              <a:t> </a:t>
            </a:r>
            <a:r>
              <a:rPr sz="3969" spc="-37" dirty="0"/>
              <a:t>make</a:t>
            </a:r>
            <a:r>
              <a:rPr sz="3969" spc="-4" dirty="0"/>
              <a:t> </a:t>
            </a:r>
            <a:r>
              <a:rPr sz="3969" dirty="0"/>
              <a:t>assumptions </a:t>
            </a:r>
            <a:r>
              <a:rPr sz="3969" spc="-12" dirty="0"/>
              <a:t>that </a:t>
            </a:r>
            <a:r>
              <a:rPr sz="3969" spc="-885" dirty="0"/>
              <a:t> </a:t>
            </a:r>
            <a:r>
              <a:rPr sz="3969" spc="-21" dirty="0"/>
              <a:t>are</a:t>
            </a:r>
            <a:r>
              <a:rPr sz="3969" spc="-4" dirty="0"/>
              <a:t> </a:t>
            </a:r>
            <a:r>
              <a:rPr sz="3969" dirty="0"/>
              <a:t>able </a:t>
            </a:r>
            <a:r>
              <a:rPr sz="3969" spc="-21" dirty="0"/>
              <a:t>to</a:t>
            </a:r>
            <a:r>
              <a:rPr sz="3969" spc="-4" dirty="0"/>
              <a:t> </a:t>
            </a:r>
            <a:r>
              <a:rPr sz="3969" spc="-25" dirty="0"/>
              <a:t>generalize</a:t>
            </a:r>
            <a:endParaRPr sz="3969" dirty="0"/>
          </a:p>
        </p:txBody>
      </p:sp>
      <p:sp>
        <p:nvSpPr>
          <p:cNvPr id="7" name="object 7"/>
          <p:cNvSpPr txBox="1"/>
          <p:nvPr/>
        </p:nvSpPr>
        <p:spPr>
          <a:xfrm>
            <a:off x="1689100" y="1601412"/>
            <a:ext cx="6228155" cy="2676939"/>
          </a:xfrm>
          <a:prstGeom prst="rect">
            <a:avLst/>
          </a:prstGeom>
        </p:spPr>
        <p:txBody>
          <a:bodyPr vert="horz" wrap="square" lIns="0" tIns="44629" rIns="0" bIns="0" rtlCol="0">
            <a:spAutoFit/>
          </a:bodyPr>
          <a:lstStyle/>
          <a:p>
            <a:pPr marL="152270" marR="4201" indent="-141768">
              <a:lnSpc>
                <a:spcPts val="2142"/>
              </a:lnSpc>
              <a:spcBef>
                <a:spcPts val="352"/>
              </a:spcBef>
              <a:buFont typeface="Arial"/>
              <a:buChar char="•"/>
              <a:tabLst>
                <a:tab pos="152270" algn="l"/>
              </a:tabLst>
            </a:pPr>
            <a:r>
              <a:rPr sz="1985" b="1" spc="-4" dirty="0"/>
              <a:t>Underfitting: </a:t>
            </a:r>
            <a:r>
              <a:rPr sz="1985" dirty="0"/>
              <a:t>model is </a:t>
            </a:r>
            <a:r>
              <a:rPr sz="1985" spc="-4" dirty="0"/>
              <a:t>too </a:t>
            </a:r>
            <a:r>
              <a:rPr sz="1985" dirty="0"/>
              <a:t>“simple” </a:t>
            </a:r>
            <a:r>
              <a:rPr sz="1985" spc="-4" dirty="0"/>
              <a:t>to </a:t>
            </a:r>
            <a:r>
              <a:rPr sz="1985" dirty="0"/>
              <a:t>represent all </a:t>
            </a:r>
            <a:r>
              <a:rPr sz="1985" spc="-4" dirty="0"/>
              <a:t>the </a:t>
            </a:r>
            <a:r>
              <a:rPr sz="1985" spc="-541" dirty="0"/>
              <a:t> </a:t>
            </a:r>
            <a:r>
              <a:rPr sz="1985" dirty="0"/>
              <a:t>relevant</a:t>
            </a:r>
            <a:r>
              <a:rPr sz="1985" spc="-12" dirty="0"/>
              <a:t> </a:t>
            </a:r>
            <a:r>
              <a:rPr sz="1985" spc="-4" dirty="0"/>
              <a:t>characteristics</a:t>
            </a:r>
            <a:endParaRPr sz="1985" dirty="0"/>
          </a:p>
          <a:p>
            <a:pPr marL="435805" lvl="1" indent="-141768">
              <a:spcBef>
                <a:spcPts val="165"/>
              </a:spcBef>
              <a:buChar char="•"/>
              <a:tabLst>
                <a:tab pos="435805" algn="l"/>
              </a:tabLst>
            </a:pPr>
            <a:r>
              <a:rPr sz="1654" dirty="0"/>
              <a:t>High</a:t>
            </a:r>
            <a:r>
              <a:rPr sz="1654" spc="-25" dirty="0"/>
              <a:t> </a:t>
            </a:r>
            <a:r>
              <a:rPr sz="1654" dirty="0"/>
              <a:t>bias</a:t>
            </a:r>
            <a:r>
              <a:rPr sz="1654" spc="-21" dirty="0"/>
              <a:t> </a:t>
            </a:r>
            <a:r>
              <a:rPr sz="1654" dirty="0"/>
              <a:t>and</a:t>
            </a:r>
            <a:r>
              <a:rPr sz="1654" spc="-21" dirty="0"/>
              <a:t> </a:t>
            </a:r>
            <a:r>
              <a:rPr sz="1654" dirty="0"/>
              <a:t>low</a:t>
            </a:r>
            <a:r>
              <a:rPr sz="1654" spc="-12" dirty="0"/>
              <a:t> </a:t>
            </a:r>
            <a:r>
              <a:rPr sz="1654" dirty="0"/>
              <a:t>variance</a:t>
            </a:r>
          </a:p>
          <a:p>
            <a:pPr marL="435805" lvl="1" indent="-141768">
              <a:spcBef>
                <a:spcPts val="78"/>
              </a:spcBef>
              <a:buChar char="•"/>
              <a:tabLst>
                <a:tab pos="435805" algn="l"/>
              </a:tabLst>
            </a:pP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training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19" dirty="0"/>
          </a:p>
          <a:p>
            <a:pPr marL="152270" marR="114990" indent="-141768">
              <a:lnSpc>
                <a:spcPts val="2142"/>
              </a:lnSpc>
              <a:spcBef>
                <a:spcPts val="1401"/>
              </a:spcBef>
              <a:buFont typeface="Arial"/>
              <a:buChar char="•"/>
              <a:tabLst>
                <a:tab pos="152270" algn="l"/>
              </a:tabLst>
            </a:pPr>
            <a:r>
              <a:rPr sz="1985" b="1" spc="-4" dirty="0"/>
              <a:t>Overfitting: </a:t>
            </a:r>
            <a:r>
              <a:rPr sz="1985" dirty="0"/>
              <a:t>model is </a:t>
            </a:r>
            <a:r>
              <a:rPr sz="1985" spc="-4" dirty="0"/>
              <a:t>too </a:t>
            </a:r>
            <a:r>
              <a:rPr sz="1985" dirty="0"/>
              <a:t>“complex” and </a:t>
            </a:r>
            <a:r>
              <a:rPr sz="1985" spc="-4" dirty="0"/>
              <a:t>fits </a:t>
            </a:r>
            <a:r>
              <a:rPr sz="1985" dirty="0"/>
              <a:t>irrelevant </a:t>
            </a:r>
            <a:r>
              <a:rPr sz="1985" spc="-541" dirty="0"/>
              <a:t> </a:t>
            </a:r>
            <a:r>
              <a:rPr sz="1985" spc="-4" dirty="0"/>
              <a:t>characteristics</a:t>
            </a:r>
            <a:r>
              <a:rPr sz="1985" spc="-9" dirty="0"/>
              <a:t> </a:t>
            </a:r>
            <a:r>
              <a:rPr sz="1985" dirty="0"/>
              <a:t>(noise)</a:t>
            </a:r>
            <a:r>
              <a:rPr sz="1985" spc="-4" dirty="0"/>
              <a:t> </a:t>
            </a:r>
            <a:r>
              <a:rPr sz="1985" dirty="0"/>
              <a:t>in</a:t>
            </a:r>
            <a:r>
              <a:rPr sz="1985" spc="-4" dirty="0"/>
              <a:t> the data</a:t>
            </a:r>
            <a:endParaRPr sz="1985" dirty="0"/>
          </a:p>
          <a:p>
            <a:pPr marL="435805" lvl="1" indent="-141768">
              <a:spcBef>
                <a:spcPts val="161"/>
              </a:spcBef>
              <a:buChar char="•"/>
              <a:tabLst>
                <a:tab pos="435805" algn="l"/>
              </a:tabLst>
            </a:pPr>
            <a:r>
              <a:rPr sz="1654" dirty="0"/>
              <a:t>Low</a:t>
            </a:r>
            <a:r>
              <a:rPr sz="1654" spc="-17" dirty="0"/>
              <a:t> </a:t>
            </a:r>
            <a:r>
              <a:rPr sz="1654" dirty="0"/>
              <a:t>bias</a:t>
            </a:r>
            <a:r>
              <a:rPr sz="1654" spc="-21" dirty="0"/>
              <a:t> </a:t>
            </a:r>
            <a:r>
              <a:rPr sz="1654" dirty="0"/>
              <a:t>and</a:t>
            </a:r>
            <a:r>
              <a:rPr sz="1654" spc="-25" dirty="0"/>
              <a:t> </a:t>
            </a:r>
            <a:r>
              <a:rPr sz="1654" dirty="0"/>
              <a:t>high</a:t>
            </a:r>
            <a:r>
              <a:rPr sz="1654" spc="-21" dirty="0"/>
              <a:t> </a:t>
            </a:r>
            <a:r>
              <a:rPr sz="1654" dirty="0"/>
              <a:t>variance</a:t>
            </a:r>
          </a:p>
          <a:p>
            <a:pPr marL="435805" lvl="1" indent="-141768">
              <a:spcBef>
                <a:spcPts val="78"/>
              </a:spcBef>
              <a:buChar char="•"/>
              <a:tabLst>
                <a:tab pos="435805" algn="l"/>
              </a:tabLst>
            </a:pPr>
            <a:r>
              <a:rPr sz="1654" dirty="0">
                <a:solidFill>
                  <a:srgbClr val="FF0000"/>
                </a:solidFill>
              </a:rPr>
              <a:t>Low</a:t>
            </a:r>
            <a:r>
              <a:rPr sz="1654" spc="-4" dirty="0">
                <a:solidFill>
                  <a:srgbClr val="FF0000"/>
                </a:solidFill>
              </a:rPr>
              <a:t> 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</p:txBody>
      </p:sp>
      <p:sp>
        <p:nvSpPr>
          <p:cNvPr id="11" name="object 11"/>
          <p:cNvSpPr txBox="1"/>
          <p:nvPr/>
        </p:nvSpPr>
        <p:spPr>
          <a:xfrm>
            <a:off x="2722675" y="4286521"/>
            <a:ext cx="3912680" cy="348794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18662" rIns="0" bIns="0" rtlCol="0">
            <a:spAutoFit/>
          </a:bodyPr>
          <a:lstStyle/>
          <a:p>
            <a:pPr algn="ctr">
              <a:spcBef>
                <a:spcPts val="935"/>
              </a:spcBef>
            </a:pP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88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Gentle</a:t>
            </a:r>
            <a:r>
              <a:rPr sz="1488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29" dirty="0">
                <a:solidFill>
                  <a:srgbClr val="FFFFFF"/>
                </a:solidFill>
                <a:latin typeface="Calibri"/>
                <a:cs typeface="Calibri"/>
              </a:rPr>
              <a:t>Touch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Bias</a:t>
            </a:r>
            <a:r>
              <a:rPr sz="1488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21" dirty="0">
                <a:solidFill>
                  <a:srgbClr val="FFFFFF"/>
                </a:solidFill>
                <a:latin typeface="Calibri"/>
                <a:cs typeface="Calibri"/>
              </a:rPr>
              <a:t>Tradeoff</a:t>
            </a:r>
            <a:endParaRPr sz="148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941" y="5343660"/>
            <a:ext cx="6368868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  <a:tabLst>
                <a:tab pos="2751344" algn="l"/>
                <a:tab pos="6274009" algn="l"/>
              </a:tabLst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0	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j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un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Q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i /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U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VA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S	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53</a:t>
            </a:r>
            <a:endParaRPr sz="744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52" y="4645272"/>
            <a:ext cx="7327137" cy="7705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8812" y="0"/>
            <a:ext cx="7446273" cy="4737010"/>
            <a:chOff x="69273" y="0"/>
            <a:chExt cx="9005570" cy="57289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89" y="0"/>
              <a:ext cx="8900859" cy="3707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73" y="3645988"/>
              <a:ext cx="9005453" cy="20828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28712" y="5052670"/>
            <a:ext cx="2652557" cy="58588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 marR="4201" indent="1042255">
              <a:lnSpc>
                <a:spcPct val="131100"/>
              </a:lnSpc>
              <a:spcBef>
                <a:spcPts val="83"/>
              </a:spcBef>
            </a:pPr>
            <a:r>
              <a:rPr sz="1488" dirty="0">
                <a:latin typeface="Calibri"/>
                <a:cs typeface="Calibri"/>
              </a:rPr>
              <a:t>-</a:t>
            </a:r>
            <a:r>
              <a:rPr sz="1488" spc="-9" dirty="0">
                <a:latin typeface="Calibri"/>
                <a:cs typeface="Calibri"/>
              </a:rPr>
              <a:t> </a:t>
            </a:r>
            <a:r>
              <a:rPr sz="1488" spc="-12" dirty="0">
                <a:latin typeface="Calibri"/>
                <a:cs typeface="Calibri"/>
              </a:rPr>
              <a:t>Feature</a:t>
            </a:r>
            <a:r>
              <a:rPr sz="1488" dirty="0">
                <a:latin typeface="Calibri"/>
                <a:cs typeface="Calibri"/>
              </a:rPr>
              <a:t> </a:t>
            </a:r>
            <a:r>
              <a:rPr sz="1488" spc="-4" dirty="0">
                <a:latin typeface="Calibri"/>
                <a:cs typeface="Calibri"/>
              </a:rPr>
              <a:t>selection </a:t>
            </a:r>
            <a:r>
              <a:rPr sz="1488" dirty="0">
                <a:latin typeface="Calibri"/>
                <a:cs typeface="Calibri"/>
              </a:rPr>
              <a:t> </a:t>
            </a:r>
            <a:r>
              <a:rPr sz="1488" spc="-4" dirty="0">
                <a:latin typeface="Calibri"/>
                <a:cs typeface="Calibri"/>
              </a:rPr>
              <a:t>Credit:</a:t>
            </a:r>
            <a:r>
              <a:rPr sz="1488" spc="-17" dirty="0">
                <a:latin typeface="Calibri"/>
                <a:cs typeface="Calibri"/>
              </a:rPr>
              <a:t> </a:t>
            </a:r>
            <a:r>
              <a:rPr sz="1488" spc="-12" dirty="0">
                <a:latin typeface="Calibri"/>
                <a:cs typeface="Calibri"/>
              </a:rPr>
              <a:t>Stanford </a:t>
            </a:r>
            <a:r>
              <a:rPr sz="1488" dirty="0">
                <a:latin typeface="Calibri"/>
                <a:cs typeface="Calibri"/>
              </a:rPr>
              <a:t>Machine</a:t>
            </a:r>
            <a:r>
              <a:rPr sz="1488" spc="-17" dirty="0">
                <a:latin typeface="Calibri"/>
                <a:cs typeface="Calibri"/>
              </a:rPr>
              <a:t> </a:t>
            </a:r>
            <a:r>
              <a:rPr sz="1488" dirty="0">
                <a:latin typeface="Calibri"/>
                <a:cs typeface="Calibri"/>
              </a:rPr>
              <a:t>Learning</a:t>
            </a:r>
            <a:endParaRPr sz="14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04676" y="-42126"/>
            <a:ext cx="6392495" cy="1257217"/>
          </a:xfrm>
          <a:prstGeom prst="rect">
            <a:avLst/>
          </a:prstGeom>
        </p:spPr>
        <p:txBody>
          <a:bodyPr spcFirstLastPara="1" vert="horz" wrap="square" lIns="0" tIns="76658" rIns="0" bIns="0" rtlCol="0" anchor="ctr" anchorCtr="0">
            <a:spAutoFit/>
          </a:bodyPr>
          <a:lstStyle/>
          <a:p>
            <a:pPr marL="10501" marR="4201">
              <a:lnSpc>
                <a:spcPts val="4309"/>
              </a:lnSpc>
              <a:spcBef>
                <a:spcPts val="604"/>
              </a:spcBef>
            </a:pPr>
            <a:r>
              <a:rPr sz="3969" dirty="0"/>
              <a:t>need</a:t>
            </a:r>
            <a:r>
              <a:rPr sz="3969" spc="-4" dirty="0"/>
              <a:t> </a:t>
            </a:r>
            <a:r>
              <a:rPr sz="3969" spc="-25" dirty="0"/>
              <a:t>to</a:t>
            </a:r>
            <a:r>
              <a:rPr sz="3969" spc="-9" dirty="0"/>
              <a:t> </a:t>
            </a:r>
            <a:r>
              <a:rPr sz="3969" spc="-37" dirty="0"/>
              <a:t>make</a:t>
            </a:r>
            <a:r>
              <a:rPr sz="3969" spc="-4" dirty="0"/>
              <a:t> </a:t>
            </a:r>
            <a:r>
              <a:rPr sz="3969" dirty="0"/>
              <a:t>assumptions </a:t>
            </a:r>
            <a:r>
              <a:rPr sz="3969" spc="-12" dirty="0"/>
              <a:t>that </a:t>
            </a:r>
            <a:r>
              <a:rPr sz="3969" spc="-885" dirty="0"/>
              <a:t> </a:t>
            </a:r>
            <a:r>
              <a:rPr sz="3969" spc="-21" dirty="0"/>
              <a:t>are</a:t>
            </a:r>
            <a:r>
              <a:rPr sz="3969" spc="-4" dirty="0"/>
              <a:t> </a:t>
            </a:r>
            <a:r>
              <a:rPr sz="3969" dirty="0"/>
              <a:t>able </a:t>
            </a:r>
            <a:r>
              <a:rPr sz="3969" spc="-21" dirty="0"/>
              <a:t>to</a:t>
            </a:r>
            <a:r>
              <a:rPr sz="3969" spc="-4" dirty="0"/>
              <a:t> </a:t>
            </a:r>
            <a:r>
              <a:rPr sz="3969" spc="-25" dirty="0"/>
              <a:t>generalize</a:t>
            </a:r>
            <a:endParaRPr sz="3969"/>
          </a:p>
        </p:txBody>
      </p:sp>
      <p:sp>
        <p:nvSpPr>
          <p:cNvPr id="7" name="object 7"/>
          <p:cNvSpPr txBox="1"/>
          <p:nvPr/>
        </p:nvSpPr>
        <p:spPr>
          <a:xfrm>
            <a:off x="1704675" y="1291626"/>
            <a:ext cx="6145721" cy="319711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2270" indent="-141768">
              <a:spcBef>
                <a:spcPts val="83"/>
              </a:spcBef>
              <a:buChar char="•"/>
              <a:tabLst>
                <a:tab pos="152270" algn="l"/>
              </a:tabLst>
            </a:pPr>
            <a:r>
              <a:rPr sz="2646" spc="-4" dirty="0"/>
              <a:t>Components</a:t>
            </a:r>
            <a:endParaRPr sz="2646" dirty="0"/>
          </a:p>
          <a:p>
            <a:pPr marL="435805" marR="4201" lvl="1" indent="-141768">
              <a:lnSpc>
                <a:spcPts val="2563"/>
              </a:lnSpc>
              <a:spcBef>
                <a:spcPts val="318"/>
              </a:spcBef>
              <a:buFont typeface="Arial"/>
              <a:buChar char="•"/>
              <a:tabLst>
                <a:tab pos="435805" algn="l"/>
              </a:tabLst>
            </a:pPr>
            <a:r>
              <a:rPr sz="2315" b="1" dirty="0"/>
              <a:t>Bias: </a:t>
            </a:r>
            <a:r>
              <a:rPr sz="2315" dirty="0"/>
              <a:t>how much the average model over all </a:t>
            </a:r>
            <a:r>
              <a:rPr sz="2315" spc="-633" dirty="0"/>
              <a:t> </a:t>
            </a:r>
            <a:r>
              <a:rPr sz="2315" dirty="0"/>
              <a:t>training</a:t>
            </a:r>
            <a:r>
              <a:rPr sz="2315" spc="-4" dirty="0"/>
              <a:t> </a:t>
            </a:r>
            <a:r>
              <a:rPr sz="2315" dirty="0"/>
              <a:t>sets</a:t>
            </a:r>
            <a:r>
              <a:rPr sz="2315" spc="-9" dirty="0"/>
              <a:t> differ</a:t>
            </a:r>
            <a:r>
              <a:rPr sz="2315" spc="-4" dirty="0"/>
              <a:t> </a:t>
            </a:r>
            <a:r>
              <a:rPr sz="2315" dirty="0"/>
              <a:t>from the</a:t>
            </a:r>
            <a:r>
              <a:rPr sz="2315" spc="-4" dirty="0"/>
              <a:t> </a:t>
            </a:r>
            <a:r>
              <a:rPr sz="2315" dirty="0"/>
              <a:t>true</a:t>
            </a:r>
            <a:r>
              <a:rPr sz="2315" spc="-4" dirty="0"/>
              <a:t> </a:t>
            </a:r>
            <a:r>
              <a:rPr sz="2315" dirty="0"/>
              <a:t>model?</a:t>
            </a:r>
          </a:p>
          <a:p>
            <a:pPr marL="718815" marR="148594" lvl="2" indent="-141768">
              <a:lnSpc>
                <a:spcPts val="2481"/>
              </a:lnSpc>
              <a:spcBef>
                <a:spcPts val="314"/>
              </a:spcBef>
              <a:buChar char="•"/>
              <a:tabLst>
                <a:tab pos="719340" algn="l"/>
              </a:tabLst>
            </a:pPr>
            <a:r>
              <a:rPr sz="2315" dirty="0"/>
              <a:t>Error due </a:t>
            </a:r>
            <a:r>
              <a:rPr sz="2315" spc="-4" dirty="0"/>
              <a:t>to </a:t>
            </a:r>
            <a:r>
              <a:rPr sz="2315" dirty="0"/>
              <a:t>inaccurate </a:t>
            </a:r>
            <a:r>
              <a:rPr sz="2315" spc="4" dirty="0"/>
              <a:t> </a:t>
            </a:r>
            <a:r>
              <a:rPr sz="2315" dirty="0"/>
              <a:t>assumptions/simplifications</a:t>
            </a:r>
            <a:r>
              <a:rPr sz="2315" spc="-17" dirty="0"/>
              <a:t> </a:t>
            </a:r>
            <a:r>
              <a:rPr sz="2315" dirty="0"/>
              <a:t>made</a:t>
            </a:r>
            <a:r>
              <a:rPr sz="2315" spc="-12" dirty="0"/>
              <a:t> </a:t>
            </a:r>
            <a:r>
              <a:rPr sz="2315" dirty="0"/>
              <a:t>by</a:t>
            </a:r>
            <a:r>
              <a:rPr sz="2315" spc="-17" dirty="0"/>
              <a:t> </a:t>
            </a:r>
            <a:r>
              <a:rPr sz="2315" dirty="0"/>
              <a:t>the </a:t>
            </a:r>
            <a:r>
              <a:rPr sz="2315" spc="-633" dirty="0"/>
              <a:t> </a:t>
            </a:r>
            <a:r>
              <a:rPr sz="2315" spc="4" dirty="0"/>
              <a:t>model</a:t>
            </a:r>
            <a:endParaRPr sz="2315" dirty="0"/>
          </a:p>
          <a:p>
            <a:pPr lvl="2">
              <a:spcBef>
                <a:spcPts val="4"/>
              </a:spcBef>
              <a:buFont typeface="Arial"/>
              <a:buChar char="•"/>
            </a:pPr>
            <a:endParaRPr sz="2811" dirty="0"/>
          </a:p>
          <a:p>
            <a:pPr marL="435805" marR="181673" lvl="1" indent="-141768">
              <a:lnSpc>
                <a:spcPts val="2481"/>
              </a:lnSpc>
              <a:buFont typeface="Arial"/>
              <a:buChar char="•"/>
              <a:tabLst>
                <a:tab pos="435805" algn="l"/>
              </a:tabLst>
            </a:pPr>
            <a:r>
              <a:rPr sz="2315" b="1" spc="-17" dirty="0"/>
              <a:t>Variance:</a:t>
            </a:r>
            <a:r>
              <a:rPr sz="2315" b="1" spc="-4" dirty="0"/>
              <a:t> </a:t>
            </a:r>
            <a:r>
              <a:rPr sz="2315" dirty="0"/>
              <a:t>how much</a:t>
            </a:r>
            <a:r>
              <a:rPr sz="2315" spc="-4" dirty="0"/>
              <a:t> </a:t>
            </a:r>
            <a:r>
              <a:rPr sz="2315" dirty="0"/>
              <a:t>models</a:t>
            </a:r>
            <a:r>
              <a:rPr sz="2315" spc="-4" dirty="0"/>
              <a:t> </a:t>
            </a:r>
            <a:r>
              <a:rPr sz="2315" dirty="0"/>
              <a:t>estimated </a:t>
            </a:r>
            <a:r>
              <a:rPr sz="2315" spc="4" dirty="0"/>
              <a:t> </a:t>
            </a:r>
            <a:r>
              <a:rPr sz="2315" dirty="0"/>
              <a:t>from </a:t>
            </a:r>
            <a:r>
              <a:rPr sz="2315" spc="-4" dirty="0"/>
              <a:t>different </a:t>
            </a:r>
            <a:r>
              <a:rPr sz="2315" dirty="0"/>
              <a:t>training sets </a:t>
            </a:r>
            <a:r>
              <a:rPr sz="2315" spc="-9" dirty="0"/>
              <a:t>differ </a:t>
            </a:r>
            <a:r>
              <a:rPr sz="2315" dirty="0"/>
              <a:t>from each </a:t>
            </a:r>
            <a:r>
              <a:rPr sz="2315" spc="-633" dirty="0"/>
              <a:t> </a:t>
            </a:r>
            <a:r>
              <a:rPr sz="2315" dirty="0"/>
              <a:t>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74700" y="3810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Generative vs. Discriminative Models</a:t>
            </a:r>
            <a:endParaRPr sz="3969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9156888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b="1" dirty="0"/>
              <a:t>Generative: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Discriminative:</a:t>
            </a:r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9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7"/>
    </mc:Choice>
    <mc:Fallback xmlns="">
      <p:transition spd="slow" advTm="23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2" y="1237112"/>
            <a:ext cx="0" cy="576506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5882" y="399739"/>
            <a:ext cx="4229285" cy="818517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R="63533">
              <a:lnSpc>
                <a:spcPts val="3124"/>
              </a:lnSpc>
              <a:spcBef>
                <a:spcPts val="83"/>
              </a:spcBef>
            </a:pPr>
            <a:r>
              <a:rPr sz="2729" spc="-4" dirty="0"/>
              <a:t>Randomness</a:t>
            </a:r>
            <a:r>
              <a:rPr sz="2729" spc="-12" dirty="0"/>
              <a:t> </a:t>
            </a:r>
            <a:r>
              <a:rPr sz="2729" dirty="0"/>
              <a:t>of</a:t>
            </a:r>
            <a:r>
              <a:rPr sz="2729" spc="-12" dirty="0"/>
              <a:t> </a:t>
            </a:r>
            <a:r>
              <a:rPr sz="2729" spc="-50" dirty="0"/>
              <a:t>Train</a:t>
            </a:r>
            <a:r>
              <a:rPr sz="2729" spc="-12" dirty="0"/>
              <a:t> Set</a:t>
            </a:r>
            <a:endParaRPr sz="2729"/>
          </a:p>
          <a:p>
            <a:pPr>
              <a:lnSpc>
                <a:spcPts val="3124"/>
              </a:lnSpc>
              <a:tabLst>
                <a:tab pos="360194" algn="l"/>
              </a:tabLst>
            </a:pPr>
            <a:r>
              <a:rPr sz="2729" u="heavy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29" u="heavy" spc="-4" dirty="0">
                <a:uFill>
                  <a:solidFill>
                    <a:srgbClr val="4472C4"/>
                  </a:solidFill>
                </a:uFill>
              </a:rPr>
              <a:t>=&gt;</a:t>
            </a:r>
            <a:r>
              <a:rPr sz="2729" spc="-12" dirty="0"/>
              <a:t> </a:t>
            </a:r>
            <a:r>
              <a:rPr sz="2729" spc="-25" dirty="0"/>
              <a:t>Variance</a:t>
            </a:r>
            <a:r>
              <a:rPr sz="2729" spc="-12" dirty="0"/>
              <a:t> </a:t>
            </a:r>
            <a:r>
              <a:rPr sz="2729" dirty="0"/>
              <a:t>of</a:t>
            </a:r>
            <a:r>
              <a:rPr sz="2729" spc="-9" dirty="0"/>
              <a:t> </a:t>
            </a:r>
            <a:r>
              <a:rPr sz="2729" spc="-4" dirty="0"/>
              <a:t>Models,</a:t>
            </a:r>
            <a:r>
              <a:rPr sz="2729" spc="-9" dirty="0"/>
              <a:t> </a:t>
            </a:r>
            <a:r>
              <a:rPr sz="2729" spc="4" dirty="0"/>
              <a:t>e.g.,</a:t>
            </a:r>
            <a:endParaRPr sz="2729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70" y="1698531"/>
            <a:ext cx="6304662" cy="1773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20799" y="5328639"/>
            <a:ext cx="115511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55</a:t>
            </a:r>
            <a:endParaRPr sz="744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966" y="2015609"/>
            <a:ext cx="204423" cy="3194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9018" y="3918605"/>
            <a:ext cx="392208" cy="3160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380225" y="3707197"/>
            <a:ext cx="1409236" cy="797553"/>
            <a:chOff x="1352952" y="4483507"/>
            <a:chExt cx="1704339" cy="964565"/>
          </a:xfrm>
        </p:grpSpPr>
        <p:sp>
          <p:nvSpPr>
            <p:cNvPr id="14" name="object 14"/>
            <p:cNvSpPr/>
            <p:nvPr/>
          </p:nvSpPr>
          <p:spPr>
            <a:xfrm>
              <a:off x="2076940" y="4483507"/>
              <a:ext cx="59690" cy="43815"/>
            </a:xfrm>
            <a:custGeom>
              <a:avLst/>
              <a:gdLst/>
              <a:ahLst/>
              <a:cxnLst/>
              <a:rect l="l" t="t" r="r" b="b"/>
              <a:pathLst>
                <a:path w="59689" h="43814">
                  <a:moveTo>
                    <a:pt x="52975" y="36993"/>
                  </a:moveTo>
                  <a:lnTo>
                    <a:pt x="11978" y="36993"/>
                  </a:lnTo>
                  <a:lnTo>
                    <a:pt x="12774" y="37614"/>
                  </a:lnTo>
                  <a:lnTo>
                    <a:pt x="16148" y="40467"/>
                  </a:lnTo>
                  <a:lnTo>
                    <a:pt x="18543" y="41612"/>
                  </a:lnTo>
                  <a:lnTo>
                    <a:pt x="26507" y="43205"/>
                  </a:lnTo>
                  <a:lnTo>
                    <a:pt x="29584" y="43510"/>
                  </a:lnTo>
                  <a:lnTo>
                    <a:pt x="32824" y="43510"/>
                  </a:lnTo>
                  <a:lnTo>
                    <a:pt x="34410" y="43430"/>
                  </a:lnTo>
                  <a:lnTo>
                    <a:pt x="44632" y="42392"/>
                  </a:lnTo>
                  <a:lnTo>
                    <a:pt x="47240" y="41361"/>
                  </a:lnTo>
                  <a:lnTo>
                    <a:pt x="52975" y="36993"/>
                  </a:lnTo>
                  <a:close/>
                </a:path>
                <a:path w="59689" h="43814">
                  <a:moveTo>
                    <a:pt x="12365" y="37315"/>
                  </a:moveTo>
                  <a:lnTo>
                    <a:pt x="12724" y="37614"/>
                  </a:lnTo>
                  <a:lnTo>
                    <a:pt x="12365" y="37315"/>
                  </a:lnTo>
                  <a:close/>
                </a:path>
                <a:path w="59689" h="43814">
                  <a:moveTo>
                    <a:pt x="11978" y="36993"/>
                  </a:moveTo>
                  <a:lnTo>
                    <a:pt x="12365" y="37315"/>
                  </a:lnTo>
                  <a:lnTo>
                    <a:pt x="12774" y="37614"/>
                  </a:lnTo>
                  <a:lnTo>
                    <a:pt x="11978" y="36993"/>
                  </a:lnTo>
                  <a:close/>
                </a:path>
                <a:path w="59689" h="43814">
                  <a:moveTo>
                    <a:pt x="21341" y="0"/>
                  </a:moveTo>
                  <a:lnTo>
                    <a:pt x="15403" y="594"/>
                  </a:lnTo>
                  <a:lnTo>
                    <a:pt x="2029" y="11113"/>
                  </a:lnTo>
                  <a:lnTo>
                    <a:pt x="0" y="17894"/>
                  </a:lnTo>
                  <a:lnTo>
                    <a:pt x="4047" y="30008"/>
                  </a:lnTo>
                  <a:lnTo>
                    <a:pt x="5989" y="32663"/>
                  </a:lnTo>
                  <a:lnTo>
                    <a:pt x="12365" y="37315"/>
                  </a:lnTo>
                  <a:lnTo>
                    <a:pt x="11978" y="36993"/>
                  </a:lnTo>
                  <a:lnTo>
                    <a:pt x="52975" y="36993"/>
                  </a:lnTo>
                  <a:lnTo>
                    <a:pt x="58233" y="32989"/>
                  </a:lnTo>
                  <a:lnTo>
                    <a:pt x="59165" y="26095"/>
                  </a:lnTo>
                  <a:lnTo>
                    <a:pt x="30340" y="26095"/>
                  </a:lnTo>
                  <a:lnTo>
                    <a:pt x="30636" y="17894"/>
                  </a:lnTo>
                  <a:lnTo>
                    <a:pt x="30702" y="14608"/>
                  </a:lnTo>
                  <a:lnTo>
                    <a:pt x="28343" y="11865"/>
                  </a:lnTo>
                  <a:lnTo>
                    <a:pt x="27263" y="11348"/>
                  </a:lnTo>
                  <a:lnTo>
                    <a:pt x="27899" y="11348"/>
                  </a:lnTo>
                  <a:lnTo>
                    <a:pt x="25735" y="8831"/>
                  </a:lnTo>
                  <a:lnTo>
                    <a:pt x="34231" y="8831"/>
                  </a:lnTo>
                  <a:lnTo>
                    <a:pt x="33310" y="6037"/>
                  </a:lnTo>
                  <a:lnTo>
                    <a:pt x="21341" y="0"/>
                  </a:lnTo>
                  <a:close/>
                </a:path>
                <a:path w="59689" h="43814">
                  <a:moveTo>
                    <a:pt x="30753" y="14668"/>
                  </a:moveTo>
                  <a:lnTo>
                    <a:pt x="30340" y="26095"/>
                  </a:lnTo>
                  <a:lnTo>
                    <a:pt x="35381" y="16102"/>
                  </a:lnTo>
                  <a:lnTo>
                    <a:pt x="31986" y="16102"/>
                  </a:lnTo>
                  <a:lnTo>
                    <a:pt x="30753" y="14668"/>
                  </a:lnTo>
                  <a:close/>
                </a:path>
                <a:path w="59689" h="43814">
                  <a:moveTo>
                    <a:pt x="35375" y="12302"/>
                  </a:moveTo>
                  <a:lnTo>
                    <a:pt x="36024" y="14273"/>
                  </a:lnTo>
                  <a:lnTo>
                    <a:pt x="36098" y="14681"/>
                  </a:lnTo>
                  <a:lnTo>
                    <a:pt x="30340" y="26095"/>
                  </a:lnTo>
                  <a:lnTo>
                    <a:pt x="59165" y="26095"/>
                  </a:lnTo>
                  <a:lnTo>
                    <a:pt x="44632" y="13243"/>
                  </a:lnTo>
                  <a:lnTo>
                    <a:pt x="35375" y="12302"/>
                  </a:lnTo>
                  <a:close/>
                </a:path>
                <a:path w="59689" h="43814">
                  <a:moveTo>
                    <a:pt x="30803" y="13265"/>
                  </a:moveTo>
                  <a:lnTo>
                    <a:pt x="30764" y="14681"/>
                  </a:lnTo>
                  <a:lnTo>
                    <a:pt x="31986" y="16102"/>
                  </a:lnTo>
                  <a:lnTo>
                    <a:pt x="30803" y="13265"/>
                  </a:lnTo>
                  <a:close/>
                </a:path>
                <a:path w="59689" h="43814">
                  <a:moveTo>
                    <a:pt x="31270" y="13265"/>
                  </a:moveTo>
                  <a:lnTo>
                    <a:pt x="30803" y="13265"/>
                  </a:lnTo>
                  <a:lnTo>
                    <a:pt x="31986" y="16102"/>
                  </a:lnTo>
                  <a:lnTo>
                    <a:pt x="35381" y="16102"/>
                  </a:lnTo>
                  <a:lnTo>
                    <a:pt x="36098" y="14681"/>
                  </a:lnTo>
                  <a:lnTo>
                    <a:pt x="34231" y="14681"/>
                  </a:lnTo>
                  <a:lnTo>
                    <a:pt x="31270" y="13265"/>
                  </a:lnTo>
                  <a:close/>
                </a:path>
                <a:path w="59689" h="43814">
                  <a:moveTo>
                    <a:pt x="28031" y="11502"/>
                  </a:moveTo>
                  <a:lnTo>
                    <a:pt x="28343" y="11865"/>
                  </a:lnTo>
                  <a:lnTo>
                    <a:pt x="34231" y="14681"/>
                  </a:lnTo>
                  <a:lnTo>
                    <a:pt x="32071" y="12881"/>
                  </a:lnTo>
                  <a:lnTo>
                    <a:pt x="31241" y="12288"/>
                  </a:lnTo>
                  <a:lnTo>
                    <a:pt x="29584" y="12124"/>
                  </a:lnTo>
                  <a:lnTo>
                    <a:pt x="31012" y="12124"/>
                  </a:lnTo>
                  <a:lnTo>
                    <a:pt x="28031" y="11502"/>
                  </a:lnTo>
                  <a:close/>
                </a:path>
                <a:path w="59689" h="43814">
                  <a:moveTo>
                    <a:pt x="31241" y="12288"/>
                  </a:moveTo>
                  <a:lnTo>
                    <a:pt x="32071" y="12881"/>
                  </a:lnTo>
                  <a:lnTo>
                    <a:pt x="34231" y="14681"/>
                  </a:lnTo>
                  <a:lnTo>
                    <a:pt x="36098" y="14681"/>
                  </a:lnTo>
                  <a:lnTo>
                    <a:pt x="36024" y="14273"/>
                  </a:lnTo>
                  <a:lnTo>
                    <a:pt x="35417" y="12429"/>
                  </a:lnTo>
                  <a:lnTo>
                    <a:pt x="32663" y="12429"/>
                  </a:lnTo>
                  <a:lnTo>
                    <a:pt x="31241" y="12288"/>
                  </a:lnTo>
                  <a:close/>
                </a:path>
                <a:path w="59689" h="43814">
                  <a:moveTo>
                    <a:pt x="28343" y="11865"/>
                  </a:moveTo>
                  <a:lnTo>
                    <a:pt x="30753" y="14668"/>
                  </a:lnTo>
                  <a:lnTo>
                    <a:pt x="30803" y="13265"/>
                  </a:lnTo>
                  <a:lnTo>
                    <a:pt x="31270" y="13265"/>
                  </a:lnTo>
                  <a:lnTo>
                    <a:pt x="28343" y="11865"/>
                  </a:lnTo>
                  <a:close/>
                </a:path>
                <a:path w="59689" h="43814">
                  <a:moveTo>
                    <a:pt x="30962" y="12089"/>
                  </a:moveTo>
                  <a:lnTo>
                    <a:pt x="31241" y="12288"/>
                  </a:lnTo>
                  <a:lnTo>
                    <a:pt x="32663" y="12429"/>
                  </a:lnTo>
                  <a:lnTo>
                    <a:pt x="30962" y="12089"/>
                  </a:lnTo>
                  <a:close/>
                </a:path>
                <a:path w="59689" h="43814">
                  <a:moveTo>
                    <a:pt x="34231" y="8831"/>
                  </a:moveTo>
                  <a:lnTo>
                    <a:pt x="25735" y="8831"/>
                  </a:lnTo>
                  <a:lnTo>
                    <a:pt x="30170" y="11522"/>
                  </a:lnTo>
                  <a:lnTo>
                    <a:pt x="30962" y="12089"/>
                  </a:lnTo>
                  <a:lnTo>
                    <a:pt x="32663" y="12429"/>
                  </a:lnTo>
                  <a:lnTo>
                    <a:pt x="35417" y="12429"/>
                  </a:lnTo>
                  <a:lnTo>
                    <a:pt x="34410" y="12204"/>
                  </a:lnTo>
                  <a:lnTo>
                    <a:pt x="32824" y="12124"/>
                  </a:lnTo>
                  <a:lnTo>
                    <a:pt x="35316" y="12124"/>
                  </a:lnTo>
                  <a:lnTo>
                    <a:pt x="34231" y="8831"/>
                  </a:lnTo>
                  <a:close/>
                </a:path>
                <a:path w="59689" h="43814">
                  <a:moveTo>
                    <a:pt x="35316" y="12124"/>
                  </a:moveTo>
                  <a:lnTo>
                    <a:pt x="32824" y="12124"/>
                  </a:lnTo>
                  <a:lnTo>
                    <a:pt x="34410" y="12204"/>
                  </a:lnTo>
                  <a:lnTo>
                    <a:pt x="35375" y="12302"/>
                  </a:lnTo>
                  <a:lnTo>
                    <a:pt x="35316" y="12124"/>
                  </a:lnTo>
                  <a:close/>
                </a:path>
                <a:path w="59689" h="43814">
                  <a:moveTo>
                    <a:pt x="31012" y="12124"/>
                  </a:moveTo>
                  <a:lnTo>
                    <a:pt x="29584" y="12124"/>
                  </a:lnTo>
                  <a:lnTo>
                    <a:pt x="31241" y="12288"/>
                  </a:lnTo>
                  <a:lnTo>
                    <a:pt x="31012" y="12124"/>
                  </a:lnTo>
                  <a:close/>
                </a:path>
                <a:path w="59689" h="43814">
                  <a:moveTo>
                    <a:pt x="25735" y="8831"/>
                  </a:moveTo>
                  <a:lnTo>
                    <a:pt x="28031" y="11502"/>
                  </a:lnTo>
                  <a:lnTo>
                    <a:pt x="30962" y="12089"/>
                  </a:lnTo>
                  <a:lnTo>
                    <a:pt x="30136" y="11502"/>
                  </a:lnTo>
                  <a:lnTo>
                    <a:pt x="25735" y="8831"/>
                  </a:lnTo>
                  <a:close/>
                </a:path>
                <a:path w="59689" h="43814">
                  <a:moveTo>
                    <a:pt x="27263" y="11348"/>
                  </a:moveTo>
                  <a:lnTo>
                    <a:pt x="28343" y="11865"/>
                  </a:lnTo>
                  <a:lnTo>
                    <a:pt x="28031" y="11502"/>
                  </a:lnTo>
                  <a:lnTo>
                    <a:pt x="27263" y="11348"/>
                  </a:lnTo>
                  <a:close/>
                </a:path>
                <a:path w="59689" h="43814">
                  <a:moveTo>
                    <a:pt x="27899" y="11348"/>
                  </a:moveTo>
                  <a:lnTo>
                    <a:pt x="27263" y="11348"/>
                  </a:lnTo>
                  <a:lnTo>
                    <a:pt x="28031" y="11502"/>
                  </a:lnTo>
                  <a:lnTo>
                    <a:pt x="27899" y="11348"/>
                  </a:lnTo>
                  <a:close/>
                </a:path>
                <a:path w="59689" h="43814">
                  <a:moveTo>
                    <a:pt x="7127" y="7103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236" y="5164416"/>
              <a:ext cx="446111" cy="283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952" y="4541033"/>
              <a:ext cx="1704144" cy="88758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1212" y="3836601"/>
            <a:ext cx="771446" cy="4236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3271" y="2417405"/>
            <a:ext cx="2187879" cy="3162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3966" y="2102704"/>
            <a:ext cx="714392" cy="742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8120" y="1927274"/>
            <a:ext cx="1732686" cy="11242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8754" y="1995860"/>
            <a:ext cx="224853" cy="32935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3427" y="2671763"/>
            <a:ext cx="210744" cy="37771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65099" y="4669950"/>
            <a:ext cx="676457" cy="4139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94944" y="4505657"/>
            <a:ext cx="976774" cy="40607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5781" y="4315771"/>
            <a:ext cx="177263" cy="50772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57356" y="4496919"/>
            <a:ext cx="306232" cy="2458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60647" y="4133858"/>
            <a:ext cx="634873" cy="4700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15310" y="4050217"/>
            <a:ext cx="631446" cy="3094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90722" y="3985519"/>
            <a:ext cx="222140" cy="2446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58415" y="3762517"/>
            <a:ext cx="317579" cy="6173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395" y="326950"/>
            <a:ext cx="7151194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dirty="0"/>
              <a:t>(1)</a:t>
            </a:r>
            <a:r>
              <a:rPr sz="2729" spc="4" dirty="0"/>
              <a:t> </a:t>
            </a:r>
            <a:r>
              <a:rPr sz="2729" spc="-12" dirty="0"/>
              <a:t>Overfitting</a:t>
            </a:r>
            <a:r>
              <a:rPr sz="2729" spc="4" dirty="0"/>
              <a:t> </a:t>
            </a:r>
            <a:r>
              <a:rPr sz="2729" dirty="0"/>
              <a:t>/</a:t>
            </a:r>
            <a:r>
              <a:rPr sz="2729" spc="4" dirty="0"/>
              <a:t> </a:t>
            </a:r>
            <a:r>
              <a:rPr sz="2729" spc="-4" dirty="0"/>
              <a:t>High</a:t>
            </a:r>
            <a:r>
              <a:rPr sz="2729" dirty="0"/>
              <a:t> </a:t>
            </a:r>
            <a:r>
              <a:rPr sz="2729" spc="-12" dirty="0"/>
              <a:t>variance</a:t>
            </a:r>
            <a:r>
              <a:rPr sz="2729" spc="-4" dirty="0"/>
              <a:t> </a:t>
            </a:r>
            <a:r>
              <a:rPr sz="2729" dirty="0"/>
              <a:t>/</a:t>
            </a:r>
            <a:r>
              <a:rPr sz="2729" spc="4" dirty="0"/>
              <a:t> </a:t>
            </a:r>
            <a:r>
              <a:rPr sz="2729" spc="-4" dirty="0"/>
              <a:t>Model </a:t>
            </a:r>
            <a:r>
              <a:rPr sz="2729" spc="-9" dirty="0"/>
              <a:t>too</a:t>
            </a:r>
            <a:r>
              <a:rPr sz="2729" spc="4" dirty="0"/>
              <a:t> </a:t>
            </a:r>
            <a:r>
              <a:rPr sz="2729" spc="-9" dirty="0"/>
              <a:t>Complex</a:t>
            </a:r>
            <a:endParaRPr sz="2729" dirty="0"/>
          </a:p>
        </p:txBody>
      </p:sp>
      <p:sp>
        <p:nvSpPr>
          <p:cNvPr id="7" name="object 7"/>
          <p:cNvSpPr txBox="1"/>
          <p:nvPr/>
        </p:nvSpPr>
        <p:spPr>
          <a:xfrm>
            <a:off x="1846441" y="5328638"/>
            <a:ext cx="331307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9/10/20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733" y="5343661"/>
            <a:ext cx="3617076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  <a:tabLst>
                <a:tab pos="3522140" algn="l"/>
              </a:tabLst>
            </a:pP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j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un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Q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i /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U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VA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S	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56</a:t>
            </a:r>
            <a:endParaRPr sz="74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1534" y="1045459"/>
            <a:ext cx="7560733" cy="3710010"/>
            <a:chOff x="0" y="1264384"/>
            <a:chExt cx="9144000" cy="44869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384"/>
              <a:ext cx="9144000" cy="44868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21" y="2179614"/>
              <a:ext cx="878173" cy="4474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679" y="3381911"/>
              <a:ext cx="180704" cy="8815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265" y="3573434"/>
              <a:ext cx="453734" cy="30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9420" y="3610480"/>
              <a:ext cx="369486" cy="238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9630" y="1471260"/>
              <a:ext cx="1927294" cy="152055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2436445" y="4874030"/>
            <a:ext cx="5824390" cy="738222"/>
          </a:xfrm>
          <a:custGeom>
            <a:avLst/>
            <a:gdLst/>
            <a:ahLst/>
            <a:cxnLst/>
            <a:rect l="l" t="t" r="r" b="b"/>
            <a:pathLst>
              <a:path w="7044055" h="892809">
                <a:moveTo>
                  <a:pt x="7043832" y="0"/>
                </a:moveTo>
                <a:lnTo>
                  <a:pt x="0" y="0"/>
                </a:lnTo>
                <a:lnTo>
                  <a:pt x="0" y="892551"/>
                </a:lnTo>
                <a:lnTo>
                  <a:pt x="7043832" y="892551"/>
                </a:lnTo>
                <a:lnTo>
                  <a:pt x="7043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158"/>
          </a:p>
        </p:txBody>
      </p:sp>
      <p:sp>
        <p:nvSpPr>
          <p:cNvPr id="17" name="object 17"/>
          <p:cNvSpPr txBox="1"/>
          <p:nvPr/>
        </p:nvSpPr>
        <p:spPr>
          <a:xfrm>
            <a:off x="2737824" y="4816606"/>
            <a:ext cx="5310890" cy="422980"/>
          </a:xfrm>
          <a:prstGeom prst="rect">
            <a:avLst/>
          </a:prstGeom>
        </p:spPr>
        <p:txBody>
          <a:bodyPr vert="horz" wrap="square" lIns="0" tIns="18902" rIns="0" bIns="0" rtlCol="0">
            <a:spAutoFit/>
          </a:bodyPr>
          <a:lstStyle/>
          <a:p>
            <a:pPr marL="10501" marR="4201">
              <a:lnSpc>
                <a:spcPts val="1571"/>
              </a:lnSpc>
              <a:spcBef>
                <a:spcPts val="149"/>
              </a:spcBef>
            </a:pPr>
            <a:r>
              <a:rPr sz="1323" spc="-37" dirty="0">
                <a:latin typeface="Calibri"/>
                <a:cs typeface="Calibri"/>
              </a:rPr>
              <a:t>Test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error</a:t>
            </a:r>
            <a:r>
              <a:rPr sz="1323" spc="4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still</a:t>
            </a:r>
            <a:r>
              <a:rPr sz="1323" spc="-4" dirty="0">
                <a:latin typeface="Calibri"/>
                <a:cs typeface="Calibri"/>
              </a:rPr>
              <a:t> decreasing as</a:t>
            </a:r>
            <a:r>
              <a:rPr sz="1323" dirty="0">
                <a:latin typeface="Calibri"/>
                <a:cs typeface="Calibri"/>
              </a:rPr>
              <a:t> m</a:t>
            </a:r>
            <a:r>
              <a:rPr sz="1323" spc="-4" dirty="0">
                <a:latin typeface="Calibri"/>
                <a:cs typeface="Calibri"/>
              </a:rPr>
              <a:t> increases.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Suggests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larger</a:t>
            </a:r>
            <a:r>
              <a:rPr sz="1323" spc="4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training</a:t>
            </a:r>
            <a:r>
              <a:rPr sz="1323" spc="-4" dirty="0">
                <a:latin typeface="Calibri"/>
                <a:cs typeface="Calibri"/>
              </a:rPr>
              <a:t> set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will help. </a:t>
            </a:r>
            <a:r>
              <a:rPr sz="1323" spc="-286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Large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12" dirty="0">
                <a:latin typeface="Calibri"/>
                <a:cs typeface="Calibri"/>
              </a:rPr>
              <a:t>gap</a:t>
            </a:r>
            <a:r>
              <a:rPr sz="1323" spc="-4" dirty="0">
                <a:latin typeface="Calibri"/>
                <a:cs typeface="Calibri"/>
              </a:rPr>
              <a:t> between </a:t>
            </a:r>
            <a:r>
              <a:rPr sz="1323" spc="-9" dirty="0">
                <a:latin typeface="Calibri"/>
                <a:cs typeface="Calibri"/>
              </a:rPr>
              <a:t>training</a:t>
            </a:r>
            <a:r>
              <a:rPr sz="1323" spc="-4" dirty="0">
                <a:latin typeface="Calibri"/>
                <a:cs typeface="Calibri"/>
              </a:rPr>
              <a:t> and </a:t>
            </a:r>
            <a:r>
              <a:rPr sz="1323" spc="-9" dirty="0">
                <a:latin typeface="Calibri"/>
                <a:cs typeface="Calibri"/>
              </a:rPr>
              <a:t>test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25" dirty="0">
                <a:latin typeface="Calibri"/>
                <a:cs typeface="Calibri"/>
              </a:rPr>
              <a:t>error.</a:t>
            </a:r>
            <a:endParaRPr sz="132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7823" y="4742392"/>
            <a:ext cx="3649629" cy="77190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lnSpc>
                <a:spcPts val="1985"/>
              </a:lnSpc>
              <a:spcBef>
                <a:spcPts val="83"/>
              </a:spcBef>
            </a:pPr>
            <a:r>
              <a:rPr sz="1985" dirty="0"/>
              <a:t>•</a:t>
            </a:r>
          </a:p>
          <a:p>
            <a:pPr marL="10501">
              <a:lnSpc>
                <a:spcPts val="1951"/>
              </a:lnSpc>
            </a:pPr>
            <a:r>
              <a:rPr sz="1985" dirty="0"/>
              <a:t>•</a:t>
            </a:r>
          </a:p>
          <a:p>
            <a:pPr marL="246781" indent="-236280">
              <a:lnSpc>
                <a:spcPts val="1951"/>
              </a:lnSpc>
              <a:buChar char="•"/>
              <a:tabLst>
                <a:tab pos="246256" algn="l"/>
                <a:tab pos="246781" algn="l"/>
              </a:tabLst>
            </a:pPr>
            <a:r>
              <a:rPr sz="1654" dirty="0">
                <a:solidFill>
                  <a:srgbClr val="FF0000"/>
                </a:solidFill>
              </a:rPr>
              <a:t>Low</a:t>
            </a:r>
            <a:r>
              <a:rPr sz="1654" spc="-4" dirty="0">
                <a:solidFill>
                  <a:srgbClr val="FF0000"/>
                </a:solidFill>
              </a:rPr>
              <a:t> 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</p:txBody>
      </p:sp>
      <p:sp>
        <p:nvSpPr>
          <p:cNvPr id="19" name="object 19"/>
          <p:cNvSpPr txBox="1"/>
          <p:nvPr/>
        </p:nvSpPr>
        <p:spPr>
          <a:xfrm>
            <a:off x="7791760" y="5460950"/>
            <a:ext cx="927765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Slide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9" dirty="0">
                <a:solidFill>
                  <a:srgbClr val="A6A6A6"/>
                </a:solidFill>
                <a:latin typeface="Calibri"/>
                <a:cs typeface="Calibri"/>
              </a:rPr>
              <a:t>credit: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4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992" spc="-17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99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3300" y="288070"/>
            <a:ext cx="7086600" cy="46662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3200" b="1" spc="-9" dirty="0">
                <a:latin typeface="Calibri"/>
                <a:cs typeface="Calibri"/>
              </a:rPr>
              <a:t>How</a:t>
            </a:r>
            <a:r>
              <a:rPr sz="3200" b="1" spc="-4" dirty="0">
                <a:latin typeface="Calibri"/>
                <a:cs typeface="Calibri"/>
              </a:rPr>
              <a:t> </a:t>
            </a:r>
            <a:r>
              <a:rPr sz="3200" b="1" spc="-17" dirty="0">
                <a:latin typeface="Calibri"/>
                <a:cs typeface="Calibri"/>
              </a:rPr>
              <a:t>to</a:t>
            </a:r>
            <a:r>
              <a:rPr sz="3200" b="1" spc="-9" dirty="0">
                <a:latin typeface="Calibri"/>
                <a:cs typeface="Calibri"/>
              </a:rPr>
              <a:t> reduce </a:t>
            </a:r>
            <a:r>
              <a:rPr sz="3200" b="1" spc="-4" dirty="0">
                <a:latin typeface="Calibri"/>
                <a:cs typeface="Calibri"/>
              </a:rPr>
              <a:t>Model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4" dirty="0">
                <a:latin typeface="Calibri"/>
                <a:cs typeface="Calibri"/>
              </a:rPr>
              <a:t>High </a:t>
            </a:r>
            <a:r>
              <a:rPr sz="3200" b="1" spc="-21" dirty="0">
                <a:latin typeface="Calibri"/>
                <a:cs typeface="Calibri"/>
              </a:rPr>
              <a:t>Variance?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6700" y="1006475"/>
            <a:ext cx="7615059" cy="4393040"/>
          </a:xfrm>
          <a:prstGeom prst="rect">
            <a:avLst/>
          </a:prstGeom>
        </p:spPr>
        <p:txBody>
          <a:bodyPr vert="horz" wrap="square" lIns="0" tIns="32554" rIns="0" bIns="0" rtlCol="0">
            <a:spAutoFit/>
          </a:bodyPr>
          <a:lstStyle/>
          <a:p>
            <a:pPr marL="152270" indent="-141768">
              <a:spcBef>
                <a:spcPts val="257"/>
              </a:spcBef>
              <a:buFont typeface="Arial"/>
              <a:buChar char="•"/>
              <a:tabLst>
                <a:tab pos="152270" algn="l"/>
              </a:tabLst>
            </a:pP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simpler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classifier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spcBef>
                <a:spcPts val="4"/>
              </a:spcBef>
              <a:buFont typeface="Arial"/>
              <a:buChar char="•"/>
              <a:tabLst>
                <a:tab pos="152270" algn="l"/>
              </a:tabLst>
            </a:pPr>
            <a:r>
              <a:rPr sz="2800" spc="-9" dirty="0">
                <a:latin typeface="Calibri"/>
                <a:cs typeface="Calibri"/>
              </a:rPr>
              <a:t>Regularize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12" dirty="0">
                <a:latin typeface="Calibri"/>
                <a:cs typeface="Calibri"/>
              </a:rPr>
              <a:t>parameters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  <a:p>
            <a:pPr lvl="1">
              <a:spcBef>
                <a:spcPts val="50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buFont typeface="Arial"/>
              <a:buChar char="•"/>
              <a:tabLst>
                <a:tab pos="152270" algn="l"/>
              </a:tabLst>
            </a:pPr>
            <a:r>
              <a:rPr sz="2800" spc="-4" dirty="0">
                <a:latin typeface="Calibri"/>
                <a:cs typeface="Calibri"/>
              </a:rPr>
              <a:t>Get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training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spc="-17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9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buFont typeface="Arial"/>
              <a:buChar char="•"/>
              <a:tabLst>
                <a:tab pos="152270" algn="l"/>
              </a:tabLst>
            </a:pPr>
            <a:r>
              <a:rPr sz="2800" spc="-33" dirty="0">
                <a:latin typeface="Calibri"/>
                <a:cs typeface="Calibri"/>
              </a:rPr>
              <a:t>Try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smaller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set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-12" dirty="0"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04677" y="270578"/>
            <a:ext cx="6469678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dirty="0"/>
              <a:t>(2) </a:t>
            </a:r>
            <a:r>
              <a:rPr sz="2729" spc="-9" dirty="0"/>
              <a:t>Underfitting</a:t>
            </a:r>
            <a:r>
              <a:rPr sz="2729" dirty="0"/>
              <a:t> / </a:t>
            </a:r>
            <a:r>
              <a:rPr sz="2729" spc="-4" dirty="0"/>
              <a:t>High bias </a:t>
            </a:r>
            <a:r>
              <a:rPr sz="2729" dirty="0"/>
              <a:t>/ </a:t>
            </a:r>
            <a:r>
              <a:rPr sz="2729" spc="-4" dirty="0"/>
              <a:t>Model </a:t>
            </a:r>
            <a:r>
              <a:rPr sz="2729" spc="-9" dirty="0"/>
              <a:t>too</a:t>
            </a:r>
            <a:r>
              <a:rPr sz="2729" dirty="0"/>
              <a:t> </a:t>
            </a:r>
            <a:r>
              <a:rPr sz="2729" spc="-4" dirty="0"/>
              <a:t>Simple</a:t>
            </a:r>
            <a:endParaRPr sz="2729"/>
          </a:p>
        </p:txBody>
      </p:sp>
      <p:sp>
        <p:nvSpPr>
          <p:cNvPr id="7" name="object 7"/>
          <p:cNvSpPr txBox="1"/>
          <p:nvPr/>
        </p:nvSpPr>
        <p:spPr>
          <a:xfrm>
            <a:off x="1846441" y="5328638"/>
            <a:ext cx="331307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9/10/20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734" y="5343660"/>
            <a:ext cx="866859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</a:pP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Dr.</a:t>
            </a:r>
            <a:r>
              <a:rPr sz="744" spc="-12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Yanjun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Qi 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UVA CS</a:t>
            </a:r>
            <a:endParaRPr sz="74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1534" y="1055189"/>
            <a:ext cx="7560733" cy="4540640"/>
            <a:chOff x="0" y="1276152"/>
            <a:chExt cx="9144000" cy="5491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152"/>
              <a:ext cx="9144000" cy="45166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08381" y="5792759"/>
              <a:ext cx="5013960" cy="974725"/>
            </a:xfrm>
            <a:custGeom>
              <a:avLst/>
              <a:gdLst/>
              <a:ahLst/>
              <a:cxnLst/>
              <a:rect l="l" t="t" r="r" b="b"/>
              <a:pathLst>
                <a:path w="5013959" h="974725">
                  <a:moveTo>
                    <a:pt x="5013344" y="0"/>
                  </a:moveTo>
                  <a:lnTo>
                    <a:pt x="0" y="0"/>
                  </a:lnTo>
                  <a:lnTo>
                    <a:pt x="0" y="974625"/>
                  </a:lnTo>
                  <a:lnTo>
                    <a:pt x="5013344" y="974625"/>
                  </a:lnTo>
                  <a:lnTo>
                    <a:pt x="50133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9959" y="4712018"/>
            <a:ext cx="3488963" cy="8383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2270" indent="-142293">
              <a:spcBef>
                <a:spcPts val="83"/>
              </a:spcBef>
              <a:buChar char="•"/>
              <a:tabLst>
                <a:tab pos="152794" algn="l"/>
              </a:tabLst>
            </a:pPr>
            <a:r>
              <a:rPr sz="1571" spc="-29" dirty="0">
                <a:latin typeface="Calibri"/>
                <a:cs typeface="Calibri"/>
              </a:rPr>
              <a:t>Even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training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error</a:t>
            </a:r>
            <a:r>
              <a:rPr sz="1571" spc="-25" dirty="0">
                <a:latin typeface="Calibri"/>
                <a:cs typeface="Calibri"/>
              </a:rPr>
              <a:t> </a:t>
            </a:r>
            <a:r>
              <a:rPr sz="1571" spc="-9" dirty="0">
                <a:latin typeface="Calibri"/>
                <a:cs typeface="Calibri"/>
              </a:rPr>
              <a:t>is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unacceptably</a:t>
            </a:r>
            <a:r>
              <a:rPr sz="1571" spc="-21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high.</a:t>
            </a:r>
            <a:endParaRPr sz="1571">
              <a:latin typeface="Calibri"/>
              <a:cs typeface="Calibri"/>
            </a:endParaRPr>
          </a:p>
          <a:p>
            <a:pPr marL="152270" indent="-142293">
              <a:spcBef>
                <a:spcPts val="17"/>
              </a:spcBef>
              <a:buChar char="•"/>
              <a:tabLst>
                <a:tab pos="152794" algn="l"/>
              </a:tabLst>
            </a:pPr>
            <a:r>
              <a:rPr sz="1571" spc="-12" dirty="0">
                <a:latin typeface="Calibri"/>
                <a:cs typeface="Calibri"/>
              </a:rPr>
              <a:t>Small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gap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between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training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2" dirty="0">
                <a:latin typeface="Calibri"/>
                <a:cs typeface="Calibri"/>
              </a:rPr>
              <a:t>and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test</a:t>
            </a:r>
            <a:r>
              <a:rPr sz="1571" spc="-25" dirty="0">
                <a:latin typeface="Calibri"/>
                <a:cs typeface="Calibri"/>
              </a:rPr>
              <a:t> </a:t>
            </a:r>
            <a:r>
              <a:rPr sz="1571" spc="-42" dirty="0">
                <a:latin typeface="Calibri"/>
                <a:cs typeface="Calibri"/>
              </a:rPr>
              <a:t>error.</a:t>
            </a:r>
            <a:endParaRPr sz="1571">
              <a:latin typeface="Calibri"/>
              <a:cs typeface="Calibri"/>
            </a:endParaRPr>
          </a:p>
          <a:p>
            <a:pPr marL="10501">
              <a:spcBef>
                <a:spcPts val="674"/>
              </a:spcBef>
            </a:pP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and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/>
          </a:p>
        </p:txBody>
      </p:sp>
      <p:sp>
        <p:nvSpPr>
          <p:cNvPr id="13" name="object 13"/>
          <p:cNvSpPr txBox="1"/>
          <p:nvPr/>
        </p:nvSpPr>
        <p:spPr>
          <a:xfrm>
            <a:off x="7791760" y="5314459"/>
            <a:ext cx="927765" cy="304931"/>
          </a:xfrm>
          <a:prstGeom prst="rect">
            <a:avLst/>
          </a:prstGeom>
        </p:spPr>
        <p:txBody>
          <a:bodyPr vert="horz" wrap="square" lIns="0" tIns="24677" rIns="0" bIns="0" rtlCol="0">
            <a:spAutoFit/>
          </a:bodyPr>
          <a:lstStyle/>
          <a:p>
            <a:pPr marR="147018" algn="ctr">
              <a:spcBef>
                <a:spcPts val="194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744">
              <a:latin typeface="Calibri"/>
              <a:cs typeface="Calibri"/>
            </a:endParaRPr>
          </a:p>
          <a:p>
            <a:pPr marL="10501">
              <a:spcBef>
                <a:spcPts val="149"/>
              </a:spcBef>
            </a:pP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Slide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9" dirty="0">
                <a:solidFill>
                  <a:srgbClr val="A6A6A6"/>
                </a:solidFill>
                <a:latin typeface="Calibri"/>
                <a:cs typeface="Calibri"/>
              </a:rPr>
              <a:t>credit: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4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992" spc="-17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992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0239" y="1275266"/>
            <a:ext cx="3608150" cy="2933460"/>
            <a:chOff x="4328109" y="1542314"/>
            <a:chExt cx="4363720" cy="3547745"/>
          </a:xfrm>
        </p:grpSpPr>
        <p:sp>
          <p:nvSpPr>
            <p:cNvPr id="15" name="object 15"/>
            <p:cNvSpPr/>
            <p:nvPr/>
          </p:nvSpPr>
          <p:spPr>
            <a:xfrm>
              <a:off x="8672400" y="480276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525"/>
                  </a:moveTo>
                  <a:lnTo>
                    <a:pt x="2790" y="16261"/>
                  </a:lnTo>
                  <a:lnTo>
                    <a:pt x="9525" y="19051"/>
                  </a:lnTo>
                  <a:lnTo>
                    <a:pt x="16261" y="16261"/>
                  </a:lnTo>
                  <a:lnTo>
                    <a:pt x="19051" y="9525"/>
                  </a:lnTo>
                  <a:lnTo>
                    <a:pt x="16261" y="2790"/>
                  </a:lnTo>
                  <a:lnTo>
                    <a:pt x="9525" y="0"/>
                  </a:lnTo>
                  <a:lnTo>
                    <a:pt x="2790" y="279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309" y="2907503"/>
              <a:ext cx="557662" cy="21823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00971" y="2397513"/>
              <a:ext cx="212725" cy="370205"/>
            </a:xfrm>
            <a:custGeom>
              <a:avLst/>
              <a:gdLst/>
              <a:ahLst/>
              <a:cxnLst/>
              <a:rect l="l" t="t" r="r" b="b"/>
              <a:pathLst>
                <a:path w="212725" h="370205">
                  <a:moveTo>
                    <a:pt x="53620" y="166309"/>
                  </a:moveTo>
                  <a:lnTo>
                    <a:pt x="37900" y="166309"/>
                  </a:lnTo>
                  <a:lnTo>
                    <a:pt x="38174" y="166838"/>
                  </a:lnTo>
                  <a:lnTo>
                    <a:pt x="66647" y="224064"/>
                  </a:lnTo>
                  <a:lnTo>
                    <a:pt x="101820" y="288296"/>
                  </a:lnTo>
                  <a:lnTo>
                    <a:pt x="134837" y="333411"/>
                  </a:lnTo>
                  <a:lnTo>
                    <a:pt x="161485" y="362891"/>
                  </a:lnTo>
                  <a:lnTo>
                    <a:pt x="177298" y="369694"/>
                  </a:lnTo>
                  <a:lnTo>
                    <a:pt x="188694" y="364303"/>
                  </a:lnTo>
                  <a:lnTo>
                    <a:pt x="191857" y="361713"/>
                  </a:lnTo>
                  <a:lnTo>
                    <a:pt x="198054" y="353410"/>
                  </a:lnTo>
                  <a:lnTo>
                    <a:pt x="172392" y="353410"/>
                  </a:lnTo>
                  <a:lnTo>
                    <a:pt x="176058" y="351625"/>
                  </a:lnTo>
                  <a:lnTo>
                    <a:pt x="172771" y="350038"/>
                  </a:lnTo>
                  <a:lnTo>
                    <a:pt x="171382" y="350038"/>
                  </a:lnTo>
                  <a:lnTo>
                    <a:pt x="168856" y="348148"/>
                  </a:lnTo>
                  <a:lnTo>
                    <a:pt x="169671" y="348148"/>
                  </a:lnTo>
                  <a:lnTo>
                    <a:pt x="159026" y="336396"/>
                  </a:lnTo>
                  <a:lnTo>
                    <a:pt x="146627" y="322868"/>
                  </a:lnTo>
                  <a:lnTo>
                    <a:pt x="133524" y="307597"/>
                  </a:lnTo>
                  <a:lnTo>
                    <a:pt x="132986" y="306971"/>
                  </a:lnTo>
                  <a:lnTo>
                    <a:pt x="114972" y="280948"/>
                  </a:lnTo>
                  <a:lnTo>
                    <a:pt x="114567" y="280365"/>
                  </a:lnTo>
                  <a:lnTo>
                    <a:pt x="96430" y="248269"/>
                  </a:lnTo>
                  <a:lnTo>
                    <a:pt x="79579" y="217078"/>
                  </a:lnTo>
                  <a:lnTo>
                    <a:pt x="64487" y="188681"/>
                  </a:lnTo>
                  <a:lnTo>
                    <a:pt x="53620" y="166309"/>
                  </a:lnTo>
                  <a:close/>
                </a:path>
                <a:path w="212725" h="370205">
                  <a:moveTo>
                    <a:pt x="176058" y="351625"/>
                  </a:moveTo>
                  <a:lnTo>
                    <a:pt x="172392" y="353410"/>
                  </a:lnTo>
                  <a:lnTo>
                    <a:pt x="179729" y="353397"/>
                  </a:lnTo>
                  <a:lnTo>
                    <a:pt x="176058" y="351625"/>
                  </a:lnTo>
                  <a:close/>
                </a:path>
                <a:path w="212725" h="370205">
                  <a:moveTo>
                    <a:pt x="179451" y="349973"/>
                  </a:moveTo>
                  <a:lnTo>
                    <a:pt x="176058" y="351625"/>
                  </a:lnTo>
                  <a:lnTo>
                    <a:pt x="179729" y="353397"/>
                  </a:lnTo>
                  <a:lnTo>
                    <a:pt x="172392" y="353410"/>
                  </a:lnTo>
                  <a:lnTo>
                    <a:pt x="198063" y="353397"/>
                  </a:lnTo>
                  <a:lnTo>
                    <a:pt x="199329" y="351702"/>
                  </a:lnTo>
                  <a:lnTo>
                    <a:pt x="178205" y="351702"/>
                  </a:lnTo>
                  <a:lnTo>
                    <a:pt x="179451" y="349973"/>
                  </a:lnTo>
                  <a:close/>
                </a:path>
                <a:path w="212725" h="370205">
                  <a:moveTo>
                    <a:pt x="181367" y="349040"/>
                  </a:moveTo>
                  <a:lnTo>
                    <a:pt x="179451" y="349973"/>
                  </a:lnTo>
                  <a:lnTo>
                    <a:pt x="178205" y="351702"/>
                  </a:lnTo>
                  <a:lnTo>
                    <a:pt x="181367" y="349040"/>
                  </a:lnTo>
                  <a:close/>
                </a:path>
                <a:path w="212725" h="370205">
                  <a:moveTo>
                    <a:pt x="200877" y="349040"/>
                  </a:moveTo>
                  <a:lnTo>
                    <a:pt x="181367" y="349040"/>
                  </a:lnTo>
                  <a:lnTo>
                    <a:pt x="178205" y="351702"/>
                  </a:lnTo>
                  <a:lnTo>
                    <a:pt x="199329" y="351702"/>
                  </a:lnTo>
                  <a:lnTo>
                    <a:pt x="199867" y="350981"/>
                  </a:lnTo>
                  <a:lnTo>
                    <a:pt x="200877" y="349040"/>
                  </a:lnTo>
                  <a:close/>
                </a:path>
                <a:path w="212725" h="370205">
                  <a:moveTo>
                    <a:pt x="168856" y="348148"/>
                  </a:moveTo>
                  <a:lnTo>
                    <a:pt x="171382" y="350038"/>
                  </a:lnTo>
                  <a:lnTo>
                    <a:pt x="170303" y="348847"/>
                  </a:lnTo>
                  <a:lnTo>
                    <a:pt x="168856" y="348148"/>
                  </a:lnTo>
                  <a:close/>
                </a:path>
                <a:path w="212725" h="370205">
                  <a:moveTo>
                    <a:pt x="170303" y="348847"/>
                  </a:moveTo>
                  <a:lnTo>
                    <a:pt x="171382" y="350038"/>
                  </a:lnTo>
                  <a:lnTo>
                    <a:pt x="172771" y="350038"/>
                  </a:lnTo>
                  <a:lnTo>
                    <a:pt x="170303" y="348847"/>
                  </a:lnTo>
                  <a:close/>
                </a:path>
                <a:path w="212725" h="370205">
                  <a:moveTo>
                    <a:pt x="185252" y="341925"/>
                  </a:moveTo>
                  <a:lnTo>
                    <a:pt x="179451" y="349973"/>
                  </a:lnTo>
                  <a:lnTo>
                    <a:pt x="181367" y="349040"/>
                  </a:lnTo>
                  <a:lnTo>
                    <a:pt x="200877" y="349040"/>
                  </a:lnTo>
                  <a:lnTo>
                    <a:pt x="201136" y="348543"/>
                  </a:lnTo>
                  <a:lnTo>
                    <a:pt x="202904" y="343195"/>
                  </a:lnTo>
                  <a:lnTo>
                    <a:pt x="184838" y="343195"/>
                  </a:lnTo>
                  <a:lnTo>
                    <a:pt x="185252" y="341925"/>
                  </a:lnTo>
                  <a:close/>
                </a:path>
                <a:path w="212725" h="370205">
                  <a:moveTo>
                    <a:pt x="169671" y="348148"/>
                  </a:moveTo>
                  <a:lnTo>
                    <a:pt x="168856" y="348148"/>
                  </a:lnTo>
                  <a:lnTo>
                    <a:pt x="170303" y="348847"/>
                  </a:lnTo>
                  <a:lnTo>
                    <a:pt x="169671" y="348148"/>
                  </a:lnTo>
                  <a:close/>
                </a:path>
                <a:path w="212725" h="370205">
                  <a:moveTo>
                    <a:pt x="186035" y="340837"/>
                  </a:moveTo>
                  <a:lnTo>
                    <a:pt x="185252" y="341925"/>
                  </a:lnTo>
                  <a:lnTo>
                    <a:pt x="184838" y="343195"/>
                  </a:lnTo>
                  <a:lnTo>
                    <a:pt x="186035" y="340837"/>
                  </a:lnTo>
                  <a:close/>
                </a:path>
                <a:path w="212725" h="370205">
                  <a:moveTo>
                    <a:pt x="203684" y="340837"/>
                  </a:moveTo>
                  <a:lnTo>
                    <a:pt x="186035" y="340837"/>
                  </a:lnTo>
                  <a:lnTo>
                    <a:pt x="184838" y="343195"/>
                  </a:lnTo>
                  <a:lnTo>
                    <a:pt x="202904" y="343195"/>
                  </a:lnTo>
                  <a:lnTo>
                    <a:pt x="203684" y="340837"/>
                  </a:lnTo>
                  <a:close/>
                </a:path>
                <a:path w="212725" h="370205">
                  <a:moveTo>
                    <a:pt x="192042" y="321068"/>
                  </a:moveTo>
                  <a:lnTo>
                    <a:pt x="185252" y="341925"/>
                  </a:lnTo>
                  <a:lnTo>
                    <a:pt x="186035" y="340837"/>
                  </a:lnTo>
                  <a:lnTo>
                    <a:pt x="203684" y="340837"/>
                  </a:lnTo>
                  <a:lnTo>
                    <a:pt x="208749" y="325521"/>
                  </a:lnTo>
                  <a:lnTo>
                    <a:pt x="209148" y="323617"/>
                  </a:lnTo>
                  <a:lnTo>
                    <a:pt x="209296" y="322036"/>
                  </a:lnTo>
                  <a:lnTo>
                    <a:pt x="191955" y="322036"/>
                  </a:lnTo>
                  <a:lnTo>
                    <a:pt x="192042" y="321068"/>
                  </a:lnTo>
                  <a:close/>
                </a:path>
                <a:path w="212725" h="370205">
                  <a:moveTo>
                    <a:pt x="146714" y="322969"/>
                  </a:moveTo>
                  <a:close/>
                </a:path>
                <a:path w="212725" h="370205">
                  <a:moveTo>
                    <a:pt x="146627" y="322868"/>
                  </a:moveTo>
                  <a:close/>
                </a:path>
                <a:path w="212725" h="370205">
                  <a:moveTo>
                    <a:pt x="192345" y="320139"/>
                  </a:moveTo>
                  <a:lnTo>
                    <a:pt x="192042" y="321068"/>
                  </a:lnTo>
                  <a:lnTo>
                    <a:pt x="191955" y="322036"/>
                  </a:lnTo>
                  <a:lnTo>
                    <a:pt x="192345" y="320139"/>
                  </a:lnTo>
                  <a:close/>
                </a:path>
                <a:path w="212725" h="370205">
                  <a:moveTo>
                    <a:pt x="209474" y="320139"/>
                  </a:moveTo>
                  <a:lnTo>
                    <a:pt x="192345" y="320139"/>
                  </a:lnTo>
                  <a:lnTo>
                    <a:pt x="191955" y="322036"/>
                  </a:lnTo>
                  <a:lnTo>
                    <a:pt x="209296" y="322036"/>
                  </a:lnTo>
                  <a:lnTo>
                    <a:pt x="209474" y="320139"/>
                  </a:lnTo>
                  <a:close/>
                </a:path>
                <a:path w="212725" h="370205">
                  <a:moveTo>
                    <a:pt x="212119" y="290710"/>
                  </a:moveTo>
                  <a:lnTo>
                    <a:pt x="194779" y="290710"/>
                  </a:lnTo>
                  <a:lnTo>
                    <a:pt x="194745" y="291462"/>
                  </a:lnTo>
                  <a:lnTo>
                    <a:pt x="194636" y="292301"/>
                  </a:lnTo>
                  <a:lnTo>
                    <a:pt x="192042" y="321068"/>
                  </a:lnTo>
                  <a:lnTo>
                    <a:pt x="192345" y="320139"/>
                  </a:lnTo>
                  <a:lnTo>
                    <a:pt x="209474" y="320139"/>
                  </a:lnTo>
                  <a:lnTo>
                    <a:pt x="212083" y="292301"/>
                  </a:lnTo>
                  <a:lnTo>
                    <a:pt x="212119" y="290710"/>
                  </a:lnTo>
                  <a:close/>
                </a:path>
                <a:path w="212725" h="370205">
                  <a:moveTo>
                    <a:pt x="132986" y="306971"/>
                  </a:moveTo>
                  <a:lnTo>
                    <a:pt x="133470" y="307597"/>
                  </a:lnTo>
                  <a:lnTo>
                    <a:pt x="133244" y="307272"/>
                  </a:lnTo>
                  <a:lnTo>
                    <a:pt x="132986" y="306971"/>
                  </a:lnTo>
                  <a:close/>
                </a:path>
                <a:path w="212725" h="370205">
                  <a:moveTo>
                    <a:pt x="133244" y="307272"/>
                  </a:moveTo>
                  <a:lnTo>
                    <a:pt x="133470" y="307597"/>
                  </a:lnTo>
                  <a:lnTo>
                    <a:pt x="133244" y="307272"/>
                  </a:lnTo>
                  <a:close/>
                </a:path>
                <a:path w="212725" h="370205">
                  <a:moveTo>
                    <a:pt x="133036" y="306971"/>
                  </a:moveTo>
                  <a:lnTo>
                    <a:pt x="133244" y="307272"/>
                  </a:lnTo>
                  <a:lnTo>
                    <a:pt x="133036" y="306971"/>
                  </a:lnTo>
                  <a:close/>
                </a:path>
                <a:path w="212725" h="370205">
                  <a:moveTo>
                    <a:pt x="194746" y="291076"/>
                  </a:moveTo>
                  <a:lnTo>
                    <a:pt x="194712" y="291462"/>
                  </a:lnTo>
                  <a:lnTo>
                    <a:pt x="194746" y="291076"/>
                  </a:lnTo>
                  <a:close/>
                </a:path>
                <a:path w="212725" h="370205">
                  <a:moveTo>
                    <a:pt x="212009" y="258702"/>
                  </a:moveTo>
                  <a:lnTo>
                    <a:pt x="194857" y="258702"/>
                  </a:lnTo>
                  <a:lnTo>
                    <a:pt x="194877" y="259328"/>
                  </a:lnTo>
                  <a:lnTo>
                    <a:pt x="194746" y="291076"/>
                  </a:lnTo>
                  <a:lnTo>
                    <a:pt x="194779" y="290710"/>
                  </a:lnTo>
                  <a:lnTo>
                    <a:pt x="212119" y="290710"/>
                  </a:lnTo>
                  <a:lnTo>
                    <a:pt x="212009" y="258702"/>
                  </a:lnTo>
                  <a:close/>
                </a:path>
                <a:path w="212725" h="370205">
                  <a:moveTo>
                    <a:pt x="114567" y="280365"/>
                  </a:moveTo>
                  <a:lnTo>
                    <a:pt x="114933" y="280948"/>
                  </a:lnTo>
                  <a:lnTo>
                    <a:pt x="114761" y="280644"/>
                  </a:lnTo>
                  <a:lnTo>
                    <a:pt x="114567" y="280365"/>
                  </a:lnTo>
                  <a:close/>
                </a:path>
                <a:path w="212725" h="370205">
                  <a:moveTo>
                    <a:pt x="114761" y="280644"/>
                  </a:moveTo>
                  <a:lnTo>
                    <a:pt x="114933" y="280948"/>
                  </a:lnTo>
                  <a:lnTo>
                    <a:pt x="114761" y="280644"/>
                  </a:lnTo>
                  <a:close/>
                </a:path>
                <a:path w="212725" h="370205">
                  <a:moveTo>
                    <a:pt x="114603" y="280365"/>
                  </a:moveTo>
                  <a:lnTo>
                    <a:pt x="114761" y="280644"/>
                  </a:lnTo>
                  <a:lnTo>
                    <a:pt x="114603" y="280365"/>
                  </a:lnTo>
                  <a:close/>
                </a:path>
                <a:path w="212725" h="370205">
                  <a:moveTo>
                    <a:pt x="194856" y="259022"/>
                  </a:moveTo>
                  <a:lnTo>
                    <a:pt x="194855" y="259328"/>
                  </a:lnTo>
                  <a:lnTo>
                    <a:pt x="194856" y="259022"/>
                  </a:lnTo>
                  <a:close/>
                </a:path>
                <a:path w="212725" h="370205">
                  <a:moveTo>
                    <a:pt x="203969" y="103861"/>
                  </a:moveTo>
                  <a:lnTo>
                    <a:pt x="187805" y="103861"/>
                  </a:lnTo>
                  <a:lnTo>
                    <a:pt x="189184" y="141757"/>
                  </a:lnTo>
                  <a:lnTo>
                    <a:pt x="190766" y="180234"/>
                  </a:lnTo>
                  <a:lnTo>
                    <a:pt x="192109" y="219721"/>
                  </a:lnTo>
                  <a:lnTo>
                    <a:pt x="194856" y="259022"/>
                  </a:lnTo>
                  <a:lnTo>
                    <a:pt x="194857" y="258702"/>
                  </a:lnTo>
                  <a:lnTo>
                    <a:pt x="212009" y="258702"/>
                  </a:lnTo>
                  <a:lnTo>
                    <a:pt x="211985" y="258085"/>
                  </a:lnTo>
                  <a:lnTo>
                    <a:pt x="208999" y="218493"/>
                  </a:lnTo>
                  <a:lnTo>
                    <a:pt x="207458" y="179503"/>
                  </a:lnTo>
                  <a:lnTo>
                    <a:pt x="203969" y="103861"/>
                  </a:lnTo>
                  <a:close/>
                </a:path>
                <a:path w="212725" h="370205">
                  <a:moveTo>
                    <a:pt x="96468" y="248339"/>
                  </a:moveTo>
                  <a:close/>
                </a:path>
                <a:path w="212725" h="370205">
                  <a:moveTo>
                    <a:pt x="96430" y="248269"/>
                  </a:moveTo>
                  <a:close/>
                </a:path>
                <a:path w="212725" h="370205">
                  <a:moveTo>
                    <a:pt x="209004" y="218618"/>
                  </a:moveTo>
                  <a:lnTo>
                    <a:pt x="209011" y="218796"/>
                  </a:lnTo>
                  <a:lnTo>
                    <a:pt x="209004" y="218618"/>
                  </a:lnTo>
                  <a:close/>
                </a:path>
                <a:path w="212725" h="370205">
                  <a:moveTo>
                    <a:pt x="208999" y="218493"/>
                  </a:moveTo>
                  <a:close/>
                </a:path>
                <a:path w="212725" h="370205">
                  <a:moveTo>
                    <a:pt x="79579" y="217078"/>
                  </a:moveTo>
                  <a:close/>
                </a:path>
                <a:path w="212725" h="370205">
                  <a:moveTo>
                    <a:pt x="64537" y="188783"/>
                  </a:moveTo>
                  <a:lnTo>
                    <a:pt x="64603" y="188920"/>
                  </a:lnTo>
                  <a:lnTo>
                    <a:pt x="64537" y="188783"/>
                  </a:lnTo>
                  <a:close/>
                </a:path>
                <a:path w="212725" h="370205">
                  <a:moveTo>
                    <a:pt x="64487" y="188681"/>
                  </a:moveTo>
                  <a:close/>
                </a:path>
                <a:path w="212725" h="370205">
                  <a:moveTo>
                    <a:pt x="190764" y="180173"/>
                  </a:moveTo>
                  <a:close/>
                </a:path>
                <a:path w="212725" h="370205">
                  <a:moveTo>
                    <a:pt x="38023" y="166574"/>
                  </a:moveTo>
                  <a:lnTo>
                    <a:pt x="38146" y="166838"/>
                  </a:lnTo>
                  <a:lnTo>
                    <a:pt x="38023" y="166574"/>
                  </a:lnTo>
                  <a:close/>
                </a:path>
                <a:path w="212725" h="370205">
                  <a:moveTo>
                    <a:pt x="26145" y="145785"/>
                  </a:moveTo>
                  <a:lnTo>
                    <a:pt x="38023" y="166574"/>
                  </a:lnTo>
                  <a:lnTo>
                    <a:pt x="37900" y="166309"/>
                  </a:lnTo>
                  <a:lnTo>
                    <a:pt x="53620" y="166309"/>
                  </a:lnTo>
                  <a:lnTo>
                    <a:pt x="50673" y="160242"/>
                  </a:lnTo>
                  <a:lnTo>
                    <a:pt x="50388" y="159715"/>
                  </a:lnTo>
                  <a:lnTo>
                    <a:pt x="42426" y="146340"/>
                  </a:lnTo>
                  <a:lnTo>
                    <a:pt x="26650" y="146340"/>
                  </a:lnTo>
                  <a:lnTo>
                    <a:pt x="26145" y="145785"/>
                  </a:lnTo>
                  <a:close/>
                </a:path>
                <a:path w="212725" h="370205">
                  <a:moveTo>
                    <a:pt x="25769" y="145127"/>
                  </a:moveTo>
                  <a:lnTo>
                    <a:pt x="26145" y="145785"/>
                  </a:lnTo>
                  <a:lnTo>
                    <a:pt x="26650" y="146340"/>
                  </a:lnTo>
                  <a:lnTo>
                    <a:pt x="25769" y="145127"/>
                  </a:lnTo>
                  <a:close/>
                </a:path>
                <a:path w="212725" h="370205">
                  <a:moveTo>
                    <a:pt x="41704" y="145127"/>
                  </a:moveTo>
                  <a:lnTo>
                    <a:pt x="25769" y="145127"/>
                  </a:lnTo>
                  <a:lnTo>
                    <a:pt x="26650" y="146340"/>
                  </a:lnTo>
                  <a:lnTo>
                    <a:pt x="42426" y="146340"/>
                  </a:lnTo>
                  <a:lnTo>
                    <a:pt x="41704" y="145127"/>
                  </a:lnTo>
                  <a:close/>
                </a:path>
                <a:path w="212725" h="370205">
                  <a:moveTo>
                    <a:pt x="24752" y="123490"/>
                  </a:moveTo>
                  <a:lnTo>
                    <a:pt x="10953" y="123490"/>
                  </a:lnTo>
                  <a:lnTo>
                    <a:pt x="10720" y="124925"/>
                  </a:lnTo>
                  <a:lnTo>
                    <a:pt x="14277" y="126470"/>
                  </a:lnTo>
                  <a:lnTo>
                    <a:pt x="10812" y="127078"/>
                  </a:lnTo>
                  <a:lnTo>
                    <a:pt x="11295" y="127800"/>
                  </a:lnTo>
                  <a:lnTo>
                    <a:pt x="17275" y="135985"/>
                  </a:lnTo>
                  <a:lnTo>
                    <a:pt x="17733" y="136545"/>
                  </a:lnTo>
                  <a:lnTo>
                    <a:pt x="26145" y="145785"/>
                  </a:lnTo>
                  <a:lnTo>
                    <a:pt x="25769" y="145127"/>
                  </a:lnTo>
                  <a:lnTo>
                    <a:pt x="41704" y="145127"/>
                  </a:lnTo>
                  <a:lnTo>
                    <a:pt x="37597" y="138229"/>
                  </a:lnTo>
                  <a:lnTo>
                    <a:pt x="36697" y="137038"/>
                  </a:lnTo>
                  <a:lnTo>
                    <a:pt x="28167" y="127979"/>
                  </a:lnTo>
                  <a:lnTo>
                    <a:pt x="27616" y="127393"/>
                  </a:lnTo>
                  <a:lnTo>
                    <a:pt x="24752" y="123490"/>
                  </a:lnTo>
                  <a:close/>
                </a:path>
                <a:path w="212725" h="370205">
                  <a:moveTo>
                    <a:pt x="12278" y="115981"/>
                  </a:moveTo>
                  <a:lnTo>
                    <a:pt x="2373" y="118017"/>
                  </a:lnTo>
                  <a:lnTo>
                    <a:pt x="648" y="120061"/>
                  </a:lnTo>
                  <a:lnTo>
                    <a:pt x="0" y="139631"/>
                  </a:lnTo>
                  <a:lnTo>
                    <a:pt x="1851" y="141608"/>
                  </a:lnTo>
                  <a:lnTo>
                    <a:pt x="6362" y="141757"/>
                  </a:lnTo>
                  <a:lnTo>
                    <a:pt x="8230" y="140221"/>
                  </a:lnTo>
                  <a:lnTo>
                    <a:pt x="10252" y="127800"/>
                  </a:lnTo>
                  <a:lnTo>
                    <a:pt x="6696" y="127800"/>
                  </a:lnTo>
                  <a:lnTo>
                    <a:pt x="9456" y="125006"/>
                  </a:lnTo>
                  <a:lnTo>
                    <a:pt x="8879" y="124125"/>
                  </a:lnTo>
                  <a:lnTo>
                    <a:pt x="10326" y="124125"/>
                  </a:lnTo>
                  <a:lnTo>
                    <a:pt x="10953" y="123490"/>
                  </a:lnTo>
                  <a:lnTo>
                    <a:pt x="24752" y="123490"/>
                  </a:lnTo>
                  <a:lnTo>
                    <a:pt x="21943" y="119731"/>
                  </a:lnTo>
                  <a:lnTo>
                    <a:pt x="18749" y="117410"/>
                  </a:lnTo>
                  <a:lnTo>
                    <a:pt x="15077" y="116158"/>
                  </a:lnTo>
                  <a:lnTo>
                    <a:pt x="12278" y="115981"/>
                  </a:lnTo>
                  <a:close/>
                </a:path>
                <a:path w="212725" h="370205">
                  <a:moveTo>
                    <a:pt x="27616" y="127393"/>
                  </a:moveTo>
                  <a:lnTo>
                    <a:pt x="28107" y="127979"/>
                  </a:lnTo>
                  <a:lnTo>
                    <a:pt x="27877" y="127671"/>
                  </a:lnTo>
                  <a:lnTo>
                    <a:pt x="27616" y="127393"/>
                  </a:lnTo>
                  <a:close/>
                </a:path>
                <a:path w="212725" h="370205">
                  <a:moveTo>
                    <a:pt x="27877" y="127671"/>
                  </a:moveTo>
                  <a:lnTo>
                    <a:pt x="28107" y="127979"/>
                  </a:lnTo>
                  <a:lnTo>
                    <a:pt x="27877" y="127671"/>
                  </a:lnTo>
                  <a:close/>
                </a:path>
                <a:path w="212725" h="370205">
                  <a:moveTo>
                    <a:pt x="9456" y="125006"/>
                  </a:moveTo>
                  <a:lnTo>
                    <a:pt x="6696" y="127800"/>
                  </a:lnTo>
                  <a:lnTo>
                    <a:pt x="10357" y="127158"/>
                  </a:lnTo>
                  <a:lnTo>
                    <a:pt x="10414" y="126470"/>
                  </a:lnTo>
                  <a:lnTo>
                    <a:pt x="9456" y="125006"/>
                  </a:lnTo>
                  <a:close/>
                </a:path>
                <a:path w="212725" h="370205">
                  <a:moveTo>
                    <a:pt x="10357" y="127158"/>
                  </a:moveTo>
                  <a:lnTo>
                    <a:pt x="6696" y="127800"/>
                  </a:lnTo>
                  <a:lnTo>
                    <a:pt x="10252" y="127800"/>
                  </a:lnTo>
                  <a:lnTo>
                    <a:pt x="10357" y="127158"/>
                  </a:lnTo>
                  <a:close/>
                </a:path>
                <a:path w="212725" h="370205">
                  <a:moveTo>
                    <a:pt x="27670" y="127393"/>
                  </a:moveTo>
                  <a:lnTo>
                    <a:pt x="27877" y="127671"/>
                  </a:lnTo>
                  <a:lnTo>
                    <a:pt x="27670" y="127393"/>
                  </a:lnTo>
                  <a:close/>
                </a:path>
                <a:path w="212725" h="370205">
                  <a:moveTo>
                    <a:pt x="10458" y="126536"/>
                  </a:moveTo>
                  <a:lnTo>
                    <a:pt x="10357" y="127158"/>
                  </a:lnTo>
                  <a:lnTo>
                    <a:pt x="10812" y="127078"/>
                  </a:lnTo>
                  <a:lnTo>
                    <a:pt x="10458" y="126536"/>
                  </a:lnTo>
                  <a:close/>
                </a:path>
                <a:path w="212725" h="370205">
                  <a:moveTo>
                    <a:pt x="10720" y="124925"/>
                  </a:moveTo>
                  <a:lnTo>
                    <a:pt x="10458" y="126536"/>
                  </a:lnTo>
                  <a:lnTo>
                    <a:pt x="10812" y="127078"/>
                  </a:lnTo>
                  <a:lnTo>
                    <a:pt x="14277" y="126470"/>
                  </a:lnTo>
                  <a:lnTo>
                    <a:pt x="10720" y="124925"/>
                  </a:lnTo>
                  <a:close/>
                </a:path>
                <a:path w="212725" h="370205">
                  <a:moveTo>
                    <a:pt x="9892" y="124565"/>
                  </a:moveTo>
                  <a:lnTo>
                    <a:pt x="9456" y="125006"/>
                  </a:lnTo>
                  <a:lnTo>
                    <a:pt x="10458" y="126536"/>
                  </a:lnTo>
                  <a:lnTo>
                    <a:pt x="10720" y="124925"/>
                  </a:lnTo>
                  <a:lnTo>
                    <a:pt x="9892" y="124565"/>
                  </a:lnTo>
                  <a:close/>
                </a:path>
                <a:path w="212725" h="370205">
                  <a:moveTo>
                    <a:pt x="8879" y="124125"/>
                  </a:moveTo>
                  <a:lnTo>
                    <a:pt x="9456" y="125006"/>
                  </a:lnTo>
                  <a:lnTo>
                    <a:pt x="9892" y="124565"/>
                  </a:lnTo>
                  <a:lnTo>
                    <a:pt x="8879" y="124125"/>
                  </a:lnTo>
                  <a:close/>
                </a:path>
                <a:path w="212725" h="370205">
                  <a:moveTo>
                    <a:pt x="10953" y="123490"/>
                  </a:moveTo>
                  <a:lnTo>
                    <a:pt x="9892" y="124565"/>
                  </a:lnTo>
                  <a:lnTo>
                    <a:pt x="10720" y="124925"/>
                  </a:lnTo>
                  <a:lnTo>
                    <a:pt x="10953" y="123490"/>
                  </a:lnTo>
                  <a:close/>
                </a:path>
                <a:path w="212725" h="370205">
                  <a:moveTo>
                    <a:pt x="10326" y="124125"/>
                  </a:moveTo>
                  <a:lnTo>
                    <a:pt x="8879" y="124125"/>
                  </a:lnTo>
                  <a:lnTo>
                    <a:pt x="9892" y="124565"/>
                  </a:lnTo>
                  <a:lnTo>
                    <a:pt x="10326" y="124125"/>
                  </a:lnTo>
                  <a:close/>
                </a:path>
                <a:path w="212725" h="370205">
                  <a:moveTo>
                    <a:pt x="202369" y="73663"/>
                  </a:moveTo>
                  <a:lnTo>
                    <a:pt x="186533" y="73663"/>
                  </a:lnTo>
                  <a:lnTo>
                    <a:pt x="187806" y="103911"/>
                  </a:lnTo>
                  <a:lnTo>
                    <a:pt x="203969" y="103861"/>
                  </a:lnTo>
                  <a:lnTo>
                    <a:pt x="202369" y="73663"/>
                  </a:lnTo>
                  <a:close/>
                </a:path>
                <a:path w="212725" h="370205">
                  <a:moveTo>
                    <a:pt x="200826" y="49273"/>
                  </a:moveTo>
                  <a:lnTo>
                    <a:pt x="185210" y="49273"/>
                  </a:lnTo>
                  <a:lnTo>
                    <a:pt x="185228" y="49538"/>
                  </a:lnTo>
                  <a:lnTo>
                    <a:pt x="186537" y="73760"/>
                  </a:lnTo>
                  <a:lnTo>
                    <a:pt x="202369" y="73663"/>
                  </a:lnTo>
                  <a:lnTo>
                    <a:pt x="200826" y="49273"/>
                  </a:lnTo>
                  <a:close/>
                </a:path>
                <a:path w="212725" h="370205">
                  <a:moveTo>
                    <a:pt x="185219" y="49439"/>
                  </a:moveTo>
                  <a:close/>
                </a:path>
                <a:path w="212725" h="370205">
                  <a:moveTo>
                    <a:pt x="190899" y="30448"/>
                  </a:moveTo>
                  <a:lnTo>
                    <a:pt x="183540" y="30448"/>
                  </a:lnTo>
                  <a:lnTo>
                    <a:pt x="183669" y="31333"/>
                  </a:lnTo>
                  <a:lnTo>
                    <a:pt x="185219" y="49439"/>
                  </a:lnTo>
                  <a:lnTo>
                    <a:pt x="185210" y="49273"/>
                  </a:lnTo>
                  <a:lnTo>
                    <a:pt x="200826" y="49273"/>
                  </a:lnTo>
                  <a:lnTo>
                    <a:pt x="200675" y="47332"/>
                  </a:lnTo>
                  <a:lnTo>
                    <a:pt x="200348" y="44063"/>
                  </a:lnTo>
                  <a:lnTo>
                    <a:pt x="192592" y="33116"/>
                  </a:lnTo>
                  <a:lnTo>
                    <a:pt x="190899" y="30448"/>
                  </a:lnTo>
                  <a:close/>
                </a:path>
                <a:path w="212725" h="370205">
                  <a:moveTo>
                    <a:pt x="195103" y="10652"/>
                  </a:moveTo>
                  <a:lnTo>
                    <a:pt x="194930" y="10652"/>
                  </a:lnTo>
                  <a:lnTo>
                    <a:pt x="195821" y="15328"/>
                  </a:lnTo>
                  <a:lnTo>
                    <a:pt x="198690" y="28086"/>
                  </a:lnTo>
                  <a:lnTo>
                    <a:pt x="198838" y="29005"/>
                  </a:lnTo>
                  <a:lnTo>
                    <a:pt x="200348" y="44063"/>
                  </a:lnTo>
                  <a:lnTo>
                    <a:pt x="202664" y="47332"/>
                  </a:lnTo>
                  <a:lnTo>
                    <a:pt x="205891" y="47885"/>
                  </a:lnTo>
                  <a:lnTo>
                    <a:pt x="210418" y="44681"/>
                  </a:lnTo>
                  <a:lnTo>
                    <a:pt x="211056" y="41704"/>
                  </a:lnTo>
                  <a:lnTo>
                    <a:pt x="202497" y="27171"/>
                  </a:lnTo>
                  <a:lnTo>
                    <a:pt x="197311" y="16892"/>
                  </a:lnTo>
                  <a:lnTo>
                    <a:pt x="196910" y="16095"/>
                  </a:lnTo>
                  <a:lnTo>
                    <a:pt x="195103" y="10652"/>
                  </a:lnTo>
                  <a:close/>
                </a:path>
                <a:path w="212725" h="370205">
                  <a:moveTo>
                    <a:pt x="189450" y="95"/>
                  </a:moveTo>
                  <a:lnTo>
                    <a:pt x="185397" y="855"/>
                  </a:lnTo>
                  <a:lnTo>
                    <a:pt x="181411" y="1728"/>
                  </a:lnTo>
                  <a:lnTo>
                    <a:pt x="178879" y="5445"/>
                  </a:lnTo>
                  <a:lnTo>
                    <a:pt x="179675" y="10270"/>
                  </a:lnTo>
                  <a:lnTo>
                    <a:pt x="179919" y="10972"/>
                  </a:lnTo>
                  <a:lnTo>
                    <a:pt x="182196" y="15328"/>
                  </a:lnTo>
                  <a:lnTo>
                    <a:pt x="185475" y="21849"/>
                  </a:lnTo>
                  <a:lnTo>
                    <a:pt x="185788" y="22397"/>
                  </a:lnTo>
                  <a:lnTo>
                    <a:pt x="192592" y="33116"/>
                  </a:lnTo>
                  <a:lnTo>
                    <a:pt x="200348" y="44063"/>
                  </a:lnTo>
                  <a:lnTo>
                    <a:pt x="198838" y="29005"/>
                  </a:lnTo>
                  <a:lnTo>
                    <a:pt x="198690" y="28086"/>
                  </a:lnTo>
                  <a:lnTo>
                    <a:pt x="195706" y="14790"/>
                  </a:lnTo>
                  <a:lnTo>
                    <a:pt x="194185" y="6685"/>
                  </a:lnTo>
                  <a:lnTo>
                    <a:pt x="193300" y="2645"/>
                  </a:lnTo>
                  <a:lnTo>
                    <a:pt x="191388" y="1337"/>
                  </a:lnTo>
                  <a:lnTo>
                    <a:pt x="189450" y="95"/>
                  </a:lnTo>
                  <a:close/>
                </a:path>
                <a:path w="212725" h="370205">
                  <a:moveTo>
                    <a:pt x="183580" y="30903"/>
                  </a:moveTo>
                  <a:lnTo>
                    <a:pt x="183618" y="31333"/>
                  </a:lnTo>
                  <a:lnTo>
                    <a:pt x="183580" y="30903"/>
                  </a:lnTo>
                  <a:close/>
                </a:path>
                <a:path w="212725" h="370205">
                  <a:moveTo>
                    <a:pt x="183540" y="30448"/>
                  </a:moveTo>
                  <a:lnTo>
                    <a:pt x="183580" y="30903"/>
                  </a:lnTo>
                  <a:lnTo>
                    <a:pt x="183669" y="31333"/>
                  </a:lnTo>
                  <a:lnTo>
                    <a:pt x="183540" y="30448"/>
                  </a:lnTo>
                  <a:close/>
                </a:path>
                <a:path w="212725" h="370205">
                  <a:moveTo>
                    <a:pt x="179538" y="9535"/>
                  </a:moveTo>
                  <a:lnTo>
                    <a:pt x="180900" y="17990"/>
                  </a:lnTo>
                  <a:lnTo>
                    <a:pt x="183580" y="30903"/>
                  </a:lnTo>
                  <a:lnTo>
                    <a:pt x="183540" y="30448"/>
                  </a:lnTo>
                  <a:lnTo>
                    <a:pt x="190899" y="30448"/>
                  </a:lnTo>
                  <a:lnTo>
                    <a:pt x="185788" y="22397"/>
                  </a:lnTo>
                  <a:lnTo>
                    <a:pt x="185475" y="21849"/>
                  </a:lnTo>
                  <a:lnTo>
                    <a:pt x="181915" y="14790"/>
                  </a:lnTo>
                  <a:lnTo>
                    <a:pt x="179919" y="10972"/>
                  </a:lnTo>
                  <a:lnTo>
                    <a:pt x="179675" y="10270"/>
                  </a:lnTo>
                  <a:lnTo>
                    <a:pt x="179538" y="9535"/>
                  </a:lnTo>
                  <a:close/>
                </a:path>
                <a:path w="212725" h="370205">
                  <a:moveTo>
                    <a:pt x="202392" y="26993"/>
                  </a:moveTo>
                  <a:lnTo>
                    <a:pt x="202482" y="27171"/>
                  </a:lnTo>
                  <a:lnTo>
                    <a:pt x="202392" y="26993"/>
                  </a:lnTo>
                  <a:close/>
                </a:path>
                <a:path w="212725" h="370205">
                  <a:moveTo>
                    <a:pt x="202313" y="26835"/>
                  </a:moveTo>
                  <a:lnTo>
                    <a:pt x="202392" y="26993"/>
                  </a:lnTo>
                  <a:lnTo>
                    <a:pt x="202313" y="26835"/>
                  </a:lnTo>
                  <a:close/>
                </a:path>
                <a:path w="212725" h="370205">
                  <a:moveTo>
                    <a:pt x="196910" y="16095"/>
                  </a:moveTo>
                  <a:lnTo>
                    <a:pt x="197246" y="16892"/>
                  </a:lnTo>
                  <a:lnTo>
                    <a:pt x="197105" y="16483"/>
                  </a:lnTo>
                  <a:lnTo>
                    <a:pt x="196910" y="16095"/>
                  </a:lnTo>
                  <a:close/>
                </a:path>
                <a:path w="212725" h="370205">
                  <a:moveTo>
                    <a:pt x="197105" y="16483"/>
                  </a:moveTo>
                  <a:lnTo>
                    <a:pt x="197246" y="16892"/>
                  </a:lnTo>
                  <a:lnTo>
                    <a:pt x="197105" y="16483"/>
                  </a:lnTo>
                  <a:close/>
                </a:path>
                <a:path w="212725" h="370205">
                  <a:moveTo>
                    <a:pt x="196972" y="16095"/>
                  </a:moveTo>
                  <a:lnTo>
                    <a:pt x="197105" y="16483"/>
                  </a:lnTo>
                  <a:lnTo>
                    <a:pt x="196972" y="16095"/>
                  </a:lnTo>
                  <a:close/>
                </a:path>
                <a:path w="212725" h="370205">
                  <a:moveTo>
                    <a:pt x="182147" y="15234"/>
                  </a:moveTo>
                  <a:close/>
                </a:path>
                <a:path w="212725" h="370205">
                  <a:moveTo>
                    <a:pt x="182147" y="15234"/>
                  </a:moveTo>
                  <a:close/>
                </a:path>
                <a:path w="212725" h="370205">
                  <a:moveTo>
                    <a:pt x="195738" y="14959"/>
                  </a:moveTo>
                  <a:close/>
                </a:path>
                <a:path w="212725" h="370205">
                  <a:moveTo>
                    <a:pt x="195706" y="14790"/>
                  </a:moveTo>
                  <a:lnTo>
                    <a:pt x="195738" y="14959"/>
                  </a:lnTo>
                  <a:lnTo>
                    <a:pt x="195706" y="14790"/>
                  </a:lnTo>
                  <a:close/>
                </a:path>
                <a:path w="212725" h="370205">
                  <a:moveTo>
                    <a:pt x="194840" y="9889"/>
                  </a:moveTo>
                  <a:lnTo>
                    <a:pt x="194930" y="10652"/>
                  </a:lnTo>
                  <a:lnTo>
                    <a:pt x="194840" y="9889"/>
                  </a:lnTo>
                  <a:close/>
                </a:path>
                <a:path w="212725" h="370205">
                  <a:moveTo>
                    <a:pt x="194840" y="9889"/>
                  </a:moveTo>
                  <a:lnTo>
                    <a:pt x="195055" y="10652"/>
                  </a:lnTo>
                  <a:lnTo>
                    <a:pt x="194971" y="10270"/>
                  </a:lnTo>
                  <a:lnTo>
                    <a:pt x="194840" y="9889"/>
                  </a:lnTo>
                  <a:close/>
                </a:path>
                <a:path w="212725" h="370205">
                  <a:moveTo>
                    <a:pt x="194971" y="10270"/>
                  </a:moveTo>
                  <a:lnTo>
                    <a:pt x="195055" y="10652"/>
                  </a:lnTo>
                  <a:lnTo>
                    <a:pt x="194971" y="10270"/>
                  </a:lnTo>
                  <a:close/>
                </a:path>
                <a:path w="212725" h="370205">
                  <a:moveTo>
                    <a:pt x="194888" y="9889"/>
                  </a:moveTo>
                  <a:lnTo>
                    <a:pt x="194971" y="10270"/>
                  </a:lnTo>
                  <a:lnTo>
                    <a:pt x="194888" y="9889"/>
                  </a:lnTo>
                  <a:close/>
                </a:path>
                <a:path w="212725" h="370205">
                  <a:moveTo>
                    <a:pt x="194185" y="6685"/>
                  </a:moveTo>
                  <a:lnTo>
                    <a:pt x="194787" y="9889"/>
                  </a:lnTo>
                  <a:lnTo>
                    <a:pt x="194185" y="6685"/>
                  </a:lnTo>
                  <a:close/>
                </a:path>
                <a:path w="212725" h="370205">
                  <a:moveTo>
                    <a:pt x="185397" y="855"/>
                  </a:moveTo>
                  <a:lnTo>
                    <a:pt x="181448" y="1595"/>
                  </a:lnTo>
                  <a:lnTo>
                    <a:pt x="178781" y="5494"/>
                  </a:lnTo>
                  <a:lnTo>
                    <a:pt x="179538" y="9535"/>
                  </a:lnTo>
                  <a:lnTo>
                    <a:pt x="178879" y="5445"/>
                  </a:lnTo>
                  <a:lnTo>
                    <a:pt x="181411" y="1728"/>
                  </a:lnTo>
                  <a:lnTo>
                    <a:pt x="185397" y="855"/>
                  </a:lnTo>
                  <a:close/>
                </a:path>
                <a:path w="212725" h="370205">
                  <a:moveTo>
                    <a:pt x="193300" y="2645"/>
                  </a:moveTo>
                  <a:lnTo>
                    <a:pt x="194185" y="6685"/>
                  </a:lnTo>
                  <a:lnTo>
                    <a:pt x="193446" y="2745"/>
                  </a:lnTo>
                  <a:lnTo>
                    <a:pt x="193300" y="2645"/>
                  </a:lnTo>
                  <a:close/>
                </a:path>
                <a:path w="212725" h="370205">
                  <a:moveTo>
                    <a:pt x="191388" y="1337"/>
                  </a:moveTo>
                  <a:lnTo>
                    <a:pt x="193300" y="2645"/>
                  </a:lnTo>
                  <a:lnTo>
                    <a:pt x="191388" y="1337"/>
                  </a:lnTo>
                  <a:close/>
                </a:path>
                <a:path w="212725" h="370205">
                  <a:moveTo>
                    <a:pt x="189548" y="77"/>
                  </a:moveTo>
                  <a:lnTo>
                    <a:pt x="191388" y="1337"/>
                  </a:lnTo>
                  <a:lnTo>
                    <a:pt x="189548" y="77"/>
                  </a:lnTo>
                  <a:close/>
                </a:path>
                <a:path w="212725" h="370205">
                  <a:moveTo>
                    <a:pt x="189301" y="0"/>
                  </a:moveTo>
                  <a:lnTo>
                    <a:pt x="185397" y="855"/>
                  </a:lnTo>
                  <a:lnTo>
                    <a:pt x="189450" y="95"/>
                  </a:lnTo>
                  <a:lnTo>
                    <a:pt x="1893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3323" y="2307267"/>
              <a:ext cx="505584" cy="4779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692" y="1883204"/>
              <a:ext cx="692133" cy="5262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8109" y="1542314"/>
              <a:ext cx="1059658" cy="553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5300" y="320675"/>
            <a:ext cx="4677154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spc="-9" dirty="0">
                <a:latin typeface="Calibri"/>
                <a:cs typeface="Calibri"/>
              </a:rPr>
              <a:t>How</a:t>
            </a:r>
            <a:r>
              <a:rPr sz="2729" spc="-4" dirty="0">
                <a:latin typeface="Calibri"/>
                <a:cs typeface="Calibri"/>
              </a:rPr>
              <a:t> </a:t>
            </a:r>
            <a:r>
              <a:rPr sz="2729" spc="-17" dirty="0">
                <a:latin typeface="Calibri"/>
                <a:cs typeface="Calibri"/>
              </a:rPr>
              <a:t>to</a:t>
            </a:r>
            <a:r>
              <a:rPr sz="2729" spc="-9" dirty="0">
                <a:latin typeface="Calibri"/>
                <a:cs typeface="Calibri"/>
              </a:rPr>
              <a:t> reduce </a:t>
            </a:r>
            <a:r>
              <a:rPr sz="2729" spc="-4" dirty="0">
                <a:latin typeface="Calibri"/>
                <a:cs typeface="Calibri"/>
              </a:rPr>
              <a:t>Model</a:t>
            </a:r>
            <a:r>
              <a:rPr sz="2729" dirty="0">
                <a:latin typeface="Calibri"/>
                <a:cs typeface="Calibri"/>
              </a:rPr>
              <a:t> </a:t>
            </a:r>
            <a:r>
              <a:rPr sz="2729" spc="-4" dirty="0">
                <a:latin typeface="Calibri"/>
                <a:cs typeface="Calibri"/>
              </a:rPr>
              <a:t>High </a:t>
            </a:r>
            <a:r>
              <a:rPr sz="2729" spc="-4" dirty="0"/>
              <a:t>Bias</a:t>
            </a:r>
            <a:r>
              <a:rPr sz="2729" spc="-12" dirty="0"/>
              <a:t> </a:t>
            </a:r>
            <a:r>
              <a:rPr sz="2729" dirty="0"/>
              <a:t>?</a:t>
            </a:r>
            <a:endParaRPr sz="2729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0799" y="5328639"/>
            <a:ext cx="115511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4676" y="1329430"/>
            <a:ext cx="3258467" cy="198954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4037" indent="-283535">
              <a:spcBef>
                <a:spcPts val="83"/>
              </a:spcBef>
              <a:buFont typeface="Arial"/>
              <a:buChar char="•"/>
              <a:tabLst>
                <a:tab pos="293512" algn="l"/>
                <a:tab pos="294037" algn="l"/>
              </a:tabLst>
            </a:pPr>
            <a:r>
              <a:rPr sz="2646" spc="9" dirty="0">
                <a:latin typeface="Calibri"/>
                <a:cs typeface="Calibri"/>
              </a:rPr>
              <a:t>E.g.</a:t>
            </a:r>
            <a:endParaRPr sz="2646">
              <a:latin typeface="Calibri"/>
              <a:cs typeface="Calibri"/>
            </a:endParaRPr>
          </a:p>
          <a:p>
            <a:pPr>
              <a:spcBef>
                <a:spcPts val="12"/>
              </a:spcBef>
              <a:buFont typeface="Arial"/>
              <a:buChar char="•"/>
            </a:pPr>
            <a:endParaRPr sz="3556">
              <a:latin typeface="Calibri"/>
              <a:cs typeface="Calibri"/>
            </a:endParaRPr>
          </a:p>
          <a:p>
            <a:pPr marL="624829" lvl="1" indent="-236280">
              <a:buChar char="-"/>
              <a:tabLst>
                <a:tab pos="624303" algn="l"/>
                <a:tab pos="624829" algn="l"/>
              </a:tabLst>
            </a:pPr>
            <a:r>
              <a:rPr sz="1985" spc="-4" dirty="0">
                <a:latin typeface="Calibri"/>
                <a:cs typeface="Calibri"/>
              </a:rPr>
              <a:t>Get</a:t>
            </a:r>
            <a:r>
              <a:rPr sz="1985" spc="-25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additional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features</a:t>
            </a:r>
            <a:endParaRPr sz="1985">
              <a:latin typeface="Calibri"/>
              <a:cs typeface="Calibri"/>
            </a:endParaRPr>
          </a:p>
          <a:p>
            <a:pPr lvl="1">
              <a:spcBef>
                <a:spcPts val="33"/>
              </a:spcBef>
              <a:buFont typeface="Calibri"/>
              <a:buChar char="-"/>
            </a:pPr>
            <a:endParaRPr sz="2688">
              <a:latin typeface="Calibri"/>
              <a:cs typeface="Calibri"/>
            </a:endParaRPr>
          </a:p>
          <a:p>
            <a:pPr marL="624829" lvl="1" indent="-236280">
              <a:buChar char="-"/>
              <a:tabLst>
                <a:tab pos="624303" algn="l"/>
                <a:tab pos="624829" algn="l"/>
              </a:tabLst>
            </a:pPr>
            <a:r>
              <a:rPr sz="1985" spc="-37" dirty="0">
                <a:latin typeface="Calibri"/>
                <a:cs typeface="Calibri"/>
              </a:rPr>
              <a:t>Try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more complex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learner</a:t>
            </a:r>
            <a:endParaRPr sz="198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b="1" dirty="0"/>
              <a:t>Logistic Regression</a:t>
            </a:r>
            <a:endParaRPr sz="441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5100" y="434340"/>
                <a:ext cx="9744945" cy="449072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b="1" dirty="0"/>
                  <a:t>Setup: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m-dimensional binary vector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it could be the pixels in a binary image.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target values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will also be binary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but our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will actually be a real value </a:t>
                </a:r>
                <a:r>
                  <a:rPr lang="en-US" dirty="0"/>
                  <a:t>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can apply a threshold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dirty="0"/>
                  <a:t> later to get a class assignment to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target class could be “cat”. The data are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images and labels,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cat image,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 cat.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output of our model, as being the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/>
                  <a:t> that the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cat.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5100" y="434340"/>
                <a:ext cx="9744945" cy="4490720"/>
              </a:xfrm>
              <a:prstGeom prst="rect">
                <a:avLst/>
              </a:prstGeom>
              <a:blipFill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45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A878F-19F8-4BC1-8F1A-0B4608B7C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0" y="646840"/>
            <a:ext cx="1722167" cy="1502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19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11"/>
    </mc:Choice>
    <mc:Fallback xmlns="">
      <p:transition spd="slow" advTm="211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0"/>
            <a:ext cx="978293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Is the probability that the output should be “cat”.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can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logistic function: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46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100" y="945257"/>
            <a:ext cx="20210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778" y="3449671"/>
            <a:ext cx="2688261" cy="1789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DA511-B9AD-4450-88CB-605F90B70478}"/>
                  </a:ext>
                </a:extLst>
              </p:cNvPr>
              <p:cNvSpPr txBox="1"/>
              <p:nvPr/>
            </p:nvSpPr>
            <p:spPr>
              <a:xfrm>
                <a:off x="6386031" y="4782101"/>
                <a:ext cx="394723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DA511-B9AD-4450-88CB-605F90B7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31" y="4782101"/>
                <a:ext cx="394723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5A25C-ACA9-4A5E-BCAC-078C6FE42DC3}"/>
                  </a:ext>
                </a:extLst>
              </p:cNvPr>
              <p:cNvSpPr txBox="1"/>
              <p:nvPr/>
            </p:nvSpPr>
            <p:spPr>
              <a:xfrm>
                <a:off x="4789876" y="3163539"/>
                <a:ext cx="765914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5A25C-ACA9-4A5E-BCAC-078C6FE4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76" y="3163539"/>
                <a:ext cx="765914" cy="397801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0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64"/>
    </mc:Choice>
    <mc:Fallback xmlns="">
      <p:transition spd="slow" advTm="113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240"/>
            <a:ext cx="9787314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Notice that the output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0.5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&gt;0.5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So</a:t>
                </a:r>
                <a:r>
                  <a:rPr lang="en-US" b="1" i="1" dirty="0"/>
                  <a:t> </a:t>
                </a:r>
                <a:r>
                  <a:rPr lang="en-US" dirty="0"/>
                  <a:t>choosing a threshold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gives the output  </a:t>
                </a:r>
                <a:br>
                  <a:rPr lang="en-US" dirty="0"/>
                </a:br>
                <a:r>
                  <a:rPr lang="en-US" dirty="0"/>
                  <a:t>of the linear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88" y="980698"/>
            <a:ext cx="24782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055" y="3447808"/>
            <a:ext cx="2688261" cy="1789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25"/>
    </mc:Choice>
    <mc:Fallback xmlns="">
      <p:transition spd="slow" advTm="73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31419"/>
            <a:ext cx="9778548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Notice that the output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0.8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&gt;0.8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So</a:t>
                </a:r>
                <a:r>
                  <a:rPr lang="en-US" b="1" i="1" dirty="0"/>
                  <a:t> </a:t>
                </a:r>
                <a:r>
                  <a:rPr lang="en-US" dirty="0"/>
                  <a:t>choosing a threshold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dirty="0"/>
                  <a:t> gives the output  </a:t>
                </a:r>
                <a:br>
                  <a:rPr lang="en-US" dirty="0"/>
                </a:br>
                <a:r>
                  <a:rPr lang="en-US" dirty="0"/>
                  <a:t>of the linear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88" y="980698"/>
            <a:ext cx="24782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055" y="3447808"/>
            <a:ext cx="2688261" cy="17893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F4690D-A3A0-40C3-BE06-A8FEAE405DEA}"/>
              </a:ext>
            </a:extLst>
          </p:cNvPr>
          <p:cNvSpPr/>
          <p:nvPr/>
        </p:nvSpPr>
        <p:spPr>
          <a:xfrm>
            <a:off x="6302022" y="2693635"/>
            <a:ext cx="336034" cy="8505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BCBA3-5A98-433B-8F42-F1894087AEBD}"/>
              </a:ext>
            </a:extLst>
          </p:cNvPr>
          <p:cNvCxnSpPr>
            <a:cxnSpLocks/>
          </p:cNvCxnSpPr>
          <p:nvPr/>
        </p:nvCxnSpPr>
        <p:spPr>
          <a:xfrm>
            <a:off x="7982187" y="3843373"/>
            <a:ext cx="25202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21387B-141D-41CA-891D-385BC4C413FA}"/>
              </a:ext>
            </a:extLst>
          </p:cNvPr>
          <p:cNvCxnSpPr>
            <a:cxnSpLocks/>
          </p:cNvCxnSpPr>
          <p:nvPr/>
        </p:nvCxnSpPr>
        <p:spPr>
          <a:xfrm>
            <a:off x="8234210" y="3843373"/>
            <a:ext cx="0" cy="1176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07A48-D1F7-461D-A09C-D5639797EBA3}"/>
              </a:ext>
            </a:extLst>
          </p:cNvPr>
          <p:cNvSpPr txBox="1"/>
          <p:nvPr/>
        </p:nvSpPr>
        <p:spPr>
          <a:xfrm>
            <a:off x="7545769" y="3673716"/>
            <a:ext cx="505267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0.8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5D16B8-E0C3-4131-8EBA-49A9DD1EB2DD}"/>
              </a:ext>
            </a:extLst>
          </p:cNvPr>
          <p:cNvCxnSpPr>
            <a:cxnSpLocks/>
          </p:cNvCxnSpPr>
          <p:nvPr/>
        </p:nvCxnSpPr>
        <p:spPr>
          <a:xfrm>
            <a:off x="8234210" y="3278057"/>
            <a:ext cx="0" cy="481308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F2579-5ADC-4B1D-BE9A-25B00F1EF92E}"/>
                  </a:ext>
                </a:extLst>
              </p:cNvPr>
              <p:cNvSpPr txBox="1"/>
              <p:nvPr/>
            </p:nvSpPr>
            <p:spPr>
              <a:xfrm>
                <a:off x="8027221" y="2953947"/>
                <a:ext cx="387670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F2579-5ADC-4B1D-BE9A-25B00F1E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221" y="2953947"/>
                <a:ext cx="387670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1E660-1C4D-4EF7-B1EE-C049BFFF94B4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>
          <a:xfrm flipH="1" flipV="1">
            <a:off x="6638056" y="3118885"/>
            <a:ext cx="1389165" cy="33963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D13DD2-3FB6-4254-B8DE-788A6F8D57C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70038" y="3838654"/>
            <a:ext cx="1075731" cy="33963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788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9"/>
    </mc:Choice>
    <mc:Fallback xmlns="">
      <p:transition spd="slow" advTm="19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  <p:bldP spid="7" grpId="0" animBg="1"/>
      <p:bldP spid="10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0"/>
            <a:ext cx="978293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Loss for 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735071"/>
                <a:ext cx="9492921" cy="4620448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could use e.g. the squared loss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there are more natural (and effective) choices.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Its based on our assumption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the probability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is in the target class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Under this assumption, we can compute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probability of correct classification</a:t>
                </a:r>
                <a:r>
                  <a:rPr lang="en-US" dirty="0"/>
                  <a:t>, and maximize that.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probability of correct classification (for one input)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=1       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rue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positive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probability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      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negative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probability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Which we can turn into a simple expression as: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+ (1−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735071"/>
                <a:ext cx="9492921" cy="4620448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0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05"/>
    </mc:Choice>
    <mc:Fallback xmlns="">
      <p:transition spd="slow" advTm="1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b="1" dirty="0"/>
                  <a:t>Generative:</a:t>
                </a:r>
              </a:p>
              <a:p>
                <a:pPr marL="315039" indent="-315039"/>
                <a:r>
                  <a:rPr lang="en-US" dirty="0"/>
                  <a:t>Compute a model of the full joint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15039" indent="-315039"/>
                <a:r>
                  <a:rPr lang="en-US" dirty="0"/>
                  <a:t>Allow you to “generate” new synthetic data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Discriminative: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762C3714-2E37-4CE9-8ED5-FDE57BE28CCF}"/>
              </a:ext>
            </a:extLst>
          </p:cNvPr>
          <p:cNvSpPr txBox="1">
            <a:spLocks/>
          </p:cNvSpPr>
          <p:nvPr/>
        </p:nvSpPr>
        <p:spPr>
          <a:xfrm>
            <a:off x="698500" y="0"/>
            <a:ext cx="9776292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969" dirty="0"/>
              <a:t>Generative vs. 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26294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18"/>
    </mc:Choice>
    <mc:Fallback xmlns="">
      <p:transition spd="slow" advTm="5421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-21084"/>
            <a:ext cx="987497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Cross-Entropy Loss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3700" y="525051"/>
                <a:ext cx="9492921" cy="4620448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We can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</m:sub>
                    </m:sSub>
                  </m:oMath>
                </a14:m>
                <a:r>
                  <a:rPr lang="en-US" sz="2000" dirty="0"/>
                  <a:t> as the loss for each observation: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−(1− 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We could sum this over all observations and minimize it to maximize the algorithm’s overall accuracy. This is sometimes done and may give good results.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But much more commonly we use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the negative log of the probability of a correct result:</a:t>
                </a:r>
                <a:endParaRPr lang="en-US" sz="2000" dirty="0"/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This is called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Cross-Entropy Loss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observations):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Cross entropy loss in this case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the negative log probability that every label is correct  </a:t>
                </a:r>
                <a:r>
                  <a:rPr lang="en-US" dirty="0"/>
                  <a:t>- since label errors are independent, we should multiply them to get the overall probability that everything is correct. Taking logs turns this product into a sum.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3700" y="525051"/>
                <a:ext cx="9492921" cy="4620448"/>
              </a:xfrm>
              <a:prstGeom prst="rect">
                <a:avLst/>
              </a:prstGeom>
              <a:blipFill>
                <a:blip r:embed="rId3"/>
                <a:stretch>
                  <a:fillRect l="-835" r="-835" b="-13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5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96"/>
    </mc:Choice>
    <mc:Fallback xmlns="">
      <p:transition spd="slow" advTm="161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987059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Cross-Entropy Loss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53435" y="760975"/>
                <a:ext cx="9492921" cy="4384523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More generally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Cross-Entropy Loss</a:t>
                </a:r>
                <a:r>
                  <a:rPr lang="en-US" dirty="0"/>
                  <a:t> compares a target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(now a vector over the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still the observation number) with a model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Its straightforward to show that the loss is minimized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i.e. the predicted probability should match the observed probabilities of the labels on the data.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3435" y="760975"/>
                <a:ext cx="9492921" cy="4384523"/>
              </a:xfrm>
              <a:prstGeom prst="rect">
                <a:avLst/>
              </a:prstGeom>
              <a:blipFill>
                <a:blip r:embed="rId4"/>
                <a:stretch>
                  <a:fillRect l="-835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51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4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02"/>
    </mc:Choice>
    <mc:Fallback xmlns="">
      <p:transition spd="slow" advTm="355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08100" y="31419"/>
            <a:ext cx="9778548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Is there something special about the logistic function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or would any other “sigmoid” function work? 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3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52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71" y="945257"/>
            <a:ext cx="2688261" cy="17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78"/>
    </mc:Choice>
    <mc:Fallback xmlns="">
      <p:transition spd="slow" advTm="5187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231900" y="31419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Regressions !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>
                  <a:spcBef>
                    <a:spcPts val="1323"/>
                  </a:spcBef>
                </a:pPr>
                <a:r>
                  <a:rPr lang="en-US" dirty="0"/>
                  <a:t>Prediction functions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23165" lvl="1" indent="-315039">
                  <a:spcBef>
                    <a:spcPts val="1323"/>
                  </a:spcBef>
                </a:pPr>
                <a:r>
                  <a:rPr lang="en-US" dirty="0"/>
                  <a:t>Linear regression: predict a real value, loss = squared loss. </a:t>
                </a:r>
              </a:p>
              <a:p>
                <a:pPr marL="1323165" lvl="1" indent="-315039">
                  <a:spcBef>
                    <a:spcPts val="1323"/>
                  </a:spcBef>
                </a:pPr>
                <a:r>
                  <a:rPr lang="en-US" dirty="0"/>
                  <a:t>Logistic regression: predict a binary target, loss = cross-entropy loss.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3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5175F-2940-4CBC-846D-03FE0ED3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2886079"/>
            <a:ext cx="3598747" cy="349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FAC95-CE75-4C30-8FAD-E56CFC40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719" y="2854964"/>
            <a:ext cx="3314077" cy="22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1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68275"/>
            <a:ext cx="7690746" cy="787576"/>
          </a:xfrm>
        </p:spPr>
        <p:txBody>
          <a:bodyPr/>
          <a:lstStyle/>
          <a:p>
            <a:pPr algn="l"/>
            <a:r>
              <a:rPr lang="en-US" sz="3969" b="1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484" y="723192"/>
                <a:ext cx="8632838" cy="520338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rgbClr val="0070C0"/>
                    </a:solidFill>
                  </a:rPr>
                  <a:t>statistical estimate </a:t>
                </a:r>
                <a:r>
                  <a:rPr lang="en-US" dirty="0"/>
                  <a:t>of a true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Because of this, its subject to bias and variance: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Bias: </a:t>
                </a:r>
                <a:r>
                  <a:rPr lang="en-US" dirty="0"/>
                  <a:t>if we train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on different datasets D, bias at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expected difference between their predictions and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i.e.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The expectation is taken over the training datasets D used to train each model,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prediction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Variance: </a:t>
                </a:r>
                <a:r>
                  <a:rPr lang="en-US" dirty="0"/>
                  <a:t>if we train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over different datasets D, variance is the variance of the predictions: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𝑉𝑎𝑟𝑖𝑎𝑛𝑐𝑒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484" y="723192"/>
                <a:ext cx="8632838" cy="5203383"/>
              </a:xfrm>
              <a:blipFill>
                <a:blip r:embed="rId2"/>
                <a:stretch>
                  <a:fillRect l="-1059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92075"/>
            <a:ext cx="8944868" cy="787576"/>
          </a:xfrm>
        </p:spPr>
        <p:txBody>
          <a:bodyPr/>
          <a:lstStyle/>
          <a:p>
            <a:pPr algn="l"/>
            <a:r>
              <a:rPr lang="en-US" sz="3969" dirty="0"/>
              <a:t>Aside: 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461" y="723192"/>
                <a:ext cx="8872861" cy="520338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 expected value tells us what we expect to see if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distribution. </a:t>
                </a:r>
              </a:p>
              <a:p>
                <a:pPr>
                  <a:buNone/>
                </a:pPr>
                <a:r>
                  <a:rPr lang="en-US" dirty="0"/>
                  <a:t>Finite case (m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Continuous case (n-dimensional)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61" y="723192"/>
                <a:ext cx="8872861" cy="5203383"/>
              </a:xfrm>
              <a:blipFill>
                <a:blip r:embed="rId2"/>
                <a:stretch>
                  <a:fillRect l="-96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99" y="164101"/>
            <a:ext cx="9016875" cy="787576"/>
          </a:xfrm>
        </p:spPr>
        <p:txBody>
          <a:bodyPr/>
          <a:lstStyle/>
          <a:p>
            <a:pPr algn="l"/>
            <a:r>
              <a:rPr lang="en-US" sz="3969" dirty="0"/>
              <a:t>Bias-Variance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51" y="763785"/>
                <a:ext cx="9296901" cy="486267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/>
                  <a:t>For squared-loss problems the total squared error decomposes into bias and variance:</a:t>
                </a:r>
                <a:br>
                  <a:rPr lang="en-US" sz="2000" dirty="0"/>
                </a:br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𝐵𝑖𝑎𝑠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−    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sz="1985" dirty="0"/>
              </a:p>
              <a:p>
                <a:pPr>
                  <a:buNone/>
                </a:pPr>
                <a:endParaRPr lang="en-US" sz="1985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51" y="763785"/>
                <a:ext cx="9296901" cy="4862674"/>
              </a:xfrm>
              <a:blipFill>
                <a:blip r:embed="rId2"/>
                <a:stretch>
                  <a:fillRect l="-656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91BC1E69-DF94-4D7C-A2DD-B96C8C838B62}"/>
              </a:ext>
            </a:extLst>
          </p:cNvPr>
          <p:cNvSpPr/>
          <p:nvPr/>
        </p:nvSpPr>
        <p:spPr>
          <a:xfrm rot="16200000">
            <a:off x="3640842" y="2076991"/>
            <a:ext cx="236621" cy="1329782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93D2165-C569-4545-82CB-5259A4782FE8}"/>
              </a:ext>
            </a:extLst>
          </p:cNvPr>
          <p:cNvSpPr/>
          <p:nvPr/>
        </p:nvSpPr>
        <p:spPr>
          <a:xfrm rot="16200000">
            <a:off x="4754559" y="2451581"/>
            <a:ext cx="232022" cy="60757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3D87-2F78-4254-AB24-71E08968B7A7}"/>
              </a:ext>
            </a:extLst>
          </p:cNvPr>
          <p:cNvSpPr txBox="1"/>
          <p:nvPr/>
        </p:nvSpPr>
        <p:spPr>
          <a:xfrm>
            <a:off x="3078802" y="2782897"/>
            <a:ext cx="1462580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Variance</a:t>
            </a:r>
            <a:br>
              <a:rPr lang="en-US" sz="1985" dirty="0"/>
            </a:br>
            <a:r>
              <a:rPr lang="en-US" sz="1985" dirty="0"/>
              <a:t>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C1440-C99B-484F-BC14-BAC88A8D7A8A}"/>
              </a:ext>
            </a:extLst>
          </p:cNvPr>
          <p:cNvSpPr txBox="1"/>
          <p:nvPr/>
        </p:nvSpPr>
        <p:spPr>
          <a:xfrm>
            <a:off x="4605526" y="2791214"/>
            <a:ext cx="1462580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Bias</a:t>
            </a:r>
            <a:br>
              <a:rPr lang="en-US" sz="1985" dirty="0"/>
            </a:br>
            <a:r>
              <a:rPr lang="en-US" sz="1985" dirty="0"/>
              <a:t>contribution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53ECC4-6A28-4FAF-8B8E-8CCF1F003895}"/>
              </a:ext>
            </a:extLst>
          </p:cNvPr>
          <p:cNvSpPr/>
          <p:nvPr/>
        </p:nvSpPr>
        <p:spPr>
          <a:xfrm rot="16200000" flipH="1">
            <a:off x="3249426" y="2697084"/>
            <a:ext cx="232409" cy="151656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A9FCC0A-581A-421E-BDE2-EFEFDEAADC58}"/>
              </a:ext>
            </a:extLst>
          </p:cNvPr>
          <p:cNvSpPr/>
          <p:nvPr/>
        </p:nvSpPr>
        <p:spPr>
          <a:xfrm rot="16200000" flipH="1">
            <a:off x="4888613" y="3176444"/>
            <a:ext cx="248004" cy="563703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F27B99E-07EF-42E0-95A1-224C7ABF6B88}"/>
              </a:ext>
            </a:extLst>
          </p:cNvPr>
          <p:cNvSpPr/>
          <p:nvPr/>
        </p:nvSpPr>
        <p:spPr>
          <a:xfrm rot="16200000">
            <a:off x="3259014" y="3446971"/>
            <a:ext cx="261336" cy="1468462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6678BFD-A345-4A29-A4CA-C84CE0575912}"/>
              </a:ext>
            </a:extLst>
          </p:cNvPr>
          <p:cNvSpPr/>
          <p:nvPr/>
        </p:nvSpPr>
        <p:spPr>
          <a:xfrm rot="16200000">
            <a:off x="4867697" y="3845217"/>
            <a:ext cx="286836" cy="563707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DB73EB-DD9F-4F94-8211-7864E1DED1C2}"/>
              </a:ext>
            </a:extLst>
          </p:cNvPr>
          <p:cNvCxnSpPr/>
          <p:nvPr/>
        </p:nvCxnSpPr>
        <p:spPr>
          <a:xfrm flipV="1">
            <a:off x="6581786" y="3583366"/>
            <a:ext cx="1344130" cy="46716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62C8B-A4EE-46BB-8854-A1D26F7FD8AE}"/>
              </a:ext>
            </a:extLst>
          </p:cNvPr>
          <p:cNvCxnSpPr>
            <a:cxnSpLocks/>
          </p:cNvCxnSpPr>
          <p:nvPr/>
        </p:nvCxnSpPr>
        <p:spPr>
          <a:xfrm flipH="1" flipV="1">
            <a:off x="5071502" y="2023752"/>
            <a:ext cx="1308171" cy="454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67E5E6-289E-45C0-AA25-B3AE5BF11A2B}"/>
              </a:ext>
            </a:extLst>
          </p:cNvPr>
          <p:cNvCxnSpPr>
            <a:cxnSpLocks/>
          </p:cNvCxnSpPr>
          <p:nvPr/>
        </p:nvCxnSpPr>
        <p:spPr>
          <a:xfrm flipH="1" flipV="1">
            <a:off x="5637546" y="2011140"/>
            <a:ext cx="742125" cy="467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9D9D7-2E80-4B76-8C97-B0716FE7BBCE}"/>
                  </a:ext>
                </a:extLst>
              </p:cNvPr>
              <p:cNvSpPr txBox="1"/>
              <p:nvPr/>
            </p:nvSpPr>
            <p:spPr>
              <a:xfrm>
                <a:off x="6379671" y="2182665"/>
                <a:ext cx="2510944" cy="720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85" dirty="0">
                    <a:solidFill>
                      <a:srgbClr val="C00000"/>
                    </a:solidFill>
                  </a:rPr>
                  <a:t>Expected values (by </a:t>
                </a:r>
                <a:r>
                  <a:rPr lang="en-US" sz="1985" i="1" dirty="0">
                    <a:solidFill>
                      <a:srgbClr val="C00000"/>
                    </a:solidFill>
                  </a:rPr>
                  <a:t>D</a:t>
                </a:r>
                <a:r>
                  <a:rPr lang="en-US" sz="1985" dirty="0">
                    <a:solidFill>
                      <a:srgbClr val="C00000"/>
                    </a:solidFill>
                  </a:rPr>
                  <a:t>)</a:t>
                </a:r>
                <a:br>
                  <a:rPr lang="en-US" sz="1985" dirty="0">
                    <a:solidFill>
                      <a:srgbClr val="C00000"/>
                    </a:solidFill>
                  </a:rPr>
                </a:br>
                <a:r>
                  <a:rPr lang="en-US" sz="1985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985" dirty="0">
                    <a:solidFill>
                      <a:srgbClr val="C00000"/>
                    </a:solidFill>
                  </a:rPr>
                  <a:t>, so constant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9D9D7-2E80-4B76-8C97-B0716FE7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71" y="2182665"/>
                <a:ext cx="2510944" cy="720518"/>
              </a:xfrm>
              <a:prstGeom prst="rect">
                <a:avLst/>
              </a:prstGeom>
              <a:blipFill>
                <a:blip r:embed="rId3"/>
                <a:stretch>
                  <a:fillRect l="-2433" t="-3390" r="-146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CB0CE60-5771-4EBA-839B-8669E16B3658}"/>
              </a:ext>
            </a:extLst>
          </p:cNvPr>
          <p:cNvSpPr/>
          <p:nvPr/>
        </p:nvSpPr>
        <p:spPr>
          <a:xfrm>
            <a:off x="3963289" y="1687306"/>
            <a:ext cx="1295683" cy="336446"/>
          </a:xfrm>
          <a:prstGeom prst="rect">
            <a:avLst/>
          </a:prstGeom>
          <a:solidFill>
            <a:srgbClr val="FFA2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0AAC0-D130-48AF-8366-7322213774B0}"/>
              </a:ext>
            </a:extLst>
          </p:cNvPr>
          <p:cNvSpPr/>
          <p:nvPr/>
        </p:nvSpPr>
        <p:spPr>
          <a:xfrm>
            <a:off x="3111311" y="2281402"/>
            <a:ext cx="1295683" cy="336446"/>
          </a:xfrm>
          <a:prstGeom prst="rect">
            <a:avLst/>
          </a:prstGeom>
          <a:solidFill>
            <a:srgbClr val="FFA2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140E6-F35D-4311-8DF7-628E46F13B41}"/>
              </a:ext>
            </a:extLst>
          </p:cNvPr>
          <p:cNvSpPr/>
          <p:nvPr/>
        </p:nvSpPr>
        <p:spPr>
          <a:xfrm>
            <a:off x="5441937" y="1691743"/>
            <a:ext cx="1212120" cy="336446"/>
          </a:xfrm>
          <a:prstGeom prst="rect">
            <a:avLst/>
          </a:prstGeom>
          <a:solidFill>
            <a:srgbClr val="56C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E837-8185-4E23-A5D6-0D9142D86E2D}"/>
              </a:ext>
            </a:extLst>
          </p:cNvPr>
          <p:cNvSpPr/>
          <p:nvPr/>
        </p:nvSpPr>
        <p:spPr>
          <a:xfrm>
            <a:off x="4609777" y="2285443"/>
            <a:ext cx="533997" cy="336446"/>
          </a:xfrm>
          <a:prstGeom prst="rect">
            <a:avLst/>
          </a:prstGeom>
          <a:solidFill>
            <a:srgbClr val="56C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</p:spTree>
    <p:extLst>
      <p:ext uri="{BB962C8B-B14F-4D97-AF65-F5344CB8AC3E}">
        <p14:creationId xmlns:p14="http://schemas.microsoft.com/office/powerpoint/2010/main" val="7005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3" y="110131"/>
            <a:ext cx="8958137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578" y="874212"/>
                <a:ext cx="9040097" cy="423444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The total expected error is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𝐵𝑖𝑎𝑠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𝑉𝑎𝑟𝑖𝑎𝑛𝑐𝑒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Because of the bias-variance trade-off, we want to </a:t>
                </a:r>
                <a:r>
                  <a:rPr lang="en-US" b="1" dirty="0">
                    <a:solidFill>
                      <a:srgbClr val="C00000"/>
                    </a:solidFill>
                  </a:rPr>
                  <a:t>balance</a:t>
                </a:r>
                <a:r>
                  <a:rPr lang="en-US" dirty="0"/>
                  <a:t> these two contributions.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means there is too much variation between models. This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over-fitting</a:t>
                </a:r>
                <a:r>
                  <a:rPr lang="en-US" dirty="0"/>
                  <a:t>.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</m:oMath>
                </a14:m>
                <a:r>
                  <a:rPr lang="en-US" dirty="0"/>
                  <a:t>, then the models are not fitting the data well enough. This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under-fitting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78" y="874212"/>
                <a:ext cx="9040097" cy="4234446"/>
              </a:xfrm>
              <a:blipFill>
                <a:blip r:embed="rId2"/>
                <a:stretch>
                  <a:fillRect l="-101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68103"/>
            <a:ext cx="9015509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1" y="713046"/>
            <a:ext cx="8958137" cy="4395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linear model can only fit a straight line, so has </a:t>
            </a:r>
            <a:r>
              <a:rPr lang="en-US" b="1" dirty="0">
                <a:solidFill>
                  <a:srgbClr val="C00000"/>
                </a:solidFill>
              </a:rPr>
              <a:t>high bias</a:t>
            </a:r>
            <a:r>
              <a:rPr lang="en-US" dirty="0"/>
              <a:t>. Linear models fit to different datasets vary only slightly, so they have </a:t>
            </a:r>
            <a:r>
              <a:rPr lang="en-US" b="1" dirty="0">
                <a:solidFill>
                  <a:srgbClr val="0070C0"/>
                </a:solidFill>
              </a:rPr>
              <a:t>low variance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 high-degree polynomial can fit a complex curve, so </a:t>
            </a:r>
            <a:r>
              <a:rPr lang="en-US" b="1" dirty="0">
                <a:solidFill>
                  <a:srgbClr val="0070C0"/>
                </a:solidFill>
              </a:rPr>
              <a:t>low bias</a:t>
            </a:r>
            <a:r>
              <a:rPr lang="en-US" dirty="0"/>
              <a:t>. But the polynomial tends to overfit the data sample, leading to </a:t>
            </a:r>
            <a:r>
              <a:rPr lang="en-US" b="1" dirty="0">
                <a:solidFill>
                  <a:srgbClr val="C00000"/>
                </a:solidFill>
              </a:rPr>
              <a:t>high variance</a:t>
            </a:r>
            <a:r>
              <a:rPr lang="en-US" dirty="0"/>
              <a:t>. </a:t>
            </a:r>
          </a:p>
          <a:p>
            <a:pPr>
              <a:buNone/>
            </a:pPr>
            <a:endParaRPr lang="en-US" sz="1985" dirty="0"/>
          </a:p>
        </p:txBody>
      </p:sp>
      <p:pic>
        <p:nvPicPr>
          <p:cNvPr id="1026" name="Picture 2" descr="Polynomial model for data, simple and complex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28" y="2683118"/>
            <a:ext cx="5993446" cy="25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79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86527"/>
            <a:ext cx="9015509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1" y="713046"/>
            <a:ext cx="8958137" cy="4395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Deep Networks have high-dimensional parametrizations so generally live on the right side graph. They tend to have high variance and low bias compared to other models.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Variance in models can be reduced by </a:t>
            </a:r>
            <a:r>
              <a:rPr lang="en-US" dirty="0">
                <a:solidFill>
                  <a:srgbClr val="0070C0"/>
                </a:solidFill>
              </a:rPr>
              <a:t>regularization</a:t>
            </a:r>
            <a:r>
              <a:rPr lang="en-US" dirty="0"/>
              <a:t>, and this is an important theme in the design of deep networks. </a:t>
            </a:r>
          </a:p>
          <a:p>
            <a:pPr>
              <a:buNone/>
            </a:pPr>
            <a:endParaRPr lang="en-US" sz="1985" dirty="0"/>
          </a:p>
        </p:txBody>
      </p:sp>
      <p:pic>
        <p:nvPicPr>
          <p:cNvPr id="1026" name="Picture 2" descr="Polynomial model for data, simple and complex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910852"/>
            <a:ext cx="5993446" cy="25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b="1" dirty="0"/>
                  <a:t>Generative:</a:t>
                </a:r>
              </a:p>
              <a:p>
                <a:pPr marL="315039" indent="-315039"/>
                <a:r>
                  <a:rPr lang="en-US" dirty="0"/>
                  <a:t>Compute a model of the full joint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15039" indent="-315039"/>
                <a:r>
                  <a:rPr lang="en-US" dirty="0"/>
                  <a:t>Allow you to “generate” new synthetic data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Discriminative:</a:t>
                </a:r>
              </a:p>
              <a:p>
                <a:pPr marL="315039" indent="-315039"/>
                <a:r>
                  <a:rPr lang="en-US" dirty="0"/>
                  <a:t>Compute only a model of target values conditioned on the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6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6B7FB704-45B6-4DC7-BCCF-80585DA7D36D}"/>
              </a:ext>
            </a:extLst>
          </p:cNvPr>
          <p:cNvSpPr txBox="1">
            <a:spLocks/>
          </p:cNvSpPr>
          <p:nvPr/>
        </p:nvSpPr>
        <p:spPr>
          <a:xfrm>
            <a:off x="774700" y="38100"/>
            <a:ext cx="9782932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969" dirty="0"/>
              <a:t>Generative vs. 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8004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3"/>
    </mc:Choice>
    <mc:Fallback xmlns="">
      <p:transition spd="slow" advTm="57523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1917700" y="187730"/>
            <a:ext cx="4186434" cy="544067"/>
          </a:xfrm>
          <a:prstGeom prst="rect">
            <a:avLst/>
          </a:prstGeom>
          <a:noFill/>
          <a:ln>
            <a:noFill/>
          </a:ln>
        </p:spPr>
        <p:txBody>
          <a:bodyPr lIns="75595" tIns="75595" rIns="75595" bIns="75595" anchor="t" anchorCtr="0">
            <a:noAutofit/>
          </a:bodyPr>
          <a:lstStyle/>
          <a:p>
            <a:endParaRPr lang="en" sz="2646" dirty="0">
              <a:solidFill>
                <a:srgbClr val="2D2D8A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470434" y="1403384"/>
            <a:ext cx="884317" cy="48823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5595" tIns="75595" rIns="75595" bIns="75595" anchor="ctr" anchorCtr="0">
            <a:noAutofit/>
          </a:bodyPr>
          <a:lstStyle/>
          <a:p>
            <a:endParaRPr sz="1158"/>
          </a:p>
        </p:txBody>
      </p:sp>
      <p:cxnSp>
        <p:nvCxnSpPr>
          <p:cNvPr id="567" name="Shape 567"/>
          <p:cNvCxnSpPr>
            <a:cxnSpLocks/>
          </p:cNvCxnSpPr>
          <p:nvPr/>
        </p:nvCxnSpPr>
        <p:spPr>
          <a:xfrm flipH="1">
            <a:off x="6354752" y="1143589"/>
            <a:ext cx="386934" cy="3686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Shape 568"/>
              <p:cNvSpPr txBox="1"/>
              <p:nvPr/>
            </p:nvSpPr>
            <p:spPr>
              <a:xfrm>
                <a:off x="5423311" y="507936"/>
                <a:ext cx="3393152" cy="344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5595" tIns="75595" rIns="75595" bIns="7559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" sz="1764" i="1" dirty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" sz="1764" dirty="0"/>
                  <a:t>= regularization strength</a:t>
                </a:r>
              </a:p>
              <a:p>
                <a:r>
                  <a:rPr lang="en" sz="1764" dirty="0"/>
                  <a:t>(hyperparameter)</a:t>
                </a:r>
              </a:p>
            </p:txBody>
          </p:sp>
        </mc:Choice>
        <mc:Fallback xmlns="">
          <p:sp>
            <p:nvSpPr>
              <p:cNvPr id="568" name="Shape 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1" y="507936"/>
                <a:ext cx="3393152" cy="344961"/>
              </a:xfrm>
              <a:prstGeom prst="rect">
                <a:avLst/>
              </a:prstGeom>
              <a:blipFill>
                <a:blip r:embed="rId3"/>
                <a:stretch>
                  <a:fillRect l="-1799" b="-1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Shape 569"/>
              <p:cNvSpPr txBox="1"/>
              <p:nvPr/>
            </p:nvSpPr>
            <p:spPr>
              <a:xfrm>
                <a:off x="1075735" y="1135638"/>
                <a:ext cx="6804411" cy="415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5595" tIns="75595" rIns="75595" bIns="7559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 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985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98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 </m:t>
                      </m:r>
                      <m:r>
                        <m:rPr>
                          <m:sty m:val="p"/>
                        </m:rPr>
                        <a:rPr lang="el-GR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" sz="1985" dirty="0">
                  <a:solidFill>
                    <a:srgbClr val="38761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992"/>
                  </a:spcBef>
                </a:pPr>
                <a:r>
                  <a:rPr lang="en" sz="1985" dirty="0">
                    <a:solidFill>
                      <a:srgbClr val="38761D"/>
                    </a:solidFill>
                  </a:rPr>
                  <a:t>In common use:</a:t>
                </a:r>
                <a:r>
                  <a:rPr lang="en" sz="1985" dirty="0"/>
                  <a:t> </a:t>
                </a:r>
              </a:p>
              <a:p>
                <a:pPr>
                  <a:spcBef>
                    <a:spcPts val="992"/>
                  </a:spcBef>
                </a:pPr>
                <a:r>
                  <a:rPr lang="en" sz="1985" b="1" dirty="0"/>
                  <a:t>L2 regularization   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85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985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985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" sz="1985" b="1" dirty="0"/>
                  <a:t>    </a:t>
                </a:r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L1 regularization     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1985" dirty="0"/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Elastic net (L1 + L2)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a:rPr lang="en-US" sz="1985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85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985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985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985" i="1">
                                <a:latin typeface="Cambria Math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1985" dirty="0"/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Dropou</a:t>
                </a:r>
                <a:r>
                  <a:rPr lang="en-US" sz="1985" dirty="0"/>
                  <a:t>t (deep net specific)</a:t>
                </a:r>
              </a:p>
              <a:p>
                <a:pPr>
                  <a:spcBef>
                    <a:spcPts val="992"/>
                  </a:spcBef>
                </a:pPr>
                <a:r>
                  <a:rPr lang="en-US" sz="1985" dirty="0"/>
                  <a:t>Gradient noise, weight noise, MCMC simulation…</a:t>
                </a:r>
                <a:endParaRPr lang="en" sz="1985" dirty="0"/>
              </a:p>
            </p:txBody>
          </p:sp>
        </mc:Choice>
        <mc:Fallback xmlns="">
          <p:sp>
            <p:nvSpPr>
              <p:cNvPr id="569" name="Shape 5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35" y="1135638"/>
                <a:ext cx="6804411" cy="4151275"/>
              </a:xfrm>
              <a:prstGeom prst="rect">
                <a:avLst/>
              </a:prstGeom>
              <a:blipFill>
                <a:blip r:embed="rId4"/>
                <a:stretch>
                  <a:fillRect l="-1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7525032-C9E3-4B49-B290-93C41717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90079"/>
            <a:ext cx="9393699" cy="631384"/>
          </a:xfrm>
        </p:spPr>
        <p:txBody>
          <a:bodyPr/>
          <a:lstStyle/>
          <a:p>
            <a:r>
              <a:rPr lang="en" sz="3528" dirty="0">
                <a:solidFill>
                  <a:srgbClr val="2D2D8A"/>
                </a:solidFill>
              </a:rPr>
              <a:t>Weight Regularization</a:t>
            </a:r>
            <a:br>
              <a:rPr lang="en" sz="3528" dirty="0">
                <a:solidFill>
                  <a:srgbClr val="2D2D8A"/>
                </a:solidFill>
              </a:rPr>
            </a:br>
            <a:endParaRPr lang="en-US" sz="3528" dirty="0"/>
          </a:p>
        </p:txBody>
      </p:sp>
    </p:spTree>
    <p:extLst>
      <p:ext uri="{BB962C8B-B14F-4D97-AF65-F5344CB8AC3E}">
        <p14:creationId xmlns:p14="http://schemas.microsoft.com/office/powerpoint/2010/main" val="1943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4116399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 algn="r">
              <a:buNone/>
            </a:pPr>
            <a:r>
              <a:rPr lang="en-US" b="1" dirty="0"/>
              <a:t>Generative:</a:t>
            </a:r>
          </a:p>
          <a:p>
            <a:pPr algn="r">
              <a:buNone/>
            </a:pPr>
            <a:r>
              <a:rPr lang="en-US" dirty="0"/>
              <a:t>Linear Functions plus Gaussian Noise</a:t>
            </a:r>
          </a:p>
          <a:p>
            <a:pPr algn="r">
              <a:buNone/>
            </a:pPr>
            <a:r>
              <a:rPr lang="en-US" dirty="0"/>
              <a:t>Naïve Bayes</a:t>
            </a:r>
          </a:p>
          <a:p>
            <a:pPr algn="r">
              <a:buNone/>
            </a:pPr>
            <a:r>
              <a:rPr lang="en-US" dirty="0"/>
              <a:t>Hidden Markov Models</a:t>
            </a:r>
          </a:p>
          <a:p>
            <a:pPr algn="r">
              <a:buNone/>
            </a:pPr>
            <a:r>
              <a:rPr lang="en-US" dirty="0"/>
              <a:t>Gaussian mixture models</a:t>
            </a:r>
          </a:p>
          <a:p>
            <a:pPr algn="r">
              <a:buNone/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pPr algn="r">
              <a:buNone/>
            </a:pPr>
            <a:endParaRPr lang="en-US" dirty="0"/>
          </a:p>
          <a:p>
            <a:pPr algn="r"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4">
            <a:extLst>
              <a:ext uri="{FF2B5EF4-FFF2-40B4-BE49-F238E27FC236}">
                <a16:creationId xmlns:a16="http://schemas.microsoft.com/office/drawing/2014/main" id="{7A15CA63-9447-46EE-8B2F-AA1175B8CE76}"/>
              </a:ext>
            </a:extLst>
          </p:cNvPr>
          <p:cNvSpPr txBox="1">
            <a:spLocks/>
          </p:cNvSpPr>
          <p:nvPr/>
        </p:nvSpPr>
        <p:spPr>
          <a:xfrm>
            <a:off x="4705868" y="894213"/>
            <a:ext cx="4116399" cy="44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sz="1764" b="1" dirty="0"/>
              <a:t>Discriminative:</a:t>
            </a:r>
          </a:p>
          <a:p>
            <a:pPr>
              <a:buNone/>
            </a:pPr>
            <a:r>
              <a:rPr lang="en-US" sz="1764" dirty="0"/>
              <a:t>Linear Least Squares Regression</a:t>
            </a:r>
          </a:p>
          <a:p>
            <a:pPr>
              <a:buNone/>
            </a:pPr>
            <a:r>
              <a:rPr lang="en-US" sz="1764" dirty="0"/>
              <a:t>Logistic Regression</a:t>
            </a:r>
          </a:p>
          <a:p>
            <a:pPr>
              <a:buNone/>
            </a:pPr>
            <a:r>
              <a:rPr lang="en-US" sz="1764" dirty="0"/>
              <a:t>Conditional Random Fields</a:t>
            </a:r>
          </a:p>
          <a:p>
            <a:pPr>
              <a:buFont typeface="Helvetica Neue"/>
              <a:buNone/>
            </a:pPr>
            <a:endParaRPr lang="en-US" sz="1764" dirty="0"/>
          </a:p>
          <a:p>
            <a:pPr>
              <a:buFont typeface="Helvetica Neue"/>
              <a:buNone/>
            </a:pPr>
            <a:endParaRPr lang="en-US" sz="1764" dirty="0"/>
          </a:p>
          <a:p>
            <a:pPr>
              <a:buFont typeface="Helvetica Neue"/>
              <a:buNone/>
            </a:pPr>
            <a:r>
              <a:rPr lang="en-US" sz="1764" dirty="0"/>
              <a:t>Support Vector Machines (SVM)</a:t>
            </a:r>
          </a:p>
          <a:p>
            <a:pPr>
              <a:buFont typeface="Helvetica Neue"/>
              <a:buNone/>
            </a:pPr>
            <a:r>
              <a:rPr lang="en-US" sz="1764" dirty="0"/>
              <a:t>Decision trees + Random Forests</a:t>
            </a:r>
          </a:p>
          <a:p>
            <a:pPr>
              <a:buFont typeface="Helvetica Neue"/>
              <a:buNone/>
            </a:pPr>
            <a:r>
              <a:rPr lang="en-US" sz="1764" dirty="0"/>
              <a:t>Neural Networks</a:t>
            </a:r>
          </a:p>
          <a:p>
            <a:pPr>
              <a:spcBef>
                <a:spcPts val="1323"/>
              </a:spcBef>
              <a:buNone/>
            </a:pPr>
            <a:endParaRPr lang="en-US" sz="1985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7C11A06-FDC1-4332-B8A1-EF0AEDCD46F2}"/>
              </a:ext>
            </a:extLst>
          </p:cNvPr>
          <p:cNvSpPr txBox="1">
            <a:spLocks/>
          </p:cNvSpPr>
          <p:nvPr/>
        </p:nvSpPr>
        <p:spPr>
          <a:xfrm>
            <a:off x="1411" y="0"/>
            <a:ext cx="10080978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3969" dirty="0"/>
              <a:t>Generative vs. Discriminative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7034-5B13-4312-A4E1-4FBB935BF921}"/>
              </a:ext>
            </a:extLst>
          </p:cNvPr>
          <p:cNvSpPr txBox="1"/>
          <p:nvPr/>
        </p:nvSpPr>
        <p:spPr>
          <a:xfrm>
            <a:off x="241300" y="4378536"/>
            <a:ext cx="8661795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Note: the correspondence is not 1-1, generative models usually include additional </a:t>
            </a:r>
          </a:p>
          <a:p>
            <a:r>
              <a:rPr lang="en-US" sz="1985" dirty="0"/>
              <a:t>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1571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0"/>
    </mc:Choice>
    <mc:Fallback xmlns="">
      <p:transition spd="slow" advTm="670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5440" y="785936"/>
                <a:ext cx="10461460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b="1" dirty="0"/>
                  <a:t>Example:</a:t>
                </a:r>
              </a:p>
              <a:p>
                <a:pPr marL="315039" indent="-315039"/>
                <a:r>
                  <a:rPr lang="en-US" sz="1764" dirty="0"/>
                  <a:t>A Naïve Bayes model for images. </a:t>
                </a:r>
              </a:p>
              <a:p>
                <a:pPr marL="315039" indent="-315039"/>
                <a:r>
                  <a:rPr lang="en-US" sz="1764" dirty="0"/>
                  <a:t>Assume the image is binary (black or white pixels), the naïve Bayes model is specified by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</a:t>
                </a:r>
                <a:r>
                  <a:rPr lang="en-US" sz="1764" dirty="0"/>
                  <a:t>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q,…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and the class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Generate an image for the class “woman”: sample each pixel </a:t>
                </a:r>
                <a:br>
                  <a:rPr lang="en-US" sz="1764" dirty="0"/>
                </a:br>
                <a:r>
                  <a:rPr lang="en-US" sz="1764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/>
                  <a:t>independently</a:t>
                </a:r>
                <a:r>
                  <a:rPr lang="en-US" sz="1764" dirty="0"/>
                  <a:t> according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5440" y="785936"/>
                <a:ext cx="10461460" cy="4461307"/>
              </a:xfrm>
              <a:prstGeom prst="rect">
                <a:avLst/>
              </a:prstGeom>
              <a:blipFill>
                <a:blip r:embed="rId4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47693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50" y="2211748"/>
            <a:ext cx="2356850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C4CC136C-1959-4BFF-9EE4-9E8B39B0F9B0}"/>
              </a:ext>
            </a:extLst>
          </p:cNvPr>
          <p:cNvSpPr txBox="1">
            <a:spLocks/>
          </p:cNvSpPr>
          <p:nvPr/>
        </p:nvSpPr>
        <p:spPr>
          <a:xfrm>
            <a:off x="850900" y="31115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A Generative Model (Naïve Bayes)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6"/>
    </mc:Choice>
    <mc:Fallback xmlns="">
      <p:transition spd="slow" advTm="30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5439" y="785936"/>
                <a:ext cx="9637601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/>
                <a:r>
                  <a:rPr lang="en-US" sz="1764" dirty="0"/>
                  <a:t>Assume the image is binary (black or white pixels), </a:t>
                </a:r>
                <a:r>
                  <a:rPr lang="en-US" dirty="0"/>
                  <a:t>and given</a:t>
                </a: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</a:t>
                </a:r>
                <a:r>
                  <a:rPr lang="en-US" sz="1764" dirty="0"/>
                  <a:t>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q,…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764" dirty="0"/>
                  <a:t> is called a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class-conditional density</a:t>
                </a:r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5439" y="785936"/>
                <a:ext cx="9637601" cy="4461307"/>
              </a:xfrm>
              <a:prstGeom prst="rect">
                <a:avLst/>
              </a:prstGeom>
              <a:blipFill>
                <a:blip r:embed="rId3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47693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3" y="1443890"/>
            <a:ext cx="2276917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C4CC136C-1959-4BFF-9EE4-9E8B39B0F9B0}"/>
              </a:ext>
            </a:extLst>
          </p:cNvPr>
          <p:cNvSpPr txBox="1">
            <a:spLocks/>
          </p:cNvSpPr>
          <p:nvPr/>
        </p:nvSpPr>
        <p:spPr>
          <a:xfrm>
            <a:off x="850900" y="337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A Generative Model (Naïve Bayes)</a:t>
            </a:r>
          </a:p>
        </p:txBody>
      </p:sp>
    </p:spTree>
    <p:extLst>
      <p:ext uri="{BB962C8B-B14F-4D97-AF65-F5344CB8AC3E}">
        <p14:creationId xmlns:p14="http://schemas.microsoft.com/office/powerpoint/2010/main" val="247366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05"/>
    </mc:Choice>
    <mc:Fallback xmlns="">
      <p:transition spd="slow" advTm="121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0.5|5.6|7.3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6|8.2|43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1.1|1.9|4.5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9|1.6|19.9|29.7|2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|39.9|11.1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7657</TotalTime>
  <Words>4562</Words>
  <Application>Microsoft Office PowerPoint</Application>
  <PresentationFormat>Custom</PresentationFormat>
  <Paragraphs>676</Paragraphs>
  <Slides>60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新細明體</vt:lpstr>
      <vt:lpstr>Arial</vt:lpstr>
      <vt:lpstr>Calibri</vt:lpstr>
      <vt:lpstr>Cambria Math</vt:lpstr>
      <vt:lpstr>Helvetica Neue</vt:lpstr>
      <vt:lpstr>Times New Roman</vt:lpstr>
      <vt:lpstr>Wingdings</vt:lpstr>
      <vt:lpstr>1_Office Theme</vt:lpstr>
      <vt:lpstr>方程式</vt:lpstr>
      <vt:lpstr>DSI Review </vt:lpstr>
      <vt:lpstr>Machine Learning Background</vt:lpstr>
      <vt:lpstr>Prediction Problems</vt:lpstr>
      <vt:lpstr>Generative vs. Discriminative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Functions</vt:lpstr>
      <vt:lpstr>Loss Functions</vt:lpstr>
      <vt:lpstr>Linear Regression</vt:lpstr>
      <vt:lpstr>Linear Regression</vt:lpstr>
      <vt:lpstr>Linear Regression</vt:lpstr>
      <vt:lpstr>Risk Minimization</vt:lpstr>
      <vt:lpstr>Risk Minimization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Back to step 2: Regularization</vt:lpstr>
      <vt:lpstr>Regularization</vt:lpstr>
      <vt:lpstr>Models with many params? Regularization!</vt:lpstr>
      <vt:lpstr>We need to make assumptions that  are able to generalize</vt:lpstr>
      <vt:lpstr>PowerPoint Presentation</vt:lpstr>
      <vt:lpstr>need to make assumptions that  are able to generalize</vt:lpstr>
      <vt:lpstr>Randomness of Train Set   =&gt; Variance of Models, e.g.,</vt:lpstr>
      <vt:lpstr>(1) Overfitting / High variance / Model too Complex</vt:lpstr>
      <vt:lpstr>How to reduce Model High Variance?</vt:lpstr>
      <vt:lpstr>(2) Underfitting / High bias / Model too Simple</vt:lpstr>
      <vt:lpstr>How to reduce Model High Bias ?</vt:lpstr>
      <vt:lpstr>Logistic Regression</vt:lpstr>
      <vt:lpstr>Logistic Regression</vt:lpstr>
      <vt:lpstr>Logistic Regression</vt:lpstr>
      <vt:lpstr>Logistic Regression</vt:lpstr>
      <vt:lpstr>Loss for Logistic Regression</vt:lpstr>
      <vt:lpstr>Cross-Entropy Loss</vt:lpstr>
      <vt:lpstr>Cross-Entropy Loss</vt:lpstr>
      <vt:lpstr>Logistic Regression</vt:lpstr>
      <vt:lpstr>Regressions !</vt:lpstr>
      <vt:lpstr>Bias and Variance</vt:lpstr>
      <vt:lpstr>Aside: Expected Values</vt:lpstr>
      <vt:lpstr>Bias-Variance Decomposition</vt:lpstr>
      <vt:lpstr>Bias-Variance Tradeoff</vt:lpstr>
      <vt:lpstr>Bias-Variance Tradeoff</vt:lpstr>
      <vt:lpstr>Bias-Variance Tradeoff</vt:lpstr>
      <vt:lpstr>Weight Regularization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Israel Trejo</dc:creator>
  <cp:lastModifiedBy>Israel Trejo</cp:lastModifiedBy>
  <cp:revision>24</cp:revision>
  <dcterms:created xsi:type="dcterms:W3CDTF">2021-05-31T22:46:47Z</dcterms:created>
  <dcterms:modified xsi:type="dcterms:W3CDTF">2025-09-04T05:02:52Z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2020-01-27T00:00:00Z</vt:filetime>
  </property>
</Properties>
</file>