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3"/>
  </p:notesMasterIdLst>
  <p:sldIdLst>
    <p:sldId id="257" r:id="rId2"/>
    <p:sldId id="292" r:id="rId3"/>
    <p:sldId id="293" r:id="rId4"/>
    <p:sldId id="297" r:id="rId5"/>
    <p:sldId id="298" r:id="rId6"/>
    <p:sldId id="387" r:id="rId7"/>
    <p:sldId id="388" r:id="rId8"/>
    <p:sldId id="389" r:id="rId9"/>
    <p:sldId id="446" r:id="rId10"/>
    <p:sldId id="447" r:id="rId11"/>
    <p:sldId id="448" r:id="rId12"/>
    <p:sldId id="456" r:id="rId13"/>
    <p:sldId id="457" r:id="rId14"/>
    <p:sldId id="458" r:id="rId15"/>
    <p:sldId id="459" r:id="rId16"/>
    <p:sldId id="460" r:id="rId17"/>
    <p:sldId id="461" r:id="rId18"/>
    <p:sldId id="453" r:id="rId19"/>
    <p:sldId id="450" r:id="rId20"/>
    <p:sldId id="454" r:id="rId21"/>
    <p:sldId id="455" r:id="rId22"/>
    <p:sldId id="462" r:id="rId23"/>
    <p:sldId id="463" r:id="rId24"/>
    <p:sldId id="464" r:id="rId25"/>
    <p:sldId id="465" r:id="rId26"/>
    <p:sldId id="466" r:id="rId27"/>
    <p:sldId id="286" r:id="rId28"/>
    <p:sldId id="287" r:id="rId29"/>
    <p:sldId id="288" r:id="rId30"/>
    <p:sldId id="289" r:id="rId31"/>
    <p:sldId id="290" r:id="rId32"/>
    <p:sldId id="451" r:id="rId33"/>
    <p:sldId id="334" r:id="rId34"/>
    <p:sldId id="452" r:id="rId35"/>
    <p:sldId id="262" r:id="rId36"/>
    <p:sldId id="335" r:id="rId37"/>
    <p:sldId id="336" r:id="rId38"/>
    <p:sldId id="337" r:id="rId39"/>
    <p:sldId id="338" r:id="rId40"/>
    <p:sldId id="339" r:id="rId41"/>
    <p:sldId id="341" r:id="rId42"/>
    <p:sldId id="342" r:id="rId43"/>
    <p:sldId id="340" r:id="rId44"/>
    <p:sldId id="343" r:id="rId45"/>
    <p:sldId id="345" r:id="rId46"/>
    <p:sldId id="346" r:id="rId47"/>
    <p:sldId id="348" r:id="rId48"/>
    <p:sldId id="349" r:id="rId49"/>
    <p:sldId id="347" r:id="rId50"/>
    <p:sldId id="350" r:id="rId51"/>
    <p:sldId id="351" r:id="rId52"/>
    <p:sldId id="352" r:id="rId53"/>
    <p:sldId id="344" r:id="rId54"/>
    <p:sldId id="353" r:id="rId55"/>
    <p:sldId id="354" r:id="rId56"/>
    <p:sldId id="355" r:id="rId57"/>
    <p:sldId id="356" r:id="rId58"/>
    <p:sldId id="357" r:id="rId59"/>
    <p:sldId id="358" r:id="rId60"/>
    <p:sldId id="359" r:id="rId61"/>
    <p:sldId id="360" r:id="rId62"/>
  </p:sldIdLst>
  <p:sldSz cx="10083800" cy="5670550"/>
  <p:notesSz cx="10083800" cy="56705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 autoAdjust="0"/>
    <p:restoredTop sz="94660"/>
  </p:normalViewPr>
  <p:slideViewPr>
    <p:cSldViewPr>
      <p:cViewPr>
        <p:scale>
          <a:sx n="90" d="100"/>
          <a:sy n="90" d="100"/>
        </p:scale>
        <p:origin x="38" y="12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284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8DA6D-BA35-47CD-BB0B-F04D34A1F301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709613"/>
            <a:ext cx="3400425" cy="1912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2728913"/>
            <a:ext cx="8067675" cy="2233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5386388"/>
            <a:ext cx="4370388" cy="284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85266-2D54-415F-8771-9E6630172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投影片圖像版面配置區 1">
            <a:extLst>
              <a:ext uri="{FF2B5EF4-FFF2-40B4-BE49-F238E27FC236}">
                <a16:creationId xmlns:a16="http://schemas.microsoft.com/office/drawing/2014/main" id="{6A4468EC-179E-9A96-284E-D113266361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備忘稿版面配置區 2">
            <a:extLst>
              <a:ext uri="{FF2B5EF4-FFF2-40B4-BE49-F238E27FC236}">
                <a16:creationId xmlns:a16="http://schemas.microsoft.com/office/drawing/2014/main" id="{ECA7587E-3910-9AA2-1598-972A761E7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/>
              <a:t>適合初學者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台大上課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太過　ＯＰ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Toolkit</a:t>
            </a:r>
            <a:endParaRPr lang="zh-TW" altLang="en-US"/>
          </a:p>
        </p:txBody>
      </p:sp>
      <p:sp>
        <p:nvSpPr>
          <p:cNvPr id="94212" name="投影片編號版面配置區 3">
            <a:extLst>
              <a:ext uri="{FF2B5EF4-FFF2-40B4-BE49-F238E27FC236}">
                <a16:creationId xmlns:a16="http://schemas.microsoft.com/office/drawing/2014/main" id="{6CF8951D-AB9A-C387-06E4-2ED1C56438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5CBF1F-5D0F-4422-B254-4DB2A5F33E23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800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投影片圖像版面配置區 1">
            <a:extLst>
              <a:ext uri="{FF2B5EF4-FFF2-40B4-BE49-F238E27FC236}">
                <a16:creationId xmlns:a16="http://schemas.microsoft.com/office/drawing/2014/main" id="{72CAFAB2-C193-F6FE-AE37-2EC7E50AA0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備忘稿版面配置區 2">
            <a:extLst>
              <a:ext uri="{FF2B5EF4-FFF2-40B4-BE49-F238E27FC236}">
                <a16:creationId xmlns:a16="http://schemas.microsoft.com/office/drawing/2014/main" id="{0193CEE2-C0C1-BA88-90BF-4A1E5700A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r>
              <a:rPr lang="en-US" altLang="zh-TW"/>
              <a:t>Each time</a:t>
            </a:r>
            <a:r>
              <a:rPr lang="zh-TW" altLang="en-US"/>
              <a:t> </a:t>
            </a:r>
            <a:r>
              <a:rPr lang="en-US" altLang="zh-TW"/>
              <a:t>we update parameters, we have different target</a:t>
            </a:r>
            <a:r>
              <a:rPr lang="zh-TW" altLang="en-US"/>
              <a:t> </a:t>
            </a:r>
            <a:r>
              <a:rPr lang="en-US" altLang="zh-TW"/>
              <a:t>-&gt; </a:t>
            </a:r>
            <a:r>
              <a:rPr lang="zh-TW" altLang="en-US"/>
              <a:t>不安</a:t>
            </a:r>
            <a:endParaRPr lang="en-US" altLang="zh-TW"/>
          </a:p>
          <a:p>
            <a:pPr defTabSz="914400" eaLnBrk="1" hangingPunct="1">
              <a:spcBef>
                <a:spcPct val="0"/>
              </a:spcBef>
            </a:pPr>
            <a:endParaRPr lang="en-US" altLang="zh-TW"/>
          </a:p>
          <a:p>
            <a:pPr defTabSz="914400" eaLnBrk="1" hangingPunct="1">
              <a:spcBef>
                <a:spcPct val="0"/>
              </a:spcBef>
            </a:pPr>
            <a:r>
              <a:rPr lang="en-US" altLang="zh-TW"/>
              <a:t>Shuffle data, and repeat above process</a:t>
            </a:r>
            <a:endParaRPr lang="zh-TW" altLang="en-US"/>
          </a:p>
          <a:p>
            <a:pPr defTabSz="914400"/>
            <a:endParaRPr lang="zh-TW" altLang="en-US"/>
          </a:p>
        </p:txBody>
      </p:sp>
      <p:sp>
        <p:nvSpPr>
          <p:cNvPr id="102404" name="投影片編號版面配置區 3">
            <a:extLst>
              <a:ext uri="{FF2B5EF4-FFF2-40B4-BE49-F238E27FC236}">
                <a16:creationId xmlns:a16="http://schemas.microsoft.com/office/drawing/2014/main" id="{3B85A631-A520-7DE6-2B8E-C870CDAD10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94B39E-D549-4F4D-91A6-A312A21F0A7B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投影片影像版面配置區 1">
            <a:extLst>
              <a:ext uri="{FF2B5EF4-FFF2-40B4-BE49-F238E27FC236}">
                <a16:creationId xmlns:a16="http://schemas.microsoft.com/office/drawing/2014/main" id="{704661FF-30BE-FE7B-F628-879F284457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備忘稿版面配置區 2">
            <a:extLst>
              <a:ext uri="{FF2B5EF4-FFF2-40B4-BE49-F238E27FC236}">
                <a16:creationId xmlns:a16="http://schemas.microsoft.com/office/drawing/2014/main" id="{A34AE3F0-25BB-34D4-F110-25FAC3A72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14400" eaLnBrk="1" hangingPunct="1">
              <a:spcBef>
                <a:spcPct val="0"/>
              </a:spcBef>
            </a:pPr>
            <a:r>
              <a:rPr lang="en-US" altLang="zh-TW"/>
              <a:t>Let’s try it.</a:t>
            </a:r>
          </a:p>
          <a:p>
            <a:pPr defTabSz="914400" eaLnBrk="1" hangingPunct="1">
              <a:spcBef>
                <a:spcPct val="0"/>
              </a:spcBef>
            </a:pPr>
            <a:endParaRPr lang="en-US" altLang="zh-TW"/>
          </a:p>
          <a:p>
            <a:pPr defTabSz="914400" eaLnBrk="1" hangingPunct="1">
              <a:spcBef>
                <a:spcPct val="0"/>
              </a:spcBef>
            </a:pPr>
            <a:r>
              <a:rPr lang="en-US" altLang="zh-TW"/>
              <a:t>If Batch size=1, then it is SGD.</a:t>
            </a:r>
            <a:endParaRPr lang="zh-TW" altLang="en-US"/>
          </a:p>
          <a:p>
            <a:pPr defTabSz="914400"/>
            <a:endParaRPr lang="zh-TW" altLang="en-US"/>
          </a:p>
        </p:txBody>
      </p:sp>
      <p:sp>
        <p:nvSpPr>
          <p:cNvPr id="104452" name="投影片編號版面配置區 3">
            <a:extLst>
              <a:ext uri="{FF2B5EF4-FFF2-40B4-BE49-F238E27FC236}">
                <a16:creationId xmlns:a16="http://schemas.microsoft.com/office/drawing/2014/main" id="{20834643-B1CE-7BF5-D9AF-D351D25EA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09F9ED-7191-417C-8E70-6AEED69401FA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投影片影像版面配置區 1">
            <a:extLst>
              <a:ext uri="{FF2B5EF4-FFF2-40B4-BE49-F238E27FC236}">
                <a16:creationId xmlns:a16="http://schemas.microsoft.com/office/drawing/2014/main" id="{10CC0D59-60E6-F33C-E09B-25FD6F3AB4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備忘稿版面配置區 2">
            <a:extLst>
              <a:ext uri="{FF2B5EF4-FFF2-40B4-BE49-F238E27FC236}">
                <a16:creationId xmlns:a16="http://schemas.microsoft.com/office/drawing/2014/main" id="{32D651CB-794D-D3E7-8E66-1BE4082C4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GPU has limitation. So batch size can’t be too large</a:t>
            </a:r>
          </a:p>
          <a:p>
            <a:endParaRPr lang="en-US" altLang="zh-TW"/>
          </a:p>
          <a:p>
            <a:endParaRPr lang="zh-TW" altLang="en-US"/>
          </a:p>
        </p:txBody>
      </p:sp>
      <p:sp>
        <p:nvSpPr>
          <p:cNvPr id="106500" name="投影片編號版面配置區 3">
            <a:extLst>
              <a:ext uri="{FF2B5EF4-FFF2-40B4-BE49-F238E27FC236}">
                <a16:creationId xmlns:a16="http://schemas.microsoft.com/office/drawing/2014/main" id="{A454B19A-9784-AB16-6F92-854B28E198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C2A43F-65E4-453B-A742-60B60B3CFD37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投影片圖像版面配置區 1">
            <a:extLst>
              <a:ext uri="{FF2B5EF4-FFF2-40B4-BE49-F238E27FC236}">
                <a16:creationId xmlns:a16="http://schemas.microsoft.com/office/drawing/2014/main" id="{76E8FD5B-C540-ED85-8ECE-2C0ED9203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備忘稿版面配置區 2">
            <a:extLst>
              <a:ext uri="{FF2B5EF4-FFF2-40B4-BE49-F238E27FC236}">
                <a16:creationId xmlns:a16="http://schemas.microsoft.com/office/drawing/2014/main" id="{4FF61E79-81E9-D183-C0D7-6C66C0A737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Draw it?</a:t>
            </a:r>
          </a:p>
          <a:p>
            <a:endParaRPr lang="en-US" altLang="zh-TW"/>
          </a:p>
          <a:p>
            <a:r>
              <a:rPr lang="en-US" altLang="zh-TW"/>
              <a:t>GPU computation.</a:t>
            </a:r>
            <a:endParaRPr lang="zh-TW" altLang="en-US"/>
          </a:p>
        </p:txBody>
      </p:sp>
      <p:sp>
        <p:nvSpPr>
          <p:cNvPr id="108548" name="投影片編號版面配置區 3">
            <a:extLst>
              <a:ext uri="{FF2B5EF4-FFF2-40B4-BE49-F238E27FC236}">
                <a16:creationId xmlns:a16="http://schemas.microsoft.com/office/drawing/2014/main" id="{78A912E1-570A-51B6-0A58-1041377EC3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4497EE5-8185-4691-B422-017EF94AE4D3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投影片圖像版面配置區 1">
            <a:extLst>
              <a:ext uri="{FF2B5EF4-FFF2-40B4-BE49-F238E27FC236}">
                <a16:creationId xmlns:a16="http://schemas.microsoft.com/office/drawing/2014/main" id="{87351FB5-BEF9-D335-6B65-22404C7AFF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備忘稿版面配置區 2">
            <a:extLst>
              <a:ext uri="{FF2B5EF4-FFF2-40B4-BE49-F238E27FC236}">
                <a16:creationId xmlns:a16="http://schemas.microsoft.com/office/drawing/2014/main" id="{FBFCAD3E-A939-1CBB-93F3-263DDBDDD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/>
              <a:t>SGD (batch size=1)</a:t>
            </a:r>
            <a:endParaRPr lang="zh-TW" altLang="en-US"/>
          </a:p>
        </p:txBody>
      </p:sp>
      <p:sp>
        <p:nvSpPr>
          <p:cNvPr id="110596" name="投影片編號版面配置區 3">
            <a:extLst>
              <a:ext uri="{FF2B5EF4-FFF2-40B4-BE49-F238E27FC236}">
                <a16:creationId xmlns:a16="http://schemas.microsoft.com/office/drawing/2014/main" id="{0ACF67EB-125F-D514-CA2A-FCE946E66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35C772-F9E7-44DD-A1A9-1D9C396EC99F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3F9DA-D544-4AE5-AE86-499652E0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028"/>
            <a:ext cx="7562850" cy="1974191"/>
          </a:xfrm>
          <a:prstGeom prst="rect">
            <a:avLst/>
          </a:prstGeo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3D6C9-D247-4063-8D2B-AEB523003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352"/>
            <a:ext cx="7562850" cy="13690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23A3-3CC5-42AC-A5A0-A9EF34CB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08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6EB3-4CB4-42EE-BA12-413DC4CA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2E597-37ED-491C-9AC6-FE25FA433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3D747-4472-4B75-9994-5D69784D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2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699AC-E01A-4929-9445-276F94EECB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220" y="301904"/>
            <a:ext cx="2174319" cy="480552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F5439-6ED1-4203-BEE2-4AFDB71C9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301904"/>
            <a:ext cx="6396911" cy="480552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5CF74-1DB8-4B55-BDE0-6CDA2882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149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536453" y="2145048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099" y="342900"/>
                </a:moveTo>
                <a:lnTo>
                  <a:pt x="0" y="342901"/>
                </a:lnTo>
                <a:lnTo>
                  <a:pt x="57150" y="457201"/>
                </a:lnTo>
                <a:lnTo>
                  <a:pt x="104774" y="361951"/>
                </a:lnTo>
                <a:lnTo>
                  <a:pt x="38100" y="361951"/>
                </a:lnTo>
                <a:lnTo>
                  <a:pt x="38099" y="342900"/>
                </a:lnTo>
                <a:close/>
              </a:path>
              <a:path w="114300" h="457200">
                <a:moveTo>
                  <a:pt x="76199" y="342900"/>
                </a:moveTo>
                <a:lnTo>
                  <a:pt x="38099" y="342900"/>
                </a:lnTo>
                <a:lnTo>
                  <a:pt x="38100" y="361951"/>
                </a:lnTo>
                <a:lnTo>
                  <a:pt x="76200" y="361951"/>
                </a:lnTo>
                <a:lnTo>
                  <a:pt x="76199" y="34290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199" y="342900"/>
                </a:lnTo>
                <a:lnTo>
                  <a:pt x="76200" y="361951"/>
                </a:lnTo>
                <a:lnTo>
                  <a:pt x="104774" y="361951"/>
                </a:lnTo>
                <a:lnTo>
                  <a:pt x="114300" y="342900"/>
                </a:lnTo>
                <a:close/>
              </a:path>
              <a:path w="114300" h="457200">
                <a:moveTo>
                  <a:pt x="76198" y="0"/>
                </a:moveTo>
                <a:lnTo>
                  <a:pt x="38098" y="1"/>
                </a:lnTo>
                <a:lnTo>
                  <a:pt x="38099" y="342900"/>
                </a:lnTo>
                <a:lnTo>
                  <a:pt x="76199" y="342900"/>
                </a:lnTo>
                <a:lnTo>
                  <a:pt x="761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7" name="bg object 17"/>
          <p:cNvSpPr/>
          <p:nvPr/>
        </p:nvSpPr>
        <p:spPr>
          <a:xfrm>
            <a:off x="6551187" y="2842052"/>
            <a:ext cx="94536" cy="315031"/>
          </a:xfrm>
          <a:custGeom>
            <a:avLst/>
            <a:gdLst/>
            <a:ahLst/>
            <a:cxnLst/>
            <a:rect l="l" t="t" r="r" b="b"/>
            <a:pathLst>
              <a:path w="114300" h="381000">
                <a:moveTo>
                  <a:pt x="38099" y="266700"/>
                </a:moveTo>
                <a:lnTo>
                  <a:pt x="0" y="266700"/>
                </a:lnTo>
                <a:lnTo>
                  <a:pt x="57150" y="381000"/>
                </a:lnTo>
                <a:lnTo>
                  <a:pt x="104775" y="285750"/>
                </a:lnTo>
                <a:lnTo>
                  <a:pt x="38100" y="285750"/>
                </a:lnTo>
                <a:lnTo>
                  <a:pt x="38099" y="266700"/>
                </a:lnTo>
                <a:close/>
              </a:path>
              <a:path w="114300" h="381000">
                <a:moveTo>
                  <a:pt x="76198" y="0"/>
                </a:moveTo>
                <a:lnTo>
                  <a:pt x="38098" y="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198" y="0"/>
                </a:lnTo>
                <a:close/>
              </a:path>
              <a:path w="114300" h="381000">
                <a:moveTo>
                  <a:pt x="114300" y="266700"/>
                </a:moveTo>
                <a:lnTo>
                  <a:pt x="76199" y="266700"/>
                </a:lnTo>
                <a:lnTo>
                  <a:pt x="76200" y="285750"/>
                </a:lnTo>
                <a:lnTo>
                  <a:pt x="104775" y="285750"/>
                </a:lnTo>
                <a:lnTo>
                  <a:pt x="114300" y="266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8" name="bg object 18"/>
          <p:cNvSpPr/>
          <p:nvPr/>
        </p:nvSpPr>
        <p:spPr>
          <a:xfrm>
            <a:off x="6558451" y="3558251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899"/>
                </a:moveTo>
                <a:lnTo>
                  <a:pt x="0" y="342899"/>
                </a:lnTo>
                <a:lnTo>
                  <a:pt x="57150" y="457199"/>
                </a:lnTo>
                <a:lnTo>
                  <a:pt x="104775" y="361949"/>
                </a:lnTo>
                <a:lnTo>
                  <a:pt x="38100" y="361949"/>
                </a:lnTo>
                <a:lnTo>
                  <a:pt x="38100" y="342899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49"/>
                </a:lnTo>
                <a:lnTo>
                  <a:pt x="76200" y="361949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899"/>
                </a:moveTo>
                <a:lnTo>
                  <a:pt x="76200" y="342899"/>
                </a:lnTo>
                <a:lnTo>
                  <a:pt x="76200" y="361949"/>
                </a:lnTo>
                <a:lnTo>
                  <a:pt x="104775" y="361949"/>
                </a:lnTo>
                <a:lnTo>
                  <a:pt x="114300" y="3428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19" name="bg object 19"/>
          <p:cNvSpPr/>
          <p:nvPr/>
        </p:nvSpPr>
        <p:spPr>
          <a:xfrm>
            <a:off x="6558451" y="4210457"/>
            <a:ext cx="94536" cy="378037"/>
          </a:xfrm>
          <a:custGeom>
            <a:avLst/>
            <a:gdLst/>
            <a:ahLst/>
            <a:cxnLst/>
            <a:rect l="l" t="t" r="r" b="b"/>
            <a:pathLst>
              <a:path w="114300" h="457200">
                <a:moveTo>
                  <a:pt x="38100" y="342900"/>
                </a:move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38100" y="361950"/>
                </a:lnTo>
                <a:lnTo>
                  <a:pt x="38100" y="342900"/>
                </a:lnTo>
                <a:close/>
              </a:path>
              <a:path w="114300" h="457200">
                <a:moveTo>
                  <a:pt x="76200" y="0"/>
                </a:moveTo>
                <a:lnTo>
                  <a:pt x="38100" y="0"/>
                </a:lnTo>
                <a:lnTo>
                  <a:pt x="38100" y="361950"/>
                </a:lnTo>
                <a:lnTo>
                  <a:pt x="76200" y="361950"/>
                </a:lnTo>
                <a:lnTo>
                  <a:pt x="76200" y="0"/>
                </a:lnTo>
                <a:close/>
              </a:path>
              <a:path w="114300" h="457200">
                <a:moveTo>
                  <a:pt x="114300" y="342900"/>
                </a:moveTo>
                <a:lnTo>
                  <a:pt x="76200" y="342900"/>
                </a:lnTo>
                <a:lnTo>
                  <a:pt x="76200" y="36195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0" name="bg object 20"/>
          <p:cNvSpPr/>
          <p:nvPr/>
        </p:nvSpPr>
        <p:spPr>
          <a:xfrm>
            <a:off x="5194225" y="1032446"/>
            <a:ext cx="3102868" cy="4302267"/>
          </a:xfrm>
          <a:custGeom>
            <a:avLst/>
            <a:gdLst/>
            <a:ahLst/>
            <a:cxnLst/>
            <a:rect l="l" t="t" r="r" b="b"/>
            <a:pathLst>
              <a:path w="3751579" h="5203190">
                <a:moveTo>
                  <a:pt x="0" y="0"/>
                </a:moveTo>
                <a:lnTo>
                  <a:pt x="3751553" y="0"/>
                </a:lnTo>
                <a:lnTo>
                  <a:pt x="3751553" y="5203188"/>
                </a:lnTo>
                <a:lnTo>
                  <a:pt x="0" y="5203188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4969" y="920507"/>
            <a:ext cx="810553" cy="367012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4334969" y="920506"/>
            <a:ext cx="810906" cy="367011"/>
          </a:xfrm>
          <a:custGeom>
            <a:avLst/>
            <a:gdLst/>
            <a:ahLst/>
            <a:cxnLst/>
            <a:rect l="l" t="t" r="r" b="b"/>
            <a:pathLst>
              <a:path w="980439" h="443865">
                <a:moveTo>
                  <a:pt x="0" y="110966"/>
                </a:moveTo>
                <a:lnTo>
                  <a:pt x="758081" y="110966"/>
                </a:lnTo>
                <a:lnTo>
                  <a:pt x="758081" y="0"/>
                </a:lnTo>
                <a:lnTo>
                  <a:pt x="980015" y="221933"/>
                </a:lnTo>
                <a:lnTo>
                  <a:pt x="758081" y="443867"/>
                </a:lnTo>
                <a:lnTo>
                  <a:pt x="758081" y="332900"/>
                </a:lnTo>
                <a:lnTo>
                  <a:pt x="0" y="332900"/>
                </a:lnTo>
                <a:lnTo>
                  <a:pt x="0" y="110966"/>
                </a:lnTo>
                <a:close/>
              </a:path>
            </a:pathLst>
          </a:custGeom>
          <a:ln w="635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3" name="bg object 23"/>
          <p:cNvSpPr/>
          <p:nvPr/>
        </p:nvSpPr>
        <p:spPr>
          <a:xfrm>
            <a:off x="1271669" y="1008571"/>
            <a:ext cx="2965267" cy="4027141"/>
          </a:xfrm>
          <a:custGeom>
            <a:avLst/>
            <a:gdLst/>
            <a:ahLst/>
            <a:cxnLst/>
            <a:rect l="l" t="t" r="r" b="b"/>
            <a:pathLst>
              <a:path w="3585210" h="4870450">
                <a:moveTo>
                  <a:pt x="3585210" y="0"/>
                </a:moveTo>
                <a:lnTo>
                  <a:pt x="0" y="0"/>
                </a:lnTo>
                <a:lnTo>
                  <a:pt x="0" y="4870202"/>
                </a:lnTo>
                <a:lnTo>
                  <a:pt x="3585210" y="4870202"/>
                </a:lnTo>
                <a:lnTo>
                  <a:pt x="358521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4" name="bg object 24"/>
          <p:cNvSpPr/>
          <p:nvPr/>
        </p:nvSpPr>
        <p:spPr>
          <a:xfrm>
            <a:off x="2642428" y="2111796"/>
            <a:ext cx="103989" cy="2653607"/>
          </a:xfrm>
          <a:custGeom>
            <a:avLst/>
            <a:gdLst/>
            <a:ahLst/>
            <a:cxnLst/>
            <a:rect l="l" t="t" r="r" b="b"/>
            <a:pathLst>
              <a:path w="125729" h="3209290">
                <a:moveTo>
                  <a:pt x="114300" y="3094685"/>
                </a:moveTo>
                <a:lnTo>
                  <a:pt x="76200" y="3094685"/>
                </a:lnTo>
                <a:lnTo>
                  <a:pt x="76200" y="2751785"/>
                </a:lnTo>
                <a:lnTo>
                  <a:pt x="38100" y="2751785"/>
                </a:lnTo>
                <a:lnTo>
                  <a:pt x="38100" y="3094685"/>
                </a:lnTo>
                <a:lnTo>
                  <a:pt x="0" y="3094685"/>
                </a:lnTo>
                <a:lnTo>
                  <a:pt x="57150" y="3208985"/>
                </a:lnTo>
                <a:lnTo>
                  <a:pt x="104775" y="3113735"/>
                </a:lnTo>
                <a:lnTo>
                  <a:pt x="114300" y="3094685"/>
                </a:lnTo>
                <a:close/>
              </a:path>
              <a:path w="125729" h="3209290">
                <a:moveTo>
                  <a:pt x="114300" y="342900"/>
                </a:moveTo>
                <a:lnTo>
                  <a:pt x="76200" y="342900"/>
                </a:lnTo>
                <a:lnTo>
                  <a:pt x="76200" y="0"/>
                </a:lnTo>
                <a:lnTo>
                  <a:pt x="38100" y="0"/>
                </a:lnTo>
                <a:lnTo>
                  <a:pt x="38100" y="342900"/>
                </a:lnTo>
                <a:lnTo>
                  <a:pt x="0" y="342900"/>
                </a:lnTo>
                <a:lnTo>
                  <a:pt x="57150" y="457200"/>
                </a:lnTo>
                <a:lnTo>
                  <a:pt x="104775" y="361950"/>
                </a:lnTo>
                <a:lnTo>
                  <a:pt x="114300" y="342900"/>
                </a:lnTo>
                <a:close/>
              </a:path>
              <a:path w="125729" h="3209290">
                <a:moveTo>
                  <a:pt x="125730" y="1924481"/>
                </a:moveTo>
                <a:lnTo>
                  <a:pt x="87630" y="1924481"/>
                </a:lnTo>
                <a:lnTo>
                  <a:pt x="87630" y="1581581"/>
                </a:lnTo>
                <a:lnTo>
                  <a:pt x="49530" y="1581581"/>
                </a:lnTo>
                <a:lnTo>
                  <a:pt x="49530" y="1924481"/>
                </a:lnTo>
                <a:lnTo>
                  <a:pt x="11430" y="1924481"/>
                </a:lnTo>
                <a:lnTo>
                  <a:pt x="68580" y="2038781"/>
                </a:lnTo>
                <a:lnTo>
                  <a:pt x="116205" y="1943531"/>
                </a:lnTo>
                <a:lnTo>
                  <a:pt x="125730" y="1924481"/>
                </a:lnTo>
                <a:close/>
              </a:path>
              <a:path w="125729" h="3209290">
                <a:moveTo>
                  <a:pt x="125730" y="1162481"/>
                </a:moveTo>
                <a:lnTo>
                  <a:pt x="87630" y="1162481"/>
                </a:lnTo>
                <a:lnTo>
                  <a:pt x="87630" y="819581"/>
                </a:lnTo>
                <a:lnTo>
                  <a:pt x="49530" y="819581"/>
                </a:lnTo>
                <a:lnTo>
                  <a:pt x="49530" y="1162481"/>
                </a:lnTo>
                <a:lnTo>
                  <a:pt x="11430" y="1162481"/>
                </a:lnTo>
                <a:lnTo>
                  <a:pt x="68580" y="1276781"/>
                </a:lnTo>
                <a:lnTo>
                  <a:pt x="116205" y="1181531"/>
                </a:lnTo>
                <a:lnTo>
                  <a:pt x="125730" y="11624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38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304227"/>
            <a:ext cx="4386453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304227"/>
            <a:ext cx="4386453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92" b="0" i="0">
                <a:solidFill>
                  <a:srgbClr val="898989"/>
                </a:solidFill>
                <a:latin typeface="Calibri Light"/>
                <a:cs typeface="Calibri Light"/>
              </a:defRPr>
            </a:lvl1pPr>
          </a:lstStyle>
          <a:p>
            <a:pPr marL="31505">
              <a:spcBef>
                <a:spcPts val="33"/>
              </a:spcBef>
            </a:pPr>
            <a:fld id="{81D60167-4931-47E6-BA6A-407CBD079E47}" type="slidenum">
              <a:rPr lang="en-US" smtClean="0"/>
              <a:pPr marL="31505">
                <a:spcBef>
                  <a:spcPts val="33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95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2147" y="390018"/>
            <a:ext cx="8979504" cy="5038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3175508"/>
            <a:ext cx="7058660" cy="320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94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7798">
              <a:spcBef>
                <a:spcPts val="22"/>
              </a:spcBef>
            </a:pPr>
            <a:fld id="{81D60167-4931-47E6-BA6A-407CBD079E47}" type="slidenum">
              <a:rPr lang="en-US" smtClean="0"/>
              <a:pPr marL="27798">
                <a:spcBef>
                  <a:spcPts val="22"/>
                </a:spcBef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1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9F77-C56E-49A5-9748-7C52B6AE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17523-2951-4793-9233-9143C1E43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" y="1509521"/>
            <a:ext cx="8697278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2773-D27C-4765-B0E8-2D408B26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8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98C-16A5-4884-BD84-1F07BB8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09" y="1413700"/>
            <a:ext cx="8697278" cy="2358791"/>
          </a:xfrm>
          <a:prstGeom prst="rect">
            <a:avLst/>
          </a:prstGeo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E61F2-F6C6-4EC4-8168-F008402A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09" y="3794807"/>
            <a:ext cx="8697278" cy="1240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83EC-4419-4129-A10F-3DB8A143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6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91A5C-61A7-4517-8770-1DCCAF6E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285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A7721-920E-451D-8A5A-824217852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7AB5D-D468-4927-80AC-04CC77B4F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924" y="1509521"/>
            <a:ext cx="4285615" cy="3597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D16D4-A4EE-48FA-B00A-6F0CF60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98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09566-4C43-42BC-9134-C4624C16D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4" y="19689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A08B-D1FE-4C42-A3A7-85391660E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75" y="1390073"/>
            <a:ext cx="4265920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93804-F74C-44BD-8767-75C411DB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75" y="2071326"/>
            <a:ext cx="4265920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E2B3F-DE27-4AF0-9C77-83862E8A16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4924" y="1390073"/>
            <a:ext cx="4286928" cy="68125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3ED6-FA5C-42BE-AD02-725C1CA14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4924" y="2071326"/>
            <a:ext cx="4286928" cy="304660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6F1231-C6EE-418B-95BC-A51AE425B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9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146B-9C23-46CB-BF79-87BDF885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2E703-9736-4BEE-855C-50F9BF0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3261" y="5255760"/>
            <a:ext cx="2268855" cy="301904"/>
          </a:xfrm>
          <a:prstGeom prst="rect">
            <a:avLst/>
          </a:prstGeom>
        </p:spPr>
        <p:txBody>
          <a:bodyPr/>
          <a:lstStyle/>
          <a:p>
            <a:pPr defTabSz="756117"/>
            <a:fld id="{C9E90480-6D2B-4DC5-8F84-E5A1E18C92B8}" type="datetimeFigureOut">
              <a:rPr lang="en-US" sz="1488" smtClean="0">
                <a:solidFill>
                  <a:prstClr val="black"/>
                </a:solidFill>
              </a:rPr>
              <a:pPr defTabSz="756117"/>
              <a:t>9/17/2025</a:t>
            </a:fld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503929-9BCA-4DA3-842C-5B3A2A7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0259" y="5255760"/>
            <a:ext cx="3403283" cy="301904"/>
          </a:xfrm>
          <a:prstGeom prst="rect">
            <a:avLst/>
          </a:prstGeom>
        </p:spPr>
        <p:txBody>
          <a:bodyPr/>
          <a:lstStyle/>
          <a:p>
            <a:pPr defTabSz="756117"/>
            <a:endParaRPr lang="en-US" sz="1488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0AD8C-314A-44F0-80B1-F3ECD738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7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024-34DA-4B13-BFC6-7E58157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88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FDB-F273-4FDA-8843-71FE3133B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D8A2D-26E3-4111-9DE8-96C6A142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FEA8F-DF81-4C1A-A7B2-021D68A6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734DF-22E0-4AB9-B1B1-BED86737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D5C9-6CC8-449F-A926-7F6BAA18F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378037"/>
            <a:ext cx="3252288" cy="1323128"/>
          </a:xfrm>
          <a:prstGeom prst="rect">
            <a:avLst/>
          </a:prstGeo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56DC5-B21D-4C96-A945-A256E84C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928" y="816455"/>
            <a:ext cx="5104924" cy="40297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B7F75-9770-4AFB-834D-1C1F4854C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1701165"/>
            <a:ext cx="3252288" cy="31516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47443-A469-4D0A-977A-8F63F52F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2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BB922-B92C-4BA4-BA65-EA3025B0B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65264" y="5171751"/>
            <a:ext cx="2268855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6117"/>
            <a:fld id="{E01CCCCC-388D-4F94-9868-71B320C71AC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56117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5D4FA-4801-4BDA-AFAF-7C5F82906C7A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126012"/>
            <a:ext cx="9587488" cy="534764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F568DA6-4B78-463E-8077-A701B45E7694}"/>
              </a:ext>
            </a:extLst>
          </p:cNvPr>
          <p:cNvSpPr/>
          <p:nvPr userDrawn="1"/>
        </p:nvSpPr>
        <p:spPr>
          <a:xfrm>
            <a:off x="7944932" y="5338776"/>
            <a:ext cx="1441668" cy="16539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8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D3598-85E1-4F91-A630-D7B2DD6761F7}"/>
              </a:ext>
            </a:extLst>
          </p:cNvPr>
          <p:cNvSpPr txBox="1"/>
          <p:nvPr userDrawn="1"/>
        </p:nvSpPr>
        <p:spPr>
          <a:xfrm flipH="1">
            <a:off x="7944932" y="5322702"/>
            <a:ext cx="2472631" cy="219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561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7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COSC 4337 Data Science II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643691-6277-72A9-A123-4633283B046C}"/>
              </a:ext>
            </a:extLst>
          </p:cNvPr>
          <p:cNvSpPr txBox="1"/>
          <p:nvPr userDrawn="1"/>
        </p:nvSpPr>
        <p:spPr>
          <a:xfrm>
            <a:off x="4163937" y="5242690"/>
            <a:ext cx="3048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CNN  I</a:t>
            </a:r>
          </a:p>
        </p:txBody>
      </p:sp>
    </p:spTree>
    <p:extLst>
      <p:ext uri="{BB962C8B-B14F-4D97-AF65-F5344CB8AC3E}">
        <p14:creationId xmlns:p14="http://schemas.microsoft.com/office/powerpoint/2010/main" val="228664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keras.io/datasets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2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64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11" Type="http://schemas.openxmlformats.org/officeDocument/2006/relationships/image" Target="../media/image69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8.wmf"/><Relationship Id="rId4" Type="http://schemas.openxmlformats.org/officeDocument/2006/relationships/image" Target="../media/image65.png"/><Relationship Id="rId9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install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://cdn.geekwire.com/wp-content/uploads/2015/11/google-Tensor-Flow.png">
            <a:extLst>
              <a:ext uri="{FF2B5EF4-FFF2-40B4-BE49-F238E27FC236}">
                <a16:creationId xmlns:a16="http://schemas.microsoft.com/office/drawing/2014/main" id="{980B216D-240E-0B71-511B-59F5297A9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378" y="1794362"/>
            <a:ext cx="1338880" cy="109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deeplearning.net/software/theano/_static/theano_logo_allblue_200x46.png">
            <a:extLst>
              <a:ext uri="{FF2B5EF4-FFF2-40B4-BE49-F238E27FC236}">
                <a16:creationId xmlns:a16="http://schemas.microsoft.com/office/drawing/2014/main" id="{98E218D6-3BB6-51F5-E89B-7C9CBC353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687" y="2186838"/>
            <a:ext cx="1724792" cy="39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keras.io/img/keras-logo-small.jpg">
            <a:extLst>
              <a:ext uri="{FF2B5EF4-FFF2-40B4-BE49-F238E27FC236}">
                <a16:creationId xmlns:a16="http://schemas.microsoft.com/office/drawing/2014/main" id="{9138F52D-2E7E-15B2-5D13-3557009FD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258" y="3800057"/>
            <a:ext cx="887336" cy="88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5EB5819-E85D-5A19-3408-AC1EE8049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195" y="4612573"/>
            <a:ext cx="921464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1985"/>
              <a:t>keras</a:t>
            </a:r>
            <a:endParaRPr lang="zh-TW" altLang="en-US" sz="1985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5D9DFF6-225C-D920-B19A-D07AB8EB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644" y="1947940"/>
            <a:ext cx="1715604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Very flexible</a:t>
            </a:r>
            <a:endParaRPr lang="zh-TW" altLang="en-US" sz="1985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BDF636-6BEE-31C7-1162-9DD5CF401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4959" y="2361418"/>
            <a:ext cx="1715603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Need some effort to learn</a:t>
            </a:r>
            <a:endParaRPr lang="zh-TW" altLang="en-US" sz="1985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04AAEB-832E-A167-723A-C46651423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884" y="3614976"/>
            <a:ext cx="2656758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Easy to learn and use</a:t>
            </a:r>
            <a:endParaRPr lang="zh-TW" altLang="en-US" sz="1985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3CB38D3-8D13-A37E-46CB-F37EBD5E1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668" y="3977261"/>
            <a:ext cx="2902219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(still have some flexibility)</a:t>
            </a:r>
            <a:endParaRPr lang="zh-TW" altLang="en-US" sz="1985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CE90C8E-70B8-0ADA-BD0F-FA1BAC30C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702" y="4939418"/>
            <a:ext cx="3621538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You can modify it if you can write TensorFlow or Theano</a:t>
            </a:r>
            <a:endParaRPr lang="zh-TW" altLang="en-US" sz="1985"/>
          </a:p>
        </p:txBody>
      </p:sp>
      <p:sp>
        <p:nvSpPr>
          <p:cNvPr id="20" name="右大括弧 19">
            <a:extLst>
              <a:ext uri="{FF2B5EF4-FFF2-40B4-BE49-F238E27FC236}">
                <a16:creationId xmlns:a16="http://schemas.microsoft.com/office/drawing/2014/main" id="{896C6444-600F-5193-2DDC-497918F96A42}"/>
              </a:ext>
            </a:extLst>
          </p:cNvPr>
          <p:cNvSpPr/>
          <p:nvPr/>
        </p:nvSpPr>
        <p:spPr>
          <a:xfrm rot="5400000">
            <a:off x="3743056" y="1347412"/>
            <a:ext cx="486984" cy="372786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C0A427-2F26-0865-B9BF-98645513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34" y="3750177"/>
            <a:ext cx="1636847" cy="10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Interface of TensorFlow or Theano</a:t>
            </a:r>
            <a:endParaRPr lang="zh-TW" altLang="en-US" sz="1985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7400CD-F028-D82C-F271-F92186BCA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180" y="2186838"/>
            <a:ext cx="782326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1985"/>
              <a:t>or</a:t>
            </a:r>
            <a:endParaRPr lang="zh-TW" altLang="en-US" sz="1985"/>
          </a:p>
        </p:txBody>
      </p:sp>
      <p:sp>
        <p:nvSpPr>
          <p:cNvPr id="24" name="矩形 10">
            <a:extLst>
              <a:ext uri="{FF2B5EF4-FFF2-40B4-BE49-F238E27FC236}">
                <a16:creationId xmlns:a16="http://schemas.microsoft.com/office/drawing/2014/main" id="{126D7C23-DA7C-D7B4-2807-333E96AED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057" y="444982"/>
            <a:ext cx="4894289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Keras provides data sets loading function:</a:t>
            </a:r>
          </a:p>
          <a:p>
            <a:r>
              <a:rPr lang="en-US" altLang="zh-TW" sz="1985"/>
              <a:t> </a:t>
            </a:r>
            <a:r>
              <a:rPr lang="zh-TW" altLang="en-US" sz="1985">
                <a:hlinkClick r:id="rId6"/>
              </a:rPr>
              <a:t>http://keras.io/datasets/</a:t>
            </a:r>
            <a:r>
              <a:rPr lang="zh-TW" altLang="en-US" sz="1985"/>
              <a:t> </a:t>
            </a:r>
          </a:p>
        </p:txBody>
      </p:sp>
      <p:sp>
        <p:nvSpPr>
          <p:cNvPr id="83970" name="TextBox 2">
            <a:extLst>
              <a:ext uri="{FF2B5EF4-FFF2-40B4-BE49-F238E27FC236}">
                <a16:creationId xmlns:a16="http://schemas.microsoft.com/office/drawing/2014/main" id="{5989B507-AC84-8BBE-3232-18EECEFAC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238064"/>
            <a:ext cx="3780367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315" b="1" i="1" u="sng" dirty="0"/>
              <a:t>CNN in </a:t>
            </a:r>
            <a:r>
              <a:rPr lang="en-US" altLang="zh-TW" sz="2315" b="1" i="1" u="sng" dirty="0" err="1"/>
              <a:t>Keras</a:t>
            </a:r>
            <a:endParaRPr lang="zh-TW" altLang="en-US" sz="2315" b="1" i="1" u="sng" dirty="0"/>
          </a:p>
        </p:txBody>
      </p:sp>
    </p:spTree>
    <p:extLst>
      <p:ext uri="{BB962C8B-B14F-4D97-AF65-F5344CB8AC3E}">
        <p14:creationId xmlns:p14="http://schemas.microsoft.com/office/powerpoint/2010/main" val="288693367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2A644C-B3EA-28CF-316C-66AEE69E1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" y="930275"/>
            <a:ext cx="5086557" cy="3292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5ABB70-C6F4-A928-993A-4601E638B963}"/>
              </a:ext>
            </a:extLst>
          </p:cNvPr>
          <p:cNvSpPr txBox="1"/>
          <p:nvPr/>
        </p:nvSpPr>
        <p:spPr>
          <a:xfrm>
            <a:off x="4692017" y="1006475"/>
            <a:ext cx="5207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normalization:</a:t>
            </a:r>
            <a:r>
              <a:rPr lang="en-US" dirty="0"/>
              <a:t> Divided by </a:t>
            </a:r>
            <a:r>
              <a:rPr lang="en-US" dirty="0">
                <a:latin typeface="Courier New" panose="02070309020205020404" pitchFamily="49" charset="0"/>
              </a:rPr>
              <a:t>255.0</a:t>
            </a:r>
            <a:r>
              <a:rPr lang="en-US" dirty="0"/>
              <a:t> → values in </a:t>
            </a:r>
            <a:r>
              <a:rPr lang="en-US" dirty="0">
                <a:latin typeface="Courier New" panose="02070309020205020404" pitchFamily="49" charset="0"/>
              </a:rPr>
              <a:t>[0,1]</a:t>
            </a:r>
            <a:r>
              <a:rPr lang="en-US" dirty="0"/>
              <a:t> for stable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Reshape:</a:t>
            </a:r>
            <a:r>
              <a:rPr lang="en-US" dirty="0"/>
              <a:t> Added channel dimension </a:t>
            </a:r>
            <a:r>
              <a:rPr lang="en-US" dirty="0">
                <a:latin typeface="Courier New" panose="02070309020205020404" pitchFamily="49" charset="0"/>
              </a:rPr>
              <a:t>(28,28,1)</a:t>
            </a:r>
            <a:r>
              <a:rPr lang="en-US" dirty="0"/>
              <a:t> for grayscale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One-hot encoding:</a:t>
            </a:r>
            <a:r>
              <a:rPr lang="en-US" dirty="0"/>
              <a:t> Labels converted into 10-dimensional vectors for </a:t>
            </a:r>
            <a:r>
              <a:rPr lang="en-US" dirty="0" err="1"/>
              <a:t>softmax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4E3B9-2479-3B24-F09D-9C061A6E95D0}"/>
              </a:ext>
            </a:extLst>
          </p:cNvPr>
          <p:cNvSpPr txBox="1"/>
          <p:nvPr/>
        </p:nvSpPr>
        <p:spPr>
          <a:xfrm>
            <a:off x="2984500" y="362631"/>
            <a:ext cx="52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 the </a:t>
            </a:r>
            <a:r>
              <a:rPr lang="en-US" b="1" dirty="0"/>
              <a:t>CNN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C8E1D-A50C-A278-F231-AD66137BB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92075"/>
            <a:ext cx="6096000" cy="53039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9694CF-F48C-3223-0146-B239A1A3F371}"/>
              </a:ext>
            </a:extLst>
          </p:cNvPr>
          <p:cNvSpPr txBox="1"/>
          <p:nvPr/>
        </p:nvSpPr>
        <p:spPr>
          <a:xfrm>
            <a:off x="4266780" y="4054475"/>
            <a:ext cx="52078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Training: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epochs with batch size 128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 accuracy: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~98%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MNIST test set after training.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2BC6095-7F19-A712-FECD-51F67394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</p:spPr>
        <p:txBody>
          <a:bodyPr/>
          <a:lstStyle/>
          <a:p>
            <a:r>
              <a:rPr lang="en-US" dirty="0"/>
              <a:t>Evaluate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FA84BF-33C7-5E0E-8ABA-C07BD3CF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1" y="1688609"/>
            <a:ext cx="8697278" cy="3239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0691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309AA89-87AB-BCCB-A35F-33DF57556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1308" y="115540"/>
            <a:ext cx="3429000" cy="109604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Plotting training &amp; validation curves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0D6A1EF-2A3A-E8F7-106C-9883DE5B3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" y="15875"/>
            <a:ext cx="4878524" cy="3597912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813FF-27F0-F258-C776-F08A0A338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1186121"/>
            <a:ext cx="3229009" cy="2911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C68F9-9948-5A1E-ED16-E3819C105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824" y="2641859"/>
            <a:ext cx="3455067" cy="303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8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A9FE1E-F2D8-8A14-BF19-AE0CA6B2C466}"/>
              </a:ext>
            </a:extLst>
          </p:cNvPr>
          <p:cNvSpPr txBox="1"/>
          <p:nvPr/>
        </p:nvSpPr>
        <p:spPr>
          <a:xfrm>
            <a:off x="774700" y="396875"/>
            <a:ext cx="7315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Add Dropout</a:t>
            </a:r>
          </a:p>
          <a:p>
            <a:r>
              <a:rPr lang="en-US" sz="2800" dirty="0"/>
              <a:t>Dropout(0.25) → after conv + pooling blocks.</a:t>
            </a:r>
          </a:p>
          <a:p>
            <a:r>
              <a:rPr lang="en-US" sz="2800" dirty="0"/>
              <a:t>Dropout(0.5) → before final dense </a:t>
            </a:r>
            <a:r>
              <a:rPr lang="en-US" sz="2800" dirty="0" err="1"/>
              <a:t>softmax</a:t>
            </a:r>
            <a:r>
              <a:rPr lang="en-US" sz="2800" dirty="0"/>
              <a:t> layer.</a:t>
            </a:r>
          </a:p>
          <a:p>
            <a:r>
              <a:rPr lang="en-US" sz="2800" dirty="0"/>
              <a:t>Training epochs increased to 10 to let dropout take effect.</a:t>
            </a:r>
          </a:p>
        </p:txBody>
      </p:sp>
    </p:spTree>
    <p:extLst>
      <p:ext uri="{BB962C8B-B14F-4D97-AF65-F5344CB8AC3E}">
        <p14:creationId xmlns:p14="http://schemas.microsoft.com/office/powerpoint/2010/main" val="3414213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8BD68-CBB3-0AA3-9081-5986E37E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54597"/>
            <a:ext cx="5565383" cy="53613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E75B74-FDF4-790D-4DB7-613D443C81D9}"/>
              </a:ext>
            </a:extLst>
          </p:cNvPr>
          <p:cNvSpPr txBox="1"/>
          <p:nvPr/>
        </p:nvSpPr>
        <p:spPr>
          <a:xfrm>
            <a:off x="4813300" y="3216275"/>
            <a:ext cx="52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Dropout(0.25)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5610EF-084A-FB90-D569-0B1D1FCFE6F0}"/>
              </a:ext>
            </a:extLst>
          </p:cNvPr>
          <p:cNvSpPr txBox="1"/>
          <p:nvPr/>
        </p:nvSpPr>
        <p:spPr>
          <a:xfrm>
            <a:off x="4813300" y="3996781"/>
            <a:ext cx="52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Dropout(0.25)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AA4F8-3913-4317-118E-9665A751170F}"/>
              </a:ext>
            </a:extLst>
          </p:cNvPr>
          <p:cNvSpPr txBox="1"/>
          <p:nvPr/>
        </p:nvSpPr>
        <p:spPr>
          <a:xfrm>
            <a:off x="4737100" y="4664075"/>
            <a:ext cx="52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Dropout(0.5)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310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7747F-D4E4-FCF0-A7B7-9C92A02C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" y="0"/>
            <a:ext cx="6367010" cy="567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78AFE3E-BD9C-5BE5-ACE6-9FBBA991C293}"/>
              </a:ext>
            </a:extLst>
          </p:cNvPr>
          <p:cNvSpPr/>
          <p:nvPr/>
        </p:nvSpPr>
        <p:spPr>
          <a:xfrm>
            <a:off x="4051300" y="5045075"/>
            <a:ext cx="33528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DBBFB-9404-47E1-B62E-DE50C774A894}"/>
              </a:ext>
            </a:extLst>
          </p:cNvPr>
          <p:cNvSpPr/>
          <p:nvPr/>
        </p:nvSpPr>
        <p:spPr>
          <a:xfrm>
            <a:off x="4127500" y="5121275"/>
            <a:ext cx="255701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FC4B3A-0234-68F5-37C6-9381642565E6}"/>
              </a:ext>
            </a:extLst>
          </p:cNvPr>
          <p:cNvSpPr txBox="1"/>
          <p:nvPr/>
        </p:nvSpPr>
        <p:spPr>
          <a:xfrm>
            <a:off x="4800180" y="1235075"/>
            <a:ext cx="5207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Epochs change from 5 to 10</a:t>
            </a:r>
          </a:p>
        </p:txBody>
      </p:sp>
    </p:spTree>
    <p:extLst>
      <p:ext uri="{BB962C8B-B14F-4D97-AF65-F5344CB8AC3E}">
        <p14:creationId xmlns:p14="http://schemas.microsoft.com/office/powerpoint/2010/main" val="347737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DF9EA5-F1F8-288D-12E8-A684D4B5C80C}"/>
              </a:ext>
            </a:extLst>
          </p:cNvPr>
          <p:cNvSpPr txBox="1"/>
          <p:nvPr/>
        </p:nvSpPr>
        <p:spPr>
          <a:xfrm>
            <a:off x="851111" y="139749"/>
            <a:ext cx="6400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Slower training accuracy</a:t>
            </a:r>
            <a:r>
              <a:rPr lang="en-US" dirty="0"/>
              <a:t> (since neurons are randomly dropped), but </a:t>
            </a:r>
            <a:r>
              <a:rPr lang="en-US" b="1" dirty="0"/>
              <a:t>better validation/test accuracy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improved </a:t>
            </a:r>
            <a:r>
              <a:rPr lang="en-US" b="1" dirty="0"/>
              <a:t>generalization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1DEF2-F669-00D9-E2A9-A674318E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814606"/>
            <a:ext cx="6139703" cy="31787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430F49-670B-AD5D-67B6-9F72411F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50" y="930275"/>
            <a:ext cx="3581400" cy="32795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31AF94-509D-E327-A0D2-F6DF4BA11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500" y="757554"/>
            <a:ext cx="3913517" cy="36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E2CBA2-28F6-57EE-A2E0-7562E660D5E2}"/>
              </a:ext>
            </a:extLst>
          </p:cNvPr>
          <p:cNvSpPr txBox="1"/>
          <p:nvPr/>
        </p:nvSpPr>
        <p:spPr>
          <a:xfrm>
            <a:off x="241300" y="777875"/>
            <a:ext cx="9753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Prevents Overfitting :</a:t>
            </a:r>
            <a:r>
              <a:rPr lang="en-US" dirty="0"/>
              <a:t>CNNs have millions of parameters and can </a:t>
            </a:r>
            <a:r>
              <a:rPr lang="en-US" b="1" dirty="0">
                <a:solidFill>
                  <a:srgbClr val="FF0000"/>
                </a:solidFill>
              </a:rPr>
              <a:t>easily memorize training data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Dropout forces the network to not rely too heavily on specific neurons, reducing overfitting and improving generalization.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Encourages Redundancy in Feature Learning: Since</a:t>
            </a:r>
            <a:r>
              <a:rPr lang="en-US" dirty="0"/>
              <a:t> neurons are randomly dropped, the network is forced </a:t>
            </a:r>
            <a:r>
              <a:rPr lang="en-US" b="1" dirty="0">
                <a:solidFill>
                  <a:srgbClr val="FF0000"/>
                </a:solidFill>
              </a:rPr>
              <a:t>to learn multiple independent </a:t>
            </a:r>
            <a:r>
              <a:rPr lang="en-US" b="1" dirty="0"/>
              <a:t>representations</a:t>
            </a:r>
            <a:r>
              <a:rPr lang="en-US" dirty="0"/>
              <a:t> of features (e.g., edges, textures, shapes)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more robust.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Acts Like Model Averaging (Ensemble Effect):</a:t>
            </a:r>
            <a:r>
              <a:rPr lang="en-US" dirty="0"/>
              <a:t>Each forward pass with dropout effectively samples a different </a:t>
            </a:r>
            <a:r>
              <a:rPr lang="en-US" dirty="0">
                <a:solidFill>
                  <a:srgbClr val="FF0000"/>
                </a:solidFill>
              </a:rPr>
              <a:t>sub-network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During inference (when dropout is off), the full network behaves like an </a:t>
            </a:r>
            <a:r>
              <a:rPr lang="en-US" b="1" dirty="0"/>
              <a:t>ensemble of many smaller networks</a:t>
            </a:r>
            <a:r>
              <a:rPr lang="en-US" dirty="0"/>
              <a:t>, improving accuracy.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Improves </a:t>
            </a:r>
            <a:r>
              <a:rPr lang="en-US" b="1" dirty="0" err="1"/>
              <a:t>Robustness:</a:t>
            </a:r>
            <a:r>
              <a:rPr lang="en-US" dirty="0" err="1"/>
              <a:t>The</a:t>
            </a:r>
            <a:r>
              <a:rPr lang="en-US" dirty="0"/>
              <a:t> CNN becomes less sensitive to noise in the input, since it has learned more distributed, redundant feature detectors.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Efficient Regularization :</a:t>
            </a:r>
            <a:r>
              <a:rPr lang="en-US" dirty="0"/>
              <a:t>Compared </a:t>
            </a:r>
            <a:r>
              <a:rPr lang="en-US" dirty="0">
                <a:solidFill>
                  <a:srgbClr val="FF0000"/>
                </a:solidFill>
              </a:rPr>
              <a:t>to L1/L2 weight regularization</a:t>
            </a:r>
            <a:r>
              <a:rPr lang="en-US" dirty="0"/>
              <a:t>, dropout is simple to implement, computationally cheap, and often more effective for deep CNNs.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Encourages Sparse </a:t>
            </a:r>
            <a:r>
              <a:rPr lang="en-US" b="1" dirty="0" err="1"/>
              <a:t>Representations:</a:t>
            </a:r>
            <a:r>
              <a:rPr lang="en-US" dirty="0" err="1"/>
              <a:t>By</a:t>
            </a:r>
            <a:r>
              <a:rPr lang="en-US" dirty="0"/>
              <a:t> zeroing out neurons, dropout introduces sparsity in activations, which can lead to more efficient representations.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8AD381-77E9-AF4A-E78F-CF72B1E5D9C4}"/>
              </a:ext>
            </a:extLst>
          </p:cNvPr>
          <p:cNvSpPr txBox="1">
            <a:spLocks/>
          </p:cNvSpPr>
          <p:nvPr/>
        </p:nvSpPr>
        <p:spPr>
          <a:xfrm>
            <a:off x="1239218" y="126012"/>
            <a:ext cx="7331024" cy="9450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142" kern="0" dirty="0">
                <a:solidFill>
                  <a:srgbClr val="292929"/>
                </a:solidFill>
                <a:latin typeface="charter"/>
              </a:rPr>
              <a:t>Benefits of dropout </a:t>
            </a:r>
          </a:p>
        </p:txBody>
      </p:sp>
    </p:spTree>
    <p:extLst>
      <p:ext uri="{BB962C8B-B14F-4D97-AF65-F5344CB8AC3E}">
        <p14:creationId xmlns:p14="http://schemas.microsoft.com/office/powerpoint/2010/main" val="3222218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BC3F42-2299-0F60-3F6E-0B681AB6D09B}"/>
              </a:ext>
            </a:extLst>
          </p:cNvPr>
          <p:cNvSpPr txBox="1">
            <a:spLocks/>
          </p:cNvSpPr>
          <p:nvPr/>
        </p:nvSpPr>
        <p:spPr>
          <a:xfrm>
            <a:off x="1239218" y="126012"/>
            <a:ext cx="7331024" cy="9450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dirty="0"/>
              <a:t>What is Image Augmentation?</a:t>
            </a:r>
            <a:endParaRPr lang="en-US" sz="3142" kern="0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44032-8445-9ABE-2779-DB8CDD800578}"/>
              </a:ext>
            </a:extLst>
          </p:cNvPr>
          <p:cNvSpPr txBox="1"/>
          <p:nvPr/>
        </p:nvSpPr>
        <p:spPr>
          <a:xfrm>
            <a:off x="1612900" y="1463675"/>
            <a:ext cx="586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/>
              <a:t>Image augmentation means </a:t>
            </a:r>
            <a:r>
              <a:rPr lang="en-US" sz="2800" b="1" dirty="0"/>
              <a:t>artificially increasing the size and diversity of your dataset</a:t>
            </a:r>
            <a:r>
              <a:rPr lang="en-US" sz="2800" dirty="0"/>
              <a:t> by applying random transformations to training images (e.g., </a:t>
            </a:r>
            <a:r>
              <a:rPr lang="en-US" sz="2800" dirty="0">
                <a:solidFill>
                  <a:srgbClr val="FF0000"/>
                </a:solidFill>
              </a:rPr>
              <a:t>rotation, flipping, zooming</a:t>
            </a:r>
            <a:r>
              <a:rPr lang="en-US" sz="2800" dirty="0"/>
              <a:t>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D55B0754-36F4-B082-FC56-CBDBA87A4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Keras: strengths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39C7-BFF0-7E1D-C9F9-756DEE8C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dirty="0"/>
              <a:t>● Easy-to-use Python library</a:t>
            </a:r>
          </a:p>
          <a:p>
            <a:pPr marL="0" indent="0">
              <a:buNone/>
              <a:defRPr/>
            </a:pPr>
            <a:r>
              <a:rPr lang="en-US" dirty="0"/>
              <a:t>● It wraps </a:t>
            </a:r>
            <a:r>
              <a:rPr lang="en-US" dirty="0" err="1"/>
              <a:t>Theano</a:t>
            </a:r>
            <a:r>
              <a:rPr lang="en-US" dirty="0"/>
              <a:t> and TensorFlow (it benefits from the advantages of both)</a:t>
            </a:r>
          </a:p>
          <a:p>
            <a:pPr marL="0" indent="0">
              <a:buNone/>
              <a:defRPr/>
            </a:pPr>
            <a:r>
              <a:rPr lang="en-US" dirty="0"/>
              <a:t>● Guiding principles: modularity, minimalism, extensibility, and Python-</a:t>
            </a:r>
            <a:r>
              <a:rPr lang="en-US" dirty="0" err="1"/>
              <a:t>nativeness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● Why python? Easy to learn, powerful libraries (scikit-learn, matplotlib...)</a:t>
            </a:r>
          </a:p>
          <a:p>
            <a:pPr marL="0" indent="0">
              <a:buNone/>
              <a:defRPr/>
            </a:pPr>
            <a:r>
              <a:rPr lang="en-US" dirty="0"/>
              <a:t>● Many easy-to-use tools: real-time data augmentation, callbacks (</a:t>
            </a:r>
            <a:r>
              <a:rPr lang="en-US" dirty="0" err="1"/>
              <a:t>Tensorboard</a:t>
            </a:r>
            <a:r>
              <a:rPr lang="en-US" dirty="0"/>
              <a:t> visualization)</a:t>
            </a:r>
          </a:p>
          <a:p>
            <a:pPr marL="0" indent="0">
              <a:buNone/>
              <a:defRPr/>
            </a:pPr>
            <a:r>
              <a:rPr lang="en-US" dirty="0"/>
              <a:t>● Keras is gaining official Google support</a:t>
            </a:r>
          </a:p>
        </p:txBody>
      </p:sp>
      <p:pic>
        <p:nvPicPr>
          <p:cNvPr id="95236" name="Picture 3">
            <a:extLst>
              <a:ext uri="{FF2B5EF4-FFF2-40B4-BE49-F238E27FC236}">
                <a16:creationId xmlns:a16="http://schemas.microsoft.com/office/drawing/2014/main" id="{9D466F2A-BC41-A3AF-2C75-BA2072C4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58" y="4907915"/>
            <a:ext cx="2606878" cy="62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7537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80219F-E56A-525B-4A57-5028F1B38BF1}"/>
              </a:ext>
            </a:extLst>
          </p:cNvPr>
          <p:cNvSpPr txBox="1"/>
          <p:nvPr/>
        </p:nvSpPr>
        <p:spPr>
          <a:xfrm>
            <a:off x="241300" y="777875"/>
            <a:ext cx="9601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Prevents Overfitting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CNNs often </a:t>
            </a:r>
            <a:r>
              <a:rPr lang="en-US" dirty="0">
                <a:solidFill>
                  <a:srgbClr val="FF0000"/>
                </a:solidFill>
              </a:rPr>
              <a:t>memorize training data </a:t>
            </a:r>
            <a:r>
              <a:rPr lang="en-US" dirty="0"/>
              <a:t>if it’s small.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Augmentation creates new variations → model </a:t>
            </a:r>
            <a:r>
              <a:rPr lang="en-US" dirty="0">
                <a:solidFill>
                  <a:srgbClr val="FF0000"/>
                </a:solidFill>
              </a:rPr>
              <a:t>sees more diverse examples</a:t>
            </a:r>
            <a:r>
              <a:rPr lang="en-US" dirty="0"/>
              <a:t> → better generalization.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Improves Robustness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Real-world images may be </a:t>
            </a:r>
            <a:r>
              <a:rPr lang="en-US" dirty="0">
                <a:solidFill>
                  <a:srgbClr val="FF0000"/>
                </a:solidFill>
              </a:rPr>
              <a:t>rotated, shifted, zoomed, or noisy.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Augmentation teaches the CNN to handle such variations.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Reduces Need for Large Datasets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Collecting and labeling thousands of images is expensive.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Augmentation </a:t>
            </a:r>
            <a:r>
              <a:rPr lang="en-US" dirty="0">
                <a:solidFill>
                  <a:srgbClr val="FF0000"/>
                </a:solidFill>
              </a:rPr>
              <a:t>"synthesizes" new data</a:t>
            </a:r>
            <a:r>
              <a:rPr lang="en-US" dirty="0"/>
              <a:t>, reducing dependency on large datasets.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Improves Accuracy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model trained on varied images (augmented) usually performs significantly better on test/unseen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Domain-Specific Adaptation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 can mimic real-world distortions specific to your domain.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For medical imaging, adding brightness/contrast changes helps with varying scan conditions.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F3A9D8-E23A-6F6F-4F34-C4E9F0240DB2}"/>
              </a:ext>
            </a:extLst>
          </p:cNvPr>
          <p:cNvSpPr txBox="1">
            <a:spLocks/>
          </p:cNvSpPr>
          <p:nvPr/>
        </p:nvSpPr>
        <p:spPr>
          <a:xfrm>
            <a:off x="1239218" y="126012"/>
            <a:ext cx="7331024" cy="94509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MS PGothic" panose="020B0600070205080204" pitchFamily="34" charset="-128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ea typeface="MS PGothic" panose="020B0600070205080204" pitchFamily="34" charset="-128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142" kern="0" dirty="0">
                <a:solidFill>
                  <a:srgbClr val="292929"/>
                </a:solidFill>
                <a:latin typeface="charter"/>
              </a:rPr>
              <a:t>Benefits of data augmentation</a:t>
            </a:r>
          </a:p>
        </p:txBody>
      </p:sp>
    </p:spTree>
    <p:extLst>
      <p:ext uri="{BB962C8B-B14F-4D97-AF65-F5344CB8AC3E}">
        <p14:creationId xmlns:p14="http://schemas.microsoft.com/office/powerpoint/2010/main" val="29704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582A99-18AD-5AAF-8879-962EFEBA8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43" y="0"/>
            <a:ext cx="2133600" cy="1409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3B90CB-6330-9471-17C4-66FAC8C37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590" y="27986"/>
            <a:ext cx="5045661" cy="50565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5E0BC-D738-9797-CA1A-173A20ACC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100" y="-105045"/>
            <a:ext cx="2971800" cy="1690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CDBF0-C5BA-2AD7-D3BD-C60DB42DF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9743" y="1585119"/>
            <a:ext cx="3054057" cy="1895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84AAB-F371-723B-062C-113311B13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1512" y="3407795"/>
            <a:ext cx="3062288" cy="20633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AC5CB9-FEA5-424E-2C43-62E67AE80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340" y="2572134"/>
            <a:ext cx="3062288" cy="206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1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98FEB-5E61-20B6-D65A-DC17F87E2133}"/>
              </a:ext>
            </a:extLst>
          </p:cNvPr>
          <p:cNvSpPr txBox="1"/>
          <p:nvPr/>
        </p:nvSpPr>
        <p:spPr>
          <a:xfrm>
            <a:off x="774700" y="320675"/>
            <a:ext cx="6934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If dataset is small or noisy=&gt;Augmentation +Dropout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A03BF-D829-556D-7292-B5621E0A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930275"/>
            <a:ext cx="5804916" cy="416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6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C25B7A-C349-5E42-40AE-2E6B6920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256458"/>
            <a:ext cx="4860517" cy="5157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743F2-CCF5-EB71-344A-3F8B3D32A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1006475"/>
            <a:ext cx="5727700" cy="309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DEECE8-9064-1045-41B2-863A469DF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3" y="244475"/>
            <a:ext cx="4955779" cy="43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1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9FBC9AB-B2A3-737C-F81D-E3C7175E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301905"/>
            <a:ext cx="8697278" cy="1096044"/>
          </a:xfrm>
        </p:spPr>
        <p:txBody>
          <a:bodyPr/>
          <a:lstStyle/>
          <a:p>
            <a:r>
              <a:rPr lang="en-US" dirty="0"/>
              <a:t>Slow (# of parameters around 11millions)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983B4B-4DFC-5C4A-DF94-612D37EF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22" y="1509521"/>
            <a:ext cx="6885955" cy="3597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21661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CA65E-DD32-43F2-AC64-5C57B2BC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701675"/>
            <a:ext cx="4180224" cy="3570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353DC6-0B60-B0F0-24B7-60E99B9CB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300" y="549275"/>
            <a:ext cx="3940732" cy="363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399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標題 1">
            <a:extLst>
              <a:ext uri="{FF2B5EF4-FFF2-40B4-BE49-F238E27FC236}">
                <a16:creationId xmlns:a16="http://schemas.microsoft.com/office/drawing/2014/main" id="{3899D5C7-55DE-1B75-B4BC-5B50B7ACA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Mini-batch</a:t>
            </a:r>
            <a:endParaRPr lang="zh-TW" altLang="en-US"/>
          </a:p>
        </p:txBody>
      </p:sp>
      <p:grpSp>
        <p:nvGrpSpPr>
          <p:cNvPr id="101379" name="群組 3">
            <a:extLst>
              <a:ext uri="{FF2B5EF4-FFF2-40B4-BE49-F238E27FC236}">
                <a16:creationId xmlns:a16="http://schemas.microsoft.com/office/drawing/2014/main" id="{DEA7CA1F-60E4-A9DB-FDCC-A95FFED933C0}"/>
              </a:ext>
            </a:extLst>
          </p:cNvPr>
          <p:cNvGrpSpPr>
            <a:grpSpLocks/>
          </p:cNvGrpSpPr>
          <p:nvPr/>
        </p:nvGrpSpPr>
        <p:grpSpPr bwMode="auto">
          <a:xfrm>
            <a:off x="2274086" y="1470143"/>
            <a:ext cx="405881" cy="555242"/>
            <a:chOff x="476292" y="3417283"/>
            <a:chExt cx="490451" cy="67151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523E329-22DE-06B3-6166-6E265C95EC18}"/>
                </a:ext>
              </a:extLst>
            </p:cNvPr>
            <p:cNvSpPr/>
            <p:nvPr/>
          </p:nvSpPr>
          <p:spPr>
            <a:xfrm>
              <a:off x="556560" y="3417283"/>
              <a:ext cx="272815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01459" name="矩形 5">
              <a:extLst>
                <a:ext uri="{FF2B5EF4-FFF2-40B4-BE49-F238E27FC236}">
                  <a16:creationId xmlns:a16="http://schemas.microsoft.com/office/drawing/2014/main" id="{75A6E159-703F-FE18-E431-5F118572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92" y="3522206"/>
              <a:ext cx="490451" cy="4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/>
                <a:t>x</a:t>
              </a:r>
              <a:r>
                <a:rPr lang="en-US" altLang="zh-TW" sz="1985" baseline="30000"/>
                <a:t>1</a:t>
              </a:r>
              <a:endParaRPr lang="zh-TW" altLang="en-US" sz="1985" baseline="3000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F09C7B1-38BA-70DE-8CAD-36FE8C3F0615}"/>
              </a:ext>
            </a:extLst>
          </p:cNvPr>
          <p:cNvSpPr/>
          <p:nvPr/>
        </p:nvSpPr>
        <p:spPr>
          <a:xfrm>
            <a:off x="2964012" y="1472768"/>
            <a:ext cx="798077" cy="564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NN</a:t>
            </a:r>
            <a:endParaRPr lang="zh-TW" altLang="en-US" sz="1985" dirty="0"/>
          </a:p>
        </p:txBody>
      </p:sp>
      <p:sp>
        <p:nvSpPr>
          <p:cNvPr id="101381" name="文字方塊 16">
            <a:extLst>
              <a:ext uri="{FF2B5EF4-FFF2-40B4-BE49-F238E27FC236}">
                <a16:creationId xmlns:a16="http://schemas.microsoft.com/office/drawing/2014/main" id="{AD505D0A-A61B-C65E-AB4B-C9A07D9224C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147780" y="2562807"/>
            <a:ext cx="685191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3F89E1D-46FC-E758-506D-438E1E3B86B5}"/>
              </a:ext>
            </a:extLst>
          </p:cNvPr>
          <p:cNvCxnSpPr/>
          <p:nvPr/>
        </p:nvCxnSpPr>
        <p:spPr>
          <a:xfrm flipV="1">
            <a:off x="2606977" y="1748420"/>
            <a:ext cx="3452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65298EA-ADFD-648F-91EE-5A9C8AB6FFB7}"/>
              </a:ext>
            </a:extLst>
          </p:cNvPr>
          <p:cNvCxnSpPr/>
          <p:nvPr/>
        </p:nvCxnSpPr>
        <p:spPr>
          <a:xfrm flipV="1">
            <a:off x="3764714" y="1744482"/>
            <a:ext cx="3452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384" name="群組 23">
            <a:extLst>
              <a:ext uri="{FF2B5EF4-FFF2-40B4-BE49-F238E27FC236}">
                <a16:creationId xmlns:a16="http://schemas.microsoft.com/office/drawing/2014/main" id="{08C4A37D-F577-4525-8821-EC0D283C8FD1}"/>
              </a:ext>
            </a:extLst>
          </p:cNvPr>
          <p:cNvGrpSpPr>
            <a:grpSpLocks/>
          </p:cNvGrpSpPr>
          <p:nvPr/>
        </p:nvGrpSpPr>
        <p:grpSpPr bwMode="auto">
          <a:xfrm>
            <a:off x="4068447" y="1470143"/>
            <a:ext cx="405881" cy="555242"/>
            <a:chOff x="476254" y="3417283"/>
            <a:chExt cx="490529" cy="67151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A12C5CE-8D82-6770-A33C-A8E51F776E04}"/>
                </a:ext>
              </a:extLst>
            </p:cNvPr>
            <p:cNvSpPr/>
            <p:nvPr/>
          </p:nvSpPr>
          <p:spPr>
            <a:xfrm>
              <a:off x="556535" y="3417283"/>
              <a:ext cx="272858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01457" name="矩形 25">
              <a:extLst>
                <a:ext uri="{FF2B5EF4-FFF2-40B4-BE49-F238E27FC236}">
                  <a16:creationId xmlns:a16="http://schemas.microsoft.com/office/drawing/2014/main" id="{C427DA0E-D0F8-CE69-2F3F-953AF5CA9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4" y="3522206"/>
              <a:ext cx="490529" cy="4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/>
                <a:t>y</a:t>
              </a:r>
              <a:r>
                <a:rPr lang="en-US" altLang="zh-TW" sz="1985" baseline="30000"/>
                <a:t>1</a:t>
              </a:r>
              <a:endParaRPr lang="zh-TW" altLang="en-US" sz="1985" baseline="30000"/>
            </a:p>
          </p:txBody>
        </p: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EC58313C-9ED8-B2B4-5DCB-2EC54B7571C4}"/>
              </a:ext>
            </a:extLst>
          </p:cNvPr>
          <p:cNvSpPr/>
          <p:nvPr/>
        </p:nvSpPr>
        <p:spPr>
          <a:xfrm>
            <a:off x="4936890" y="1470143"/>
            <a:ext cx="224460" cy="5552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985" baseline="300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320ABFF-6C11-5C01-9CEA-4AA8D9915EA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27607" y="1614097"/>
            <a:ext cx="323674" cy="305383"/>
          </a:xfrm>
          <a:prstGeom prst="rect">
            <a:avLst/>
          </a:prstGeom>
          <a:blipFill>
            <a:blip r:embed="rId3"/>
            <a:stretch>
              <a:fillRect l="-18462" t="-13115" r="-47692" b="-27869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39" name="左-右雙向箭號 38">
            <a:extLst>
              <a:ext uri="{FF2B5EF4-FFF2-40B4-BE49-F238E27FC236}">
                <a16:creationId xmlns:a16="http://schemas.microsoft.com/office/drawing/2014/main" id="{3C0E6E44-018E-E299-C556-0CF728483686}"/>
              </a:ext>
            </a:extLst>
          </p:cNvPr>
          <p:cNvSpPr/>
          <p:nvPr/>
        </p:nvSpPr>
        <p:spPr>
          <a:xfrm>
            <a:off x="4392150" y="1711666"/>
            <a:ext cx="497485" cy="1496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1BBF979-7BB6-F0F8-CB70-DE8356596C22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08889" y="1872988"/>
            <a:ext cx="258356" cy="305383"/>
          </a:xfrm>
          <a:prstGeom prst="rect">
            <a:avLst/>
          </a:prstGeom>
          <a:blipFill>
            <a:blip r:embed="rId4"/>
            <a:stretch>
              <a:fillRect l="-23077" r="-7692" b="-11667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grpSp>
        <p:nvGrpSpPr>
          <p:cNvPr id="101389" name="群組 46">
            <a:extLst>
              <a:ext uri="{FF2B5EF4-FFF2-40B4-BE49-F238E27FC236}">
                <a16:creationId xmlns:a16="http://schemas.microsoft.com/office/drawing/2014/main" id="{C0E609FA-B903-FC10-D6DF-85350D09D619}"/>
              </a:ext>
            </a:extLst>
          </p:cNvPr>
          <p:cNvGrpSpPr>
            <a:grpSpLocks/>
          </p:cNvGrpSpPr>
          <p:nvPr/>
        </p:nvGrpSpPr>
        <p:grpSpPr bwMode="auto">
          <a:xfrm>
            <a:off x="2229422" y="2138270"/>
            <a:ext cx="500458" cy="555241"/>
            <a:chOff x="419432" y="3417283"/>
            <a:chExt cx="604173" cy="671513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5A4E1079-888A-FDAA-AE3A-C111C9D28C0D}"/>
                </a:ext>
              </a:extLst>
            </p:cNvPr>
            <p:cNvSpPr/>
            <p:nvPr/>
          </p:nvSpPr>
          <p:spPr>
            <a:xfrm>
              <a:off x="556715" y="3417283"/>
              <a:ext cx="272561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01455" name="矩形 48">
              <a:extLst>
                <a:ext uri="{FF2B5EF4-FFF2-40B4-BE49-F238E27FC236}">
                  <a16:creationId xmlns:a16="http://schemas.microsoft.com/office/drawing/2014/main" id="{E6EF9D1F-F491-1D83-3CC4-E431D681D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32" y="3522206"/>
              <a:ext cx="604173" cy="48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/>
                <a:t>x</a:t>
              </a:r>
              <a:r>
                <a:rPr lang="en-US" altLang="zh-TW" sz="1985" baseline="30000"/>
                <a:t>31</a:t>
              </a:r>
              <a:endParaRPr lang="zh-TW" altLang="en-US" sz="1985" baseline="30000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3F97C566-2EF3-1B17-975F-C8090337FD01}"/>
              </a:ext>
            </a:extLst>
          </p:cNvPr>
          <p:cNvSpPr/>
          <p:nvPr/>
        </p:nvSpPr>
        <p:spPr>
          <a:xfrm>
            <a:off x="2966637" y="2134332"/>
            <a:ext cx="798077" cy="564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NN</a:t>
            </a:r>
            <a:endParaRPr lang="zh-TW" altLang="en-US" sz="1985" dirty="0"/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A424703E-4FA4-19E9-BF6B-BAF6A46EC366}"/>
              </a:ext>
            </a:extLst>
          </p:cNvPr>
          <p:cNvCxnSpPr/>
          <p:nvPr/>
        </p:nvCxnSpPr>
        <p:spPr>
          <a:xfrm flipV="1">
            <a:off x="2606977" y="2416547"/>
            <a:ext cx="3452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72C87BA-295D-FC39-624C-6C77B775195F}"/>
              </a:ext>
            </a:extLst>
          </p:cNvPr>
          <p:cNvCxnSpPr/>
          <p:nvPr/>
        </p:nvCxnSpPr>
        <p:spPr>
          <a:xfrm flipV="1">
            <a:off x="3764714" y="2411297"/>
            <a:ext cx="3452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393" name="群組 52">
            <a:extLst>
              <a:ext uri="{FF2B5EF4-FFF2-40B4-BE49-F238E27FC236}">
                <a16:creationId xmlns:a16="http://schemas.microsoft.com/office/drawing/2014/main" id="{C60A3105-5F06-0A68-7F54-0216D672A8F6}"/>
              </a:ext>
            </a:extLst>
          </p:cNvPr>
          <p:cNvGrpSpPr>
            <a:grpSpLocks/>
          </p:cNvGrpSpPr>
          <p:nvPr/>
        </p:nvGrpSpPr>
        <p:grpSpPr bwMode="auto">
          <a:xfrm>
            <a:off x="4023785" y="2138270"/>
            <a:ext cx="500458" cy="555241"/>
            <a:chOff x="419392" y="3417283"/>
            <a:chExt cx="604255" cy="671513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E425565-F70B-04F8-2533-2F922D9420C6}"/>
                </a:ext>
              </a:extLst>
            </p:cNvPr>
            <p:cNvSpPr/>
            <p:nvPr/>
          </p:nvSpPr>
          <p:spPr>
            <a:xfrm>
              <a:off x="556693" y="3417283"/>
              <a:ext cx="272599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01453" name="矩形 54">
              <a:extLst>
                <a:ext uri="{FF2B5EF4-FFF2-40B4-BE49-F238E27FC236}">
                  <a16:creationId xmlns:a16="http://schemas.microsoft.com/office/drawing/2014/main" id="{8ACA0516-497F-726D-AD85-2110FCD78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92" y="3522206"/>
              <a:ext cx="604255" cy="48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/>
                <a:t>y</a:t>
              </a:r>
              <a:r>
                <a:rPr lang="en-US" altLang="zh-TW" sz="1985" baseline="30000"/>
                <a:t>31</a:t>
              </a:r>
              <a:endParaRPr lang="zh-TW" altLang="en-US" sz="1985" baseline="30000"/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570E9E76-81E8-A0BA-D1DA-C0256EA2C4F9}"/>
              </a:ext>
            </a:extLst>
          </p:cNvPr>
          <p:cNvSpPr/>
          <p:nvPr/>
        </p:nvSpPr>
        <p:spPr>
          <a:xfrm>
            <a:off x="4938203" y="2138270"/>
            <a:ext cx="224459" cy="555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985" baseline="30000" dirty="0"/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0EAA8B2D-BD60-5082-924F-09F92E09DA5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38789" y="2272577"/>
            <a:ext cx="436496" cy="305383"/>
          </a:xfrm>
          <a:prstGeom prst="rect">
            <a:avLst/>
          </a:prstGeom>
          <a:blipFill>
            <a:blip r:embed="rId5"/>
            <a:stretch>
              <a:fillRect l="-13953" t="-15000" r="-33721" b="-30000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58" name="左-右雙向箭號 57">
            <a:extLst>
              <a:ext uri="{FF2B5EF4-FFF2-40B4-BE49-F238E27FC236}">
                <a16:creationId xmlns:a16="http://schemas.microsoft.com/office/drawing/2014/main" id="{EE271467-F1BC-2305-FF5E-D320EAE780C0}"/>
              </a:ext>
            </a:extLst>
          </p:cNvPr>
          <p:cNvSpPr/>
          <p:nvPr/>
        </p:nvSpPr>
        <p:spPr>
          <a:xfrm>
            <a:off x="4389525" y="2358792"/>
            <a:ext cx="498798" cy="1496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56F4695-C897-C483-F433-C2653D3CA7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08425" y="2570748"/>
            <a:ext cx="371178" cy="305383"/>
          </a:xfrm>
          <a:prstGeom prst="rect">
            <a:avLst/>
          </a:prstGeom>
          <a:blipFill>
            <a:blip r:embed="rId6"/>
            <a:stretch>
              <a:fillRect l="-16216" r="-5405" b="-9836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pic>
        <p:nvPicPr>
          <p:cNvPr id="101398" name="圖片 59">
            <a:extLst>
              <a:ext uri="{FF2B5EF4-FFF2-40B4-BE49-F238E27FC236}">
                <a16:creationId xmlns:a16="http://schemas.microsoft.com/office/drawing/2014/main" id="{E9943544-20F8-B706-0965-E5223E88D1F0}"/>
              </a:ext>
            </a:extLst>
          </p:cNvPr>
          <p:cNvPicPr preferRelativeResize="0"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27" y="1622408"/>
            <a:ext cx="296654" cy="296654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399" name="圖片 60">
            <a:extLst>
              <a:ext uri="{FF2B5EF4-FFF2-40B4-BE49-F238E27FC236}">
                <a16:creationId xmlns:a16="http://schemas.microsoft.com/office/drawing/2014/main" id="{0259D20E-3A63-89CA-CEAF-A0E38B76217E}"/>
              </a:ext>
            </a:extLst>
          </p:cNvPr>
          <p:cNvPicPr preferRelativeResize="0"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86" y="3580848"/>
            <a:ext cx="297966" cy="29796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400" name="圖片 61">
            <a:extLst>
              <a:ext uri="{FF2B5EF4-FFF2-40B4-BE49-F238E27FC236}">
                <a16:creationId xmlns:a16="http://schemas.microsoft.com/office/drawing/2014/main" id="{7BEF6C51-1A06-09B8-8346-6D70E6111F3E}"/>
              </a:ext>
            </a:extLst>
          </p:cNvPr>
          <p:cNvPicPr preferRelativeResize="0"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87" y="2247218"/>
            <a:ext cx="297966" cy="29796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401" name="圖片 62">
            <a:extLst>
              <a:ext uri="{FF2B5EF4-FFF2-40B4-BE49-F238E27FC236}">
                <a16:creationId xmlns:a16="http://schemas.microsoft.com/office/drawing/2014/main" id="{DDCC81A8-C9D8-741E-965F-A1A934BE5A68}"/>
              </a:ext>
            </a:extLst>
          </p:cNvPr>
          <p:cNvPicPr preferRelativeResize="0"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721" y="4399927"/>
            <a:ext cx="297967" cy="29796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402" name="群組 64">
            <a:extLst>
              <a:ext uri="{FF2B5EF4-FFF2-40B4-BE49-F238E27FC236}">
                <a16:creationId xmlns:a16="http://schemas.microsoft.com/office/drawing/2014/main" id="{806936F9-36C8-18D0-388A-0A32778867FE}"/>
              </a:ext>
            </a:extLst>
          </p:cNvPr>
          <p:cNvGrpSpPr>
            <a:grpSpLocks/>
          </p:cNvGrpSpPr>
          <p:nvPr/>
        </p:nvGrpSpPr>
        <p:grpSpPr bwMode="auto">
          <a:xfrm>
            <a:off x="2262272" y="3487651"/>
            <a:ext cx="405881" cy="555241"/>
            <a:chOff x="476293" y="3417283"/>
            <a:chExt cx="490450" cy="671513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9BA7570-3F30-5245-E36D-509F6B45D6DA}"/>
                </a:ext>
              </a:extLst>
            </p:cNvPr>
            <p:cNvSpPr/>
            <p:nvPr/>
          </p:nvSpPr>
          <p:spPr>
            <a:xfrm>
              <a:off x="556562" y="3417283"/>
              <a:ext cx="272814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01451" name="矩形 66">
              <a:extLst>
                <a:ext uri="{FF2B5EF4-FFF2-40B4-BE49-F238E27FC236}">
                  <a16:creationId xmlns:a16="http://schemas.microsoft.com/office/drawing/2014/main" id="{462D187A-7FA3-F5C9-5110-1F0820EE3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93" y="3522206"/>
              <a:ext cx="490450" cy="48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/>
                <a:t>x</a:t>
              </a:r>
              <a:r>
                <a:rPr lang="en-US" altLang="zh-TW" sz="1985" baseline="30000"/>
                <a:t>2</a:t>
              </a:r>
              <a:endParaRPr lang="zh-TW" altLang="en-US" sz="1985" baseline="30000"/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ABC2D916-B49D-C8BA-58B2-36E9354E0B5D}"/>
              </a:ext>
            </a:extLst>
          </p:cNvPr>
          <p:cNvSpPr/>
          <p:nvPr/>
        </p:nvSpPr>
        <p:spPr>
          <a:xfrm>
            <a:off x="2952198" y="3490277"/>
            <a:ext cx="799390" cy="564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NN</a:t>
            </a:r>
            <a:endParaRPr lang="zh-TW" altLang="en-US" sz="1985" dirty="0"/>
          </a:p>
        </p:txBody>
      </p:sp>
      <p:sp>
        <p:nvSpPr>
          <p:cNvPr id="101404" name="文字方塊 68">
            <a:extLst>
              <a:ext uri="{FF2B5EF4-FFF2-40B4-BE49-F238E27FC236}">
                <a16:creationId xmlns:a16="http://schemas.microsoft.com/office/drawing/2014/main" id="{A19FCB13-224C-108E-286E-25FB84A356C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135966" y="4699764"/>
            <a:ext cx="685191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7A32AB29-758D-CFD3-4220-3DCCFAC2C409}"/>
              </a:ext>
            </a:extLst>
          </p:cNvPr>
          <p:cNvCxnSpPr/>
          <p:nvPr/>
        </p:nvCxnSpPr>
        <p:spPr>
          <a:xfrm flipV="1">
            <a:off x="2595163" y="3765928"/>
            <a:ext cx="3452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580A4BA7-AFF4-C63E-3C0D-4963342EF3A2}"/>
              </a:ext>
            </a:extLst>
          </p:cNvPr>
          <p:cNvCxnSpPr/>
          <p:nvPr/>
        </p:nvCxnSpPr>
        <p:spPr>
          <a:xfrm flipV="1">
            <a:off x="3752901" y="3760678"/>
            <a:ext cx="3452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407" name="群組 71">
            <a:extLst>
              <a:ext uri="{FF2B5EF4-FFF2-40B4-BE49-F238E27FC236}">
                <a16:creationId xmlns:a16="http://schemas.microsoft.com/office/drawing/2014/main" id="{91F041B8-FA48-B3BF-DE21-D06CEA706726}"/>
              </a:ext>
            </a:extLst>
          </p:cNvPr>
          <p:cNvGrpSpPr>
            <a:grpSpLocks/>
          </p:cNvGrpSpPr>
          <p:nvPr/>
        </p:nvGrpSpPr>
        <p:grpSpPr bwMode="auto">
          <a:xfrm>
            <a:off x="4056635" y="3487651"/>
            <a:ext cx="405881" cy="555241"/>
            <a:chOff x="476255" y="3417283"/>
            <a:chExt cx="490527" cy="671513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8B0D766-31CD-D195-30E3-EE0876641824}"/>
                </a:ext>
              </a:extLst>
            </p:cNvPr>
            <p:cNvSpPr/>
            <p:nvPr/>
          </p:nvSpPr>
          <p:spPr>
            <a:xfrm>
              <a:off x="556535" y="3417283"/>
              <a:ext cx="272857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01449" name="矩形 73">
              <a:extLst>
                <a:ext uri="{FF2B5EF4-FFF2-40B4-BE49-F238E27FC236}">
                  <a16:creationId xmlns:a16="http://schemas.microsoft.com/office/drawing/2014/main" id="{EC78CC67-60DE-8CBA-6CBF-C79334D54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5" y="3522206"/>
              <a:ext cx="490527" cy="481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/>
                <a:t>y</a:t>
              </a:r>
              <a:r>
                <a:rPr lang="en-US" altLang="zh-TW" sz="1985" baseline="30000"/>
                <a:t>2</a:t>
              </a:r>
              <a:endParaRPr lang="zh-TW" altLang="en-US" sz="1985" baseline="30000"/>
            </a:p>
          </p:txBody>
        </p:sp>
      </p:grpSp>
      <p:sp>
        <p:nvSpPr>
          <p:cNvPr id="75" name="矩形 74">
            <a:extLst>
              <a:ext uri="{FF2B5EF4-FFF2-40B4-BE49-F238E27FC236}">
                <a16:creationId xmlns:a16="http://schemas.microsoft.com/office/drawing/2014/main" id="{7A862B1E-F004-086F-E91A-FC9D1A342F54}"/>
              </a:ext>
            </a:extLst>
          </p:cNvPr>
          <p:cNvSpPr/>
          <p:nvPr/>
        </p:nvSpPr>
        <p:spPr>
          <a:xfrm>
            <a:off x="4925077" y="3487651"/>
            <a:ext cx="224459" cy="5552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985" baseline="300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BAFA4F47-29E1-1380-8041-7FA01FCEBAE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16036" y="3631499"/>
            <a:ext cx="329135" cy="305383"/>
          </a:xfrm>
          <a:prstGeom prst="rect">
            <a:avLst/>
          </a:prstGeom>
          <a:blipFill>
            <a:blip r:embed="rId11"/>
            <a:stretch>
              <a:fillRect l="-18462" t="-13115" r="-49231" b="-27869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77" name="左-右雙向箭號 76">
            <a:extLst>
              <a:ext uri="{FF2B5EF4-FFF2-40B4-BE49-F238E27FC236}">
                <a16:creationId xmlns:a16="http://schemas.microsoft.com/office/drawing/2014/main" id="{731D9C02-4B45-04CE-9619-843DE6D869A3}"/>
              </a:ext>
            </a:extLst>
          </p:cNvPr>
          <p:cNvSpPr/>
          <p:nvPr/>
        </p:nvSpPr>
        <p:spPr>
          <a:xfrm>
            <a:off x="4380336" y="3729175"/>
            <a:ext cx="498798" cy="1496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25469EBF-5391-9CB8-68AE-2271F36B1F9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97318" y="3890390"/>
            <a:ext cx="263817" cy="305383"/>
          </a:xfrm>
          <a:prstGeom prst="rect">
            <a:avLst/>
          </a:prstGeom>
          <a:blipFill>
            <a:blip r:embed="rId12"/>
            <a:stretch>
              <a:fillRect l="-23077" r="-9615" b="-11667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grpSp>
        <p:nvGrpSpPr>
          <p:cNvPr id="101412" name="群組 78">
            <a:extLst>
              <a:ext uri="{FF2B5EF4-FFF2-40B4-BE49-F238E27FC236}">
                <a16:creationId xmlns:a16="http://schemas.microsoft.com/office/drawing/2014/main" id="{B12EDCE7-0A72-93A3-CF12-2A055944065E}"/>
              </a:ext>
            </a:extLst>
          </p:cNvPr>
          <p:cNvGrpSpPr>
            <a:grpSpLocks/>
          </p:cNvGrpSpPr>
          <p:nvPr/>
        </p:nvGrpSpPr>
        <p:grpSpPr bwMode="auto">
          <a:xfrm>
            <a:off x="2229422" y="4276540"/>
            <a:ext cx="500458" cy="555242"/>
            <a:chOff x="419432" y="3417283"/>
            <a:chExt cx="604173" cy="671513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7ACF9E2-F82C-FD26-8C3B-C3A1A3A32B8B}"/>
                </a:ext>
              </a:extLst>
            </p:cNvPr>
            <p:cNvSpPr/>
            <p:nvPr/>
          </p:nvSpPr>
          <p:spPr>
            <a:xfrm>
              <a:off x="556715" y="3417283"/>
              <a:ext cx="272561" cy="6715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01447" name="矩形 80">
              <a:extLst>
                <a:ext uri="{FF2B5EF4-FFF2-40B4-BE49-F238E27FC236}">
                  <a16:creationId xmlns:a16="http://schemas.microsoft.com/office/drawing/2014/main" id="{FB39E118-1C16-8AA4-8DE1-6608491DC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32" y="3522206"/>
              <a:ext cx="604173" cy="4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/>
                <a:t>x</a:t>
              </a:r>
              <a:r>
                <a:rPr lang="en-US" altLang="zh-TW" sz="1985" baseline="30000"/>
                <a:t>16</a:t>
              </a:r>
              <a:endParaRPr lang="zh-TW" altLang="en-US" sz="1985" baseline="30000"/>
            </a:p>
          </p:txBody>
        </p:sp>
      </p:grpSp>
      <p:sp>
        <p:nvSpPr>
          <p:cNvPr id="82" name="矩形 81">
            <a:extLst>
              <a:ext uri="{FF2B5EF4-FFF2-40B4-BE49-F238E27FC236}">
                <a16:creationId xmlns:a16="http://schemas.microsoft.com/office/drawing/2014/main" id="{62EE1686-598C-A6AB-BF64-53C15718D219}"/>
              </a:ext>
            </a:extLst>
          </p:cNvPr>
          <p:cNvSpPr/>
          <p:nvPr/>
        </p:nvSpPr>
        <p:spPr>
          <a:xfrm>
            <a:off x="2966637" y="4271290"/>
            <a:ext cx="799390" cy="564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NN</a:t>
            </a:r>
            <a:endParaRPr lang="zh-TW" altLang="en-US" sz="1985" dirty="0"/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46F7DA46-2FFD-A08C-CDAE-378E72DB6289}"/>
              </a:ext>
            </a:extLst>
          </p:cNvPr>
          <p:cNvCxnSpPr/>
          <p:nvPr/>
        </p:nvCxnSpPr>
        <p:spPr>
          <a:xfrm flipV="1">
            <a:off x="2608290" y="4553505"/>
            <a:ext cx="343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3D4D49D6-5F32-336F-2FEE-BC416143D550}"/>
              </a:ext>
            </a:extLst>
          </p:cNvPr>
          <p:cNvCxnSpPr/>
          <p:nvPr/>
        </p:nvCxnSpPr>
        <p:spPr>
          <a:xfrm flipV="1">
            <a:off x="3766027" y="4549566"/>
            <a:ext cx="3439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416" name="群組 84">
            <a:extLst>
              <a:ext uri="{FF2B5EF4-FFF2-40B4-BE49-F238E27FC236}">
                <a16:creationId xmlns:a16="http://schemas.microsoft.com/office/drawing/2014/main" id="{A4BEE167-F3C6-D420-E858-A5807EF7777A}"/>
              </a:ext>
            </a:extLst>
          </p:cNvPr>
          <p:cNvGrpSpPr>
            <a:grpSpLocks/>
          </p:cNvGrpSpPr>
          <p:nvPr/>
        </p:nvGrpSpPr>
        <p:grpSpPr bwMode="auto">
          <a:xfrm>
            <a:off x="4024442" y="4276540"/>
            <a:ext cx="500458" cy="555242"/>
            <a:chOff x="418491" y="3417283"/>
            <a:chExt cx="606059" cy="671513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BC1F0C7-5F3C-7B51-6395-2EB5125C417E}"/>
                </a:ext>
              </a:extLst>
            </p:cNvPr>
            <p:cNvSpPr/>
            <p:nvPr/>
          </p:nvSpPr>
          <p:spPr>
            <a:xfrm>
              <a:off x="556996" y="3417283"/>
              <a:ext cx="271823" cy="671513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01445" name="矩形 86">
              <a:extLst>
                <a:ext uri="{FF2B5EF4-FFF2-40B4-BE49-F238E27FC236}">
                  <a16:creationId xmlns:a16="http://schemas.microsoft.com/office/drawing/2014/main" id="{6F92B318-F450-1979-D64E-4CD1D78BE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91" y="3522206"/>
              <a:ext cx="606059" cy="4811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/>
                <a:t>y</a:t>
              </a:r>
              <a:r>
                <a:rPr lang="en-US" altLang="zh-TW" sz="1985" baseline="30000"/>
                <a:t>16</a:t>
              </a:r>
              <a:endParaRPr lang="zh-TW" altLang="en-US" sz="1985" baseline="30000"/>
            </a:p>
          </p:txBody>
        </p:sp>
      </p:grpSp>
      <p:sp>
        <p:nvSpPr>
          <p:cNvPr id="88" name="矩形 87">
            <a:extLst>
              <a:ext uri="{FF2B5EF4-FFF2-40B4-BE49-F238E27FC236}">
                <a16:creationId xmlns:a16="http://schemas.microsoft.com/office/drawing/2014/main" id="{B3927176-F6FA-0B4E-6EC6-DED78E48A70E}"/>
              </a:ext>
            </a:extLst>
          </p:cNvPr>
          <p:cNvSpPr/>
          <p:nvPr/>
        </p:nvSpPr>
        <p:spPr>
          <a:xfrm>
            <a:off x="4939515" y="4276540"/>
            <a:ext cx="224460" cy="5552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985" baseline="30000" dirty="0"/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68906F69-1354-F701-2E3B-627C1BADEC3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939220" y="4409988"/>
            <a:ext cx="431035" cy="305383"/>
          </a:xfrm>
          <a:prstGeom prst="rect">
            <a:avLst/>
          </a:prstGeom>
          <a:blipFill>
            <a:blip r:embed="rId13"/>
            <a:stretch>
              <a:fillRect l="-14118" t="-15000" r="-35294" b="-30000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90" name="左-右雙向箭號 89">
            <a:extLst>
              <a:ext uri="{FF2B5EF4-FFF2-40B4-BE49-F238E27FC236}">
                <a16:creationId xmlns:a16="http://schemas.microsoft.com/office/drawing/2014/main" id="{9ED20788-5CE6-F68E-AE17-ACF5AFD36F30}"/>
              </a:ext>
            </a:extLst>
          </p:cNvPr>
          <p:cNvSpPr/>
          <p:nvPr/>
        </p:nvSpPr>
        <p:spPr>
          <a:xfrm>
            <a:off x="4390837" y="4495749"/>
            <a:ext cx="497486" cy="149640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402799D-23CC-EFF6-FD18-B182D5ED4B3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34431" y="4698179"/>
            <a:ext cx="365717" cy="305383"/>
          </a:xfrm>
          <a:prstGeom prst="rect">
            <a:avLst/>
          </a:prstGeom>
          <a:blipFill>
            <a:blip r:embed="rId14"/>
            <a:stretch>
              <a:fillRect l="-16438" r="-5479" b="-9836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F75FDDE4-E4D8-2BA0-9AC0-CF2ED19A5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1701" y="1501078"/>
            <a:ext cx="5042799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985" dirty="0"/>
              <a:t>Pick the 1</a:t>
            </a:r>
            <a:r>
              <a:rPr lang="en-US" altLang="zh-TW" sz="1985" baseline="30000" dirty="0"/>
              <a:t>st</a:t>
            </a:r>
            <a:r>
              <a:rPr lang="en-US" altLang="zh-TW" sz="1985" dirty="0"/>
              <a:t> batch</a:t>
            </a:r>
            <a:endParaRPr lang="zh-TW" altLang="en-US" sz="1985" baseline="30000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6DC665E0-B779-C42D-89FA-51C9F3CA5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4637" y="747557"/>
            <a:ext cx="4539163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985" dirty="0"/>
              <a:t>Randomly initialize network parameters</a:t>
            </a:r>
            <a:endParaRPr lang="zh-TW" altLang="en-US" sz="1985" baseline="30000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596BFC51-F94C-6036-FE1F-BDD2A3DE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515" y="2577960"/>
            <a:ext cx="5042799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985" dirty="0"/>
              <a:t>Pick the 2</a:t>
            </a:r>
            <a:r>
              <a:rPr lang="en-US" altLang="zh-TW" sz="1985" baseline="30000" dirty="0"/>
              <a:t>nd</a:t>
            </a:r>
            <a:r>
              <a:rPr lang="en-US" altLang="zh-TW" sz="1985" dirty="0"/>
              <a:t> batch</a:t>
            </a:r>
            <a:endParaRPr lang="zh-TW" altLang="en-US" sz="1985" baseline="30000" dirty="0"/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69D1945-7007-46A8-1816-5A38EB513B4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5120" y="2033223"/>
            <a:ext cx="1387447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1985">
                <a:solidFill>
                  <a:srgbClr val="0000FF"/>
                </a:solidFill>
              </a:rPr>
              <a:t>Mini-batch</a:t>
            </a:r>
            <a:endParaRPr lang="zh-TW" altLang="en-US" sz="1985">
              <a:solidFill>
                <a:srgbClr val="0000FF"/>
              </a:solidFill>
            </a:endParaRPr>
          </a:p>
        </p:txBody>
      </p: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A42493AE-4849-2359-1ABA-45EE343273AD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57244" y="4075671"/>
            <a:ext cx="1387447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1985">
                <a:solidFill>
                  <a:srgbClr val="0000FF"/>
                </a:solidFill>
              </a:rPr>
              <a:t>Mini-batch</a:t>
            </a:r>
            <a:endParaRPr lang="zh-TW" altLang="en-US" sz="1985">
              <a:solidFill>
                <a:srgbClr val="0000FF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CBAC5FA8-8D92-8C46-7641-E78FFC300296}"/>
              </a:ext>
            </a:extLst>
          </p:cNvPr>
          <p:cNvSpPr/>
          <p:nvPr/>
        </p:nvSpPr>
        <p:spPr>
          <a:xfrm>
            <a:off x="1798398" y="1352007"/>
            <a:ext cx="3537530" cy="1909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6994D885-14D2-53D0-35FB-1F70B63953C0}"/>
              </a:ext>
            </a:extLst>
          </p:cNvPr>
          <p:cNvSpPr/>
          <p:nvPr/>
        </p:nvSpPr>
        <p:spPr>
          <a:xfrm>
            <a:off x="1798398" y="3416769"/>
            <a:ext cx="3537530" cy="19098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78077DE1-C94A-8428-7626-B32A9C2DD88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53395" y="1856128"/>
            <a:ext cx="1927622" cy="305383"/>
          </a:xfrm>
          <a:prstGeom prst="rect">
            <a:avLst/>
          </a:prstGeom>
          <a:blipFill>
            <a:blip r:embed="rId15"/>
            <a:stretch>
              <a:fillRect l="-3403" r="-524" b="-13115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D2E3B7E5-7C91-A0DF-703D-B79BFD06027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053395" y="2994111"/>
            <a:ext cx="1993895" cy="305383"/>
          </a:xfrm>
          <a:prstGeom prst="rect">
            <a:avLst/>
          </a:prstGeom>
          <a:blipFill>
            <a:blip r:embed="rId16"/>
            <a:stretch>
              <a:fillRect l="-3038" r="-506" b="-13115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DA7A146-98EE-BAF3-35CB-99B2B14A8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180" y="2124204"/>
            <a:ext cx="3858133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 dirty="0"/>
              <a:t>Update parameters once</a:t>
            </a:r>
            <a:endParaRPr lang="zh-TW" altLang="en-US" sz="1985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A32F0EE-0BAF-BAB0-68A2-1E39E06D5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180" y="3387068"/>
            <a:ext cx="4151119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 dirty="0"/>
              <a:t>Update parameters once</a:t>
            </a:r>
            <a:endParaRPr lang="zh-TW" altLang="en-US" sz="1985" dirty="0"/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947EAD80-1B15-247B-65CA-E19C4881B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328" y="3914255"/>
            <a:ext cx="2924534" cy="10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985"/>
              <a:t>Until all mini-batches have been picked</a:t>
            </a:r>
            <a:endParaRPr lang="zh-TW" altLang="en-US" sz="1985" baseline="30000"/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884B6B7A-DBC0-4263-4D8C-96AC95E138E4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655119" y="3786893"/>
            <a:ext cx="620873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…</a:t>
            </a:r>
            <a:endParaRPr lang="zh-TW" altLang="en-US" sz="1985" baseline="3000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B4D51F1-19EA-2321-237D-DB279F62EE7A}"/>
              </a:ext>
            </a:extLst>
          </p:cNvPr>
          <p:cNvSpPr/>
          <p:nvPr/>
        </p:nvSpPr>
        <p:spPr>
          <a:xfrm>
            <a:off x="6182291" y="4590694"/>
            <a:ext cx="1826655" cy="36973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one epoch</a:t>
            </a:r>
            <a:endParaRPr lang="zh-TW" altLang="en-US" sz="1985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C1F57B02-A937-DB20-3520-963F6430E6EC}"/>
              </a:ext>
            </a:extLst>
          </p:cNvPr>
          <p:cNvSpPr/>
          <p:nvPr/>
        </p:nvSpPr>
        <p:spPr>
          <a:xfrm>
            <a:off x="5561700" y="1538400"/>
            <a:ext cx="4280799" cy="302954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59F70CD-EFFB-AC65-F2AF-CD7134928214}"/>
              </a:ext>
            </a:extLst>
          </p:cNvPr>
          <p:cNvSpPr/>
          <p:nvPr/>
        </p:nvSpPr>
        <p:spPr>
          <a:xfrm>
            <a:off x="5673141" y="5029735"/>
            <a:ext cx="2841234" cy="42859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Repeat the above process</a:t>
            </a:r>
            <a:endParaRPr lang="zh-TW" altLang="en-US" sz="1985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2F1372C-3A5F-F58C-C60B-CEBD465E4E58}"/>
              </a:ext>
            </a:extLst>
          </p:cNvPr>
          <p:cNvSpPr txBox="1"/>
          <p:nvPr/>
        </p:nvSpPr>
        <p:spPr>
          <a:xfrm>
            <a:off x="4082899" y="129468"/>
            <a:ext cx="4596870" cy="44858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315" dirty="0"/>
              <a:t>We do not really minimize total loss!</a:t>
            </a:r>
            <a:endParaRPr lang="zh-TW" altLang="en-US" sz="2315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7" grpId="0"/>
      <p:bldP spid="107" grpId="0"/>
      <p:bldP spid="108" grpId="0"/>
      <p:bldP spid="109" grpId="0" animBg="1"/>
      <p:bldP spid="110" grpId="0" animBg="1"/>
      <p:bldP spid="7" grpId="0"/>
      <p:bldP spid="92" grpId="0"/>
      <p:bldP spid="93" grpId="0"/>
      <p:bldP spid="96" grpId="0"/>
      <p:bldP spid="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標題 1">
            <a:extLst>
              <a:ext uri="{FF2B5EF4-FFF2-40B4-BE49-F238E27FC236}">
                <a16:creationId xmlns:a16="http://schemas.microsoft.com/office/drawing/2014/main" id="{1DC8C6FB-34B4-0814-D044-2F6B089F0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Mini-batch</a:t>
            </a:r>
            <a:endParaRPr lang="zh-TW" altLang="en-US"/>
          </a:p>
        </p:txBody>
      </p:sp>
      <p:pic>
        <p:nvPicPr>
          <p:cNvPr id="103427" name="圖片 3">
            <a:extLst>
              <a:ext uri="{FF2B5EF4-FFF2-40B4-BE49-F238E27FC236}">
                <a16:creationId xmlns:a16="http://schemas.microsoft.com/office/drawing/2014/main" id="{DD6D8CF4-E25C-4D37-0DC4-04F43F988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989" y="1246997"/>
            <a:ext cx="7253579" cy="364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753C4FCF-9152-F1C6-8AF3-4A2359966BC9}"/>
              </a:ext>
            </a:extLst>
          </p:cNvPr>
          <p:cNvGrpSpPr>
            <a:grpSpLocks/>
          </p:cNvGrpSpPr>
          <p:nvPr/>
        </p:nvGrpSpPr>
        <p:grpSpPr bwMode="auto">
          <a:xfrm>
            <a:off x="1378209" y="2042448"/>
            <a:ext cx="3968221" cy="1955814"/>
            <a:chOff x="176324" y="1634942"/>
            <a:chExt cx="4798874" cy="2364807"/>
          </a:xfrm>
        </p:grpSpPr>
        <p:grpSp>
          <p:nvGrpSpPr>
            <p:cNvPr id="103452" name="群組 4">
              <a:extLst>
                <a:ext uri="{FF2B5EF4-FFF2-40B4-BE49-F238E27FC236}">
                  <a16:creationId xmlns:a16="http://schemas.microsoft.com/office/drawing/2014/main" id="{6EFEAB8C-1226-42DC-EF4F-A44E207C47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398" y="1777783"/>
              <a:ext cx="490842" cy="672939"/>
              <a:chOff x="476097" y="3416570"/>
              <a:chExt cx="490842" cy="672939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E9CDFDA-A1E7-5A5B-6C60-3E3B4165935F}"/>
                  </a:ext>
                </a:extLst>
              </p:cNvPr>
              <p:cNvSpPr/>
              <p:nvPr/>
            </p:nvSpPr>
            <p:spPr>
              <a:xfrm>
                <a:off x="556840" y="3416570"/>
                <a:ext cx="273032" cy="67293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985" baseline="30000" dirty="0"/>
              </a:p>
            </p:txBody>
          </p:sp>
          <p:sp>
            <p:nvSpPr>
              <p:cNvPr id="103482" name="矩形 6">
                <a:extLst>
                  <a:ext uri="{FF2B5EF4-FFF2-40B4-BE49-F238E27FC236}">
                    <a16:creationId xmlns:a16="http://schemas.microsoft.com/office/drawing/2014/main" id="{968D2E7F-D82E-8011-1A53-E3A8B3192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97" y="3522206"/>
                <a:ext cx="490842" cy="4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TW" sz="1985"/>
                  <a:t>x</a:t>
                </a:r>
                <a:r>
                  <a:rPr lang="en-US" altLang="zh-TW" sz="1985" baseline="30000"/>
                  <a:t>1</a:t>
                </a:r>
                <a:endParaRPr lang="zh-TW" altLang="en-US" sz="1985" baseline="30000"/>
              </a:p>
            </p:txBody>
          </p: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7AEDDBC-07FB-5B88-85A0-13764F411AC3}"/>
                </a:ext>
              </a:extLst>
            </p:cNvPr>
            <p:cNvSpPr/>
            <p:nvPr/>
          </p:nvSpPr>
          <p:spPr>
            <a:xfrm>
              <a:off x="2059154" y="1780957"/>
              <a:ext cx="965136" cy="68404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985" dirty="0"/>
                <a:t>NN</a:t>
              </a:r>
              <a:endParaRPr lang="zh-TW" altLang="en-US" sz="1985" dirty="0"/>
            </a:p>
          </p:txBody>
        </p:sp>
        <p:sp>
          <p:nvSpPr>
            <p:cNvPr id="103454" name="文字方塊 8">
              <a:extLst>
                <a:ext uri="{FF2B5EF4-FFF2-40B4-BE49-F238E27FC236}">
                  <a16:creationId xmlns:a16="http://schemas.microsoft.com/office/drawing/2014/main" id="{ADA56094-ACEE-D5ED-9304-CD0A08508C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2281307" y="3098757"/>
              <a:ext cx="828675" cy="973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2315"/>
                <a:t>……</a:t>
              </a:r>
              <a:endParaRPr lang="zh-TW" altLang="en-US" sz="2315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64687771-1DFB-5C62-AFAF-40E8765FC029}"/>
                </a:ext>
              </a:extLst>
            </p:cNvPr>
            <p:cNvCxnSpPr/>
            <p:nvPr/>
          </p:nvCxnSpPr>
          <p:spPr>
            <a:xfrm flipV="1">
              <a:off x="1627383" y="2114252"/>
              <a:ext cx="417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CA6F3ED0-4907-22FC-EBF3-86A683852FD7}"/>
                </a:ext>
              </a:extLst>
            </p:cNvPr>
            <p:cNvCxnSpPr/>
            <p:nvPr/>
          </p:nvCxnSpPr>
          <p:spPr>
            <a:xfrm flipV="1">
              <a:off x="3027465" y="2109491"/>
              <a:ext cx="417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457" name="群組 11">
              <a:extLst>
                <a:ext uri="{FF2B5EF4-FFF2-40B4-BE49-F238E27FC236}">
                  <a16:creationId xmlns:a16="http://schemas.microsoft.com/office/drawing/2014/main" id="{8E45204A-1AF4-F7CC-6049-ED49D5EB89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4910" y="1777783"/>
              <a:ext cx="490842" cy="672939"/>
              <a:chOff x="476097" y="3416570"/>
              <a:chExt cx="490842" cy="672939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60ACD64-5E35-8737-F130-3F1779A9B7D5}"/>
                  </a:ext>
                </a:extLst>
              </p:cNvPr>
              <p:cNvSpPr/>
              <p:nvPr/>
            </p:nvSpPr>
            <p:spPr>
              <a:xfrm>
                <a:off x="556298" y="3416570"/>
                <a:ext cx="273032" cy="672939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985" baseline="30000" dirty="0"/>
              </a:p>
            </p:txBody>
          </p:sp>
          <p:sp>
            <p:nvSpPr>
              <p:cNvPr id="103480" name="矩形 13">
                <a:extLst>
                  <a:ext uri="{FF2B5EF4-FFF2-40B4-BE49-F238E27FC236}">
                    <a16:creationId xmlns:a16="http://schemas.microsoft.com/office/drawing/2014/main" id="{188B9847-E511-5170-3633-E4D13C47F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97" y="3522206"/>
                <a:ext cx="490842" cy="4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TW" sz="1985"/>
                  <a:t>y</a:t>
                </a:r>
                <a:r>
                  <a:rPr lang="en-US" altLang="zh-TW" sz="1985" baseline="30000"/>
                  <a:t>1</a:t>
                </a:r>
                <a:endParaRPr lang="zh-TW" altLang="en-US" sz="1985" baseline="30000"/>
              </a:p>
            </p:txBody>
          </p:sp>
        </p:grp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A2456D0-DAF4-01C2-0F75-E6CA64616778}"/>
                </a:ext>
              </a:extLst>
            </p:cNvPr>
            <p:cNvSpPr/>
            <p:nvPr/>
          </p:nvSpPr>
          <p:spPr>
            <a:xfrm>
              <a:off x="4443421" y="1777783"/>
              <a:ext cx="273032" cy="6729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768D36E-6C32-5F52-6D55-6267E4831F9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33773" y="1952099"/>
              <a:ext cx="391454" cy="369332"/>
            </a:xfrm>
            <a:prstGeom prst="rect">
              <a:avLst/>
            </a:prstGeom>
            <a:blipFill>
              <a:blip r:embed="rId4"/>
              <a:stretch>
                <a:fillRect l="-18750" t="-13115" r="-48438" b="-27869"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  <p:sp>
          <p:nvSpPr>
            <p:cNvPr id="17" name="左-右雙向箭號 16">
              <a:extLst>
                <a:ext uri="{FF2B5EF4-FFF2-40B4-BE49-F238E27FC236}">
                  <a16:creationId xmlns:a16="http://schemas.microsoft.com/office/drawing/2014/main" id="{9912084C-6E66-457B-D31B-23685189A686}"/>
                </a:ext>
              </a:extLst>
            </p:cNvPr>
            <p:cNvSpPr/>
            <p:nvPr/>
          </p:nvSpPr>
          <p:spPr>
            <a:xfrm>
              <a:off x="3786240" y="2069813"/>
              <a:ext cx="601622" cy="18093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C6611AD-3A13-2D9F-A7ED-62715C96AB28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927373" y="2265204"/>
              <a:ext cx="312458" cy="369332"/>
            </a:xfrm>
            <a:prstGeom prst="rect">
              <a:avLst/>
            </a:prstGeom>
            <a:blipFill>
              <a:blip r:embed="rId5"/>
              <a:stretch>
                <a:fillRect l="-23529" r="-9804" b="-11667"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  <p:grpSp>
          <p:nvGrpSpPr>
            <p:cNvPr id="103462" name="群組 18">
              <a:extLst>
                <a:ext uri="{FF2B5EF4-FFF2-40B4-BE49-F238E27FC236}">
                  <a16:creationId xmlns:a16="http://schemas.microsoft.com/office/drawing/2014/main" id="{E6048923-890D-0CBA-575D-F86408E0EA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0295" y="2587214"/>
              <a:ext cx="605217" cy="671352"/>
              <a:chOff x="418911" y="3418036"/>
              <a:chExt cx="605217" cy="671352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C9205D8-187F-F5BE-A6BA-91287145E1C0}"/>
                  </a:ext>
                </a:extLst>
              </p:cNvPr>
              <p:cNvSpPr/>
              <p:nvPr/>
            </p:nvSpPr>
            <p:spPr>
              <a:xfrm>
                <a:off x="556931" y="3418036"/>
                <a:ext cx="271445" cy="67135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985" baseline="30000" dirty="0"/>
              </a:p>
            </p:txBody>
          </p:sp>
          <p:sp>
            <p:nvSpPr>
              <p:cNvPr id="103478" name="矩形 20">
                <a:extLst>
                  <a:ext uri="{FF2B5EF4-FFF2-40B4-BE49-F238E27FC236}">
                    <a16:creationId xmlns:a16="http://schemas.microsoft.com/office/drawing/2014/main" id="{C63AD4ED-4E8E-7A16-D163-530D71B07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11" y="3522206"/>
                <a:ext cx="605217" cy="4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TW" sz="1985"/>
                  <a:t>x</a:t>
                </a:r>
                <a:r>
                  <a:rPr lang="en-US" altLang="zh-TW" sz="1985" baseline="30000"/>
                  <a:t>31</a:t>
                </a:r>
                <a:endParaRPr lang="zh-TW" altLang="en-US" sz="1985" baseline="30000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F0B29CB-A3CE-2591-D44B-FAF83925005B}"/>
                </a:ext>
              </a:extLst>
            </p:cNvPr>
            <p:cNvSpPr/>
            <p:nvPr/>
          </p:nvSpPr>
          <p:spPr>
            <a:xfrm>
              <a:off x="2062329" y="2580865"/>
              <a:ext cx="965136" cy="68246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985" dirty="0"/>
                <a:t>NN</a:t>
              </a:r>
              <a:endParaRPr lang="zh-TW" altLang="en-US" sz="1985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D7EA49E3-E254-986F-184A-DBB7DC7919BB}"/>
                </a:ext>
              </a:extLst>
            </p:cNvPr>
            <p:cNvCxnSpPr/>
            <p:nvPr/>
          </p:nvCxnSpPr>
          <p:spPr>
            <a:xfrm flipV="1">
              <a:off x="1627383" y="2922096"/>
              <a:ext cx="417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E9CB2370-EF7C-BCDB-7D56-21FC2658981F}"/>
                </a:ext>
              </a:extLst>
            </p:cNvPr>
            <p:cNvCxnSpPr/>
            <p:nvPr/>
          </p:nvCxnSpPr>
          <p:spPr>
            <a:xfrm flipV="1">
              <a:off x="3027465" y="2917335"/>
              <a:ext cx="41748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466" name="群組 24">
              <a:extLst>
                <a:ext uri="{FF2B5EF4-FFF2-40B4-BE49-F238E27FC236}">
                  <a16:creationId xmlns:a16="http://schemas.microsoft.com/office/drawing/2014/main" id="{48B9D8AD-ECD6-5052-D4C5-9700B8202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0808" y="2587214"/>
              <a:ext cx="605217" cy="671352"/>
              <a:chOff x="418912" y="3418036"/>
              <a:chExt cx="605217" cy="67135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77E7A05B-6E44-28AA-2052-D053A5BBD635}"/>
                  </a:ext>
                </a:extLst>
              </p:cNvPr>
              <p:cNvSpPr/>
              <p:nvPr/>
            </p:nvSpPr>
            <p:spPr>
              <a:xfrm>
                <a:off x="556389" y="3418036"/>
                <a:ext cx="273032" cy="671352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1985" baseline="30000" dirty="0"/>
              </a:p>
            </p:txBody>
          </p:sp>
          <p:sp>
            <p:nvSpPr>
              <p:cNvPr id="103476" name="矩形 26">
                <a:extLst>
                  <a:ext uri="{FF2B5EF4-FFF2-40B4-BE49-F238E27FC236}">
                    <a16:creationId xmlns:a16="http://schemas.microsoft.com/office/drawing/2014/main" id="{3FE1CD92-2F9D-228A-AF6A-3E9B15C80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912" y="3522206"/>
                <a:ext cx="605217" cy="480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TW" sz="1985"/>
                  <a:t>y</a:t>
                </a:r>
                <a:r>
                  <a:rPr lang="en-US" altLang="zh-TW" sz="1985" baseline="30000"/>
                  <a:t>31</a:t>
                </a:r>
                <a:endParaRPr lang="zh-TW" altLang="en-US" sz="1985" baseline="30000"/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2B3EC4F-5CD2-CAFF-8D7E-587B1D5F6668}"/>
                </a:ext>
              </a:extLst>
            </p:cNvPr>
            <p:cNvSpPr/>
            <p:nvPr/>
          </p:nvSpPr>
          <p:spPr>
            <a:xfrm>
              <a:off x="4446596" y="2587214"/>
              <a:ext cx="271444" cy="67135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985" baseline="30000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928349-D650-F055-874F-A5D70C6FF660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4447297" y="2748469"/>
              <a:ext cx="527901" cy="369332"/>
            </a:xfrm>
            <a:prstGeom prst="rect">
              <a:avLst/>
            </a:prstGeom>
            <a:blipFill>
              <a:blip r:embed="rId6"/>
              <a:stretch>
                <a:fillRect l="-13953" t="-14754" r="-33721" b="-27869"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  <p:sp>
          <p:nvSpPr>
            <p:cNvPr id="30" name="左-右雙向箭號 29">
              <a:extLst>
                <a:ext uri="{FF2B5EF4-FFF2-40B4-BE49-F238E27FC236}">
                  <a16:creationId xmlns:a16="http://schemas.microsoft.com/office/drawing/2014/main" id="{FB3C9106-CE23-6BBD-687B-86BA4A69D860}"/>
                </a:ext>
              </a:extLst>
            </p:cNvPr>
            <p:cNvSpPr/>
            <p:nvPr/>
          </p:nvSpPr>
          <p:spPr>
            <a:xfrm>
              <a:off x="3783065" y="2852263"/>
              <a:ext cx="603210" cy="180932"/>
            </a:xfrm>
            <a:prstGeom prst="left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854D6A18-D23C-BC5F-7161-0E865D9584B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926811" y="3109079"/>
              <a:ext cx="448905" cy="369332"/>
            </a:xfrm>
            <a:prstGeom prst="rect">
              <a:avLst/>
            </a:prstGeom>
            <a:blipFill>
              <a:blip r:embed="rId7"/>
              <a:stretch>
                <a:fillRect l="-16216" r="-5405" b="-9836"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  <p:pic>
          <p:nvPicPr>
            <p:cNvPr id="103471" name="圖片 31">
              <a:extLst>
                <a:ext uri="{FF2B5EF4-FFF2-40B4-BE49-F238E27FC236}">
                  <a16:creationId xmlns:a16="http://schemas.microsoft.com/office/drawing/2014/main" id="{F89D8950-49CA-1358-68EE-FE7B6F95555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541" y="1961431"/>
              <a:ext cx="360000" cy="36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72" name="圖片 32">
              <a:extLst>
                <a:ext uri="{FF2B5EF4-FFF2-40B4-BE49-F238E27FC236}">
                  <a16:creationId xmlns:a16="http://schemas.microsoft.com/office/drawing/2014/main" id="{614EFF9F-60FD-E95B-B346-30B959FBAFD9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563" y="2718563"/>
              <a:ext cx="360000" cy="36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473" name="文字方塊 33">
              <a:extLst>
                <a:ext uri="{FF2B5EF4-FFF2-40B4-BE49-F238E27FC236}">
                  <a16:creationId xmlns:a16="http://schemas.microsoft.com/office/drawing/2014/main" id="{FB717EAD-F1C8-B61C-7951-EEB09623B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-422075" y="2559830"/>
              <a:ext cx="1677869" cy="4810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zh-TW" sz="1985">
                  <a:solidFill>
                    <a:srgbClr val="0000FF"/>
                  </a:solidFill>
                </a:rPr>
                <a:t>Mini-batch</a:t>
              </a:r>
              <a:endParaRPr lang="zh-TW" altLang="en-US" sz="1985">
                <a:solidFill>
                  <a:srgbClr val="0000FF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9EBAF66-F46B-DE5A-0AAA-52BD5EA129C7}"/>
                </a:ext>
              </a:extLst>
            </p:cNvPr>
            <p:cNvSpPr/>
            <p:nvPr/>
          </p:nvSpPr>
          <p:spPr>
            <a:xfrm>
              <a:off x="647959" y="1634942"/>
              <a:ext cx="4279617" cy="230925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</p:grp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D14A08CD-A16B-6946-080B-502BE6CF61EA}"/>
              </a:ext>
            </a:extLst>
          </p:cNvPr>
          <p:cNvCxnSpPr/>
          <p:nvPr/>
        </p:nvCxnSpPr>
        <p:spPr>
          <a:xfrm>
            <a:off x="5070778" y="1530523"/>
            <a:ext cx="18403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91C6532E-B299-1C5C-79FB-B9B653CC64AE}"/>
              </a:ext>
            </a:extLst>
          </p:cNvPr>
          <p:cNvCxnSpPr/>
          <p:nvPr/>
        </p:nvCxnSpPr>
        <p:spPr>
          <a:xfrm>
            <a:off x="7109288" y="1530523"/>
            <a:ext cx="147539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6B0ACAD-7DC5-1007-6E06-1E2380EE4C62}"/>
              </a:ext>
            </a:extLst>
          </p:cNvPr>
          <p:cNvCxnSpPr/>
          <p:nvPr/>
        </p:nvCxnSpPr>
        <p:spPr>
          <a:xfrm flipH="1">
            <a:off x="4024614" y="1537087"/>
            <a:ext cx="1942688" cy="4856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EACF551A-AA91-5DF5-A851-565E6C060EA6}"/>
              </a:ext>
            </a:extLst>
          </p:cNvPr>
          <p:cNvCxnSpPr/>
          <p:nvPr/>
        </p:nvCxnSpPr>
        <p:spPr>
          <a:xfrm flipH="1">
            <a:off x="6911081" y="1556777"/>
            <a:ext cx="996285" cy="5394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B82C010A-6C46-A560-888A-01D9D8E5A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574" y="3922130"/>
            <a:ext cx="3634665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 dirty="0">
                <a:solidFill>
                  <a:srgbClr val="FF0000"/>
                </a:solidFill>
              </a:rPr>
              <a:t>100 examples in a mini-batch</a:t>
            </a:r>
            <a:endParaRPr lang="zh-TW" altLang="en-US" sz="2315" dirty="0">
              <a:solidFill>
                <a:srgbClr val="FF0000"/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51306E4A-CBD8-2B46-5FEB-2355AA497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724" y="4706426"/>
            <a:ext cx="2415234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 dirty="0">
                <a:solidFill>
                  <a:srgbClr val="0000FF"/>
                </a:solidFill>
              </a:rPr>
              <a:t>Repeat 20 times</a:t>
            </a:r>
            <a:endParaRPr lang="zh-TW" altLang="en-US" sz="2315" dirty="0">
              <a:solidFill>
                <a:srgbClr val="0000FF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2476C0DD-E732-B168-CD63-BADF0BC99D0E}"/>
              </a:ext>
            </a:extLst>
          </p:cNvPr>
          <p:cNvGrpSpPr>
            <a:grpSpLocks/>
          </p:cNvGrpSpPr>
          <p:nvPr/>
        </p:nvGrpSpPr>
        <p:grpSpPr bwMode="auto">
          <a:xfrm>
            <a:off x="5440940" y="2036474"/>
            <a:ext cx="3868160" cy="3513314"/>
            <a:chOff x="5201053" y="1751908"/>
            <a:chExt cx="4678917" cy="4248455"/>
          </a:xfrm>
        </p:grpSpPr>
        <p:sp>
          <p:nvSpPr>
            <p:cNvPr id="103440" name="文字方塊 54">
              <a:extLst>
                <a:ext uri="{FF2B5EF4-FFF2-40B4-BE49-F238E27FC236}">
                  <a16:creationId xmlns:a16="http://schemas.microsoft.com/office/drawing/2014/main" id="{0E686DFE-1411-9AEC-0E7B-8D1C79B057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1053" y="1751908"/>
              <a:ext cx="3802662" cy="48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altLang="zh-TW" sz="1985" dirty="0"/>
                <a:t>Pick the 1</a:t>
              </a:r>
              <a:r>
                <a:rPr lang="en-US" altLang="zh-TW" sz="1985" baseline="30000" dirty="0"/>
                <a:t>st</a:t>
              </a:r>
              <a:r>
                <a:rPr lang="en-US" altLang="zh-TW" sz="1985" dirty="0"/>
                <a:t> batch</a:t>
              </a:r>
              <a:endParaRPr lang="zh-TW" altLang="en-US" sz="1985" baseline="30000" dirty="0"/>
            </a:p>
          </p:txBody>
        </p:sp>
        <p:sp>
          <p:nvSpPr>
            <p:cNvPr id="103441" name="文字方塊 57">
              <a:extLst>
                <a:ext uri="{FF2B5EF4-FFF2-40B4-BE49-F238E27FC236}">
                  <a16:creationId xmlns:a16="http://schemas.microsoft.com/office/drawing/2014/main" id="{30C930BA-21B3-AA52-2413-DF776D490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4990" y="3164737"/>
              <a:ext cx="3906219" cy="48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altLang="zh-TW" sz="1985" dirty="0"/>
                <a:t>Pick the 2</a:t>
              </a:r>
              <a:r>
                <a:rPr lang="en-US" altLang="zh-TW" sz="1985" baseline="30000" dirty="0"/>
                <a:t>nd</a:t>
              </a:r>
              <a:r>
                <a:rPr lang="en-US" altLang="zh-TW" sz="1985" dirty="0"/>
                <a:t> batch</a:t>
              </a:r>
              <a:endParaRPr lang="zh-TW" altLang="en-US" sz="1985" baseline="30000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20666B47-220C-2DA2-5292-D04200FDAF6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5308" y="2244813"/>
              <a:ext cx="2331279" cy="369332"/>
            </a:xfrm>
            <a:prstGeom prst="rect">
              <a:avLst/>
            </a:prstGeom>
            <a:blipFill>
              <a:blip r:embed="rId10"/>
              <a:stretch>
                <a:fillRect l="-3403" r="-524" b="-11475"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98CA34CA-AD6E-F085-B4B9-826B8D68B35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795308" y="3621097"/>
              <a:ext cx="2411429" cy="369332"/>
            </a:xfrm>
            <a:prstGeom prst="rect">
              <a:avLst/>
            </a:prstGeom>
            <a:blipFill>
              <a:blip r:embed="rId11"/>
              <a:stretch>
                <a:fillRect l="-3038" r="-506" b="-13333"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  <p:sp>
          <p:nvSpPr>
            <p:cNvPr id="103444" name="文字方塊 60">
              <a:extLst>
                <a:ext uri="{FF2B5EF4-FFF2-40B4-BE49-F238E27FC236}">
                  <a16:creationId xmlns:a16="http://schemas.microsoft.com/office/drawing/2014/main" id="{8161D066-945C-2E06-626F-15F46CEFC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242" y="2727431"/>
              <a:ext cx="3877215" cy="48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TW" sz="1985" dirty="0"/>
                <a:t>Update parameters once</a:t>
              </a:r>
              <a:endParaRPr lang="zh-TW" altLang="en-US" sz="1985" dirty="0"/>
            </a:p>
          </p:txBody>
        </p:sp>
        <p:sp>
          <p:nvSpPr>
            <p:cNvPr id="103445" name="文字方塊 61">
              <a:extLst>
                <a:ext uri="{FF2B5EF4-FFF2-40B4-BE49-F238E27FC236}">
                  <a16:creationId xmlns:a16="http://schemas.microsoft.com/office/drawing/2014/main" id="{0DF605AA-3EB0-1842-5E72-6EE69D862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6242" y="3977725"/>
              <a:ext cx="4153728" cy="48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TW" sz="1985" dirty="0"/>
                <a:t>Update parameters once</a:t>
              </a:r>
              <a:endParaRPr lang="zh-TW" altLang="en-US" sz="1985" dirty="0"/>
            </a:p>
          </p:txBody>
        </p:sp>
        <p:sp>
          <p:nvSpPr>
            <p:cNvPr id="103446" name="文字方塊 62">
              <a:extLst>
                <a:ext uri="{FF2B5EF4-FFF2-40B4-BE49-F238E27FC236}">
                  <a16:creationId xmlns:a16="http://schemas.microsoft.com/office/drawing/2014/main" id="{54D079AA-1C08-F35A-C14F-94DD16390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850" y="4687678"/>
              <a:ext cx="4651120" cy="850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514350" indent="-5143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buFont typeface="Wingdings" panose="05000000000000000000" pitchFamily="2" charset="2"/>
                <a:buChar char="Ø"/>
              </a:pPr>
              <a:r>
                <a:rPr lang="en-US" altLang="zh-TW" sz="1985" dirty="0"/>
                <a:t>Until all mini-batches have been picked</a:t>
              </a:r>
              <a:endParaRPr lang="zh-TW" altLang="en-US" sz="1985" baseline="30000" dirty="0"/>
            </a:p>
          </p:txBody>
        </p:sp>
        <p:sp>
          <p:nvSpPr>
            <p:cNvPr id="103447" name="文字方塊 63">
              <a:extLst>
                <a:ext uri="{FF2B5EF4-FFF2-40B4-BE49-F238E27FC236}">
                  <a16:creationId xmlns:a16="http://schemas.microsoft.com/office/drawing/2014/main" id="{44246271-C790-05D4-92CC-946B39C76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6523363" y="4579502"/>
              <a:ext cx="751076" cy="48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TW" sz="1985"/>
                <a:t>…</a:t>
              </a:r>
              <a:endParaRPr lang="zh-TW" altLang="en-US" sz="1985" baseline="3000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1CF5F0F-7098-52C7-F998-C26103B9C40F}"/>
                </a:ext>
              </a:extLst>
            </p:cNvPr>
            <p:cNvSpPr/>
            <p:nvPr/>
          </p:nvSpPr>
          <p:spPr>
            <a:xfrm>
              <a:off x="5991271" y="5553202"/>
              <a:ext cx="2209169" cy="447161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985" dirty="0"/>
                <a:t>one epoch</a:t>
              </a:r>
              <a:endParaRPr lang="zh-TW" altLang="en-US" sz="1985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E41C99A-2CD2-590D-6B89-57F53F3C5042}"/>
                </a:ext>
              </a:extLst>
            </p:cNvPr>
            <p:cNvSpPr/>
            <p:nvPr/>
          </p:nvSpPr>
          <p:spPr>
            <a:xfrm>
              <a:off x="5201053" y="1795640"/>
              <a:ext cx="3820128" cy="372853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AA0DB37-02C7-6AC4-5B03-A791EA0CE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847" y="4464246"/>
            <a:ext cx="2415234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 dirty="0"/>
              <a:t>Batch size = 1</a:t>
            </a:r>
            <a:endParaRPr lang="zh-TW" altLang="en-US" sz="2315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597B7D35-749B-B91C-1BE2-B839E81FC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971" y="4815466"/>
            <a:ext cx="3693733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Stochastic gradient descent</a:t>
            </a:r>
            <a:endParaRPr lang="zh-TW" altLang="en-US" sz="2315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FD052473-0717-A32C-56F6-C11629344437}"/>
              </a:ext>
            </a:extLst>
          </p:cNvPr>
          <p:cNvSpPr/>
          <p:nvPr/>
        </p:nvSpPr>
        <p:spPr>
          <a:xfrm>
            <a:off x="3499563" y="4561381"/>
            <a:ext cx="409540" cy="29009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16787BB1-878D-7D65-5FB7-88782E4CB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946" y="142581"/>
            <a:ext cx="5119154" cy="80483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2315" dirty="0"/>
              <a:t>Batch size influences both </a:t>
            </a:r>
            <a:r>
              <a:rPr lang="en-US" altLang="zh-TW" sz="2315" b="1" i="1" dirty="0"/>
              <a:t>speed</a:t>
            </a:r>
            <a:r>
              <a:rPr lang="en-US" altLang="zh-TW" sz="2315" dirty="0"/>
              <a:t> and </a:t>
            </a:r>
            <a:r>
              <a:rPr lang="en-US" altLang="zh-TW" sz="2315" b="1" i="1" dirty="0"/>
              <a:t>performance</a:t>
            </a:r>
            <a:r>
              <a:rPr lang="en-US" altLang="zh-TW" sz="2315" dirty="0"/>
              <a:t>. You have to tune it.</a:t>
            </a:r>
            <a:endParaRPr lang="zh-TW" altLang="en-US" sz="2315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67" grpId="0"/>
      <p:bldP spid="68" grpId="0"/>
      <p:bldP spid="37" grpId="0" animBg="1"/>
      <p:bldP spid="6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標題 1">
            <a:extLst>
              <a:ext uri="{FF2B5EF4-FFF2-40B4-BE49-F238E27FC236}">
                <a16:creationId xmlns:a16="http://schemas.microsoft.com/office/drawing/2014/main" id="{3CBD377B-1523-A32A-88A8-725B0123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Speed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88D36A-B485-A81A-34D6-A745136974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1334" y="1520022"/>
            <a:ext cx="6521133" cy="3597912"/>
          </a:xfrm>
        </p:spPr>
        <p:txBody>
          <a:bodyPr/>
          <a:lstStyle/>
          <a:p>
            <a:r>
              <a:rPr lang="en-US" altLang="zh-TW" sz="1985"/>
              <a:t>Smaller batch size means more updates in one epoch</a:t>
            </a:r>
          </a:p>
          <a:p>
            <a:pPr lvl="1"/>
            <a:r>
              <a:rPr lang="en-US" altLang="zh-TW">
                <a:ea typeface="Arial" panose="020B0604020202020204" pitchFamily="34" charset="0"/>
              </a:rPr>
              <a:t>E.g. 50000 examples</a:t>
            </a:r>
          </a:p>
          <a:p>
            <a:pPr lvl="1"/>
            <a:r>
              <a:rPr lang="en-US" altLang="zh-TW">
                <a:ea typeface="Arial" panose="020B0604020202020204" pitchFamily="34" charset="0"/>
              </a:rPr>
              <a:t>batch size = 1, 50000 updates in one epoch</a:t>
            </a:r>
          </a:p>
          <a:p>
            <a:pPr lvl="1"/>
            <a:r>
              <a:rPr lang="en-US" altLang="zh-TW">
                <a:ea typeface="Arial" panose="020B0604020202020204" pitchFamily="34" charset="0"/>
              </a:rPr>
              <a:t>batch size = 10, 5000 updates in one epoch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CD82297-2EF9-03EC-88DD-CEF9DC1EA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04" y="2799869"/>
            <a:ext cx="5077242" cy="2732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75BC28B-EE47-CD2E-6013-9613BA20D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7422" y="4233224"/>
            <a:ext cx="4010077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 dirty="0"/>
              <a:t>GTX 980 on MNIST with 50000 training examples</a:t>
            </a:r>
            <a:endParaRPr lang="zh-TW" altLang="en-US" sz="1985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03ABE30-7BCE-7E4D-FDB3-9E19EB5F9240}"/>
              </a:ext>
            </a:extLst>
          </p:cNvPr>
          <p:cNvSpPr txBox="1"/>
          <p:nvPr/>
        </p:nvSpPr>
        <p:spPr>
          <a:xfrm>
            <a:off x="3125464" y="2949475"/>
            <a:ext cx="756073" cy="397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985" dirty="0"/>
              <a:t>166s</a:t>
            </a:r>
            <a:endParaRPr lang="zh-TW" altLang="en-US" sz="1985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AF38FA-0071-B702-497A-57524B6AE92F}"/>
              </a:ext>
            </a:extLst>
          </p:cNvPr>
          <p:cNvSpPr txBox="1"/>
          <p:nvPr/>
        </p:nvSpPr>
        <p:spPr>
          <a:xfrm>
            <a:off x="6861202" y="2077890"/>
            <a:ext cx="756073" cy="39780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985" dirty="0"/>
              <a:t>166s</a:t>
            </a:r>
            <a:endParaRPr lang="zh-TW" altLang="en-US" sz="1985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9D9A2B-3115-4B44-2250-1B6D55311313}"/>
              </a:ext>
            </a:extLst>
          </p:cNvPr>
          <p:cNvSpPr txBox="1"/>
          <p:nvPr/>
        </p:nvSpPr>
        <p:spPr>
          <a:xfrm>
            <a:off x="6861202" y="2479554"/>
            <a:ext cx="756073" cy="397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985" dirty="0"/>
              <a:t>17s</a:t>
            </a:r>
            <a:endParaRPr lang="zh-TW" altLang="en-US" sz="1985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C30AFB-CA4C-3280-71A5-AF2994275EBA}"/>
              </a:ext>
            </a:extLst>
          </p:cNvPr>
          <p:cNvSpPr txBox="1"/>
          <p:nvPr/>
        </p:nvSpPr>
        <p:spPr>
          <a:xfrm>
            <a:off x="3995737" y="4271290"/>
            <a:ext cx="756073" cy="3978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985" dirty="0"/>
              <a:t>17s</a:t>
            </a:r>
            <a:endParaRPr lang="zh-TW" altLang="en-US" sz="1985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4DEB249-854F-1A5F-4689-9E887AB61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023" y="2098892"/>
            <a:ext cx="984470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/>
              <a:t>1 epoch</a:t>
            </a:r>
            <a:endParaRPr lang="zh-TW" altLang="en-US" sz="1985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698284-CA95-D5DC-C867-BDD027D46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520" y="2427668"/>
            <a:ext cx="1231244" cy="3978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 dirty="0"/>
              <a:t>10 epoch</a:t>
            </a:r>
            <a:endParaRPr lang="zh-TW" altLang="en-US" sz="1985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0D3913-F554-BBE3-F8CF-EE09D518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337" y="2941599"/>
            <a:ext cx="5526161" cy="703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 dirty="0"/>
              <a:t>Batch size = 1 , update the same number of times in the same period.</a:t>
            </a:r>
            <a:endParaRPr lang="zh-TW" altLang="en-US" sz="1985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87BB6DA-D09D-EA03-ACA7-F9A0CE540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338" y="3603163"/>
            <a:ext cx="5526162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 dirty="0"/>
              <a:t>Batch size = 10 is more stable, converge faster </a:t>
            </a:r>
            <a:endParaRPr lang="zh-TW" altLang="en-US" sz="1985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E3283B0-E462-C46D-388B-64ED76F3E58E}"/>
              </a:ext>
            </a:extLst>
          </p:cNvPr>
          <p:cNvSpPr/>
          <p:nvPr/>
        </p:nvSpPr>
        <p:spPr>
          <a:xfrm>
            <a:off x="4692055" y="381290"/>
            <a:ext cx="3780303" cy="8048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altLang="zh-TW" sz="2315" dirty="0"/>
              <a:t>Very large batch size can yield worse performance</a:t>
            </a:r>
            <a:endParaRPr lang="zh-TW" altLang="en-US" sz="2315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>
            <a:extLst>
              <a:ext uri="{FF2B5EF4-FFF2-40B4-BE49-F238E27FC236}">
                <a16:creationId xmlns:a16="http://schemas.microsoft.com/office/drawing/2014/main" id="{D03D0A7A-D6C3-022E-66AB-C0DCE8D35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Keras: Weakness</a:t>
            </a:r>
            <a:endParaRPr lang="en-US" altLang="en-US"/>
          </a:p>
        </p:txBody>
      </p:sp>
      <p:sp>
        <p:nvSpPr>
          <p:cNvPr id="96259" name="Content Placeholder 2">
            <a:extLst>
              <a:ext uri="{FF2B5EF4-FFF2-40B4-BE49-F238E27FC236}">
                <a16:creationId xmlns:a16="http://schemas.microsoft.com/office/drawing/2014/main" id="{94850A40-8646-09EF-7DFF-682218DC6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● Less flexible</a:t>
            </a:r>
          </a:p>
          <a:p>
            <a:pPr marL="0" indent="0">
              <a:buNone/>
            </a:pPr>
            <a:r>
              <a:rPr lang="en-US" altLang="en-US"/>
              <a:t>● No RBM for example</a:t>
            </a:r>
          </a:p>
          <a:p>
            <a:pPr marL="0" indent="0">
              <a:buNone/>
            </a:pPr>
            <a:r>
              <a:rPr lang="en-US" altLang="en-US"/>
              <a:t>● Less projects available online than caffe</a:t>
            </a:r>
          </a:p>
          <a:p>
            <a:pPr marL="0" indent="0">
              <a:buNone/>
            </a:pPr>
            <a:r>
              <a:rPr lang="en-US" altLang="en-US"/>
              <a:t>● Multi-GPU not 100% working</a:t>
            </a:r>
          </a:p>
        </p:txBody>
      </p:sp>
      <p:pic>
        <p:nvPicPr>
          <p:cNvPr id="96260" name="Picture 3">
            <a:extLst>
              <a:ext uri="{FF2B5EF4-FFF2-40B4-BE49-F238E27FC236}">
                <a16:creationId xmlns:a16="http://schemas.microsoft.com/office/drawing/2014/main" id="{E8DFB484-27B2-7040-BDCC-C0A575182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58" y="4907915"/>
            <a:ext cx="2606878" cy="622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23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E9356A5E-3D05-1B0F-4E9A-354089EDD64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527242" y="4928541"/>
            <a:ext cx="7029317" cy="305383"/>
          </a:xfrm>
          <a:prstGeom prst="rect">
            <a:avLst/>
          </a:prstGeom>
          <a:blipFill>
            <a:blip r:embed="rId3"/>
            <a:stretch>
              <a:fillRect b="-1667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153" name="文字方塊 152">
            <a:extLst>
              <a:ext uri="{FF2B5EF4-FFF2-40B4-BE49-F238E27FC236}">
                <a16:creationId xmlns:a16="http://schemas.microsoft.com/office/drawing/2014/main" id="{7A578916-B9C0-3081-DCFB-94D222B7D60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45265" y="4932455"/>
            <a:ext cx="4264013" cy="305383"/>
          </a:xfrm>
          <a:prstGeom prst="rect">
            <a:avLst/>
          </a:prstGeom>
          <a:blipFill>
            <a:blip r:embed="rId4"/>
            <a:stretch>
              <a:fillRect l="-355" b="-1667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3BFCC64F-AC72-9528-450F-88C2839544C2}"/>
              </a:ext>
            </a:extLst>
          </p:cNvPr>
          <p:cNvSpPr/>
          <p:nvPr/>
        </p:nvSpPr>
        <p:spPr>
          <a:xfrm>
            <a:off x="7198547" y="1285063"/>
            <a:ext cx="412165" cy="2171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8971E016-D7FE-FB54-2379-3D78359AE506}"/>
              </a:ext>
            </a:extLst>
          </p:cNvPr>
          <p:cNvSpPr/>
          <p:nvPr/>
        </p:nvSpPr>
        <p:spPr>
          <a:xfrm>
            <a:off x="3766027" y="1328379"/>
            <a:ext cx="618248" cy="2213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A226B55-CB33-AF91-4A49-20AE754B6948}"/>
              </a:ext>
            </a:extLst>
          </p:cNvPr>
          <p:cNvSpPr/>
          <p:nvPr/>
        </p:nvSpPr>
        <p:spPr>
          <a:xfrm>
            <a:off x="4863383" y="1315253"/>
            <a:ext cx="616935" cy="2211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6B402114-F113-8526-A62C-662B505695A0}"/>
              </a:ext>
            </a:extLst>
          </p:cNvPr>
          <p:cNvSpPr/>
          <p:nvPr/>
        </p:nvSpPr>
        <p:spPr>
          <a:xfrm>
            <a:off x="6030309" y="1328379"/>
            <a:ext cx="616935" cy="22130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2652878D-9411-77E0-9B9F-3D23BBD99AA9}"/>
              </a:ext>
            </a:extLst>
          </p:cNvPr>
          <p:cNvSpPr/>
          <p:nvPr/>
        </p:nvSpPr>
        <p:spPr>
          <a:xfrm>
            <a:off x="2788119" y="1350694"/>
            <a:ext cx="413477" cy="21710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FF02CF62-7B42-4B55-91B8-9A21F06B0689}"/>
              </a:ext>
            </a:extLst>
          </p:cNvPr>
          <p:cNvCxnSpPr/>
          <p:nvPr/>
        </p:nvCxnSpPr>
        <p:spPr>
          <a:xfrm>
            <a:off x="6349277" y="2194713"/>
            <a:ext cx="84270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>
            <a:extLst>
              <a:ext uri="{FF2B5EF4-FFF2-40B4-BE49-F238E27FC236}">
                <a16:creationId xmlns:a16="http://schemas.microsoft.com/office/drawing/2014/main" id="{40F6270B-5E9D-E501-C2A4-0A82E2F41571}"/>
              </a:ext>
            </a:extLst>
          </p:cNvPr>
          <p:cNvCxnSpPr/>
          <p:nvPr/>
        </p:nvCxnSpPr>
        <p:spPr>
          <a:xfrm>
            <a:off x="6439848" y="3225126"/>
            <a:ext cx="7495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889CE400-79E4-F98C-72D0-81BF69351A45}"/>
              </a:ext>
            </a:extLst>
          </p:cNvPr>
          <p:cNvCxnSpPr/>
          <p:nvPr/>
        </p:nvCxnSpPr>
        <p:spPr>
          <a:xfrm>
            <a:off x="6329588" y="1551525"/>
            <a:ext cx="86895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>
            <a:extLst>
              <a:ext uri="{FF2B5EF4-FFF2-40B4-BE49-F238E27FC236}">
                <a16:creationId xmlns:a16="http://schemas.microsoft.com/office/drawing/2014/main" id="{7BCC118D-1D7A-C5A4-0499-EEFFAB5BCF94}"/>
              </a:ext>
            </a:extLst>
          </p:cNvPr>
          <p:cNvSpPr/>
          <p:nvPr/>
        </p:nvSpPr>
        <p:spPr>
          <a:xfrm>
            <a:off x="2844562" y="1944001"/>
            <a:ext cx="283528" cy="283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D1353C35-290D-FB5D-32A0-615D9A12F0F4}"/>
              </a:ext>
            </a:extLst>
          </p:cNvPr>
          <p:cNvSpPr/>
          <p:nvPr/>
        </p:nvSpPr>
        <p:spPr>
          <a:xfrm>
            <a:off x="2849812" y="1472768"/>
            <a:ext cx="283528" cy="283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graphicFrame>
        <p:nvGraphicFramePr>
          <p:cNvPr id="107534" name="Object 12">
            <a:extLst>
              <a:ext uri="{FF2B5EF4-FFF2-40B4-BE49-F238E27FC236}">
                <a16:creationId xmlns:a16="http://schemas.microsoft.com/office/drawing/2014/main" id="{75C7E723-343C-3451-E988-44574B45BA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0313" y="1394011"/>
          <a:ext cx="269089" cy="38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52280" imgH="215640" progId="Equation.3">
                  <p:embed/>
                </p:oleObj>
              </mc:Choice>
              <mc:Fallback>
                <p:oleObj name="方程式" r:id="rId5" imgW="152280" imgH="215640" progId="Equation.3">
                  <p:embed/>
                  <p:pic>
                    <p:nvPicPr>
                      <p:cNvPr id="107534" name="Object 12">
                        <a:extLst>
                          <a:ext uri="{FF2B5EF4-FFF2-40B4-BE49-F238E27FC236}">
                            <a16:creationId xmlns:a16="http://schemas.microsoft.com/office/drawing/2014/main" id="{75C7E723-343C-3451-E988-44574B45B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313" y="1394011"/>
                        <a:ext cx="269089" cy="38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5" name="Object 12">
            <a:extLst>
              <a:ext uri="{FF2B5EF4-FFF2-40B4-BE49-F238E27FC236}">
                <a16:creationId xmlns:a16="http://schemas.microsoft.com/office/drawing/2014/main" id="{86266033-12E5-593A-B4F3-7405E9C1F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4252" y="1875745"/>
          <a:ext cx="291403" cy="38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64880" imgH="215640" progId="Equation.3">
                  <p:embed/>
                </p:oleObj>
              </mc:Choice>
              <mc:Fallback>
                <p:oleObj name="方程式" r:id="rId7" imgW="164880" imgH="215640" progId="Equation.3">
                  <p:embed/>
                  <p:pic>
                    <p:nvPicPr>
                      <p:cNvPr id="107535" name="Object 12">
                        <a:extLst>
                          <a:ext uri="{FF2B5EF4-FFF2-40B4-BE49-F238E27FC236}">
                            <a16:creationId xmlns:a16="http://schemas.microsoft.com/office/drawing/2014/main" id="{86266033-12E5-593A-B4F3-7405E9C1F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4252" y="1875745"/>
                        <a:ext cx="291403" cy="381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" name="橢圓 99">
            <a:extLst>
              <a:ext uri="{FF2B5EF4-FFF2-40B4-BE49-F238E27FC236}">
                <a16:creationId xmlns:a16="http://schemas.microsoft.com/office/drawing/2014/main" id="{1CF4C12D-C7B8-A8C1-F10F-38BBF10E6DF6}"/>
              </a:ext>
            </a:extLst>
          </p:cNvPr>
          <p:cNvSpPr/>
          <p:nvPr/>
        </p:nvSpPr>
        <p:spPr>
          <a:xfrm>
            <a:off x="3847409" y="1337568"/>
            <a:ext cx="473859" cy="4751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1" name="橢圓 100">
            <a:extLst>
              <a:ext uri="{FF2B5EF4-FFF2-40B4-BE49-F238E27FC236}">
                <a16:creationId xmlns:a16="http://schemas.microsoft.com/office/drawing/2014/main" id="{B3FCD514-8871-9DF2-2A9B-AE25D5453BD8}"/>
              </a:ext>
            </a:extLst>
          </p:cNvPr>
          <p:cNvSpPr/>
          <p:nvPr/>
        </p:nvSpPr>
        <p:spPr>
          <a:xfrm>
            <a:off x="3848723" y="1980755"/>
            <a:ext cx="475171" cy="4751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3D1EDCF3-D8AD-BE23-5A2F-7AA5132F5FA8}"/>
              </a:ext>
            </a:extLst>
          </p:cNvPr>
          <p:cNvSpPr/>
          <p:nvPr/>
        </p:nvSpPr>
        <p:spPr>
          <a:xfrm>
            <a:off x="3839533" y="2996729"/>
            <a:ext cx="473859" cy="47517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7539" name="文字方塊 102">
            <a:extLst>
              <a:ext uri="{FF2B5EF4-FFF2-40B4-BE49-F238E27FC236}">
                <a16:creationId xmlns:a16="http://schemas.microsoft.com/office/drawing/2014/main" id="{6D765EB8-4BBB-8730-BED0-C16DFD274C2E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836908" y="2332442"/>
            <a:ext cx="636624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CF73C64B-9BB9-9DC7-90E1-2D2D2D2F53F2}"/>
              </a:ext>
            </a:extLst>
          </p:cNvPr>
          <p:cNvSpPr/>
          <p:nvPr/>
        </p:nvSpPr>
        <p:spPr>
          <a:xfrm>
            <a:off x="2852437" y="3100425"/>
            <a:ext cx="283528" cy="2835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graphicFrame>
        <p:nvGraphicFramePr>
          <p:cNvPr id="107541" name="Object 12">
            <a:extLst>
              <a:ext uri="{FF2B5EF4-FFF2-40B4-BE49-F238E27FC236}">
                <a16:creationId xmlns:a16="http://schemas.microsoft.com/office/drawing/2014/main" id="{1CC1A415-245C-B031-E224-ABFC2A407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9812" y="3020356"/>
          <a:ext cx="337346" cy="404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90440" imgH="228600" progId="Equation.3">
                  <p:embed/>
                </p:oleObj>
              </mc:Choice>
              <mc:Fallback>
                <p:oleObj name="方程式" r:id="rId9" imgW="190440" imgH="228600" progId="Equation.3">
                  <p:embed/>
                  <p:pic>
                    <p:nvPicPr>
                      <p:cNvPr id="107541" name="Object 12">
                        <a:extLst>
                          <a:ext uri="{FF2B5EF4-FFF2-40B4-BE49-F238E27FC236}">
                            <a16:creationId xmlns:a16="http://schemas.microsoft.com/office/drawing/2014/main" id="{1CC1A415-245C-B031-E224-ABFC2A407D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9812" y="3020356"/>
                        <a:ext cx="337346" cy="404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42" name="文字方塊 105">
            <a:extLst>
              <a:ext uri="{FF2B5EF4-FFF2-40B4-BE49-F238E27FC236}">
                <a16:creationId xmlns:a16="http://schemas.microsoft.com/office/drawing/2014/main" id="{32E565C7-6452-4BF3-0927-92293C7908E8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750053" y="2323253"/>
            <a:ext cx="636625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62D947C3-DBDD-B050-2349-2B501AEE96A3}"/>
              </a:ext>
            </a:extLst>
          </p:cNvPr>
          <p:cNvSpPr/>
          <p:nvPr/>
        </p:nvSpPr>
        <p:spPr>
          <a:xfrm>
            <a:off x="4934265" y="1337568"/>
            <a:ext cx="475171" cy="4751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8" name="橢圓 107">
            <a:extLst>
              <a:ext uri="{FF2B5EF4-FFF2-40B4-BE49-F238E27FC236}">
                <a16:creationId xmlns:a16="http://schemas.microsoft.com/office/drawing/2014/main" id="{2095C7A4-C48B-4A9C-2616-769EBD386E0A}"/>
              </a:ext>
            </a:extLst>
          </p:cNvPr>
          <p:cNvSpPr/>
          <p:nvPr/>
        </p:nvSpPr>
        <p:spPr>
          <a:xfrm>
            <a:off x="4936890" y="1980755"/>
            <a:ext cx="475171" cy="4751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9" name="橢圓 108">
            <a:extLst>
              <a:ext uri="{FF2B5EF4-FFF2-40B4-BE49-F238E27FC236}">
                <a16:creationId xmlns:a16="http://schemas.microsoft.com/office/drawing/2014/main" id="{4FFBFFD1-39D6-2210-ACFB-3555654B0AC8}"/>
              </a:ext>
            </a:extLst>
          </p:cNvPr>
          <p:cNvSpPr/>
          <p:nvPr/>
        </p:nvSpPr>
        <p:spPr>
          <a:xfrm>
            <a:off x="4927702" y="2996729"/>
            <a:ext cx="473858" cy="475171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7546" name="文字方塊 109">
            <a:extLst>
              <a:ext uri="{FF2B5EF4-FFF2-40B4-BE49-F238E27FC236}">
                <a16:creationId xmlns:a16="http://schemas.microsoft.com/office/drawing/2014/main" id="{60DEAAE9-1D06-1E77-19C1-6EA9CFD9FB83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4924420" y="2332442"/>
            <a:ext cx="636624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sp>
        <p:nvSpPr>
          <p:cNvPr id="111" name="橢圓 110">
            <a:extLst>
              <a:ext uri="{FF2B5EF4-FFF2-40B4-BE49-F238E27FC236}">
                <a16:creationId xmlns:a16="http://schemas.microsoft.com/office/drawing/2014/main" id="{48D99317-20C8-784E-D357-4456E5611C59}"/>
              </a:ext>
            </a:extLst>
          </p:cNvPr>
          <p:cNvSpPr/>
          <p:nvPr/>
        </p:nvSpPr>
        <p:spPr>
          <a:xfrm>
            <a:off x="6092002" y="1321817"/>
            <a:ext cx="475171" cy="47517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12" name="橢圓 111">
            <a:extLst>
              <a:ext uri="{FF2B5EF4-FFF2-40B4-BE49-F238E27FC236}">
                <a16:creationId xmlns:a16="http://schemas.microsoft.com/office/drawing/2014/main" id="{D999F1C8-AFAE-B990-7743-4F975CB18CB5}"/>
              </a:ext>
            </a:extLst>
          </p:cNvPr>
          <p:cNvSpPr/>
          <p:nvPr/>
        </p:nvSpPr>
        <p:spPr>
          <a:xfrm>
            <a:off x="6094628" y="1950564"/>
            <a:ext cx="475171" cy="47385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13" name="橢圓 112">
            <a:extLst>
              <a:ext uri="{FF2B5EF4-FFF2-40B4-BE49-F238E27FC236}">
                <a16:creationId xmlns:a16="http://schemas.microsoft.com/office/drawing/2014/main" id="{9999BDA8-17CA-2182-499C-33AD77B30CBB}"/>
              </a:ext>
            </a:extLst>
          </p:cNvPr>
          <p:cNvSpPr/>
          <p:nvPr/>
        </p:nvSpPr>
        <p:spPr>
          <a:xfrm>
            <a:off x="6099878" y="2980978"/>
            <a:ext cx="475171" cy="475171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7550" name="文字方塊 113">
            <a:extLst>
              <a:ext uri="{FF2B5EF4-FFF2-40B4-BE49-F238E27FC236}">
                <a16:creationId xmlns:a16="http://schemas.microsoft.com/office/drawing/2014/main" id="{8D263830-BD13-1D7F-F7A3-91703C852BEC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6097909" y="2314065"/>
            <a:ext cx="636624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sp>
        <p:nvSpPr>
          <p:cNvPr id="107551" name="文字方塊 114">
            <a:extLst>
              <a:ext uri="{FF2B5EF4-FFF2-40B4-BE49-F238E27FC236}">
                <a16:creationId xmlns:a16="http://schemas.microsoft.com/office/drawing/2014/main" id="{6D9EF2EF-90D8-C438-A8C5-2B2E20ED6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123" y="1289000"/>
            <a:ext cx="635312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sp>
        <p:nvSpPr>
          <p:cNvPr id="107552" name="文字方塊 115">
            <a:extLst>
              <a:ext uri="{FF2B5EF4-FFF2-40B4-BE49-F238E27FC236}">
                <a16:creationId xmlns:a16="http://schemas.microsoft.com/office/drawing/2014/main" id="{4B850F9B-A05F-7783-9536-BD9CC9A5F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562" y="1938751"/>
            <a:ext cx="635312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sp>
        <p:nvSpPr>
          <p:cNvPr id="107553" name="文字方塊 116">
            <a:extLst>
              <a:ext uri="{FF2B5EF4-FFF2-40B4-BE49-F238E27FC236}">
                <a16:creationId xmlns:a16="http://schemas.microsoft.com/office/drawing/2014/main" id="{11662FFC-FBD2-88A8-B3B1-62DB5B56B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1751" y="2977039"/>
            <a:ext cx="636624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321A8333-EFF8-9AA7-77CF-133019DE9216}"/>
              </a:ext>
            </a:extLst>
          </p:cNvPr>
          <p:cNvCxnSpPr>
            <a:stCxn id="100" idx="6"/>
            <a:endCxn id="107" idx="2"/>
          </p:cNvCxnSpPr>
          <p:nvPr/>
        </p:nvCxnSpPr>
        <p:spPr>
          <a:xfrm>
            <a:off x="4321268" y="1575153"/>
            <a:ext cx="6129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F4318C82-BC90-EF2A-393F-308DC5788939}"/>
              </a:ext>
            </a:extLst>
          </p:cNvPr>
          <p:cNvCxnSpPr/>
          <p:nvPr/>
        </p:nvCxnSpPr>
        <p:spPr>
          <a:xfrm>
            <a:off x="4321268" y="2228841"/>
            <a:ext cx="61299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4A24ABA3-169D-1521-33A7-F4646DC8E4C2}"/>
              </a:ext>
            </a:extLst>
          </p:cNvPr>
          <p:cNvCxnSpPr/>
          <p:nvPr/>
        </p:nvCxnSpPr>
        <p:spPr>
          <a:xfrm>
            <a:off x="4313392" y="3239564"/>
            <a:ext cx="61431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>
            <a:extLst>
              <a:ext uri="{FF2B5EF4-FFF2-40B4-BE49-F238E27FC236}">
                <a16:creationId xmlns:a16="http://schemas.microsoft.com/office/drawing/2014/main" id="{91694FBB-BCF6-F875-092F-20C646809A23}"/>
              </a:ext>
            </a:extLst>
          </p:cNvPr>
          <p:cNvCxnSpPr>
            <a:stCxn id="101" idx="6"/>
            <a:endCxn id="107" idx="2"/>
          </p:cNvCxnSpPr>
          <p:nvPr/>
        </p:nvCxnSpPr>
        <p:spPr>
          <a:xfrm flipV="1">
            <a:off x="4323894" y="1575153"/>
            <a:ext cx="610371" cy="643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E41859A6-EF1D-5912-6EB2-D22766416AC2}"/>
              </a:ext>
            </a:extLst>
          </p:cNvPr>
          <p:cNvCxnSpPr>
            <a:stCxn id="100" idx="6"/>
            <a:endCxn id="108" idx="2"/>
          </p:cNvCxnSpPr>
          <p:nvPr/>
        </p:nvCxnSpPr>
        <p:spPr>
          <a:xfrm>
            <a:off x="4321268" y="1575153"/>
            <a:ext cx="615622" cy="6431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FAE95DE0-32D1-14A2-C212-D10484DB3BA2}"/>
              </a:ext>
            </a:extLst>
          </p:cNvPr>
          <p:cNvCxnSpPr>
            <a:stCxn id="100" idx="6"/>
            <a:endCxn id="109" idx="2"/>
          </p:cNvCxnSpPr>
          <p:nvPr/>
        </p:nvCxnSpPr>
        <p:spPr>
          <a:xfrm>
            <a:off x="4321268" y="1575153"/>
            <a:ext cx="606434" cy="165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>
            <a:extLst>
              <a:ext uri="{FF2B5EF4-FFF2-40B4-BE49-F238E27FC236}">
                <a16:creationId xmlns:a16="http://schemas.microsoft.com/office/drawing/2014/main" id="{EE99FA07-4455-DAD5-26C5-027164BB6153}"/>
              </a:ext>
            </a:extLst>
          </p:cNvPr>
          <p:cNvCxnSpPr>
            <a:stCxn id="101" idx="6"/>
            <a:endCxn id="109" idx="2"/>
          </p:cNvCxnSpPr>
          <p:nvPr/>
        </p:nvCxnSpPr>
        <p:spPr>
          <a:xfrm>
            <a:off x="4323893" y="2218340"/>
            <a:ext cx="603809" cy="1015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E475BFF0-1668-3FDA-3961-29A05007C39F}"/>
              </a:ext>
            </a:extLst>
          </p:cNvPr>
          <p:cNvCxnSpPr>
            <a:stCxn id="102" idx="6"/>
            <a:endCxn id="107" idx="2"/>
          </p:cNvCxnSpPr>
          <p:nvPr/>
        </p:nvCxnSpPr>
        <p:spPr>
          <a:xfrm flipV="1">
            <a:off x="4313393" y="1575153"/>
            <a:ext cx="620872" cy="16591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DA784366-69F4-4E73-7BAD-FEBAC7732E5B}"/>
              </a:ext>
            </a:extLst>
          </p:cNvPr>
          <p:cNvCxnSpPr>
            <a:stCxn id="102" idx="6"/>
            <a:endCxn id="108" idx="2"/>
          </p:cNvCxnSpPr>
          <p:nvPr/>
        </p:nvCxnSpPr>
        <p:spPr>
          <a:xfrm flipV="1">
            <a:off x="4313392" y="2218340"/>
            <a:ext cx="623498" cy="10159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>
            <a:extLst>
              <a:ext uri="{FF2B5EF4-FFF2-40B4-BE49-F238E27FC236}">
                <a16:creationId xmlns:a16="http://schemas.microsoft.com/office/drawing/2014/main" id="{1AB3BE6C-F70B-4C12-EA60-C0C5E5FE94FE}"/>
              </a:ext>
            </a:extLst>
          </p:cNvPr>
          <p:cNvCxnSpPr>
            <a:endCxn id="100" idx="2"/>
          </p:cNvCxnSpPr>
          <p:nvPr/>
        </p:nvCxnSpPr>
        <p:spPr>
          <a:xfrm flipV="1">
            <a:off x="3135966" y="1575153"/>
            <a:ext cx="711444" cy="249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23DF0B3D-3DED-3FF9-F19E-BF906E55E522}"/>
              </a:ext>
            </a:extLst>
          </p:cNvPr>
          <p:cNvCxnSpPr>
            <a:stCxn id="97" idx="3"/>
            <a:endCxn id="101" idx="2"/>
          </p:cNvCxnSpPr>
          <p:nvPr/>
        </p:nvCxnSpPr>
        <p:spPr>
          <a:xfrm>
            <a:off x="3133340" y="1614531"/>
            <a:ext cx="715382" cy="603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86FE4FF4-1A5E-7B32-624F-87EA2ABB2FED}"/>
              </a:ext>
            </a:extLst>
          </p:cNvPr>
          <p:cNvCxnSpPr>
            <a:stCxn id="97" idx="3"/>
            <a:endCxn id="102" idx="2"/>
          </p:cNvCxnSpPr>
          <p:nvPr/>
        </p:nvCxnSpPr>
        <p:spPr>
          <a:xfrm>
            <a:off x="3133341" y="1614532"/>
            <a:ext cx="706193" cy="16197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>
            <a:extLst>
              <a:ext uri="{FF2B5EF4-FFF2-40B4-BE49-F238E27FC236}">
                <a16:creationId xmlns:a16="http://schemas.microsoft.com/office/drawing/2014/main" id="{39694B36-2259-C2D9-9005-D21893916793}"/>
              </a:ext>
            </a:extLst>
          </p:cNvPr>
          <p:cNvCxnSpPr>
            <a:stCxn id="99" idx="3"/>
            <a:endCxn id="100" idx="2"/>
          </p:cNvCxnSpPr>
          <p:nvPr/>
        </p:nvCxnSpPr>
        <p:spPr>
          <a:xfrm flipV="1">
            <a:off x="3155655" y="1575153"/>
            <a:ext cx="691754" cy="4922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單箭頭接點 130">
            <a:extLst>
              <a:ext uri="{FF2B5EF4-FFF2-40B4-BE49-F238E27FC236}">
                <a16:creationId xmlns:a16="http://schemas.microsoft.com/office/drawing/2014/main" id="{4C2AD545-ED08-3B12-BCC9-3EF578768ED0}"/>
              </a:ext>
            </a:extLst>
          </p:cNvPr>
          <p:cNvCxnSpPr>
            <a:stCxn id="96" idx="3"/>
            <a:endCxn id="101" idx="2"/>
          </p:cNvCxnSpPr>
          <p:nvPr/>
        </p:nvCxnSpPr>
        <p:spPr>
          <a:xfrm>
            <a:off x="3128089" y="2085766"/>
            <a:ext cx="720633" cy="1325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單箭頭接點 131">
            <a:extLst>
              <a:ext uri="{FF2B5EF4-FFF2-40B4-BE49-F238E27FC236}">
                <a16:creationId xmlns:a16="http://schemas.microsoft.com/office/drawing/2014/main" id="{413DF7E1-1B73-B4BE-DC39-EC915F21DB81}"/>
              </a:ext>
            </a:extLst>
          </p:cNvPr>
          <p:cNvCxnSpPr>
            <a:stCxn id="96" idx="3"/>
            <a:endCxn id="102" idx="2"/>
          </p:cNvCxnSpPr>
          <p:nvPr/>
        </p:nvCxnSpPr>
        <p:spPr>
          <a:xfrm>
            <a:off x="3128090" y="2085765"/>
            <a:ext cx="711444" cy="11485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B8B6D351-2FF5-9E6F-F79C-9D2236F231F8}"/>
              </a:ext>
            </a:extLst>
          </p:cNvPr>
          <p:cNvCxnSpPr>
            <a:stCxn id="105" idx="3"/>
            <a:endCxn id="100" idx="2"/>
          </p:cNvCxnSpPr>
          <p:nvPr/>
        </p:nvCxnSpPr>
        <p:spPr>
          <a:xfrm flipV="1">
            <a:off x="3187158" y="1575153"/>
            <a:ext cx="660251" cy="16473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A6A17D89-FE5A-9516-A574-B29F25792AFF}"/>
              </a:ext>
            </a:extLst>
          </p:cNvPr>
          <p:cNvCxnSpPr>
            <a:stCxn id="105" idx="3"/>
            <a:endCxn id="101" idx="2"/>
          </p:cNvCxnSpPr>
          <p:nvPr/>
        </p:nvCxnSpPr>
        <p:spPr>
          <a:xfrm flipV="1">
            <a:off x="3166156" y="2218340"/>
            <a:ext cx="682566" cy="1004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32C11C2F-0529-6302-285E-63D216ED95AB}"/>
              </a:ext>
            </a:extLst>
          </p:cNvPr>
          <p:cNvCxnSpPr>
            <a:stCxn id="105" idx="3"/>
            <a:endCxn id="102" idx="2"/>
          </p:cNvCxnSpPr>
          <p:nvPr/>
        </p:nvCxnSpPr>
        <p:spPr>
          <a:xfrm>
            <a:off x="3166157" y="3222501"/>
            <a:ext cx="673377" cy="11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72" name="文字方塊 135">
            <a:extLst>
              <a:ext uri="{FF2B5EF4-FFF2-40B4-BE49-F238E27FC236}">
                <a16:creationId xmlns:a16="http://schemas.microsoft.com/office/drawing/2014/main" id="{93609CD5-0076-D73D-7E22-68044BD6F950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7150636" y="2340317"/>
            <a:ext cx="636624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sp>
        <p:nvSpPr>
          <p:cNvPr id="107573" name="文字方塊 136">
            <a:extLst>
              <a:ext uri="{FF2B5EF4-FFF2-40B4-BE49-F238E27FC236}">
                <a16:creationId xmlns:a16="http://schemas.microsoft.com/office/drawing/2014/main" id="{D507875D-8837-258D-38B8-036BDA721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735" y="1270623"/>
            <a:ext cx="522426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2315"/>
              <a:t>y</a:t>
            </a:r>
            <a:r>
              <a:rPr lang="en-US" altLang="zh-TW" sz="2315" baseline="-25000"/>
              <a:t>1</a:t>
            </a:r>
            <a:endParaRPr lang="zh-TW" altLang="en-US" sz="2315" baseline="-25000"/>
          </a:p>
        </p:txBody>
      </p:sp>
      <p:sp>
        <p:nvSpPr>
          <p:cNvPr id="107574" name="文字方塊 137">
            <a:extLst>
              <a:ext uri="{FF2B5EF4-FFF2-40B4-BE49-F238E27FC236}">
                <a16:creationId xmlns:a16="http://schemas.microsoft.com/office/drawing/2014/main" id="{E7F16867-9911-B648-05DE-E40912B74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547" y="1930875"/>
            <a:ext cx="521113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2315"/>
              <a:t>y</a:t>
            </a:r>
            <a:r>
              <a:rPr lang="en-US" altLang="zh-TW" sz="2315" baseline="-25000"/>
              <a:t>2</a:t>
            </a:r>
            <a:endParaRPr lang="zh-TW" altLang="en-US" sz="2315" baseline="-25000"/>
          </a:p>
        </p:txBody>
      </p:sp>
      <p:sp>
        <p:nvSpPr>
          <p:cNvPr id="107575" name="文字方塊 138">
            <a:extLst>
              <a:ext uri="{FF2B5EF4-FFF2-40B4-BE49-F238E27FC236}">
                <a16:creationId xmlns:a16="http://schemas.microsoft.com/office/drawing/2014/main" id="{5F7E890F-6066-0C8D-4E4C-E2DFF7E09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8547" y="2977039"/>
            <a:ext cx="521113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2315"/>
              <a:t>y</a:t>
            </a:r>
            <a:r>
              <a:rPr lang="en-US" altLang="zh-TW" sz="2315" baseline="-25000"/>
              <a:t>M</a:t>
            </a:r>
            <a:endParaRPr lang="zh-TW" altLang="en-US" sz="2315" baseline="-25000"/>
          </a:p>
        </p:txBody>
      </p:sp>
      <p:sp>
        <p:nvSpPr>
          <p:cNvPr id="107576" name="標題 1">
            <a:extLst>
              <a:ext uri="{FF2B5EF4-FFF2-40B4-BE49-F238E27FC236}">
                <a16:creationId xmlns:a16="http://schemas.microsoft.com/office/drawing/2014/main" id="{A0991DF8-8D7C-2900-C478-9BD38199C9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Review: Speed - Matrix Operation </a:t>
            </a:r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51E7025-5D9F-C866-6D36-AF3757C503DE}"/>
              </a:ext>
            </a:extLst>
          </p:cNvPr>
          <p:cNvSpPr/>
          <p:nvPr/>
        </p:nvSpPr>
        <p:spPr>
          <a:xfrm>
            <a:off x="3179282" y="1807488"/>
            <a:ext cx="666815" cy="6878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W</a:t>
            </a:r>
            <a:r>
              <a:rPr lang="en-US" altLang="zh-TW" sz="1985" baseline="30000" dirty="0"/>
              <a:t>1</a:t>
            </a:r>
            <a:endParaRPr lang="zh-TW" altLang="en-US" sz="1985" baseline="30000" dirty="0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69CEE59-CD7A-CFB4-D3D1-5679CEFF969B}"/>
              </a:ext>
            </a:extLst>
          </p:cNvPr>
          <p:cNvSpPr/>
          <p:nvPr/>
        </p:nvSpPr>
        <p:spPr>
          <a:xfrm>
            <a:off x="4326519" y="1814051"/>
            <a:ext cx="668127" cy="6878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W</a:t>
            </a:r>
            <a:r>
              <a:rPr lang="en-US" altLang="zh-TW" sz="1985" baseline="30000" dirty="0"/>
              <a:t>2</a:t>
            </a:r>
            <a:endParaRPr lang="zh-TW" altLang="en-US" sz="1985" baseline="30000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8FDD1C98-71BF-2A0E-8DCD-18F112422640}"/>
              </a:ext>
            </a:extLst>
          </p:cNvPr>
          <p:cNvSpPr/>
          <p:nvPr/>
        </p:nvSpPr>
        <p:spPr>
          <a:xfrm>
            <a:off x="5538073" y="1808800"/>
            <a:ext cx="668128" cy="6878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W</a:t>
            </a:r>
            <a:r>
              <a:rPr lang="en-US" altLang="zh-TW" sz="1985" baseline="30000" dirty="0"/>
              <a:t>L</a:t>
            </a:r>
            <a:endParaRPr lang="zh-TW" altLang="en-US" sz="1985" baseline="30000" dirty="0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4511DCC-ADD6-B578-ED52-973A5AF7BA55}"/>
              </a:ext>
            </a:extLst>
          </p:cNvPr>
          <p:cNvSpPr/>
          <p:nvPr/>
        </p:nvSpPr>
        <p:spPr>
          <a:xfrm>
            <a:off x="4835818" y="2089703"/>
            <a:ext cx="372786" cy="70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b</a:t>
            </a:r>
            <a:r>
              <a:rPr lang="en-US" altLang="zh-TW" sz="1985" baseline="30000" dirty="0"/>
              <a:t>2</a:t>
            </a:r>
            <a:endParaRPr lang="zh-TW" altLang="en-US" sz="1985" baseline="30000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0AD6A117-2E2E-FDF0-CE7E-1680A61214BC}"/>
              </a:ext>
            </a:extLst>
          </p:cNvPr>
          <p:cNvSpPr/>
          <p:nvPr/>
        </p:nvSpPr>
        <p:spPr>
          <a:xfrm>
            <a:off x="6067062" y="2070014"/>
            <a:ext cx="372786" cy="7075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 err="1"/>
              <a:t>b</a:t>
            </a:r>
            <a:r>
              <a:rPr lang="en-US" altLang="zh-TW" sz="1985" baseline="30000" dirty="0" err="1"/>
              <a:t>L</a:t>
            </a:r>
            <a:endParaRPr lang="zh-TW" altLang="en-US" sz="1985" baseline="30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0A35CC5-128F-6A3A-22B8-08CDBDFBBCA8}"/>
              </a:ext>
            </a:extLst>
          </p:cNvPr>
          <p:cNvSpPr/>
          <p:nvPr/>
        </p:nvSpPr>
        <p:spPr>
          <a:xfrm>
            <a:off x="3105776" y="2961287"/>
            <a:ext cx="364910" cy="724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x</a:t>
            </a:r>
            <a:endParaRPr lang="zh-TW" altLang="en-US" sz="1985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F50D5C4F-6B42-052F-E317-709740410CF5}"/>
              </a:ext>
            </a:extLst>
          </p:cNvPr>
          <p:cNvSpPr/>
          <p:nvPr/>
        </p:nvSpPr>
        <p:spPr>
          <a:xfrm>
            <a:off x="4188693" y="2961287"/>
            <a:ext cx="364910" cy="7245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a</a:t>
            </a:r>
            <a:r>
              <a:rPr lang="en-US" altLang="zh-TW" sz="1985" baseline="30000" dirty="0"/>
              <a:t>1</a:t>
            </a:r>
            <a:endParaRPr lang="zh-TW" altLang="en-US" sz="1985" baseline="30000" dirty="0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06032FB-018A-730A-B1DA-25A201F7D4B2}"/>
              </a:ext>
            </a:extLst>
          </p:cNvPr>
          <p:cNvSpPr/>
          <p:nvPr/>
        </p:nvSpPr>
        <p:spPr>
          <a:xfrm>
            <a:off x="5292613" y="2971788"/>
            <a:ext cx="364910" cy="72588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a</a:t>
            </a:r>
            <a:r>
              <a:rPr lang="en-US" altLang="zh-TW" sz="1985" baseline="30000" dirty="0"/>
              <a:t>2</a:t>
            </a:r>
            <a:endParaRPr lang="zh-TW" altLang="en-US" sz="1985" baseline="30000" dirty="0"/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CC87824-B37C-0105-3912-40F96E03FD9B}"/>
              </a:ext>
            </a:extLst>
          </p:cNvPr>
          <p:cNvSpPr/>
          <p:nvPr/>
        </p:nvSpPr>
        <p:spPr>
          <a:xfrm>
            <a:off x="6606552" y="2967851"/>
            <a:ext cx="364910" cy="72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y</a:t>
            </a:r>
            <a:endParaRPr lang="zh-TW" altLang="en-US" sz="1985" baseline="300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4D2DD67-619E-E769-6E07-7CFFB77B59CE}"/>
              </a:ext>
            </a:extLst>
          </p:cNvPr>
          <p:cNvSpPr/>
          <p:nvPr/>
        </p:nvSpPr>
        <p:spPr>
          <a:xfrm>
            <a:off x="1692076" y="3797432"/>
            <a:ext cx="364910" cy="72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y</a:t>
            </a:r>
            <a:endParaRPr lang="zh-TW" altLang="en-US" sz="1985" baseline="30000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3564157-252A-3302-D904-50D2C82014CA}"/>
              </a:ext>
            </a:extLst>
          </p:cNvPr>
          <p:cNvGrpSpPr>
            <a:grpSpLocks/>
          </p:cNvGrpSpPr>
          <p:nvPr/>
        </p:nvGrpSpPr>
        <p:grpSpPr bwMode="auto">
          <a:xfrm>
            <a:off x="2106865" y="3789556"/>
            <a:ext cx="1177427" cy="724570"/>
            <a:chOff x="3047770" y="5664328"/>
            <a:chExt cx="1423980" cy="877076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1E408F0-159B-3D4E-C977-3EA93363C8F5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3047770" y="5918200"/>
              <a:ext cx="1423980" cy="369332"/>
            </a:xfrm>
            <a:prstGeom prst="rect">
              <a:avLst/>
            </a:prstGeom>
            <a:blipFill>
              <a:blip r:embed="rId11"/>
              <a:stretch>
                <a:fillRect l="-1717" b="-37705"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1513AB1-2F04-D939-C93D-A2374AEB362D}"/>
                </a:ext>
              </a:extLst>
            </p:cNvPr>
            <p:cNvSpPr/>
            <p:nvPr/>
          </p:nvSpPr>
          <p:spPr>
            <a:xfrm>
              <a:off x="3778016" y="5664328"/>
              <a:ext cx="441323" cy="87707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TW" sz="1985" dirty="0"/>
                <a:t>x</a:t>
              </a:r>
              <a:endParaRPr lang="zh-TW" altLang="en-US" sz="1985" dirty="0"/>
            </a:p>
          </p:txBody>
        </p:sp>
      </p:grpSp>
      <p:sp>
        <p:nvSpPr>
          <p:cNvPr id="140" name="矩形 139">
            <a:extLst>
              <a:ext uri="{FF2B5EF4-FFF2-40B4-BE49-F238E27FC236}">
                <a16:creationId xmlns:a16="http://schemas.microsoft.com/office/drawing/2014/main" id="{6BDDD053-4F2A-B104-48DD-1FD76B5E3B19}"/>
              </a:ext>
            </a:extLst>
          </p:cNvPr>
          <p:cNvSpPr/>
          <p:nvPr/>
        </p:nvSpPr>
        <p:spPr>
          <a:xfrm>
            <a:off x="6168134" y="4701831"/>
            <a:ext cx="372786" cy="7075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b</a:t>
            </a:r>
            <a:r>
              <a:rPr lang="en-US" altLang="zh-TW" sz="1985" baseline="30000" dirty="0"/>
              <a:t>1</a:t>
            </a:r>
            <a:endParaRPr lang="zh-TW" altLang="en-US" sz="1985" baseline="30000" dirty="0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79694B7B-90AE-98FA-7360-6ECF62FE4299}"/>
              </a:ext>
            </a:extLst>
          </p:cNvPr>
          <p:cNvSpPr/>
          <p:nvPr/>
        </p:nvSpPr>
        <p:spPr>
          <a:xfrm>
            <a:off x="4662551" y="4720208"/>
            <a:ext cx="668127" cy="6891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W</a:t>
            </a:r>
            <a:r>
              <a:rPr lang="en-US" altLang="zh-TW" sz="1985" baseline="30000" dirty="0"/>
              <a:t>1</a:t>
            </a:r>
            <a:endParaRPr lang="zh-TW" altLang="en-US" sz="1985" baseline="30000" dirty="0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84E33E87-236F-E237-5449-3B9508ACB50E}"/>
              </a:ext>
            </a:extLst>
          </p:cNvPr>
          <p:cNvSpPr/>
          <p:nvPr/>
        </p:nvSpPr>
        <p:spPr>
          <a:xfrm>
            <a:off x="5406811" y="4700519"/>
            <a:ext cx="364910" cy="725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x</a:t>
            </a:r>
            <a:endParaRPr lang="zh-TW" altLang="en-US" sz="1985" dirty="0"/>
          </a:p>
        </p:txBody>
      </p:sp>
      <p:sp>
        <p:nvSpPr>
          <p:cNvPr id="146" name="文字方塊 145">
            <a:extLst>
              <a:ext uri="{FF2B5EF4-FFF2-40B4-BE49-F238E27FC236}">
                <a16:creationId xmlns:a16="http://schemas.microsoft.com/office/drawing/2014/main" id="{3BD7C811-A5D2-4F81-96C4-917ED4C83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601" y="4861972"/>
            <a:ext cx="297967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1985"/>
              <a:t>+</a:t>
            </a:r>
            <a:endParaRPr lang="zh-TW" altLang="en-US" sz="1985"/>
          </a:p>
        </p:txBody>
      </p:sp>
      <p:sp>
        <p:nvSpPr>
          <p:cNvPr id="147" name="文字方塊 146">
            <a:extLst>
              <a:ext uri="{FF2B5EF4-FFF2-40B4-BE49-F238E27FC236}">
                <a16:creationId xmlns:a16="http://schemas.microsoft.com/office/drawing/2014/main" id="{400BBB1A-0BF3-5AC1-8B6F-0A8048B891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281602" y="4910574"/>
            <a:ext cx="2482614" cy="305383"/>
          </a:xfrm>
          <a:prstGeom prst="rect">
            <a:avLst/>
          </a:prstGeom>
          <a:blipFill>
            <a:blip r:embed="rId12"/>
            <a:stretch>
              <a:fillRect b="-1639"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A719933D-A183-73E7-4A04-99378DBBACEA}"/>
              </a:ext>
            </a:extLst>
          </p:cNvPr>
          <p:cNvSpPr/>
          <p:nvPr/>
        </p:nvSpPr>
        <p:spPr>
          <a:xfrm>
            <a:off x="6947835" y="4716271"/>
            <a:ext cx="372786" cy="70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b</a:t>
            </a:r>
            <a:r>
              <a:rPr lang="en-US" altLang="zh-TW" sz="1985" baseline="30000" dirty="0"/>
              <a:t>2</a:t>
            </a:r>
            <a:endParaRPr lang="zh-TW" altLang="en-US" sz="1985" baseline="30000" dirty="0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2A764FF0-D39B-3C32-DC4D-F3637852EE94}"/>
              </a:ext>
            </a:extLst>
          </p:cNvPr>
          <p:cNvSpPr/>
          <p:nvPr/>
        </p:nvSpPr>
        <p:spPr>
          <a:xfrm>
            <a:off x="3598010" y="4734647"/>
            <a:ext cx="668128" cy="6878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W</a:t>
            </a:r>
            <a:r>
              <a:rPr lang="en-US" altLang="zh-TW" sz="1985" baseline="30000" dirty="0"/>
              <a:t>2</a:t>
            </a:r>
            <a:endParaRPr lang="zh-TW" altLang="en-US" sz="1985" baseline="30000" dirty="0"/>
          </a:p>
        </p:txBody>
      </p:sp>
      <p:sp>
        <p:nvSpPr>
          <p:cNvPr id="152" name="文字方塊 151">
            <a:extLst>
              <a:ext uri="{FF2B5EF4-FFF2-40B4-BE49-F238E27FC236}">
                <a16:creationId xmlns:a16="http://schemas.microsoft.com/office/drawing/2014/main" id="{42955FD1-12E4-9111-DA75-6C722563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3807" y="4872473"/>
            <a:ext cx="297967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1985"/>
              <a:t>+</a:t>
            </a:r>
            <a:endParaRPr lang="zh-TW" altLang="en-US" sz="1985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48ED4BE5-D91D-1E3E-8FCB-4D5F06403969}"/>
              </a:ext>
            </a:extLst>
          </p:cNvPr>
          <p:cNvSpPr/>
          <p:nvPr/>
        </p:nvSpPr>
        <p:spPr>
          <a:xfrm>
            <a:off x="7951995" y="4700519"/>
            <a:ext cx="372786" cy="70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 err="1"/>
              <a:t>b</a:t>
            </a:r>
            <a:r>
              <a:rPr lang="en-US" altLang="zh-TW" sz="1985" baseline="30000" dirty="0" err="1"/>
              <a:t>L</a:t>
            </a:r>
            <a:endParaRPr lang="zh-TW" altLang="en-US" sz="1985" baseline="30000" dirty="0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158FA285-9A6F-C092-F802-B845DA2D5510}"/>
              </a:ext>
            </a:extLst>
          </p:cNvPr>
          <p:cNvSpPr/>
          <p:nvPr/>
        </p:nvSpPr>
        <p:spPr>
          <a:xfrm>
            <a:off x="2194812" y="4728083"/>
            <a:ext cx="668127" cy="68781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W</a:t>
            </a:r>
            <a:r>
              <a:rPr lang="en-US" altLang="zh-TW" sz="1985" baseline="30000" dirty="0"/>
              <a:t>L</a:t>
            </a:r>
            <a:endParaRPr lang="zh-TW" altLang="en-US" sz="1985" baseline="30000" dirty="0"/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77A6CC9A-E065-CB84-69C0-AB6B40DF8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720" y="4865911"/>
            <a:ext cx="299279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1985"/>
              <a:t>+</a:t>
            </a:r>
            <a:endParaRPr lang="zh-TW" altLang="en-US" sz="1985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AD057CA-78D2-F104-6A69-6EEB457CE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9932" y="4812091"/>
            <a:ext cx="594621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</a:t>
            </a:r>
            <a:endParaRPr lang="zh-TW" altLang="en-US" sz="2315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5EC592EC-CE30-13B8-3EF6-6CABDAA29F9D}"/>
              </a:ext>
            </a:extLst>
          </p:cNvPr>
          <p:cNvSpPr/>
          <p:nvPr/>
        </p:nvSpPr>
        <p:spPr>
          <a:xfrm>
            <a:off x="3643952" y="2093642"/>
            <a:ext cx="372786" cy="70619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TW" sz="1985" dirty="0"/>
              <a:t>b</a:t>
            </a:r>
            <a:r>
              <a:rPr lang="en-US" altLang="zh-TW" sz="1985" baseline="30000" dirty="0"/>
              <a:t>1</a:t>
            </a:r>
            <a:endParaRPr lang="zh-TW" altLang="en-US" sz="1985" baseline="30000" dirty="0"/>
          </a:p>
        </p:txBody>
      </p:sp>
      <p:sp>
        <p:nvSpPr>
          <p:cNvPr id="175" name="文字方塊 174">
            <a:extLst>
              <a:ext uri="{FF2B5EF4-FFF2-40B4-BE49-F238E27FC236}">
                <a16:creationId xmlns:a16="http://schemas.microsoft.com/office/drawing/2014/main" id="{84C276C2-11F5-88C6-497E-1CE52B6D8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7374" y="4774026"/>
            <a:ext cx="594621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</a:t>
            </a:r>
            <a:endParaRPr lang="zh-TW" altLang="en-US" sz="2315"/>
          </a:p>
        </p:txBody>
      </p:sp>
      <p:sp>
        <p:nvSpPr>
          <p:cNvPr id="176" name="文字方塊 175">
            <a:extLst>
              <a:ext uri="{FF2B5EF4-FFF2-40B4-BE49-F238E27FC236}">
                <a16:creationId xmlns:a16="http://schemas.microsoft.com/office/drawing/2014/main" id="{7C071686-6543-FEE9-7A85-DE22C6F3C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2930" y="3979886"/>
            <a:ext cx="1879682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2315"/>
              <a:t>Forward pass</a:t>
            </a:r>
            <a:endParaRPr lang="zh-TW" altLang="en-US" sz="2315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C4E7D010-C91F-43B8-4590-CB36240E9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86" y="3981199"/>
            <a:ext cx="3218562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2315"/>
              <a:t>(Backward pass is similar)</a:t>
            </a:r>
            <a:endParaRPr lang="zh-TW" altLang="en-US" sz="2315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140" grpId="0" animBg="1"/>
      <p:bldP spid="141" grpId="0" animBg="1"/>
      <p:bldP spid="142" grpId="0" animBg="1"/>
      <p:bldP spid="146" grpId="0"/>
      <p:bldP spid="149" grpId="0" animBg="1"/>
      <p:bldP spid="150" grpId="0" animBg="1"/>
      <p:bldP spid="152" grpId="0"/>
      <p:bldP spid="155" grpId="0" animBg="1"/>
      <p:bldP spid="156" grpId="0" animBg="1"/>
      <p:bldP spid="158" grpId="0"/>
      <p:bldP spid="8" grpId="0"/>
      <p:bldP spid="175" grpId="0"/>
      <p:bldP spid="176" grpId="0"/>
      <p:bldP spid="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標題 1">
            <a:extLst>
              <a:ext uri="{FF2B5EF4-FFF2-40B4-BE49-F238E27FC236}">
                <a16:creationId xmlns:a16="http://schemas.microsoft.com/office/drawing/2014/main" id="{5FD45395-3838-0291-BDEC-BAE01DFB5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Speed - Matrix Operation </a:t>
            </a:r>
            <a:endParaRPr lang="zh-TW" altLang="en-US" dirty="0"/>
          </a:p>
        </p:txBody>
      </p:sp>
      <p:sp>
        <p:nvSpPr>
          <p:cNvPr id="109571" name="內容版面配置區 2">
            <a:extLst>
              <a:ext uri="{FF2B5EF4-FFF2-40B4-BE49-F238E27FC236}">
                <a16:creationId xmlns:a16="http://schemas.microsoft.com/office/drawing/2014/main" id="{C9C6806D-FF5B-22AC-8176-4006A2B61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mini-batch is faster than stochastic gradient descent?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18A6B52-65E7-F5CF-089C-1EBB1540906D}"/>
              </a:ext>
            </a:extLst>
          </p:cNvPr>
          <p:cNvSpPr/>
          <p:nvPr/>
        </p:nvSpPr>
        <p:spPr>
          <a:xfrm>
            <a:off x="2862755" y="2773878"/>
            <a:ext cx="1291625" cy="88339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C896AE-0E67-028B-CA6A-2C486E17FFD4}"/>
              </a:ext>
            </a:extLst>
          </p:cNvPr>
          <p:cNvSpPr/>
          <p:nvPr/>
        </p:nvSpPr>
        <p:spPr>
          <a:xfrm>
            <a:off x="5771721" y="2802327"/>
            <a:ext cx="1291625" cy="88339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109578" name="文字方塊 16">
            <a:extLst>
              <a:ext uri="{FF2B5EF4-FFF2-40B4-BE49-F238E27FC236}">
                <a16:creationId xmlns:a16="http://schemas.microsoft.com/office/drawing/2014/main" id="{EB87DA33-6CC6-7790-57D0-65673D8F8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34" y="2266908"/>
            <a:ext cx="4860766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 b="1" i="1" u="sng" dirty="0"/>
              <a:t>Stochastic Gradient Descent</a:t>
            </a:r>
            <a:endParaRPr lang="zh-TW" altLang="en-US" sz="1985" b="1" i="1" u="sng" dirty="0"/>
          </a:p>
        </p:txBody>
      </p:sp>
      <p:sp>
        <p:nvSpPr>
          <p:cNvPr id="109579" name="文字方塊 17">
            <a:extLst>
              <a:ext uri="{FF2B5EF4-FFF2-40B4-BE49-F238E27FC236}">
                <a16:creationId xmlns:a16="http://schemas.microsoft.com/office/drawing/2014/main" id="{C1C3D809-3D2D-D799-1287-90E2267E7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34" y="3769866"/>
            <a:ext cx="3520466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TW" sz="1985" b="1" i="1" u="sng"/>
              <a:t>Mini-batch</a:t>
            </a:r>
            <a:endParaRPr lang="zh-TW" altLang="en-US" sz="1985" b="1" i="1" u="sng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EAE5C18-8747-79DB-484D-D555E74B3270}"/>
              </a:ext>
            </a:extLst>
          </p:cNvPr>
          <p:cNvSpPr/>
          <p:nvPr/>
        </p:nvSpPr>
        <p:spPr>
          <a:xfrm>
            <a:off x="4797233" y="4247925"/>
            <a:ext cx="1091703" cy="10474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16F4EB6-E715-2662-A024-AE9816657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73" y="3901129"/>
            <a:ext cx="1102607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1985"/>
              <a:t>matrix</a:t>
            </a:r>
            <a:endParaRPr lang="zh-TW" altLang="en-US" sz="1985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DC809D1-8204-2DB7-6051-9A0A8DFAD24F}"/>
              </a:ext>
            </a:extLst>
          </p:cNvPr>
          <p:cNvSpPr txBox="1"/>
          <p:nvPr/>
        </p:nvSpPr>
        <p:spPr>
          <a:xfrm>
            <a:off x="6329241" y="4433898"/>
            <a:ext cx="2069357" cy="7032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985" dirty="0"/>
              <a:t>Practically, which one is faster?</a:t>
            </a:r>
            <a:endParaRPr lang="zh-TW" altLang="en-US" sz="1985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1404CD-E280-4D65-6982-5C8D694AD69C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85966" y="3037436"/>
            <a:ext cx="500330" cy="35628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EFEC9B89-E9D7-B77A-7E0B-E863833FBBF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20027" y="3065885"/>
            <a:ext cx="500330" cy="35628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r>
              <a:rPr lang="en-US" sz="1488">
                <a:noFill/>
              </a:rPr>
              <a:t> 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A2C4200-D262-2B59-A276-1C34E9DCDC72}"/>
              </a:ext>
            </a:extLst>
          </p:cNvPr>
          <p:cNvGrpSpPr>
            <a:grpSpLocks/>
          </p:cNvGrpSpPr>
          <p:nvPr/>
        </p:nvGrpSpPr>
        <p:grpSpPr bwMode="auto">
          <a:xfrm>
            <a:off x="3370926" y="4322482"/>
            <a:ext cx="1291625" cy="883398"/>
            <a:chOff x="2236136" y="5406286"/>
            <a:chExt cx="1562100" cy="10683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6A3BAB1-DEE2-554B-6B51-D9B84473DEC4}"/>
                </a:ext>
              </a:extLst>
            </p:cNvPr>
            <p:cNvSpPr/>
            <p:nvPr/>
          </p:nvSpPr>
          <p:spPr>
            <a:xfrm>
              <a:off x="2236136" y="5406286"/>
              <a:ext cx="1562100" cy="106838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409A740-224D-1772-2C0E-81FA3432668A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759299" y="5731881"/>
              <a:ext cx="605102" cy="430887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6696168-2A61-F874-B949-9D53840204E6}"/>
              </a:ext>
            </a:extLst>
          </p:cNvPr>
          <p:cNvGrpSpPr>
            <a:grpSpLocks/>
          </p:cNvGrpSpPr>
          <p:nvPr/>
        </p:nvGrpSpPr>
        <p:grpSpPr bwMode="auto">
          <a:xfrm>
            <a:off x="4302891" y="2786709"/>
            <a:ext cx="357035" cy="883398"/>
            <a:chOff x="2456573" y="3474094"/>
            <a:chExt cx="432000" cy="106838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6E9D4AF-CFA0-6BC8-F7FA-3F3C9EDE5984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3109CFDF-62B5-696B-02D4-401F50C5064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28954" y="3775317"/>
              <a:ext cx="283411" cy="43088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96CF27E-474D-C61C-2778-F65D83E0888E}"/>
              </a:ext>
            </a:extLst>
          </p:cNvPr>
          <p:cNvGrpSpPr>
            <a:grpSpLocks/>
          </p:cNvGrpSpPr>
          <p:nvPr/>
        </p:nvGrpSpPr>
        <p:grpSpPr bwMode="auto">
          <a:xfrm>
            <a:off x="7173607" y="2802460"/>
            <a:ext cx="357035" cy="883398"/>
            <a:chOff x="5210173" y="3458894"/>
            <a:chExt cx="432000" cy="1068388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E3A236-CC18-5BAC-8EEC-4C57B73571B0}"/>
                </a:ext>
              </a:extLst>
            </p:cNvPr>
            <p:cNvSpPr/>
            <p:nvPr/>
          </p:nvSpPr>
          <p:spPr>
            <a:xfrm>
              <a:off x="5210173" y="34588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8ECA7377-F64F-66F3-67B6-D23E4818B08E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73673" y="3761544"/>
              <a:ext cx="283411" cy="430887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8000553-3A85-9FA6-A681-13EBD4FE1EA7}"/>
              </a:ext>
            </a:extLst>
          </p:cNvPr>
          <p:cNvGrpSpPr>
            <a:grpSpLocks/>
          </p:cNvGrpSpPr>
          <p:nvPr/>
        </p:nvGrpSpPr>
        <p:grpSpPr bwMode="auto">
          <a:xfrm>
            <a:off x="4946078" y="4327733"/>
            <a:ext cx="357035" cy="883398"/>
            <a:chOff x="2456573" y="3474094"/>
            <a:chExt cx="432000" cy="106838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6AEF911-50B5-8355-4E88-5FBAED320A59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02B367A4-8333-84EC-A425-7D1A64A8F66B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567949" y="3765738"/>
              <a:ext cx="283411" cy="430887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5D8BB98A-FCF6-391D-EE03-F0E90F8A7B8A}"/>
              </a:ext>
            </a:extLst>
          </p:cNvPr>
          <p:cNvGrpSpPr>
            <a:grpSpLocks/>
          </p:cNvGrpSpPr>
          <p:nvPr/>
        </p:nvGrpSpPr>
        <p:grpSpPr bwMode="auto">
          <a:xfrm>
            <a:off x="5398934" y="4327733"/>
            <a:ext cx="357035" cy="883398"/>
            <a:chOff x="5210173" y="3458894"/>
            <a:chExt cx="432000" cy="106838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0EB2105-230D-A0AB-E4DB-2CA7850CE72A}"/>
                </a:ext>
              </a:extLst>
            </p:cNvPr>
            <p:cNvSpPr/>
            <p:nvPr/>
          </p:nvSpPr>
          <p:spPr>
            <a:xfrm>
              <a:off x="5210173" y="34588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4C0697A8-613A-DC21-CA42-0135390494E3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5257446" y="3747578"/>
              <a:ext cx="283411" cy="430887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C9F3C58A-A61C-05BC-9DD8-61C80861F4D1}"/>
              </a:ext>
            </a:extLst>
          </p:cNvPr>
          <p:cNvGrpSpPr>
            <a:grpSpLocks/>
          </p:cNvGrpSpPr>
          <p:nvPr/>
        </p:nvGrpSpPr>
        <p:grpSpPr bwMode="auto">
          <a:xfrm>
            <a:off x="2240754" y="2759142"/>
            <a:ext cx="366223" cy="883399"/>
            <a:chOff x="2456573" y="3474094"/>
            <a:chExt cx="442314" cy="1068388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E4BADD7-8090-4EAA-BDB8-436F9F3443B8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60D472F5-6EA3-6585-E419-F0E1882F603F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66974" y="3775317"/>
              <a:ext cx="431913" cy="430887"/>
            </a:xfrm>
            <a:prstGeom prst="rect">
              <a:avLst/>
            </a:pr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C11B92-92D7-8BE6-77F4-437D885A3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466" y="3008542"/>
            <a:ext cx="468608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=</a:t>
            </a:r>
            <a:endParaRPr lang="zh-TW" altLang="en-US" sz="2315"/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E1C437B7-4632-FAE0-F23A-E72A561A54F9}"/>
              </a:ext>
            </a:extLst>
          </p:cNvPr>
          <p:cNvGrpSpPr>
            <a:grpSpLocks/>
          </p:cNvGrpSpPr>
          <p:nvPr/>
        </p:nvGrpSpPr>
        <p:grpSpPr bwMode="auto">
          <a:xfrm>
            <a:off x="5103594" y="2789334"/>
            <a:ext cx="376724" cy="883398"/>
            <a:chOff x="2456573" y="3474094"/>
            <a:chExt cx="456173" cy="1068388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2E3D7DC-4D40-7FE9-A49D-F5EE18F37955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6C75EFFF-6837-0A9A-6244-3A6E8A1F47FB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80833" y="3772210"/>
              <a:ext cx="431913" cy="430887"/>
            </a:xfrm>
            <a:prstGeom prst="rect">
              <a:avLst/>
            </a:prstGeom>
            <a:blipFill>
              <a:blip r:embed="rId11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1DEE606-6464-8153-DD08-93A1B1AFB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305" y="3038732"/>
            <a:ext cx="468608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=</a:t>
            </a:r>
            <a:endParaRPr lang="zh-TW" altLang="en-US" sz="2315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479DECB-3B27-8ADC-4F11-3294E58AC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826" y="3016417"/>
            <a:ext cx="853208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……</a:t>
            </a:r>
            <a:endParaRPr lang="zh-TW" altLang="en-US" sz="2315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212B70B-6C67-42D3-7EBD-8FE2189A815F}"/>
              </a:ext>
            </a:extLst>
          </p:cNvPr>
          <p:cNvGrpSpPr>
            <a:grpSpLocks/>
          </p:cNvGrpSpPr>
          <p:nvPr/>
        </p:nvGrpSpPr>
        <p:grpSpPr bwMode="auto">
          <a:xfrm>
            <a:off x="2028108" y="4311981"/>
            <a:ext cx="366223" cy="883398"/>
            <a:chOff x="2456573" y="3474094"/>
            <a:chExt cx="442314" cy="106838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3C1EF3E8-2A7C-A280-FF0F-FA8D7C5DB42E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4E0AB4A-89D0-26CC-AA47-2959034601B2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66974" y="3775317"/>
              <a:ext cx="431913" cy="430887"/>
            </a:xfrm>
            <a:prstGeom prst="rect">
              <a:avLst/>
            </a:pr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D42F34B8-BED2-9C40-B6BF-052C55A0F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881" y="4561380"/>
            <a:ext cx="468608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TW" sz="2315"/>
              <a:t>=</a:t>
            </a:r>
            <a:endParaRPr lang="zh-TW" altLang="en-US" sz="2315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9D505ECB-CEF7-743A-0FA1-7F456D89DF24}"/>
              </a:ext>
            </a:extLst>
          </p:cNvPr>
          <p:cNvGrpSpPr>
            <a:grpSpLocks/>
          </p:cNvGrpSpPr>
          <p:nvPr/>
        </p:nvGrpSpPr>
        <p:grpSpPr bwMode="auto">
          <a:xfrm>
            <a:off x="2467838" y="4322482"/>
            <a:ext cx="366223" cy="883398"/>
            <a:chOff x="2456573" y="3474094"/>
            <a:chExt cx="442314" cy="1068388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4AFF15E-98F0-6417-C61F-C93DAB3BB634}"/>
                </a:ext>
              </a:extLst>
            </p:cNvPr>
            <p:cNvSpPr/>
            <p:nvPr/>
          </p:nvSpPr>
          <p:spPr>
            <a:xfrm>
              <a:off x="2456573" y="3474094"/>
              <a:ext cx="432000" cy="1068388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1488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89EE7518-4FD5-4D5F-6BCE-2C876B7B8BFC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2466974" y="3775317"/>
              <a:ext cx="431913" cy="430887"/>
            </a:xfrm>
            <a:prstGeom prst="rect">
              <a:avLst/>
            </a:pr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r>
                <a:rPr lang="en-US" sz="1488">
                  <a:noFill/>
                </a:rPr>
                <a:t> </a:t>
              </a:r>
            </a:p>
          </p:txBody>
        </p:sp>
      </p:grpSp>
      <p:sp>
        <p:nvSpPr>
          <p:cNvPr id="56" name="矩形 55">
            <a:extLst>
              <a:ext uri="{FF2B5EF4-FFF2-40B4-BE49-F238E27FC236}">
                <a16:creationId xmlns:a16="http://schemas.microsoft.com/office/drawing/2014/main" id="{34E6874B-77AE-E4E2-B078-C4F6F550368C}"/>
              </a:ext>
            </a:extLst>
          </p:cNvPr>
          <p:cNvSpPr/>
          <p:nvPr/>
        </p:nvSpPr>
        <p:spPr>
          <a:xfrm>
            <a:off x="1916641" y="4225653"/>
            <a:ext cx="1005936" cy="104746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1488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3AD34B-E8F6-47DF-7828-7E6AD8C03D2D}"/>
              </a:ext>
            </a:extLst>
          </p:cNvPr>
          <p:cNvSpPr txBox="1"/>
          <p:nvPr/>
        </p:nvSpPr>
        <p:spPr>
          <a:xfrm>
            <a:off x="773568" y="842148"/>
            <a:ext cx="91451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SGD (true stochastic): Updates weights using one training sample at a time.</a:t>
            </a:r>
          </a:p>
          <a:p>
            <a:r>
              <a:rPr lang="en-US" dirty="0"/>
              <a:t>Mini-batch gradient descent: Updates weights using a small batch of samples (say 32, 64, 128).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1" grpId="0"/>
      <p:bldP spid="47" grpId="0"/>
      <p:bldP spid="48" grpId="0"/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B7D02-4CEC-5346-8E47-D2AA56817467}"/>
              </a:ext>
            </a:extLst>
          </p:cNvPr>
          <p:cNvSpPr txBox="1"/>
          <p:nvPr/>
        </p:nvSpPr>
        <p:spPr>
          <a:xfrm>
            <a:off x="546100" y="930275"/>
            <a:ext cx="9296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(a) Vectorization and Parallelization on GPUs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CNN operations (convolutions, matrix multiplications) are highly optimized for </a:t>
            </a:r>
            <a:r>
              <a:rPr lang="en-US" b="1" dirty="0">
                <a:solidFill>
                  <a:srgbClr val="FF0000"/>
                </a:solidFill>
              </a:rPr>
              <a:t>vectorized operations</a:t>
            </a:r>
            <a:r>
              <a:rPr lang="en-US" dirty="0">
                <a:solidFill>
                  <a:srgbClr val="FF0000"/>
                </a:solidFill>
              </a:rPr>
              <a:t> on GPUs/TPUs.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process one sample at a time (SGD), you </a:t>
            </a:r>
            <a:r>
              <a:rPr lang="en-US" b="1" dirty="0">
                <a:solidFill>
                  <a:srgbClr val="FF0000"/>
                </a:solidFill>
              </a:rPr>
              <a:t>don’t fully utilize GPU parallelism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— the hardware sits idle most of the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Mini-batches allow you to </a:t>
            </a:r>
            <a:r>
              <a:rPr lang="en-US" dirty="0">
                <a:solidFill>
                  <a:srgbClr val="FF0000"/>
                </a:solidFill>
              </a:rPr>
              <a:t>pack many samples together into a single tensor operation </a:t>
            </a:r>
            <a:r>
              <a:rPr lang="en-US" dirty="0"/>
              <a:t>→ the GPU computes them all in parallel, giving huge speedups.</a:t>
            </a:r>
          </a:p>
          <a:p>
            <a:pPr>
              <a:buNone/>
            </a:pPr>
            <a:r>
              <a:rPr lang="en-US" b="1" dirty="0"/>
              <a:t>(b) Less Frequent Weight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SGD updates weights after </a:t>
            </a:r>
            <a:r>
              <a:rPr lang="en-US" b="1" dirty="0">
                <a:solidFill>
                  <a:srgbClr val="FF0000"/>
                </a:solidFill>
              </a:rPr>
              <a:t>every single sample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→ too frequent.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Mini-batch updates happen after </a:t>
            </a:r>
            <a:r>
              <a:rPr lang="en-US" b="1" dirty="0"/>
              <a:t>processing a batch</a:t>
            </a:r>
            <a:r>
              <a:rPr lang="en-US" dirty="0"/>
              <a:t> → </a:t>
            </a:r>
            <a:r>
              <a:rPr lang="en-US" b="1" dirty="0">
                <a:solidFill>
                  <a:srgbClr val="FF0000"/>
                </a:solidFill>
              </a:rPr>
              <a:t>fewer updates, less overhead for backpropagation and parameter synchronization.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reduces time spent in memory transfers and optimizer bookkeeping.</a:t>
            </a:r>
          </a:p>
          <a:p>
            <a:pPr>
              <a:buNone/>
            </a:pPr>
            <a:r>
              <a:rPr lang="en-US" b="1" dirty="0"/>
              <a:t>(c) Better Data Throughput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Loading one image at a time (SGD) leads to </a:t>
            </a:r>
            <a:r>
              <a:rPr lang="en-US" dirty="0">
                <a:solidFill>
                  <a:srgbClr val="FF0000"/>
                </a:solidFill>
              </a:rPr>
              <a:t>inefficient I/O.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Mini-batching groups multiple samples, </a:t>
            </a:r>
            <a:r>
              <a:rPr lang="en-US" b="1" dirty="0">
                <a:solidFill>
                  <a:srgbClr val="FF0000"/>
                </a:solidFill>
              </a:rPr>
              <a:t>allowing efficient use of CPU/GPU memory pipelines</a:t>
            </a:r>
            <a:r>
              <a:rPr lang="en-US" dirty="0"/>
              <a:t>.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214AFB28-33E3-EC12-D387-1FCDD798D7E9}"/>
              </a:ext>
            </a:extLst>
          </p:cNvPr>
          <p:cNvSpPr txBox="1">
            <a:spLocks noChangeArrowheads="1"/>
          </p:cNvSpPr>
          <p:nvPr/>
        </p:nvSpPr>
        <p:spPr>
          <a:xfrm>
            <a:off x="693261" y="301905"/>
            <a:ext cx="8697278" cy="1096044"/>
          </a:xfrm>
          <a:prstGeom prst="rect">
            <a:avLst/>
          </a:prstGeom>
        </p:spPr>
        <p:txBody>
          <a:bodyPr/>
          <a:lstStyle>
            <a:lvl1pPr algn="l" defTabSz="7561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Why Mini-batch is faster than SGD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0741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7A0A-1D26-9F75-727B-34941EE5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00" y="355526"/>
            <a:ext cx="8382000" cy="763457"/>
          </a:xfrm>
        </p:spPr>
        <p:txBody>
          <a:bodyPr/>
          <a:lstStyle/>
          <a:p>
            <a:r>
              <a:rPr lang="en-US" dirty="0"/>
              <a:t>Minimize the loss Using gradient Descent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2CD7A5-70A0-D223-AE14-D55DA9EFF2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22124" y="1304134"/>
            <a:ext cx="4495515" cy="374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127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5C1CEA-0140-9BE5-D520-759B7B4E8308}"/>
              </a:ext>
            </a:extLst>
          </p:cNvPr>
          <p:cNvSpPr txBox="1"/>
          <p:nvPr/>
        </p:nvSpPr>
        <p:spPr>
          <a:xfrm>
            <a:off x="241300" y="854075"/>
            <a:ext cx="9601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Improves Model Accuracy: T</a:t>
            </a:r>
            <a:r>
              <a:rPr lang="en-US" dirty="0"/>
              <a:t>he network learns patterns in the data → predictions get closer to ground truth → accuracy increases.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Systematic Optimization: </a:t>
            </a:r>
            <a:r>
              <a:rPr lang="en-US" dirty="0"/>
              <a:t>Gradient descent provides a </a:t>
            </a:r>
            <a:r>
              <a:rPr lang="en-US" b="1" dirty="0"/>
              <a:t>mathematical direction</a:t>
            </a:r>
            <a:r>
              <a:rPr lang="en-US" dirty="0"/>
              <a:t> (via gradients) to reduce errors efficiently instead of random guessing.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Works with Complex </a:t>
            </a:r>
            <a:r>
              <a:rPr lang="en-US" b="1" dirty="0" err="1"/>
              <a:t>Models:</a:t>
            </a:r>
            <a:r>
              <a:rPr lang="en-US" dirty="0" err="1"/>
              <a:t>Neural</a:t>
            </a:r>
            <a:r>
              <a:rPr lang="en-US" dirty="0"/>
              <a:t> networks have </a:t>
            </a:r>
            <a:r>
              <a:rPr lang="en-US" b="1" dirty="0"/>
              <a:t>millions of parameters</a:t>
            </a:r>
            <a:r>
              <a:rPr lang="en-US" dirty="0"/>
              <a:t>. Gradient descent scales well and can handle these high-dimensional optimizations.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Generalization to New </a:t>
            </a:r>
            <a:r>
              <a:rPr lang="en-US" b="1" dirty="0" err="1"/>
              <a:t>Data:</a:t>
            </a:r>
            <a:r>
              <a:rPr lang="en-US" dirty="0" err="1"/>
              <a:t>A</a:t>
            </a:r>
            <a:r>
              <a:rPr lang="en-US" dirty="0"/>
              <a:t> properly minimized loss (with regularization/early stopping) helps the model </a:t>
            </a:r>
            <a:r>
              <a:rPr lang="en-US" b="1" dirty="0"/>
              <a:t>generalize</a:t>
            </a:r>
            <a:r>
              <a:rPr lang="en-US" dirty="0"/>
              <a:t> to unseen data, not just memorize training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Convergence to Good </a:t>
            </a:r>
            <a:r>
              <a:rPr lang="en-US" b="1" dirty="0" err="1"/>
              <a:t>Solutions:</a:t>
            </a:r>
            <a:r>
              <a:rPr lang="en-US" dirty="0" err="1"/>
              <a:t>Gradient</a:t>
            </a:r>
            <a:r>
              <a:rPr lang="en-US" dirty="0"/>
              <a:t> descent iteratively moves towards </a:t>
            </a:r>
            <a:r>
              <a:rPr lang="en-US" b="1" dirty="0"/>
              <a:t>local minima</a:t>
            </a:r>
            <a:r>
              <a:rPr lang="en-US" dirty="0"/>
              <a:t> (or good enough optima), ensuring steady improvement in performance.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Efficiency with Large Datasets: </a:t>
            </a:r>
            <a:r>
              <a:rPr lang="en-US" dirty="0"/>
              <a:t>Variants like </a:t>
            </a:r>
            <a:r>
              <a:rPr lang="en-US" b="1" dirty="0"/>
              <a:t>mini-batch gradient descent</a:t>
            </a:r>
            <a:r>
              <a:rPr lang="en-US" dirty="0"/>
              <a:t> allow fast convergence while leveraging parallel hardware (GPUs/TPUs).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Flexibility Across </a:t>
            </a:r>
            <a:r>
              <a:rPr lang="en-US" b="1" dirty="0" err="1"/>
              <a:t>Tasks:</a:t>
            </a:r>
            <a:r>
              <a:rPr lang="en-US" dirty="0" err="1"/>
              <a:t>Different</a:t>
            </a:r>
            <a:r>
              <a:rPr lang="en-US" dirty="0"/>
              <a:t> loss functions (cross-entropy, MSE, hinge, etc.) can be plugged in depending on the problem, but gradient descent still works to minimize them.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E544436-9269-8208-5228-C0D7E7D23212}"/>
              </a:ext>
            </a:extLst>
          </p:cNvPr>
          <p:cNvSpPr txBox="1">
            <a:spLocks/>
          </p:cNvSpPr>
          <p:nvPr/>
        </p:nvSpPr>
        <p:spPr>
          <a:xfrm>
            <a:off x="317500" y="244475"/>
            <a:ext cx="9766300" cy="56919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9266" rIns="0" bIns="0" rtlCol="0">
            <a:spAutoFit/>
          </a:bodyPr>
          <a:lstStyle>
            <a:lvl1pPr algn="l" defTabSz="7561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3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4" dirty="0"/>
              <a:t>Benefits of minimizing loss using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4863168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35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38" y="355527"/>
            <a:ext cx="4648554" cy="56919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4" dirty="0"/>
              <a:t>Review (optional)</a:t>
            </a:r>
            <a:endParaRPr spc="4" dirty="0"/>
          </a:p>
        </p:txBody>
      </p:sp>
      <p:sp>
        <p:nvSpPr>
          <p:cNvPr id="3" name="object 3"/>
          <p:cNvSpPr txBox="1"/>
          <p:nvPr/>
        </p:nvSpPr>
        <p:spPr>
          <a:xfrm>
            <a:off x="1308100" y="1616075"/>
            <a:ext cx="6189424" cy="1302018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45866">
              <a:spcBef>
                <a:spcPts val="73"/>
              </a:spcBef>
              <a:buClr>
                <a:srgbClr val="CC0000"/>
              </a:buClr>
              <a:tabLst>
                <a:tab pos="313651" algn="l"/>
                <a:tab pos="314115" algn="l"/>
              </a:tabLst>
            </a:pPr>
            <a:r>
              <a:rPr lang="en-US" sz="2800" b="1" dirty="0">
                <a:solidFill>
                  <a:srgbClr val="FF0000"/>
                </a:solidFill>
                <a:latin typeface="charter"/>
              </a:rPr>
              <a:t>Knowing our network and our loss function, how can we tweak the weights and biases to minimize the loss?</a:t>
            </a:r>
            <a:endParaRPr sz="28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36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3300" y="315582"/>
            <a:ext cx="8382000" cy="56919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4" dirty="0"/>
              <a:t>1- What is the Loss (cost) Function …(MSE) </a:t>
            </a:r>
            <a:endParaRPr spc="4" dirty="0"/>
          </a:p>
        </p:txBody>
      </p:sp>
      <p:sp>
        <p:nvSpPr>
          <p:cNvPr id="3" name="object 3"/>
          <p:cNvSpPr txBox="1"/>
          <p:nvPr/>
        </p:nvSpPr>
        <p:spPr>
          <a:xfrm>
            <a:off x="1737476" y="1019008"/>
            <a:ext cx="6189424" cy="638118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dirty="0">
                <a:solidFill>
                  <a:srgbClr val="292929"/>
                </a:solidFill>
                <a:latin typeface="charter"/>
              </a:rPr>
              <a:t>MSE squares the difference between every network output (o) and true label (y), and takes the average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2885D-A02B-A462-3588-92A9C3A5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97" y="1990947"/>
            <a:ext cx="6483607" cy="16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612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37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355527"/>
            <a:ext cx="8610599" cy="56919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4" dirty="0"/>
              <a:t>2- What is the activation function used? </a:t>
            </a:r>
            <a:endParaRPr spc="4" dirty="0"/>
          </a:p>
        </p:txBody>
      </p:sp>
      <p:sp>
        <p:nvSpPr>
          <p:cNvPr id="3" name="object 3"/>
          <p:cNvSpPr txBox="1"/>
          <p:nvPr/>
        </p:nvSpPr>
        <p:spPr>
          <a:xfrm>
            <a:off x="1737476" y="1019008"/>
            <a:ext cx="6189424" cy="160691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dirty="0">
                <a:solidFill>
                  <a:srgbClr val="292929"/>
                </a:solidFill>
                <a:latin typeface="charter"/>
              </a:rPr>
              <a:t>A </a:t>
            </a:r>
            <a:r>
              <a:rPr lang="en-US" sz="2043" dirty="0" err="1">
                <a:solidFill>
                  <a:srgbClr val="292929"/>
                </a:solidFill>
                <a:latin typeface="charter"/>
              </a:rPr>
              <a:t>ReLU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 is simply a function that converts any negative values to 0. Let’s rename that as the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max(0,z)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 function, which returns z if z is positive and 0 if z is negative.</a:t>
            </a: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i="1" dirty="0">
                <a:solidFill>
                  <a:srgbClr val="292929"/>
                </a:solidFill>
                <a:latin typeface="charter"/>
              </a:rPr>
              <a:t>activation(</a:t>
            </a:r>
            <a:r>
              <a:rPr lang="en-US" sz="2043" b="1" i="1" dirty="0">
                <a:solidFill>
                  <a:srgbClr val="292929"/>
                </a:solidFill>
                <a:latin typeface="charter"/>
              </a:rPr>
              <a:t>x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) = max(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0, </a:t>
            </a:r>
            <a:r>
              <a:rPr lang="en-US" sz="2043" b="1" dirty="0">
                <a:solidFill>
                  <a:srgbClr val="292929"/>
                </a:solidFill>
                <a:latin typeface="charter"/>
              </a:rPr>
              <a:t>w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 ∙ </a:t>
            </a:r>
            <a:r>
              <a:rPr lang="en-US" sz="2043" b="1" dirty="0">
                <a:solidFill>
                  <a:srgbClr val="292929"/>
                </a:solidFill>
                <a:latin typeface="charter"/>
              </a:rPr>
              <a:t>x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 +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b)</a:t>
            </a:r>
            <a:endParaRPr lang="en-US" sz="2043" dirty="0">
              <a:solidFill>
                <a:srgbClr val="292929"/>
              </a:solidFill>
              <a:latin typeface="charter"/>
            </a:endParaRP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i="1" dirty="0">
                <a:solidFill>
                  <a:srgbClr val="FF0000"/>
                </a:solidFill>
                <a:latin typeface="charter"/>
              </a:rPr>
              <a:t>activation(</a:t>
            </a:r>
            <a:r>
              <a:rPr lang="en-US" sz="2043" b="1" i="1" dirty="0">
                <a:solidFill>
                  <a:srgbClr val="FF0000"/>
                </a:solidFill>
                <a:latin typeface="charter"/>
              </a:rPr>
              <a:t>z</a:t>
            </a:r>
            <a:r>
              <a:rPr lang="en-US" sz="2043" i="1" dirty="0">
                <a:solidFill>
                  <a:srgbClr val="FF0000"/>
                </a:solidFill>
                <a:latin typeface="charter"/>
              </a:rPr>
              <a:t>) = max(</a:t>
            </a:r>
            <a:r>
              <a:rPr lang="en-US" sz="2043" dirty="0">
                <a:solidFill>
                  <a:srgbClr val="FF0000"/>
                </a:solidFill>
                <a:latin typeface="charter"/>
              </a:rPr>
              <a:t>0, </a:t>
            </a:r>
            <a:r>
              <a:rPr lang="en-US" sz="2043" b="1" dirty="0">
                <a:solidFill>
                  <a:srgbClr val="FF0000"/>
                </a:solidFill>
                <a:latin typeface="charter"/>
              </a:rPr>
              <a:t>z</a:t>
            </a:r>
            <a:r>
              <a:rPr lang="en-US" sz="2043" i="1" dirty="0">
                <a:solidFill>
                  <a:srgbClr val="FF0000"/>
                </a:solidFill>
                <a:latin typeface="charter"/>
              </a:rPr>
              <a:t>)</a:t>
            </a:r>
            <a:endParaRPr lang="en-US" sz="2043" dirty="0">
              <a:solidFill>
                <a:srgbClr val="FF0000"/>
              </a:solidFill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CB334C-CD22-5625-4BB8-030FECB7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12" y="2643821"/>
            <a:ext cx="4562152" cy="282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286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38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38" y="355527"/>
            <a:ext cx="5935856" cy="56919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4" dirty="0">
                <a:sym typeface="Wingdings" panose="05000000000000000000" pitchFamily="2" charset="2"/>
              </a:rPr>
              <a:t>T</a:t>
            </a:r>
            <a:r>
              <a:rPr lang="en-US" spc="4" dirty="0"/>
              <a:t>he loss function</a:t>
            </a:r>
            <a:endParaRPr spc="4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C9938A-1F8E-3270-F101-940898DDF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502" y="1419657"/>
            <a:ext cx="6671235" cy="1022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75D72-6E31-3DA2-B0DB-295DFAB25346}"/>
              </a:ext>
            </a:extLst>
          </p:cNvPr>
          <p:cNvSpPr txBox="1"/>
          <p:nvPr/>
        </p:nvSpPr>
        <p:spPr>
          <a:xfrm>
            <a:off x="3040530" y="3849502"/>
            <a:ext cx="5277970" cy="474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81" b="1" spc="4" dirty="0">
                <a:solidFill>
                  <a:srgbClr val="FF0000"/>
                </a:solidFill>
                <a:latin typeface="Calibri"/>
                <a:ea typeface="+mj-ea"/>
                <a:cs typeface="Calibri"/>
              </a:rPr>
              <a:t>What is the slope of the loss function?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91343-8008-A326-E00B-CE70E009E129}"/>
              </a:ext>
            </a:extLst>
          </p:cNvPr>
          <p:cNvSpPr txBox="1"/>
          <p:nvPr/>
        </p:nvSpPr>
        <p:spPr>
          <a:xfrm>
            <a:off x="1650689" y="2876469"/>
            <a:ext cx="2226315" cy="2943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13" dirty="0"/>
              <a:t>Capital X (is a vector of input) </a:t>
            </a:r>
          </a:p>
        </p:txBody>
      </p:sp>
    </p:spTree>
    <p:extLst>
      <p:ext uri="{BB962C8B-B14F-4D97-AF65-F5344CB8AC3E}">
        <p14:creationId xmlns:p14="http://schemas.microsoft.com/office/powerpoint/2010/main" val="2788930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39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000" y="280644"/>
            <a:ext cx="8305800" cy="56919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4" dirty="0"/>
              <a:t>Slope is the derivative of the loss function </a:t>
            </a:r>
            <a:endParaRPr spc="4" dirty="0"/>
          </a:p>
        </p:txBody>
      </p:sp>
      <p:sp>
        <p:nvSpPr>
          <p:cNvPr id="3" name="object 3"/>
          <p:cNvSpPr txBox="1"/>
          <p:nvPr/>
        </p:nvSpPr>
        <p:spPr>
          <a:xfrm>
            <a:off x="1737476" y="1019008"/>
            <a:ext cx="6189424" cy="128291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dirty="0">
                <a:solidFill>
                  <a:srgbClr val="292929"/>
                </a:solidFill>
                <a:latin typeface="charter"/>
              </a:rPr>
              <a:t>With respect to  weights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w₁, w₂, w₃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…, and bias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b</a:t>
            </a: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endParaRPr lang="en-US" sz="2043" dirty="0">
              <a:solidFill>
                <a:srgbClr val="292929"/>
              </a:solidFill>
              <a:latin typeface="charter"/>
            </a:endParaRP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dirty="0">
                <a:solidFill>
                  <a:srgbClr val="292929"/>
                </a:solidFill>
                <a:latin typeface="charter"/>
              </a:rPr>
              <a:t>Partial derivative  example for 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f(</a:t>
            </a:r>
            <a:r>
              <a:rPr lang="en-US" sz="2043" i="1" dirty="0" err="1">
                <a:solidFill>
                  <a:srgbClr val="292929"/>
                </a:solidFill>
                <a:latin typeface="charter"/>
              </a:rPr>
              <a:t>x,y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) = 3x²y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.</a:t>
            </a: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endParaRPr sz="1897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8F962-7034-59F4-FC7D-825740AF4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67" y="2315333"/>
            <a:ext cx="5614956" cy="82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30B284-9792-49A7-BFCB-0EC0F8E6E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777" y="3485045"/>
            <a:ext cx="5781737" cy="86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695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40DA508D-B71A-F199-60A0-B7D50CBD4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Tensorflow</a:t>
            </a:r>
          </a:p>
        </p:txBody>
      </p:sp>
      <p:sp>
        <p:nvSpPr>
          <p:cNvPr id="97283" name="Content Placeholder 2">
            <a:extLst>
              <a:ext uri="{FF2B5EF4-FFF2-40B4-BE49-F238E27FC236}">
                <a16:creationId xmlns:a16="http://schemas.microsoft.com/office/drawing/2014/main" id="{1282961C-4E33-0434-747A-221B429FFC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1334" y="1509522"/>
            <a:ext cx="6521133" cy="1043539"/>
          </a:xfrm>
        </p:spPr>
        <p:txBody>
          <a:bodyPr/>
          <a:lstStyle/>
          <a:p>
            <a:r>
              <a:rPr lang="en-US" altLang="en-US"/>
              <a:t>Mac: open Terminal window</a:t>
            </a:r>
          </a:p>
          <a:p>
            <a:r>
              <a:rPr lang="en-US" altLang="en-US"/>
              <a:t>$ pip install tensorflow </a:t>
            </a:r>
          </a:p>
        </p:txBody>
      </p:sp>
      <p:sp>
        <p:nvSpPr>
          <p:cNvPr id="97284" name="Content Placeholder 2">
            <a:extLst>
              <a:ext uri="{FF2B5EF4-FFF2-40B4-BE49-F238E27FC236}">
                <a16:creationId xmlns:a16="http://schemas.microsoft.com/office/drawing/2014/main" id="{644D6872-3C21-4826-1109-08260E50E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34" y="2794584"/>
            <a:ext cx="6521133" cy="10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827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315"/>
              <a:t>Windows: open Anaconda Prompt window</a:t>
            </a:r>
          </a:p>
          <a:p>
            <a:pPr>
              <a:lnSpc>
                <a:spcPct val="90000"/>
              </a:lnSpc>
              <a:spcBef>
                <a:spcPts val="827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315"/>
              <a:t>$ pip install tensorflow</a:t>
            </a:r>
          </a:p>
        </p:txBody>
      </p:sp>
      <p:sp>
        <p:nvSpPr>
          <p:cNvPr id="97285" name="Rectangle 4">
            <a:extLst>
              <a:ext uri="{FF2B5EF4-FFF2-40B4-BE49-F238E27FC236}">
                <a16:creationId xmlns:a16="http://schemas.microsoft.com/office/drawing/2014/main" id="{D992F486-270A-52DE-D7C3-C5682EC9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833" y="354410"/>
            <a:ext cx="3044231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88">
                <a:hlinkClick r:id="rId2"/>
              </a:rPr>
              <a:t>https://www.tensorflow.org/install/</a:t>
            </a:r>
            <a:r>
              <a:rPr lang="en-US" altLang="en-US" sz="1488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157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 defTabSz="667146">
              <a:spcBef>
                <a:spcPts val="22"/>
              </a:spcBef>
              <a:defRPr/>
            </a:pPr>
            <a:fld id="{81D60167-4931-47E6-BA6A-407CBD079E47}" type="slidenum">
              <a:rPr sz="1094" dirty="0">
                <a:solidFill>
                  <a:prstClr val="black"/>
                </a:solidFill>
                <a:latin typeface="Calibri"/>
                <a:cs typeface="Calibri"/>
              </a:rPr>
              <a:pPr marL="27798" defTabSz="667146">
                <a:spcBef>
                  <a:spcPts val="22"/>
                </a:spcBef>
                <a:defRPr/>
              </a:pPr>
              <a:t>40</a:t>
            </a:fld>
            <a:endParaRPr sz="1094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355527"/>
            <a:ext cx="7619999" cy="56919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4" dirty="0"/>
              <a:t>The gradient of the function f(</a:t>
            </a:r>
            <a:r>
              <a:rPr lang="en-US" spc="4" dirty="0" err="1"/>
              <a:t>x,y</a:t>
            </a:r>
            <a:r>
              <a:rPr lang="en-US" spc="4" dirty="0"/>
              <a:t>) = 3x²y</a:t>
            </a:r>
            <a:endParaRPr spc="4" dirty="0"/>
          </a:p>
        </p:txBody>
      </p:sp>
      <p:sp>
        <p:nvSpPr>
          <p:cNvPr id="3" name="object 3"/>
          <p:cNvSpPr txBox="1"/>
          <p:nvPr/>
        </p:nvSpPr>
        <p:spPr>
          <a:xfrm>
            <a:off x="1737476" y="1019008"/>
            <a:ext cx="6189424" cy="875491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313651" indent="-267785" defTabSz="667146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  <a:defRPr/>
            </a:pPr>
            <a:r>
              <a:rPr lang="en-US" sz="3502" i="1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sz="2043" dirty="0">
                <a:solidFill>
                  <a:srgbClr val="FF0000"/>
                </a:solidFill>
                <a:latin typeface="charter"/>
              </a:rPr>
              <a:t>is a horizontal vector, composed of the two partials: </a:t>
            </a:r>
          </a:p>
          <a:p>
            <a:pPr marL="45866" defTabSz="667146">
              <a:spcBef>
                <a:spcPts val="73"/>
              </a:spcBef>
              <a:buClr>
                <a:srgbClr val="CC0000"/>
              </a:buClr>
              <a:tabLst>
                <a:tab pos="313651" algn="l"/>
                <a:tab pos="314115" algn="l"/>
              </a:tabLst>
              <a:defRPr/>
            </a:pPr>
            <a:endParaRPr lang="en-US" sz="2043" dirty="0">
              <a:solidFill>
                <a:srgbClr val="292929"/>
              </a:solidFill>
              <a:latin typeface="chart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579D6-F6B8-DFCA-D8F4-BE108166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39" y="2277531"/>
            <a:ext cx="6441912" cy="917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A33E24-0612-B3C1-CD85-7CBBC236961D}"/>
              </a:ext>
            </a:extLst>
          </p:cNvPr>
          <p:cNvSpPr txBox="1"/>
          <p:nvPr/>
        </p:nvSpPr>
        <p:spPr>
          <a:xfrm>
            <a:off x="2484593" y="3653510"/>
            <a:ext cx="366917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the gradient of the function in the x-direction,</a:t>
            </a:r>
            <a:endParaRPr lang="en-US" sz="13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56D99-E83C-8C84-22E2-36C489812222}"/>
              </a:ext>
            </a:extLst>
          </p:cNvPr>
          <p:cNvSpPr txBox="1"/>
          <p:nvPr/>
        </p:nvSpPr>
        <p:spPr>
          <a:xfrm>
            <a:off x="4374777" y="4282553"/>
            <a:ext cx="366917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the gradient of the function in the y-direction,</a:t>
            </a:r>
            <a:endParaRPr lang="en-US" sz="1313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3B218C-7513-3A02-43E7-07AAB1749C43}"/>
              </a:ext>
            </a:extLst>
          </p:cNvPr>
          <p:cNvCxnSpPr/>
          <p:nvPr/>
        </p:nvCxnSpPr>
        <p:spPr>
          <a:xfrm flipV="1">
            <a:off x="3429685" y="3113243"/>
            <a:ext cx="500343" cy="44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6A286-31A1-9961-5F00-E6888A124B60}"/>
              </a:ext>
            </a:extLst>
          </p:cNvPr>
          <p:cNvCxnSpPr/>
          <p:nvPr/>
        </p:nvCxnSpPr>
        <p:spPr>
          <a:xfrm flipH="1" flipV="1">
            <a:off x="5931398" y="3251341"/>
            <a:ext cx="611530" cy="91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313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96E2-74F9-7C2C-4BD7-4A76C22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320675"/>
            <a:ext cx="7086600" cy="1347277"/>
          </a:xfrm>
        </p:spPr>
        <p:txBody>
          <a:bodyPr/>
          <a:lstStyle/>
          <a:p>
            <a:r>
              <a:rPr lang="en-US" sz="2918" dirty="0">
                <a:solidFill>
                  <a:srgbClr val="FF0000"/>
                </a:solidFill>
                <a:latin typeface="charter"/>
                <a:ea typeface="+mn-ea"/>
                <a:cs typeface="+mn-cs"/>
              </a:rPr>
              <a:t>How can we compute the partial derivatives of vector equations?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E7A65-5AB0-8A59-358C-C98829E0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812" y="2946462"/>
            <a:ext cx="6004112" cy="92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30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 defTabSz="667146">
              <a:spcBef>
                <a:spcPts val="22"/>
              </a:spcBef>
              <a:defRPr/>
            </a:pPr>
            <a:fld id="{81D60167-4931-47E6-BA6A-407CBD079E47}" type="slidenum">
              <a:rPr sz="1094" dirty="0">
                <a:solidFill>
                  <a:prstClr val="black"/>
                </a:solidFill>
                <a:latin typeface="Calibri"/>
                <a:cs typeface="Calibri"/>
              </a:rPr>
              <a:pPr marL="27798" defTabSz="667146">
                <a:spcBef>
                  <a:spcPts val="22"/>
                </a:spcBef>
                <a:defRPr/>
              </a:pPr>
              <a:t>42</a:t>
            </a:fld>
            <a:endParaRPr sz="1094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7388" y="248734"/>
            <a:ext cx="8229599" cy="56919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lnSpc>
                <a:spcPct val="100000"/>
              </a:lnSpc>
              <a:spcBef>
                <a:spcPts val="73"/>
              </a:spcBef>
            </a:pPr>
            <a:r>
              <a:rPr lang="en-US" spc="4" dirty="0"/>
              <a:t>The gradient of the function g(</a:t>
            </a:r>
            <a:r>
              <a:rPr lang="en-US" spc="4" dirty="0" err="1"/>
              <a:t>x,y</a:t>
            </a:r>
            <a:r>
              <a:rPr lang="en-US" spc="4" dirty="0"/>
              <a:t>) = 2x+y⁸</a:t>
            </a:r>
            <a:endParaRPr spc="4" dirty="0"/>
          </a:p>
        </p:txBody>
      </p:sp>
      <p:sp>
        <p:nvSpPr>
          <p:cNvPr id="3" name="object 3"/>
          <p:cNvSpPr txBox="1"/>
          <p:nvPr/>
        </p:nvSpPr>
        <p:spPr>
          <a:xfrm>
            <a:off x="1737476" y="1019008"/>
            <a:ext cx="6189424" cy="875491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313651" indent="-267785" defTabSz="667146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  <a:defRPr/>
            </a:pPr>
            <a:r>
              <a:rPr lang="en-US" sz="3502" i="1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sz="2043" dirty="0">
                <a:solidFill>
                  <a:srgbClr val="FF0000"/>
                </a:solidFill>
                <a:latin typeface="charter"/>
              </a:rPr>
              <a:t>is a horizontal vector, composed of the two partials: </a:t>
            </a:r>
          </a:p>
          <a:p>
            <a:pPr marL="45866" defTabSz="667146">
              <a:spcBef>
                <a:spcPts val="73"/>
              </a:spcBef>
              <a:buClr>
                <a:srgbClr val="CC0000"/>
              </a:buClr>
              <a:tabLst>
                <a:tab pos="313651" algn="l"/>
                <a:tab pos="314115" algn="l"/>
              </a:tabLst>
              <a:defRPr/>
            </a:pPr>
            <a:endParaRPr lang="en-US" sz="2043" dirty="0">
              <a:solidFill>
                <a:srgbClr val="292929"/>
              </a:solidFill>
              <a:latin typeface="char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33E24-0612-B3C1-CD85-7CBBC236961D}"/>
              </a:ext>
            </a:extLst>
          </p:cNvPr>
          <p:cNvSpPr txBox="1"/>
          <p:nvPr/>
        </p:nvSpPr>
        <p:spPr>
          <a:xfrm>
            <a:off x="2484593" y="3653510"/>
            <a:ext cx="366917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the gradient of the function in the x-direction,</a:t>
            </a:r>
            <a:endParaRPr lang="en-US" sz="1313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556D99-E83C-8C84-22E2-36C489812222}"/>
              </a:ext>
            </a:extLst>
          </p:cNvPr>
          <p:cNvSpPr txBox="1"/>
          <p:nvPr/>
        </p:nvSpPr>
        <p:spPr>
          <a:xfrm>
            <a:off x="4374777" y="4282553"/>
            <a:ext cx="366917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the gradient of the function in the y-direction,</a:t>
            </a:r>
            <a:endParaRPr lang="en-US" sz="1313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3B218C-7513-3A02-43E7-07AAB1749C43}"/>
              </a:ext>
            </a:extLst>
          </p:cNvPr>
          <p:cNvCxnSpPr/>
          <p:nvPr/>
        </p:nvCxnSpPr>
        <p:spPr>
          <a:xfrm flipV="1">
            <a:off x="3429685" y="3113243"/>
            <a:ext cx="500343" cy="444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F6A286-31A1-9961-5F00-E6888A124B60}"/>
              </a:ext>
            </a:extLst>
          </p:cNvPr>
          <p:cNvCxnSpPr/>
          <p:nvPr/>
        </p:nvCxnSpPr>
        <p:spPr>
          <a:xfrm flipH="1" flipV="1">
            <a:off x="5931398" y="3251341"/>
            <a:ext cx="611530" cy="918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33A0F1-0648-7261-8E2C-FAE634B06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908" y="2146081"/>
            <a:ext cx="6560048" cy="866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869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43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4539" y="355526"/>
            <a:ext cx="5657887" cy="1017068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lang="en-US" spc="4" dirty="0"/>
              <a:t>Gradient of a Vector Function</a:t>
            </a:r>
            <a:br>
              <a:rPr lang="en-US" spc="4" dirty="0"/>
            </a:br>
            <a:r>
              <a:rPr lang="en-US" spc="4" dirty="0"/>
              <a:t> :Jacobian Matrix</a:t>
            </a:r>
            <a:endParaRPr spc="4" dirty="0"/>
          </a:p>
        </p:txBody>
      </p:sp>
      <p:sp>
        <p:nvSpPr>
          <p:cNvPr id="3" name="object 3"/>
          <p:cNvSpPr txBox="1"/>
          <p:nvPr/>
        </p:nvSpPr>
        <p:spPr>
          <a:xfrm>
            <a:off x="2039844" y="3404506"/>
            <a:ext cx="6189424" cy="2286968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dirty="0">
                <a:solidFill>
                  <a:srgbClr val="292929"/>
                </a:solidFill>
                <a:latin typeface="charter"/>
              </a:rPr>
              <a:t>A neural network with just one layer </a:t>
            </a: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dirty="0">
                <a:solidFill>
                  <a:srgbClr val="292929"/>
                </a:solidFill>
                <a:latin typeface="charter"/>
              </a:rPr>
              <a:t>A loss function (Mean Squared Error (MSE))</a:t>
            </a: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dirty="0">
                <a:solidFill>
                  <a:srgbClr val="292929"/>
                </a:solidFill>
                <a:latin typeface="charter"/>
              </a:rPr>
              <a:t>One neuron, numerous weights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w₁, w₂, w₃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…, a bias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b</a:t>
            </a: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i="1" dirty="0">
                <a:solidFill>
                  <a:srgbClr val="292929"/>
                </a:solidFill>
                <a:latin typeface="charter"/>
              </a:rPr>
              <a:t>A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 </a:t>
            </a:r>
            <a:r>
              <a:rPr lang="en-US" sz="2043" dirty="0" err="1">
                <a:solidFill>
                  <a:srgbClr val="292929"/>
                </a:solidFill>
                <a:latin typeface="charter"/>
              </a:rPr>
              <a:t>ReLU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 activation</a:t>
            </a: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endParaRPr lang="en-US" sz="2043" dirty="0">
              <a:solidFill>
                <a:srgbClr val="292929"/>
              </a:solidFill>
              <a:latin typeface="charter"/>
            </a:endParaRP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endParaRPr lang="en-US" sz="2043" dirty="0">
              <a:solidFill>
                <a:srgbClr val="292929"/>
              </a:solidFill>
              <a:latin typeface="charter"/>
            </a:endParaRPr>
          </a:p>
          <a:p>
            <a:pPr marL="313651" indent="-267785">
              <a:spcBef>
                <a:spcPts val="73"/>
              </a:spcBef>
              <a:buClr>
                <a:srgbClr val="CC0000"/>
              </a:buClr>
              <a:buFont typeface="Times New Roman"/>
              <a:buChar char="•"/>
              <a:tabLst>
                <a:tab pos="313651" algn="l"/>
                <a:tab pos="314115" algn="l"/>
              </a:tabLst>
            </a:pPr>
            <a:r>
              <a:rPr lang="en-US" sz="2043" dirty="0">
                <a:solidFill>
                  <a:srgbClr val="292929"/>
                </a:solidFill>
                <a:latin typeface="charter"/>
              </a:rPr>
              <a:t> </a:t>
            </a:r>
            <a:endParaRPr sz="1897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13E4A1-9C7F-D6B2-F7BB-2965C99E9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67" y="1556621"/>
            <a:ext cx="5371734" cy="9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1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44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0689" y="111319"/>
            <a:ext cx="5657887" cy="1017068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lang="en-US" spc="4" dirty="0"/>
              <a:t>Gradient of the identity function f(x) =x</a:t>
            </a:r>
            <a:endParaRPr spc="4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1CEC7-0341-2575-D1AE-1AB9C2E1F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02" y="583546"/>
            <a:ext cx="2411374" cy="1417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BB2F8-060E-27E3-1E9C-847CCD6A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9501" y="1408842"/>
            <a:ext cx="6796321" cy="13411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66C69-4899-DA7A-B3C2-D00ACB0D5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502" y="3498894"/>
            <a:ext cx="2230694" cy="715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C3D3E-F612-EA2B-344F-9C9A447EB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2824" y="3002442"/>
            <a:ext cx="5121563" cy="24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93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45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55527"/>
            <a:ext cx="3900581" cy="1017068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lang="en-US" spc="4" dirty="0"/>
              <a:t>Gradient of vector </a:t>
            </a:r>
            <a:r>
              <a:rPr lang="en-US" spc="4" dirty="0">
                <a:solidFill>
                  <a:srgbClr val="FF0000"/>
                </a:solidFill>
              </a:rPr>
              <a:t>sum</a:t>
            </a:r>
            <a:endParaRPr spc="4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B5F160-339C-8D45-02CD-0B79C251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58" y="322532"/>
            <a:ext cx="1202212" cy="639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8DBF2E-3660-D5C1-BD3B-1BF9AB81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812" y="1334247"/>
            <a:ext cx="3622293" cy="722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C7E6D5-7031-1D52-E2D9-4098C7E72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9844" y="3562655"/>
            <a:ext cx="5716872" cy="7227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C55FD7-6722-ECED-135D-45A2F7AB977E}"/>
              </a:ext>
            </a:extLst>
          </p:cNvPr>
          <p:cNvSpPr txBox="1"/>
          <p:nvPr/>
        </p:nvSpPr>
        <p:spPr>
          <a:xfrm>
            <a:off x="2039844" y="2107895"/>
            <a:ext cx="6115299" cy="1170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sz="2335" dirty="0">
                <a:solidFill>
                  <a:srgbClr val="292929"/>
                </a:solidFill>
                <a:latin typeface="charter"/>
              </a:rPr>
              <a:t>since the partial derivative of a function with respect to a variable that’s not in the function is zero, it can be further simplified as:</a:t>
            </a:r>
            <a:endParaRPr lang="en-US" sz="2335" dirty="0"/>
          </a:p>
        </p:txBody>
      </p:sp>
    </p:spTree>
    <p:extLst>
      <p:ext uri="{BB962C8B-B14F-4D97-AF65-F5344CB8AC3E}">
        <p14:creationId xmlns:p14="http://schemas.microsoft.com/office/powerpoint/2010/main" val="2510888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58DA20-06C2-1DDD-23EA-AB856B97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02" y="957672"/>
            <a:ext cx="2619850" cy="535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738-DCF3-0D94-4E90-0FA5858F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32" y="1789848"/>
            <a:ext cx="4860967" cy="1459333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F6D3B966-AA2A-D3E3-3B78-FF6011AEFB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4539" y="355527"/>
            <a:ext cx="3434142" cy="513212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lang="en-US" spc="4" dirty="0"/>
              <a:t>Vector chain rule</a:t>
            </a:r>
            <a:endParaRPr spc="4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257930-745A-DD89-7DD2-ED8AC8DB0F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709" y="3544352"/>
            <a:ext cx="1243907" cy="10284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5266C7-72A2-1AF5-FC9D-B12ABADE30BB}"/>
              </a:ext>
            </a:extLst>
          </p:cNvPr>
          <p:cNvSpPr txBox="1"/>
          <p:nvPr/>
        </p:nvSpPr>
        <p:spPr>
          <a:xfrm>
            <a:off x="2595781" y="3669180"/>
            <a:ext cx="3669179" cy="49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Since, each function </a:t>
            </a:r>
            <a:r>
              <a:rPr lang="en-US" sz="1313" i="1" dirty="0">
                <a:solidFill>
                  <a:srgbClr val="292929"/>
                </a:solidFill>
                <a:latin typeface="charter"/>
              </a:rPr>
              <a:t>f</a:t>
            </a:r>
            <a:r>
              <a:rPr lang="en-US" sz="1313" dirty="0">
                <a:solidFill>
                  <a:srgbClr val="292929"/>
                </a:solidFill>
                <a:latin typeface="charter"/>
              </a:rPr>
              <a:t> matches with </a:t>
            </a:r>
          </a:p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exactly 1 function </a:t>
            </a:r>
            <a:r>
              <a:rPr lang="en-US" sz="1313" i="1" dirty="0">
                <a:solidFill>
                  <a:srgbClr val="292929"/>
                </a:solidFill>
                <a:latin typeface="charter"/>
              </a:rPr>
              <a:t>g</a:t>
            </a:r>
            <a:endParaRPr lang="en-US" sz="1313" dirty="0"/>
          </a:p>
        </p:txBody>
      </p:sp>
    </p:spTree>
    <p:extLst>
      <p:ext uri="{BB962C8B-B14F-4D97-AF65-F5344CB8AC3E}">
        <p14:creationId xmlns:p14="http://schemas.microsoft.com/office/powerpoint/2010/main" val="5793779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72B5-F584-A2B8-206D-522ED5DB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320675"/>
            <a:ext cx="7086600" cy="763457"/>
          </a:xfrm>
        </p:spPr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hne"/>
              </a:rPr>
              <a:t>What is the Gradient of A Neuron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?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AD90D-AEF5-3910-D279-09104C4E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844675"/>
            <a:ext cx="7606862" cy="81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36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47F73F-81AC-2D9E-6B0A-21518ED9C203}"/>
              </a:ext>
            </a:extLst>
          </p:cNvPr>
          <p:cNvSpPr txBox="1"/>
          <p:nvPr/>
        </p:nvSpPr>
        <p:spPr>
          <a:xfrm>
            <a:off x="1536700" y="396875"/>
            <a:ext cx="7772400" cy="197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let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f(</a:t>
            </a:r>
            <a:r>
              <a:rPr lang="en-US" sz="2043" b="1" dirty="0">
                <a:solidFill>
                  <a:srgbClr val="292929"/>
                </a:solidFill>
                <a:latin typeface="charter"/>
              </a:rPr>
              <a:t>x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)=</a:t>
            </a:r>
            <a:r>
              <a:rPr lang="en-US" sz="2043" b="1" dirty="0" err="1">
                <a:solidFill>
                  <a:srgbClr val="292929"/>
                </a:solidFill>
                <a:latin typeface="charter"/>
              </a:rPr>
              <a:t>w∙x</a:t>
            </a:r>
            <a:r>
              <a:rPr lang="en-US" sz="2043" i="1" dirty="0" err="1">
                <a:solidFill>
                  <a:srgbClr val="292929"/>
                </a:solidFill>
                <a:latin typeface="charter"/>
              </a:rPr>
              <a:t>+b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, 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and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g(x)=max(0,x)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then </a:t>
            </a:r>
          </a:p>
          <a:p>
            <a:endParaRPr lang="en-US" sz="2043" dirty="0">
              <a:solidFill>
                <a:srgbClr val="292929"/>
              </a:solidFill>
              <a:latin typeface="charter"/>
            </a:endParaRPr>
          </a:p>
          <a:p>
            <a:r>
              <a:rPr lang="en-US" sz="2043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neuron(</a:t>
            </a:r>
            <a:r>
              <a:rPr lang="en-US" sz="2043" b="1" dirty="0">
                <a:solidFill>
                  <a:srgbClr val="292929"/>
                </a:solidFill>
                <a:latin typeface="charter"/>
              </a:rPr>
              <a:t>x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)=g(f(</a:t>
            </a:r>
            <a:r>
              <a:rPr lang="en-US" sz="2043" b="1" dirty="0">
                <a:solidFill>
                  <a:srgbClr val="292929"/>
                </a:solidFill>
                <a:latin typeface="charter"/>
              </a:rPr>
              <a:t>x</a:t>
            </a:r>
            <a:r>
              <a:rPr lang="en-US" sz="2043" i="1" dirty="0">
                <a:solidFill>
                  <a:srgbClr val="292929"/>
                </a:solidFill>
                <a:latin typeface="charter"/>
              </a:rPr>
              <a:t>))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. (Apply activation function)</a:t>
            </a:r>
          </a:p>
          <a:p>
            <a:endParaRPr lang="en-US" sz="2043" dirty="0">
              <a:solidFill>
                <a:srgbClr val="292929"/>
              </a:solidFill>
              <a:latin typeface="charter"/>
            </a:endParaRPr>
          </a:p>
          <a:p>
            <a:r>
              <a:rPr lang="en-US" sz="2043" dirty="0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 </a:t>
            </a:r>
            <a:r>
              <a:rPr lang="en-US" sz="2043" dirty="0">
                <a:solidFill>
                  <a:srgbClr val="292929"/>
                </a:solidFill>
                <a:latin typeface="charter"/>
              </a:rPr>
              <a:t>use the vector chain rule to find the derivative of this composition of functions</a:t>
            </a:r>
            <a:endParaRPr lang="en-US" sz="2043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9447C-3F57-0976-DDB1-B7FD611F2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030" y="3502398"/>
            <a:ext cx="3113243" cy="611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116BF-8F81-A967-432E-8FBA80C71068}"/>
              </a:ext>
            </a:extLst>
          </p:cNvPr>
          <p:cNvSpPr txBox="1"/>
          <p:nvPr/>
        </p:nvSpPr>
        <p:spPr>
          <a:xfrm>
            <a:off x="2762561" y="4770127"/>
            <a:ext cx="3669179" cy="36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751" i="1" dirty="0">
                <a:solidFill>
                  <a:srgbClr val="FF0000"/>
                </a:solidFill>
                <a:latin typeface="charter"/>
              </a:rPr>
              <a:t>z=f(</a:t>
            </a:r>
            <a:r>
              <a:rPr lang="pl-PL" sz="1751" b="1" dirty="0">
                <a:solidFill>
                  <a:srgbClr val="FF0000"/>
                </a:solidFill>
                <a:latin typeface="charter"/>
              </a:rPr>
              <a:t>x</a:t>
            </a:r>
            <a:r>
              <a:rPr lang="pl-PL" sz="1751" i="1" dirty="0">
                <a:solidFill>
                  <a:srgbClr val="FF0000"/>
                </a:solidFill>
                <a:latin typeface="charter"/>
              </a:rPr>
              <a:t>)=</a:t>
            </a:r>
            <a:r>
              <a:rPr lang="pl-PL" sz="1751" b="1" dirty="0">
                <a:solidFill>
                  <a:srgbClr val="FF0000"/>
                </a:solidFill>
                <a:latin typeface="charter"/>
              </a:rPr>
              <a:t>w∙x</a:t>
            </a:r>
            <a:r>
              <a:rPr lang="pl-PL" sz="1751" i="1" dirty="0">
                <a:solidFill>
                  <a:srgbClr val="FF0000"/>
                </a:solidFill>
                <a:latin typeface="charter"/>
              </a:rPr>
              <a:t>+b</a:t>
            </a:r>
            <a:endParaRPr lang="en-US" sz="175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9521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49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396875"/>
            <a:ext cx="7476892" cy="7567195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lang="en-US" spc="4" dirty="0"/>
              <a:t>What is the partial derivative of z with respect to w? (v=w .x  and u=sum(v)</a:t>
            </a: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r>
              <a:rPr lang="en-US" spc="4" dirty="0"/>
              <a:t>1- derivative of </a:t>
            </a:r>
            <a:r>
              <a:rPr lang="en-US" spc="4" dirty="0" err="1"/>
              <a:t>wx</a:t>
            </a: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r>
              <a:rPr lang="en-US" spc="4" dirty="0"/>
              <a:t>2- derivative of b</a:t>
            </a:r>
            <a:br>
              <a:rPr lang="en-US" spc="4" dirty="0"/>
            </a:br>
            <a:r>
              <a:rPr lang="en-US" spc="4" dirty="0"/>
              <a:t> </a:t>
            </a:r>
            <a:endParaRPr spc="4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3AB3F-C34F-6304-B9B6-904602E9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390" y="1641835"/>
            <a:ext cx="3217481" cy="43085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8F86299-C944-8D9F-5CE0-B6B2C666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78" y="2390526"/>
            <a:ext cx="3564941" cy="6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A0192-DECC-8142-60B1-80F5F606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878" y="3339452"/>
            <a:ext cx="3050700" cy="611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B8901-7E1C-ED0B-3C8C-E507C8165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981" y="4028715"/>
            <a:ext cx="4329354" cy="6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5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itle 1">
            <a:extLst>
              <a:ext uri="{FF2B5EF4-FFF2-40B4-BE49-F238E27FC236}">
                <a16:creationId xmlns:a16="http://schemas.microsoft.com/office/drawing/2014/main" id="{D66D4F53-A270-77B8-A8B9-27F7475C7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 Keras</a:t>
            </a:r>
          </a:p>
        </p:txBody>
      </p:sp>
      <p:sp>
        <p:nvSpPr>
          <p:cNvPr id="98307" name="Content Placeholder 2">
            <a:extLst>
              <a:ext uri="{FF2B5EF4-FFF2-40B4-BE49-F238E27FC236}">
                <a16:creationId xmlns:a16="http://schemas.microsoft.com/office/drawing/2014/main" id="{181E0C59-CDDB-7512-12A4-BE46DB60F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1334" y="1509522"/>
            <a:ext cx="6521133" cy="1043539"/>
          </a:xfrm>
        </p:spPr>
        <p:txBody>
          <a:bodyPr/>
          <a:lstStyle/>
          <a:p>
            <a:r>
              <a:rPr lang="en-US" altLang="en-US"/>
              <a:t>Mac: open command window</a:t>
            </a:r>
          </a:p>
          <a:p>
            <a:r>
              <a:rPr lang="en-US" altLang="en-US"/>
              <a:t>$ pip install keras</a:t>
            </a:r>
          </a:p>
        </p:txBody>
      </p:sp>
      <p:sp>
        <p:nvSpPr>
          <p:cNvPr id="98308" name="Content Placeholder 2">
            <a:extLst>
              <a:ext uri="{FF2B5EF4-FFF2-40B4-BE49-F238E27FC236}">
                <a16:creationId xmlns:a16="http://schemas.microsoft.com/office/drawing/2014/main" id="{6D4CD0DC-1082-02A3-2E57-DE25CA242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334" y="2794584"/>
            <a:ext cx="6521133" cy="104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6858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827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315"/>
              <a:t>Windows: open Anaconda Prompt window</a:t>
            </a:r>
          </a:p>
          <a:p>
            <a:pPr>
              <a:lnSpc>
                <a:spcPct val="90000"/>
              </a:lnSpc>
              <a:spcBef>
                <a:spcPts val="827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315"/>
              <a:t>$ pip install keras</a:t>
            </a:r>
          </a:p>
        </p:txBody>
      </p:sp>
      <p:sp>
        <p:nvSpPr>
          <p:cNvPr id="98309" name="Rectangle 6">
            <a:extLst>
              <a:ext uri="{FF2B5EF4-FFF2-40B4-BE49-F238E27FC236}">
                <a16:creationId xmlns:a16="http://schemas.microsoft.com/office/drawing/2014/main" id="{DB3661FD-CC62-ACC8-D108-04356B2E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908" y="3947071"/>
            <a:ext cx="3514104" cy="1314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985">
                <a:solidFill>
                  <a:srgbClr val="000000"/>
                </a:solidFill>
              </a:rPr>
              <a:t>Then in Rodeo, use the code:</a:t>
            </a:r>
          </a:p>
          <a:p>
            <a:endParaRPr lang="en-US" altLang="en-US" sz="1985">
              <a:solidFill>
                <a:srgbClr val="000000"/>
              </a:solidFill>
            </a:endParaRPr>
          </a:p>
          <a:p>
            <a:r>
              <a:rPr lang="en-US" altLang="en-US" sz="1985">
                <a:solidFill>
                  <a:srgbClr val="000000"/>
                </a:solidFill>
              </a:rPr>
              <a:t>import keras</a:t>
            </a:r>
          </a:p>
          <a:p>
            <a:r>
              <a:rPr lang="en-US" altLang="en-US" sz="1985">
                <a:solidFill>
                  <a:srgbClr val="000000"/>
                </a:solidFill>
              </a:rPr>
              <a:t>print (keras.__version__)</a:t>
            </a:r>
            <a:endParaRPr lang="en-US" altLang="en-US" sz="1985"/>
          </a:p>
        </p:txBody>
      </p:sp>
    </p:spTree>
    <p:extLst>
      <p:ext uri="{BB962C8B-B14F-4D97-AF65-F5344CB8AC3E}">
        <p14:creationId xmlns:p14="http://schemas.microsoft.com/office/powerpoint/2010/main" val="25636652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50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315582"/>
            <a:ext cx="8153399" cy="7063339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lang="en-US" spc="4" dirty="0"/>
              <a:t>What is the partial derivative of z with respect to w? (v=w .x  and u=sum(v)</a:t>
            </a:r>
            <a:br>
              <a:rPr lang="en-US" spc="4" dirty="0"/>
            </a:br>
            <a:br>
              <a:rPr lang="en-US" spc="4" dirty="0"/>
            </a:br>
            <a:r>
              <a:rPr lang="en-US" spc="4" dirty="0"/>
              <a:t>1- derivative of </a:t>
            </a:r>
            <a:r>
              <a:rPr lang="en-US" spc="4" dirty="0" err="1"/>
              <a:t>wx</a:t>
            </a: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r>
              <a:rPr lang="en-US" spc="4" dirty="0"/>
              <a:t>2- derivative of b</a:t>
            </a:r>
            <a:br>
              <a:rPr lang="en-US" spc="4" dirty="0"/>
            </a:br>
            <a:r>
              <a:rPr lang="en-US" spc="4" dirty="0"/>
              <a:t> </a:t>
            </a:r>
            <a:endParaRPr spc="4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3AB3F-C34F-6304-B9B6-904602E9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23" y="1446345"/>
            <a:ext cx="3217481" cy="43085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8F86299-C944-8D9F-5CE0-B6B2C666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78" y="2390526"/>
            <a:ext cx="3564941" cy="6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A0192-DECC-8142-60B1-80F5F606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878" y="3339452"/>
            <a:ext cx="3050700" cy="611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B8901-7E1C-ED0B-3C8C-E507C8165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981" y="4028715"/>
            <a:ext cx="4329354" cy="6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434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51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0" y="315582"/>
            <a:ext cx="8229599" cy="7063339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lang="en-US" spc="4" dirty="0"/>
              <a:t>What is the partial derivative of z with respect to w? (v=w .x  and u=sum(v)</a:t>
            </a:r>
            <a:br>
              <a:rPr lang="en-US" spc="4" dirty="0"/>
            </a:br>
            <a:br>
              <a:rPr lang="en-US" spc="4" dirty="0"/>
            </a:br>
            <a:r>
              <a:rPr lang="en-US" spc="4" dirty="0"/>
              <a:t>1- derivative of </a:t>
            </a:r>
            <a:r>
              <a:rPr lang="en-US" spc="4" dirty="0" err="1"/>
              <a:t>wx</a:t>
            </a: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br>
              <a:rPr lang="en-US" spc="4" dirty="0"/>
            </a:br>
            <a:r>
              <a:rPr lang="en-US" spc="4" dirty="0"/>
              <a:t>2- derivative of b</a:t>
            </a:r>
            <a:br>
              <a:rPr lang="en-US" spc="4" dirty="0"/>
            </a:br>
            <a:r>
              <a:rPr lang="en-US" spc="4" dirty="0"/>
              <a:t> </a:t>
            </a:r>
            <a:endParaRPr spc="4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3AB3F-C34F-6304-B9B6-904602E9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19" y="1315499"/>
            <a:ext cx="3217481" cy="430851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8F86299-C944-8D9F-5CE0-B6B2C666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878" y="2390526"/>
            <a:ext cx="3564941" cy="6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A0192-DECC-8142-60B1-80F5F606E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878" y="3339452"/>
            <a:ext cx="3050700" cy="611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B8901-7E1C-ED0B-3C8C-E507C8165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981" y="4028715"/>
            <a:ext cx="4329354" cy="6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531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52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0901" y="396874"/>
            <a:ext cx="6918562" cy="1017068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marL="9266">
              <a:spcBef>
                <a:spcPts val="73"/>
              </a:spcBef>
            </a:pPr>
            <a:r>
              <a:rPr lang="en-US" spc="4" dirty="0"/>
              <a:t>What is the partial derivative of z </a:t>
            </a:r>
            <a:br>
              <a:rPr lang="en-US" spc="4" dirty="0"/>
            </a:b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z= </a:t>
            </a:r>
            <a:r>
              <a:rPr lang="en-US" b="0" i="1" dirty="0" err="1">
                <a:solidFill>
                  <a:srgbClr val="292929"/>
                </a:solidFill>
                <a:effectLst/>
                <a:latin typeface="charter"/>
              </a:rPr>
              <a:t>u+b</a:t>
            </a:r>
            <a:endParaRPr spc="4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D1637-1EF8-50C2-F535-67851D5F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811" y="1834590"/>
            <a:ext cx="4794950" cy="611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0F770C-03EF-6A17-3EB2-EE779F3B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167" y="3057649"/>
            <a:ext cx="5851229" cy="61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49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56007" y="5183781"/>
            <a:ext cx="206160" cy="171187"/>
          </a:xfrm>
          <a:prstGeom prst="rect">
            <a:avLst/>
          </a:prstGeom>
        </p:spPr>
        <p:txBody>
          <a:bodyPr vert="horz" wrap="square" lIns="0" tIns="2780" rIns="0" bIns="0" rtlCol="0">
            <a:spAutoFit/>
          </a:bodyPr>
          <a:lstStyle/>
          <a:p>
            <a:pPr marL="27798">
              <a:spcBef>
                <a:spcPts val="22"/>
              </a:spcBef>
            </a:pPr>
            <a:fld id="{81D60167-4931-47E6-BA6A-407CBD079E47}" type="slidenum">
              <a:rPr sz="1094" dirty="0">
                <a:latin typeface="Calibri"/>
                <a:cs typeface="Calibri"/>
              </a:rPr>
              <a:pPr marL="27798">
                <a:spcBef>
                  <a:spcPts val="22"/>
                </a:spcBef>
              </a:pPr>
              <a:t>53</a:t>
            </a:fld>
            <a:endParaRPr sz="1094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210" y="250121"/>
            <a:ext cx="7924800" cy="2024780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/>
          <a:p>
            <a:pPr algn="l"/>
            <a:r>
              <a:rPr lang="en-US" spc="4" dirty="0"/>
              <a:t>What is the partial derivative of neuron(z) with respect to z?</a:t>
            </a:r>
            <a:br>
              <a:rPr lang="en-US" spc="4" dirty="0"/>
            </a:br>
            <a:br>
              <a:rPr lang="en-US" dirty="0"/>
            </a:br>
            <a:endParaRPr spc="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5AA1C-83EB-C126-A29C-E7CFE77659AD}"/>
              </a:ext>
            </a:extLst>
          </p:cNvPr>
          <p:cNvSpPr txBox="1"/>
          <p:nvPr/>
        </p:nvSpPr>
        <p:spPr>
          <a:xfrm>
            <a:off x="2206625" y="1612215"/>
            <a:ext cx="366917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313" i="1" dirty="0">
                <a:solidFill>
                  <a:srgbClr val="FF0000"/>
                </a:solidFill>
                <a:latin typeface="charter"/>
              </a:rPr>
              <a:t>Neuron(z)=max(0,z)=max(0, sum(</a:t>
            </a:r>
            <a:r>
              <a:rPr lang="pl-PL" sz="1313" b="1" dirty="0">
                <a:solidFill>
                  <a:srgbClr val="FF0000"/>
                </a:solidFill>
                <a:latin typeface="charter"/>
              </a:rPr>
              <a:t>w</a:t>
            </a:r>
            <a:r>
              <a:rPr lang="pl-PL" sz="1313" dirty="0">
                <a:solidFill>
                  <a:srgbClr val="FF0000"/>
                </a:solidFill>
                <a:latin typeface="charter"/>
              </a:rPr>
              <a:t>⊗</a:t>
            </a:r>
            <a:r>
              <a:rPr lang="pl-PL" sz="1313" b="1" dirty="0">
                <a:solidFill>
                  <a:srgbClr val="FF0000"/>
                </a:solidFill>
                <a:latin typeface="charter"/>
              </a:rPr>
              <a:t>x</a:t>
            </a:r>
            <a:r>
              <a:rPr lang="pl-PL" sz="1313" i="1" dirty="0">
                <a:solidFill>
                  <a:srgbClr val="FF0000"/>
                </a:solidFill>
                <a:latin typeface="charter"/>
              </a:rPr>
              <a:t>)+b).</a:t>
            </a:r>
            <a:endParaRPr lang="en-US" sz="1313"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ECF246-20C8-F7D2-B8A7-297DDC1F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96" y="1881671"/>
            <a:ext cx="3495449" cy="903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BCB513-B16B-6EA8-DE13-426B41F65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438" y="3011203"/>
            <a:ext cx="3113243" cy="6115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32367-2D6B-A9A2-32D9-B21678974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311" y="3789514"/>
            <a:ext cx="3064599" cy="861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5E88093-DD37-32B0-F86A-023CD15C4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618" y="4722666"/>
            <a:ext cx="2731037" cy="9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483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5448-97DA-02FA-3BC0-70978AA6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244476"/>
            <a:ext cx="8077200" cy="1256236"/>
          </a:xfrm>
        </p:spPr>
        <p:txBody>
          <a:bodyPr/>
          <a:lstStyle/>
          <a:p>
            <a:r>
              <a:rPr lang="en-US" spc="4" dirty="0"/>
              <a:t>What is the partial derivative of neuron(z) with respect to b?</a:t>
            </a:r>
            <a:br>
              <a:rPr lang="en-US" spc="4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F9C1EC-017D-637A-5B14-6A1E6A940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06" y="1445435"/>
            <a:ext cx="3585789" cy="72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984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6AF7-73E2-60B5-B46E-94A54EDB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244475"/>
            <a:ext cx="6629400" cy="763457"/>
          </a:xfrm>
        </p:spPr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highlight>
                  <a:srgbClr val="FFFF00"/>
                </a:highlight>
                <a:latin typeface="sohne"/>
              </a:rPr>
              <a:t>Gradient of Loss Function</a:t>
            </a:r>
            <a:br>
              <a:rPr lang="en-US" b="1" i="0" dirty="0">
                <a:solidFill>
                  <a:srgbClr val="292929"/>
                </a:solidFill>
                <a:effectLst/>
                <a:latin typeface="sohne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5EDC0-BA16-7709-CA43-465C0696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63" y="889498"/>
            <a:ext cx="5559363" cy="7713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4AD118-C835-C6FA-7326-8D42EE246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3247" y="2001370"/>
            <a:ext cx="3961046" cy="122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493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E7C61E-B65A-9CEE-3F09-1DF5D526B586}"/>
              </a:ext>
            </a:extLst>
          </p:cNvPr>
          <p:cNvSpPr txBox="1"/>
          <p:nvPr/>
        </p:nvSpPr>
        <p:spPr>
          <a:xfrm>
            <a:off x="774700" y="320675"/>
            <a:ext cx="41167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292929"/>
                </a:solidFill>
                <a:highlight>
                  <a:srgbClr val="FFFF00"/>
                </a:highlight>
                <a:latin typeface="sohne"/>
              </a:rPr>
              <a:t>Gradient With Respect to Weights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BA7B5-DF8E-4E2C-6D3A-12CBCDD8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38" y="1389841"/>
            <a:ext cx="3446805" cy="7435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B98EFD-4676-52B8-8594-816D6282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68" y="2477391"/>
            <a:ext cx="6365470" cy="715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CEF01E-F094-5FD4-281D-77784BFF4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1557" y="106522"/>
            <a:ext cx="3958609" cy="12231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A8ADA-743F-4A83-3E60-2C3B86168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7812" y="3756297"/>
            <a:ext cx="2098659" cy="62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2801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67A989-996E-A254-5857-8CD8CC7D5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38" y="185481"/>
            <a:ext cx="2094950" cy="6227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0BE940-9B60-48D2-7470-1B267BFE7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538" y="1167466"/>
            <a:ext cx="6115299" cy="840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61B1B8-0016-8153-9CED-6DBB77B6E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45" y="2038842"/>
            <a:ext cx="3307821" cy="806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682540-FCDB-271A-5A56-8BCA237D4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251" y="3335618"/>
            <a:ext cx="5510718" cy="157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68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D4BB32-FE2A-671A-AFBF-8254A428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657" y="500343"/>
            <a:ext cx="5462074" cy="14523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716C9A-D5C7-E369-2337-FC5F08968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70" y="2088236"/>
            <a:ext cx="4794950" cy="1494079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0ADE569C-E8C0-D0E0-FB13-CF8414F20FBD}"/>
              </a:ext>
            </a:extLst>
          </p:cNvPr>
          <p:cNvSpPr txBox="1">
            <a:spLocks/>
          </p:cNvSpPr>
          <p:nvPr/>
        </p:nvSpPr>
        <p:spPr>
          <a:xfrm>
            <a:off x="1817469" y="136391"/>
            <a:ext cx="5726144" cy="368686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9266">
              <a:spcBef>
                <a:spcPts val="73"/>
              </a:spcBef>
            </a:pPr>
            <a:r>
              <a:rPr lang="en-US" sz="2335" b="1" kern="0" spc="4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This is the derivative of the loss function </a:t>
            </a:r>
          </a:p>
        </p:txBody>
      </p:sp>
    </p:spTree>
    <p:extLst>
      <p:ext uri="{BB962C8B-B14F-4D97-AF65-F5344CB8AC3E}">
        <p14:creationId xmlns:p14="http://schemas.microsoft.com/office/powerpoint/2010/main" val="40664330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716C9A-D5C7-E369-2337-FC5F08968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982" y="714696"/>
            <a:ext cx="4794950" cy="1494079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0ADE569C-E8C0-D0E0-FB13-CF8414F20FBD}"/>
              </a:ext>
            </a:extLst>
          </p:cNvPr>
          <p:cNvSpPr txBox="1">
            <a:spLocks/>
          </p:cNvSpPr>
          <p:nvPr/>
        </p:nvSpPr>
        <p:spPr>
          <a:xfrm>
            <a:off x="1817469" y="136391"/>
            <a:ext cx="5726144" cy="368686"/>
          </a:xfrm>
          <a:prstGeom prst="rect">
            <a:avLst/>
          </a:prstGeom>
        </p:spPr>
        <p:txBody>
          <a:bodyPr vert="horz" wrap="square" lIns="0" tIns="9266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9266">
              <a:spcBef>
                <a:spcPts val="73"/>
              </a:spcBef>
            </a:pPr>
            <a:r>
              <a:rPr lang="en-US" sz="2335" b="1" kern="0" spc="4" dirty="0">
                <a:solidFill>
                  <a:sysClr val="windowText" lastClr="000000"/>
                </a:solidFill>
                <a:highlight>
                  <a:srgbClr val="FFFF00"/>
                </a:highlight>
              </a:rPr>
              <a:t>What does it mean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731E64-3911-E412-19CA-B0F263180E7F}"/>
              </a:ext>
            </a:extLst>
          </p:cNvPr>
          <p:cNvSpPr txBox="1"/>
          <p:nvPr/>
        </p:nvSpPr>
        <p:spPr>
          <a:xfrm>
            <a:off x="2095438" y="2860197"/>
            <a:ext cx="366917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b="1" dirty="0" err="1">
                <a:solidFill>
                  <a:srgbClr val="292929"/>
                </a:solidFill>
                <a:latin typeface="charter"/>
              </a:rPr>
              <a:t>ei</a:t>
            </a:r>
            <a:r>
              <a:rPr lang="en-US" sz="1313" b="1" dirty="0">
                <a:solidFill>
                  <a:srgbClr val="292929"/>
                </a:solidFill>
                <a:latin typeface="charter"/>
              </a:rPr>
              <a:t>= </a:t>
            </a:r>
            <a:r>
              <a:rPr lang="en-US" sz="1313" b="1" dirty="0" err="1">
                <a:solidFill>
                  <a:srgbClr val="292929"/>
                </a:solidFill>
                <a:latin typeface="charter"/>
              </a:rPr>
              <a:t>w∙x</a:t>
            </a:r>
            <a:r>
              <a:rPr lang="en-US" sz="1313" dirty="0" err="1">
                <a:solidFill>
                  <a:srgbClr val="292929"/>
                </a:solidFill>
                <a:latin typeface="charter"/>
              </a:rPr>
              <a:t>+</a:t>
            </a:r>
            <a:r>
              <a:rPr lang="en-US" sz="1313" i="1" dirty="0" err="1">
                <a:solidFill>
                  <a:srgbClr val="292929"/>
                </a:solidFill>
                <a:latin typeface="charter"/>
              </a:rPr>
              <a:t>b-y</a:t>
            </a:r>
            <a:r>
              <a:rPr lang="en-US" sz="1313" i="1" dirty="0">
                <a:solidFill>
                  <a:srgbClr val="292929"/>
                </a:solidFill>
                <a:latin typeface="charter"/>
              </a:rPr>
              <a:t> </a:t>
            </a:r>
            <a:r>
              <a:rPr lang="en-US" sz="1313" dirty="0">
                <a:solidFill>
                  <a:srgbClr val="292929"/>
                </a:solidFill>
                <a:latin typeface="charter"/>
              </a:rPr>
              <a:t>can be interpreted as an error term</a:t>
            </a:r>
            <a:endParaRPr lang="en-US" sz="1313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60DB89-96E6-E805-9A92-38B06E089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7992" y="3164044"/>
            <a:ext cx="1765098" cy="806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7F8BB0-1C8D-8ECD-DFE2-4E3CAFECB595}"/>
              </a:ext>
            </a:extLst>
          </p:cNvPr>
          <p:cNvSpPr txBox="1"/>
          <p:nvPr/>
        </p:nvSpPr>
        <p:spPr>
          <a:xfrm>
            <a:off x="2206625" y="3947148"/>
            <a:ext cx="5726144" cy="1304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 The derivative represents the slope (how much we must move our weights by in order to minimize our error)</a:t>
            </a:r>
          </a:p>
          <a:p>
            <a:endParaRPr lang="en-US" sz="1313" dirty="0">
              <a:solidFill>
                <a:srgbClr val="292929"/>
              </a:solidFill>
              <a:latin typeface="charter"/>
            </a:endParaRPr>
          </a:p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 If our neural network has just begun training, and has a very low accuracy, the error will be high and thus the derivative will be large as well. Therefore, we will have to take a big step in order to minimize our error.</a:t>
            </a:r>
            <a:endParaRPr lang="en-US" sz="1313" dirty="0"/>
          </a:p>
        </p:txBody>
      </p:sp>
    </p:spTree>
    <p:extLst>
      <p:ext uri="{BB962C8B-B14F-4D97-AF65-F5344CB8AC3E}">
        <p14:creationId xmlns:p14="http://schemas.microsoft.com/office/powerpoint/2010/main" val="201737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C4C9C76A-23ED-BDDA-7CEA-CC8F8A8B9933}"/>
              </a:ext>
            </a:extLst>
          </p:cNvPr>
          <p:cNvSpPr txBox="1"/>
          <p:nvPr/>
        </p:nvSpPr>
        <p:spPr>
          <a:xfrm>
            <a:off x="3817370" y="117207"/>
            <a:ext cx="4581069" cy="6014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Only modified the </a:t>
            </a:r>
            <a:r>
              <a:rPr lang="en-US" altLang="zh-TW" sz="1654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1654" dirty="0">
                <a:solidFill>
                  <a:srgbClr val="000000"/>
                </a:solidFill>
              </a:rPr>
              <a:t>and </a:t>
            </a:r>
            <a:r>
              <a:rPr lang="en-US" altLang="zh-TW" sz="1654" b="1" i="1" dirty="0">
                <a:solidFill>
                  <a:srgbClr val="000000"/>
                </a:solidFill>
              </a:rPr>
              <a:t>input format (vector -&gt; 3-D tensor)</a:t>
            </a:r>
            <a:endParaRPr lang="zh-TW" altLang="en-US" sz="1654" b="1" i="1" dirty="0">
              <a:solidFill>
                <a:srgbClr val="000000"/>
              </a:solidFill>
            </a:endParaRPr>
          </a:p>
        </p:txBody>
      </p:sp>
      <p:sp>
        <p:nvSpPr>
          <p:cNvPr id="84997" name="矩形 9">
            <a:extLst>
              <a:ext uri="{FF2B5EF4-FFF2-40B4-BE49-F238E27FC236}">
                <a16:creationId xmlns:a16="http://schemas.microsoft.com/office/drawing/2014/main" id="{AA06B18A-01D9-A493-4A75-F47F7872D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77" y="219209"/>
            <a:ext cx="2081019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315" b="1" i="1" u="sng"/>
              <a:t>CNN in Keras</a:t>
            </a:r>
            <a:endParaRPr lang="zh-TW" altLang="en-US" sz="2315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54E9FF41-3D21-DBE0-6FCE-FD1558CF4B24}"/>
              </a:ext>
            </a:extLst>
          </p:cNvPr>
          <p:cNvSpPr/>
          <p:nvPr/>
        </p:nvSpPr>
        <p:spPr>
          <a:xfrm>
            <a:off x="6477735" y="1549567"/>
            <a:ext cx="1436013" cy="4601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Convolution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CA5F7DE3-3EE6-2791-0F08-CCC6914809CE}"/>
              </a:ext>
            </a:extLst>
          </p:cNvPr>
          <p:cNvSpPr/>
          <p:nvPr/>
        </p:nvSpPr>
        <p:spPr>
          <a:xfrm>
            <a:off x="6477735" y="2459114"/>
            <a:ext cx="1436013" cy="460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Max Pooling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A7164A99-D190-02FC-5C43-146E225EE1FE}"/>
              </a:ext>
            </a:extLst>
          </p:cNvPr>
          <p:cNvSpPr/>
          <p:nvPr/>
        </p:nvSpPr>
        <p:spPr>
          <a:xfrm>
            <a:off x="6477735" y="3342368"/>
            <a:ext cx="1436013" cy="4601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Convolution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9B9D568C-42C7-FD20-74F9-528ACC4E27F7}"/>
              </a:ext>
            </a:extLst>
          </p:cNvPr>
          <p:cNvSpPr/>
          <p:nvPr/>
        </p:nvSpPr>
        <p:spPr>
          <a:xfrm>
            <a:off x="6477735" y="4196714"/>
            <a:ext cx="1436013" cy="460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Max Pooling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610916F9-632C-FB82-8BD9-F6BCEACAAB15}"/>
              </a:ext>
            </a:extLst>
          </p:cNvPr>
          <p:cNvSpPr/>
          <p:nvPr/>
        </p:nvSpPr>
        <p:spPr>
          <a:xfrm>
            <a:off x="6989839" y="1155113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0AF87B21-23FC-2D66-E348-C4DE8D782B99}"/>
              </a:ext>
            </a:extLst>
          </p:cNvPr>
          <p:cNvSpPr/>
          <p:nvPr/>
        </p:nvSpPr>
        <p:spPr>
          <a:xfrm>
            <a:off x="6989839" y="2072639"/>
            <a:ext cx="451544" cy="366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3B2A2443-2DE8-F926-AD72-E89BFBEC6C73}"/>
              </a:ext>
            </a:extLst>
          </p:cNvPr>
          <p:cNvSpPr/>
          <p:nvPr/>
        </p:nvSpPr>
        <p:spPr>
          <a:xfrm>
            <a:off x="6989839" y="2975727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543C9B87-7F6B-E3C7-0ED9-330B700D108C}"/>
              </a:ext>
            </a:extLst>
          </p:cNvPr>
          <p:cNvSpPr/>
          <p:nvPr/>
        </p:nvSpPr>
        <p:spPr>
          <a:xfrm>
            <a:off x="6989839" y="3831560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85014" name="文字方塊 41">
            <a:extLst>
              <a:ext uri="{FF2B5EF4-FFF2-40B4-BE49-F238E27FC236}">
                <a16:creationId xmlns:a16="http://schemas.microsoft.com/office/drawing/2014/main" id="{3E3366D5-7634-1FF7-6561-901CF853F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780" y="804642"/>
            <a:ext cx="1691977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985"/>
              <a:t>input</a:t>
            </a:r>
            <a:endParaRPr lang="zh-TW" altLang="en-US" sz="1985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24132DDE-4B0D-750A-D824-C0F5DA2F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018" y="1199742"/>
            <a:ext cx="4024515" cy="45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6420A46B-8206-ACE8-A0EC-8C6679D0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68" y="3884065"/>
            <a:ext cx="3449585" cy="22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直線接點 45">
            <a:extLst>
              <a:ext uri="{FF2B5EF4-FFF2-40B4-BE49-F238E27FC236}">
                <a16:creationId xmlns:a16="http://schemas.microsoft.com/office/drawing/2014/main" id="{9B2208A2-6556-F1C1-7432-D21CC9CA633C}"/>
              </a:ext>
            </a:extLst>
          </p:cNvPr>
          <p:cNvCxnSpPr/>
          <p:nvPr/>
        </p:nvCxnSpPr>
        <p:spPr>
          <a:xfrm>
            <a:off x="3082148" y="1382197"/>
            <a:ext cx="1413699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46">
            <a:extLst>
              <a:ext uri="{FF2B5EF4-FFF2-40B4-BE49-F238E27FC236}">
                <a16:creationId xmlns:a16="http://schemas.microsoft.com/office/drawing/2014/main" id="{FC721E43-4BC2-2931-25F0-51FFF9A1F4D0}"/>
              </a:ext>
            </a:extLst>
          </p:cNvPr>
          <p:cNvCxnSpPr/>
          <p:nvPr/>
        </p:nvCxnSpPr>
        <p:spPr>
          <a:xfrm>
            <a:off x="4675677" y="1382197"/>
            <a:ext cx="276964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48">
            <a:extLst>
              <a:ext uri="{FF2B5EF4-FFF2-40B4-BE49-F238E27FC236}">
                <a16:creationId xmlns:a16="http://schemas.microsoft.com/office/drawing/2014/main" id="{CDAD9507-872E-3135-C8FD-9009DA98132A}"/>
              </a:ext>
            </a:extLst>
          </p:cNvPr>
          <p:cNvCxnSpPr/>
          <p:nvPr/>
        </p:nvCxnSpPr>
        <p:spPr>
          <a:xfrm>
            <a:off x="5031400" y="1382197"/>
            <a:ext cx="13913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51">
            <a:extLst>
              <a:ext uri="{FF2B5EF4-FFF2-40B4-BE49-F238E27FC236}">
                <a16:creationId xmlns:a16="http://schemas.microsoft.com/office/drawing/2014/main" id="{8214CB0C-4670-3434-3A7A-55657A143732}"/>
              </a:ext>
            </a:extLst>
          </p:cNvPr>
          <p:cNvCxnSpPr/>
          <p:nvPr/>
        </p:nvCxnSpPr>
        <p:spPr>
          <a:xfrm>
            <a:off x="5244045" y="1383509"/>
            <a:ext cx="13782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54">
            <a:extLst>
              <a:ext uri="{FF2B5EF4-FFF2-40B4-BE49-F238E27FC236}">
                <a16:creationId xmlns:a16="http://schemas.microsoft.com/office/drawing/2014/main" id="{78E9D476-F0A6-AE8B-8846-F221F74D4E93}"/>
              </a:ext>
            </a:extLst>
          </p:cNvPr>
          <p:cNvGraphicFramePr>
            <a:graphicFrameLocks noGrp="1"/>
          </p:cNvGraphicFramePr>
          <p:nvPr/>
        </p:nvGraphicFramePr>
        <p:xfrm>
          <a:off x="1860092" y="1821927"/>
          <a:ext cx="1143297" cy="920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1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613" marR="75613" marT="37814" marB="37814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表格 55">
            <a:extLst>
              <a:ext uri="{FF2B5EF4-FFF2-40B4-BE49-F238E27FC236}">
                <a16:creationId xmlns:a16="http://schemas.microsoft.com/office/drawing/2014/main" id="{D7BC4702-B900-32FC-7419-F5FF2DFB962E}"/>
              </a:ext>
            </a:extLst>
          </p:cNvPr>
          <p:cNvGraphicFramePr>
            <a:graphicFrameLocks noGrp="1"/>
          </p:cNvGraphicFramePr>
          <p:nvPr/>
        </p:nvGraphicFramePr>
        <p:xfrm>
          <a:off x="2495403" y="1958440"/>
          <a:ext cx="1156425" cy="91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2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TW" altLang="en-US" sz="1500" dirty="0">
                        <a:solidFill>
                          <a:srgbClr val="0000FF"/>
                        </a:solidFill>
                      </a:endParaRPr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500" dirty="0"/>
                        <a:t>-1</a:t>
                      </a:r>
                      <a:endParaRPr lang="zh-TW" altLang="en-US" sz="1500" dirty="0"/>
                    </a:p>
                  </a:txBody>
                  <a:tcPr marL="75600" marR="75600" marT="37761" marB="37761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" name="文字方塊 56">
            <a:extLst>
              <a:ext uri="{FF2B5EF4-FFF2-40B4-BE49-F238E27FC236}">
                <a16:creationId xmlns:a16="http://schemas.microsoft.com/office/drawing/2014/main" id="{FFEEDEB9-58B1-8856-E114-D7CA02F21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5636" y="2028010"/>
            <a:ext cx="1489832" cy="10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985"/>
              <a:t>There are </a:t>
            </a:r>
            <a:r>
              <a:rPr lang="en-US" altLang="zh-TW" sz="1985">
                <a:solidFill>
                  <a:srgbClr val="FF0000"/>
                </a:solidFill>
              </a:rPr>
              <a:t>25</a:t>
            </a:r>
            <a:r>
              <a:rPr lang="en-US" altLang="zh-TW" sz="1985"/>
              <a:t> </a:t>
            </a:r>
            <a:r>
              <a:rPr lang="en-US" altLang="zh-TW" sz="1985">
                <a:solidFill>
                  <a:srgbClr val="FF0000"/>
                </a:solidFill>
              </a:rPr>
              <a:t>3x3</a:t>
            </a:r>
            <a:r>
              <a:rPr lang="en-US" altLang="zh-TW" sz="1985"/>
              <a:t> filters.</a:t>
            </a:r>
            <a:endParaRPr lang="zh-TW" altLang="en-US" sz="1985"/>
          </a:p>
        </p:txBody>
      </p:sp>
      <p:sp>
        <p:nvSpPr>
          <p:cNvPr id="24" name="文字方塊 57">
            <a:extLst>
              <a:ext uri="{FF2B5EF4-FFF2-40B4-BE49-F238E27FC236}">
                <a16:creationId xmlns:a16="http://schemas.microsoft.com/office/drawing/2014/main" id="{3A33C57C-04E6-7AC5-4C5B-D9170FCBB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2018" y="2085765"/>
            <a:ext cx="572306" cy="804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315"/>
              <a:t>……</a:t>
            </a:r>
            <a:endParaRPr lang="zh-TW" altLang="en-US" sz="2315"/>
          </a:p>
        </p:txBody>
      </p:sp>
      <p:sp>
        <p:nvSpPr>
          <p:cNvPr id="25" name="文字方塊 58">
            <a:extLst>
              <a:ext uri="{FF2B5EF4-FFF2-40B4-BE49-F238E27FC236}">
                <a16:creationId xmlns:a16="http://schemas.microsoft.com/office/drawing/2014/main" id="{D2062BA0-8ABB-C55A-F3BF-B03BD132C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820" y="2885155"/>
            <a:ext cx="3267129" cy="3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54"/>
              <a:t>Input_shape = ( 28 , 28 , 1)</a:t>
            </a:r>
            <a:endParaRPr lang="zh-TW" altLang="en-US" sz="1654"/>
          </a:p>
        </p:txBody>
      </p:sp>
      <p:sp>
        <p:nvSpPr>
          <p:cNvPr id="26" name="文字方塊 59">
            <a:extLst>
              <a:ext uri="{FF2B5EF4-FFF2-40B4-BE49-F238E27FC236}">
                <a16:creationId xmlns:a16="http://schemas.microsoft.com/office/drawing/2014/main" id="{DEE76C6F-A4F7-7E39-18CB-664184867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766" y="3402330"/>
            <a:ext cx="2188150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88"/>
              <a:t>1: black/white, 3: RGB</a:t>
            </a:r>
            <a:endParaRPr lang="zh-TW" altLang="en-US" sz="1488"/>
          </a:p>
        </p:txBody>
      </p:sp>
      <p:sp>
        <p:nvSpPr>
          <p:cNvPr id="27" name="文字方塊 60">
            <a:extLst>
              <a:ext uri="{FF2B5EF4-FFF2-40B4-BE49-F238E27FC236}">
                <a16:creationId xmlns:a16="http://schemas.microsoft.com/office/drawing/2014/main" id="{CD70FDD9-98B8-9210-51AE-C11B31A7D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613" y="3339324"/>
            <a:ext cx="1673600" cy="321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88"/>
              <a:t>28 x 28 pixels</a:t>
            </a:r>
            <a:endParaRPr lang="zh-TW" altLang="en-US" sz="1488"/>
          </a:p>
        </p:txBody>
      </p:sp>
      <p:sp>
        <p:nvSpPr>
          <p:cNvPr id="28" name="橢圓 61">
            <a:extLst>
              <a:ext uri="{FF2B5EF4-FFF2-40B4-BE49-F238E27FC236}">
                <a16:creationId xmlns:a16="http://schemas.microsoft.com/office/drawing/2014/main" id="{2722D9EB-48AC-E554-33DE-948BC05E9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979" y="4231911"/>
            <a:ext cx="521113" cy="52111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3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29" name="橢圓 62">
            <a:extLst>
              <a:ext uri="{FF2B5EF4-FFF2-40B4-BE49-F238E27FC236}">
                <a16:creationId xmlns:a16="http://schemas.microsoft.com/office/drawing/2014/main" id="{282594E5-AEC4-F0FA-587E-2022568D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8160" y="4231911"/>
            <a:ext cx="521113" cy="52111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-1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30" name="橢圓 63">
            <a:extLst>
              <a:ext uri="{FF2B5EF4-FFF2-40B4-BE49-F238E27FC236}">
                <a16:creationId xmlns:a16="http://schemas.microsoft.com/office/drawing/2014/main" id="{699781C0-33A7-748D-4494-D663CE2DB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729" y="4827843"/>
            <a:ext cx="521113" cy="52111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-3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31" name="橢圓 64">
            <a:extLst>
              <a:ext uri="{FF2B5EF4-FFF2-40B4-BE49-F238E27FC236}">
                <a16:creationId xmlns:a16="http://schemas.microsoft.com/office/drawing/2014/main" id="{C22754F1-882F-BBB3-40A0-BA3FE8FB2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597" y="4827843"/>
            <a:ext cx="521113" cy="52111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1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32" name="矩形 65">
            <a:extLst>
              <a:ext uri="{FF2B5EF4-FFF2-40B4-BE49-F238E27FC236}">
                <a16:creationId xmlns:a16="http://schemas.microsoft.com/office/drawing/2014/main" id="{DA7E2480-69E5-19D1-4E38-D835154F0548}"/>
              </a:ext>
            </a:extLst>
          </p:cNvPr>
          <p:cNvSpPr/>
          <p:nvPr/>
        </p:nvSpPr>
        <p:spPr>
          <a:xfrm>
            <a:off x="2627979" y="4210909"/>
            <a:ext cx="1101294" cy="1138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33" name="橢圓 66">
            <a:extLst>
              <a:ext uri="{FF2B5EF4-FFF2-40B4-BE49-F238E27FC236}">
                <a16:creationId xmlns:a16="http://schemas.microsoft.com/office/drawing/2014/main" id="{807D2928-225E-99C0-B3D3-829648AA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9475" y="4242412"/>
            <a:ext cx="521113" cy="521113"/>
          </a:xfrm>
          <a:prstGeom prst="ellipse">
            <a:avLst/>
          </a:prstGeom>
          <a:gradFill rotWithShape="1">
            <a:gsLst>
              <a:gs pos="0">
                <a:srgbClr val="F7F6FF"/>
              </a:gs>
              <a:gs pos="64999">
                <a:srgbClr val="ECEBFF"/>
              </a:gs>
              <a:gs pos="100000">
                <a:srgbClr val="E5E3FF"/>
              </a:gs>
            </a:gsLst>
            <a:lin ang="5400000" scaled="1"/>
          </a:gradFill>
          <a:ln w="9525">
            <a:solidFill>
              <a:srgbClr val="D4D3E7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3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34" name="矩形 70">
            <a:extLst>
              <a:ext uri="{FF2B5EF4-FFF2-40B4-BE49-F238E27FC236}">
                <a16:creationId xmlns:a16="http://schemas.microsoft.com/office/drawing/2014/main" id="{A552A204-7211-6E12-901F-62625712A924}"/>
              </a:ext>
            </a:extLst>
          </p:cNvPr>
          <p:cNvSpPr/>
          <p:nvPr/>
        </p:nvSpPr>
        <p:spPr>
          <a:xfrm>
            <a:off x="4519475" y="4221410"/>
            <a:ext cx="1101295" cy="1138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35" name="箭號: 向右 71">
            <a:extLst>
              <a:ext uri="{FF2B5EF4-FFF2-40B4-BE49-F238E27FC236}">
                <a16:creationId xmlns:a16="http://schemas.microsoft.com/office/drawing/2014/main" id="{6FE4D762-CE9F-733E-26DC-946903C2C5BB}"/>
              </a:ext>
            </a:extLst>
          </p:cNvPr>
          <p:cNvSpPr/>
          <p:nvPr/>
        </p:nvSpPr>
        <p:spPr>
          <a:xfrm>
            <a:off x="3810655" y="4616511"/>
            <a:ext cx="647126" cy="3951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36" name="矩形 72">
            <a:extLst>
              <a:ext uri="{FF2B5EF4-FFF2-40B4-BE49-F238E27FC236}">
                <a16:creationId xmlns:a16="http://schemas.microsoft.com/office/drawing/2014/main" id="{8ED18F06-D5EF-7EA7-46E7-11F2D6DBFE3C}"/>
              </a:ext>
            </a:extLst>
          </p:cNvPr>
          <p:cNvSpPr/>
          <p:nvPr/>
        </p:nvSpPr>
        <p:spPr>
          <a:xfrm>
            <a:off x="1571314" y="1040914"/>
            <a:ext cx="4436680" cy="265675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37" name="矩形 73">
            <a:extLst>
              <a:ext uri="{FF2B5EF4-FFF2-40B4-BE49-F238E27FC236}">
                <a16:creationId xmlns:a16="http://schemas.microsoft.com/office/drawing/2014/main" id="{F0D82C7B-3CFA-ACF4-3CDA-B4043FA650AD}"/>
              </a:ext>
            </a:extLst>
          </p:cNvPr>
          <p:cNvSpPr/>
          <p:nvPr/>
        </p:nvSpPr>
        <p:spPr>
          <a:xfrm>
            <a:off x="2272257" y="3802682"/>
            <a:ext cx="3742301" cy="169854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cxnSp>
        <p:nvCxnSpPr>
          <p:cNvPr id="38" name="直線單箭頭接點 75">
            <a:extLst>
              <a:ext uri="{FF2B5EF4-FFF2-40B4-BE49-F238E27FC236}">
                <a16:creationId xmlns:a16="http://schemas.microsoft.com/office/drawing/2014/main" id="{1EFB389F-F74F-DD12-0F8E-A33B7A6706A0}"/>
              </a:ext>
            </a:extLst>
          </p:cNvPr>
          <p:cNvCxnSpPr/>
          <p:nvPr/>
        </p:nvCxnSpPr>
        <p:spPr>
          <a:xfrm flipH="1">
            <a:off x="6014558" y="1779923"/>
            <a:ext cx="463357" cy="67862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77">
            <a:extLst>
              <a:ext uri="{FF2B5EF4-FFF2-40B4-BE49-F238E27FC236}">
                <a16:creationId xmlns:a16="http://schemas.microsoft.com/office/drawing/2014/main" id="{EB7D25B5-353A-7141-9CD4-27F56FB7738A}"/>
              </a:ext>
            </a:extLst>
          </p:cNvPr>
          <p:cNvCxnSpPr>
            <a:endCxn id="37" idx="3"/>
          </p:cNvCxnSpPr>
          <p:nvPr/>
        </p:nvCxnSpPr>
        <p:spPr>
          <a:xfrm flipH="1">
            <a:off x="6014558" y="2689574"/>
            <a:ext cx="463357" cy="1962377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81">
            <a:extLst>
              <a:ext uri="{FF2B5EF4-FFF2-40B4-BE49-F238E27FC236}">
                <a16:creationId xmlns:a16="http://schemas.microsoft.com/office/drawing/2014/main" id="{ACD1980B-F426-8627-86AB-C8E87E7190D5}"/>
              </a:ext>
            </a:extLst>
          </p:cNvPr>
          <p:cNvCxnSpPr/>
          <p:nvPr/>
        </p:nvCxnSpPr>
        <p:spPr>
          <a:xfrm>
            <a:off x="4663863" y="3213312"/>
            <a:ext cx="2270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82">
            <a:extLst>
              <a:ext uri="{FF2B5EF4-FFF2-40B4-BE49-F238E27FC236}">
                <a16:creationId xmlns:a16="http://schemas.microsoft.com/office/drawing/2014/main" id="{8F0CF648-5E7E-7F22-590D-50821112F81E}"/>
              </a:ext>
            </a:extLst>
          </p:cNvPr>
          <p:cNvCxnSpPr/>
          <p:nvPr/>
        </p:nvCxnSpPr>
        <p:spPr>
          <a:xfrm>
            <a:off x="3844784" y="3213312"/>
            <a:ext cx="6983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84">
            <a:extLst>
              <a:ext uri="{FF2B5EF4-FFF2-40B4-BE49-F238E27FC236}">
                <a16:creationId xmlns:a16="http://schemas.microsoft.com/office/drawing/2014/main" id="{11DD2F2D-180D-0112-359A-39C0C5849F8E}"/>
              </a:ext>
            </a:extLst>
          </p:cNvPr>
          <p:cNvCxnSpPr>
            <a:cxnSpLocks/>
          </p:cNvCxnSpPr>
          <p:nvPr/>
        </p:nvCxnSpPr>
        <p:spPr>
          <a:xfrm flipH="1">
            <a:off x="4537851" y="3213312"/>
            <a:ext cx="241523" cy="20477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86">
            <a:extLst>
              <a:ext uri="{FF2B5EF4-FFF2-40B4-BE49-F238E27FC236}">
                <a16:creationId xmlns:a16="http://schemas.microsoft.com/office/drawing/2014/main" id="{22A3D8DA-E916-0A69-AD3C-FCA31AA259DD}"/>
              </a:ext>
            </a:extLst>
          </p:cNvPr>
          <p:cNvCxnSpPr>
            <a:cxnSpLocks/>
          </p:cNvCxnSpPr>
          <p:nvPr/>
        </p:nvCxnSpPr>
        <p:spPr>
          <a:xfrm flipH="1">
            <a:off x="3151717" y="3213312"/>
            <a:ext cx="1026475" cy="17458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圖片 2">
            <a:extLst>
              <a:ext uri="{FF2B5EF4-FFF2-40B4-BE49-F238E27FC236}">
                <a16:creationId xmlns:a16="http://schemas.microsoft.com/office/drawing/2014/main" id="{D2629FA1-91B8-ACBD-3541-F0DF8DACD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831" y="1412387"/>
            <a:ext cx="1054040" cy="2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5" name="直線接點 52">
            <a:extLst>
              <a:ext uri="{FF2B5EF4-FFF2-40B4-BE49-F238E27FC236}">
                <a16:creationId xmlns:a16="http://schemas.microsoft.com/office/drawing/2014/main" id="{CC99B655-B61C-462C-A930-ABD42D5C663F}"/>
              </a:ext>
            </a:extLst>
          </p:cNvPr>
          <p:cNvCxnSpPr/>
          <p:nvPr/>
        </p:nvCxnSpPr>
        <p:spPr>
          <a:xfrm>
            <a:off x="2953510" y="1577778"/>
            <a:ext cx="2299723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5DD5F8-BB27-4832-03B3-D5D7887F3230}"/>
              </a:ext>
            </a:extLst>
          </p:cNvPr>
          <p:cNvSpPr txBox="1"/>
          <p:nvPr/>
        </p:nvSpPr>
        <p:spPr>
          <a:xfrm>
            <a:off x="1877232" y="2946422"/>
            <a:ext cx="4374694" cy="1450609"/>
          </a:xfrm>
          <a:prstGeom prst="rect">
            <a:avLst/>
          </a:prstGeom>
        </p:spPr>
        <p:txBody>
          <a:bodyPr vert="horz" lIns="66712" tIns="33356" rIns="66712" bIns="33356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438"/>
              </a:spcAft>
            </a:pPr>
            <a:r>
              <a:rPr lang="en-US" sz="2408">
                <a:highlight>
                  <a:srgbClr val="FFFF00"/>
                </a:highlight>
                <a:latin typeface="+mj-lt"/>
                <a:ea typeface="+mj-ea"/>
                <a:cs typeface="+mj-cs"/>
              </a:rPr>
              <a:t>Subtract  current weights with the derivative in order to get one step closer to minimizing the loss function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2E4FEBDD-B5CE-E0F9-DC94-A74E8A052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519" y="1039680"/>
            <a:ext cx="3703578" cy="1117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0088D9-A09A-A65D-CB26-8E0FEFC8B0FA}"/>
              </a:ext>
            </a:extLst>
          </p:cNvPr>
          <p:cNvSpPr txBox="1"/>
          <p:nvPr/>
        </p:nvSpPr>
        <p:spPr>
          <a:xfrm>
            <a:off x="3040530" y="4454955"/>
            <a:ext cx="4558677" cy="496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13" dirty="0">
                <a:solidFill>
                  <a:srgbClr val="292929"/>
                </a:solidFill>
                <a:latin typeface="charter"/>
              </a:rPr>
              <a:t> η represents the learning </a:t>
            </a:r>
            <a:r>
              <a:rPr lang="en-US" sz="1313" dirty="0" err="1">
                <a:solidFill>
                  <a:srgbClr val="292929"/>
                </a:solidFill>
                <a:latin typeface="charter"/>
              </a:rPr>
              <a:t>rate</a:t>
            </a:r>
            <a:r>
              <a:rPr lang="en-US" sz="1313" dirty="0" err="1">
                <a:solidFill>
                  <a:srgbClr val="292929"/>
                </a:solidFill>
                <a:latin typeface="charter"/>
                <a:sym typeface="Wingdings" panose="05000000000000000000" pitchFamily="2" charset="2"/>
              </a:rPr>
              <a:t></a:t>
            </a:r>
            <a:r>
              <a:rPr lang="en-US" sz="1313" dirty="0" err="1">
                <a:solidFill>
                  <a:srgbClr val="292929"/>
                </a:solidFill>
                <a:latin typeface="charter"/>
              </a:rPr>
              <a:t>The</a:t>
            </a:r>
            <a:r>
              <a:rPr lang="en-US" sz="1313" dirty="0">
                <a:solidFill>
                  <a:srgbClr val="292929"/>
                </a:solidFill>
                <a:latin typeface="charter"/>
              </a:rPr>
              <a:t> larger the learning rate, the bigger the step</a:t>
            </a:r>
            <a:endParaRPr lang="en-US" sz="1313" dirty="0"/>
          </a:p>
        </p:txBody>
      </p:sp>
    </p:spTree>
    <p:extLst>
      <p:ext uri="{BB962C8B-B14F-4D97-AF65-F5344CB8AC3E}">
        <p14:creationId xmlns:p14="http://schemas.microsoft.com/office/powerpoint/2010/main" val="305335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E7C61E-B65A-9CEE-3F09-1DF5D526B586}"/>
              </a:ext>
            </a:extLst>
          </p:cNvPr>
          <p:cNvSpPr txBox="1"/>
          <p:nvPr/>
        </p:nvSpPr>
        <p:spPr>
          <a:xfrm>
            <a:off x="1984251" y="444749"/>
            <a:ext cx="3669179" cy="294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13" b="1" dirty="0">
                <a:solidFill>
                  <a:srgbClr val="292929"/>
                </a:solidFill>
                <a:highlight>
                  <a:srgbClr val="FFFF00"/>
                </a:highlight>
                <a:latin typeface="sohne"/>
              </a:rPr>
              <a:t>Gradient With Respect to bias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CEF01E-F094-5FD4-281D-77784BFF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57" y="106522"/>
            <a:ext cx="3958609" cy="122316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3D7F63A-FC94-9B55-13E8-998FEE86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900" y="1389841"/>
            <a:ext cx="2397475" cy="70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D47B85D-428E-8A00-78A9-BF8B851F9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761" y="2463493"/>
            <a:ext cx="5844280" cy="74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21FB0F-A4AC-88CF-5FD3-4ECA41A83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899" y="3715435"/>
            <a:ext cx="2008320" cy="62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898A5F-E276-1F86-009F-C9A80883BF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5901" y="3822062"/>
            <a:ext cx="1494079" cy="79220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6439500-798A-F788-24A6-8538CEDAF486}"/>
              </a:ext>
            </a:extLst>
          </p:cNvPr>
          <p:cNvSpPr/>
          <p:nvPr/>
        </p:nvSpPr>
        <p:spPr>
          <a:xfrm>
            <a:off x="4207996" y="4614272"/>
            <a:ext cx="1890183" cy="34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3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367C4-077A-527B-1609-726E6F811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028" y="4785308"/>
            <a:ext cx="1640012" cy="5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9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98FA275A-033B-4D1F-06EA-51D5CA9E5547}"/>
              </a:ext>
            </a:extLst>
          </p:cNvPr>
          <p:cNvSpPr txBox="1"/>
          <p:nvPr/>
        </p:nvSpPr>
        <p:spPr>
          <a:xfrm>
            <a:off x="3817370" y="117207"/>
            <a:ext cx="4581069" cy="6014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Only modified the </a:t>
            </a:r>
            <a:r>
              <a:rPr lang="en-US" altLang="zh-TW" sz="1654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1654" dirty="0">
                <a:solidFill>
                  <a:srgbClr val="000000"/>
                </a:solidFill>
              </a:rPr>
              <a:t>and </a:t>
            </a:r>
            <a:r>
              <a:rPr lang="en-US" altLang="zh-TW" sz="1654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1654" b="1" i="1" dirty="0">
              <a:solidFill>
                <a:srgbClr val="000000"/>
              </a:solidFill>
            </a:endParaRPr>
          </a:p>
        </p:txBody>
      </p:sp>
      <p:sp>
        <p:nvSpPr>
          <p:cNvPr id="86021" name="矩形 9">
            <a:extLst>
              <a:ext uri="{FF2B5EF4-FFF2-40B4-BE49-F238E27FC236}">
                <a16:creationId xmlns:a16="http://schemas.microsoft.com/office/drawing/2014/main" id="{C879EE55-1F9C-13EC-7AB3-0248D1743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77" y="219209"/>
            <a:ext cx="2081019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315" b="1" i="1" u="sng"/>
              <a:t>CNN in Keras</a:t>
            </a:r>
            <a:endParaRPr lang="zh-TW" altLang="en-US" sz="2315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0B5177EA-89B1-9AE1-C05E-189A656C2DD4}"/>
              </a:ext>
            </a:extLst>
          </p:cNvPr>
          <p:cNvSpPr/>
          <p:nvPr/>
        </p:nvSpPr>
        <p:spPr>
          <a:xfrm>
            <a:off x="6477735" y="1549567"/>
            <a:ext cx="1436013" cy="4601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Convolution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655C6022-5296-7DE1-1FDC-FBA7C6267C2E}"/>
              </a:ext>
            </a:extLst>
          </p:cNvPr>
          <p:cNvSpPr/>
          <p:nvPr/>
        </p:nvSpPr>
        <p:spPr>
          <a:xfrm>
            <a:off x="6477735" y="2459114"/>
            <a:ext cx="1436013" cy="460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Max Pooling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F67516D1-22C0-F52D-01F5-99E3120822B8}"/>
              </a:ext>
            </a:extLst>
          </p:cNvPr>
          <p:cNvSpPr/>
          <p:nvPr/>
        </p:nvSpPr>
        <p:spPr>
          <a:xfrm>
            <a:off x="6477735" y="3342368"/>
            <a:ext cx="1436013" cy="4601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Convolution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129A3692-BF1E-8BF7-B8E0-B20C8DF305CB}"/>
              </a:ext>
            </a:extLst>
          </p:cNvPr>
          <p:cNvSpPr/>
          <p:nvPr/>
        </p:nvSpPr>
        <p:spPr>
          <a:xfrm>
            <a:off x="6477735" y="4196714"/>
            <a:ext cx="1436013" cy="460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Max Pooling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0CFE30A6-2604-A759-11E4-3C6B20854304}"/>
              </a:ext>
            </a:extLst>
          </p:cNvPr>
          <p:cNvSpPr/>
          <p:nvPr/>
        </p:nvSpPr>
        <p:spPr>
          <a:xfrm>
            <a:off x="6989839" y="1155113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8147C534-7C79-6DA2-9BC5-82D138CF3B34}"/>
              </a:ext>
            </a:extLst>
          </p:cNvPr>
          <p:cNvSpPr/>
          <p:nvPr/>
        </p:nvSpPr>
        <p:spPr>
          <a:xfrm>
            <a:off x="6989839" y="2072639"/>
            <a:ext cx="451544" cy="366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FD4505B3-9FC8-79E4-0293-948AC243864A}"/>
              </a:ext>
            </a:extLst>
          </p:cNvPr>
          <p:cNvSpPr/>
          <p:nvPr/>
        </p:nvSpPr>
        <p:spPr>
          <a:xfrm>
            <a:off x="6989839" y="2975727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EA9D04D5-474E-6E2B-79BC-FE3C3FB2292E}"/>
              </a:ext>
            </a:extLst>
          </p:cNvPr>
          <p:cNvSpPr/>
          <p:nvPr/>
        </p:nvSpPr>
        <p:spPr>
          <a:xfrm>
            <a:off x="6989839" y="3831560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86038" name="文字方塊 41">
            <a:extLst>
              <a:ext uri="{FF2B5EF4-FFF2-40B4-BE49-F238E27FC236}">
                <a16:creationId xmlns:a16="http://schemas.microsoft.com/office/drawing/2014/main" id="{A8F59D89-E7D2-777A-FD6F-3ACB1279F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0780" y="804641"/>
            <a:ext cx="1691977" cy="34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54"/>
              <a:t>Input</a:t>
            </a:r>
            <a:endParaRPr lang="zh-TW" altLang="en-US" sz="1654"/>
          </a:p>
        </p:txBody>
      </p:sp>
      <p:pic>
        <p:nvPicPr>
          <p:cNvPr id="15" name="圖片 1">
            <a:extLst>
              <a:ext uri="{FF2B5EF4-FFF2-40B4-BE49-F238E27FC236}">
                <a16:creationId xmlns:a16="http://schemas.microsoft.com/office/drawing/2014/main" id="{D78743CB-81D4-BA3A-C672-DA2932F32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340" y="1550213"/>
            <a:ext cx="4024515" cy="45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圖片 12">
            <a:extLst>
              <a:ext uri="{FF2B5EF4-FFF2-40B4-BE49-F238E27FC236}">
                <a16:creationId xmlns:a16="http://schemas.microsoft.com/office/drawing/2014/main" id="{B9FB5461-C80A-CED4-3ECC-BBB272582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270" y="2579313"/>
            <a:ext cx="3449585" cy="22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42">
            <a:extLst>
              <a:ext uri="{FF2B5EF4-FFF2-40B4-BE49-F238E27FC236}">
                <a16:creationId xmlns:a16="http://schemas.microsoft.com/office/drawing/2014/main" id="{88B787F4-0173-9484-B31A-DCD45453B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01" y="3470587"/>
            <a:ext cx="3654354" cy="25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圖片 43">
            <a:extLst>
              <a:ext uri="{FF2B5EF4-FFF2-40B4-BE49-F238E27FC236}">
                <a16:creationId xmlns:a16="http://schemas.microsoft.com/office/drawing/2014/main" id="{F7FAED57-A937-CE20-0EA1-6D4AA7AB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92" y="4331670"/>
            <a:ext cx="3488963" cy="212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字方塊 22">
            <a:extLst>
              <a:ext uri="{FF2B5EF4-FFF2-40B4-BE49-F238E27FC236}">
                <a16:creationId xmlns:a16="http://schemas.microsoft.com/office/drawing/2014/main" id="{C6250241-EEAE-252C-5A70-E1BB111B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471" y="1102607"/>
            <a:ext cx="1384822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1 x 28 x 28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20" name="文字方塊 23">
            <a:extLst>
              <a:ext uri="{FF2B5EF4-FFF2-40B4-BE49-F238E27FC236}">
                <a16:creationId xmlns:a16="http://schemas.microsoft.com/office/drawing/2014/main" id="{A4BD2F00-3D3A-22CB-4652-FF3A8FE7E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846" y="2079201"/>
            <a:ext cx="1384822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25 x 26 x 26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21" name="文字方塊 24">
            <a:extLst>
              <a:ext uri="{FF2B5EF4-FFF2-40B4-BE49-F238E27FC236}">
                <a16:creationId xmlns:a16="http://schemas.microsoft.com/office/drawing/2014/main" id="{D2C60E4B-000C-0464-B0AD-F5C89AEE3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471" y="2904844"/>
            <a:ext cx="1384822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25 x 13 x 13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22" name="文字方塊 25">
            <a:extLst>
              <a:ext uri="{FF2B5EF4-FFF2-40B4-BE49-F238E27FC236}">
                <a16:creationId xmlns:a16="http://schemas.microsoft.com/office/drawing/2014/main" id="{B4457807-0AFD-80EC-6E09-AAEE8E388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471" y="3800056"/>
            <a:ext cx="1384822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50 x 11 x 11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23" name="文字方塊 26">
            <a:extLst>
              <a:ext uri="{FF2B5EF4-FFF2-40B4-BE49-F238E27FC236}">
                <a16:creationId xmlns:a16="http://schemas.microsoft.com/office/drawing/2014/main" id="{3182A6A5-F565-EA23-F3B6-58CD4C8C6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471" y="4650639"/>
            <a:ext cx="1384822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50 x 5 x 5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cxnSp>
        <p:nvCxnSpPr>
          <p:cNvPr id="24" name="直線單箭頭接點 32">
            <a:extLst>
              <a:ext uri="{FF2B5EF4-FFF2-40B4-BE49-F238E27FC236}">
                <a16:creationId xmlns:a16="http://schemas.microsoft.com/office/drawing/2014/main" id="{6CF7D571-72A5-97DB-07C8-17EC3BD81851}"/>
              </a:ext>
            </a:extLst>
          </p:cNvPr>
          <p:cNvCxnSpPr>
            <a:endCxn id="15" idx="3"/>
          </p:cNvCxnSpPr>
          <p:nvPr/>
        </p:nvCxnSpPr>
        <p:spPr>
          <a:xfrm flipH="1" flipV="1">
            <a:off x="5868855" y="1778611"/>
            <a:ext cx="609059" cy="131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37">
            <a:extLst>
              <a:ext uri="{FF2B5EF4-FFF2-40B4-BE49-F238E27FC236}">
                <a16:creationId xmlns:a16="http://schemas.microsoft.com/office/drawing/2014/main" id="{BE4CDE57-8811-C118-AB8A-46B9141B72DA}"/>
              </a:ext>
            </a:extLst>
          </p:cNvPr>
          <p:cNvCxnSpPr/>
          <p:nvPr/>
        </p:nvCxnSpPr>
        <p:spPr>
          <a:xfrm flipH="1" flipV="1">
            <a:off x="5868855" y="2686949"/>
            <a:ext cx="609059" cy="26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38">
            <a:extLst>
              <a:ext uri="{FF2B5EF4-FFF2-40B4-BE49-F238E27FC236}">
                <a16:creationId xmlns:a16="http://schemas.microsoft.com/office/drawing/2014/main" id="{8765D591-8CC6-2538-E2C3-4BCCE7125DBC}"/>
              </a:ext>
            </a:extLst>
          </p:cNvPr>
          <p:cNvCxnSpPr/>
          <p:nvPr/>
        </p:nvCxnSpPr>
        <p:spPr>
          <a:xfrm flipH="1" flipV="1">
            <a:off x="5868855" y="3599224"/>
            <a:ext cx="609059" cy="13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39">
            <a:extLst>
              <a:ext uri="{FF2B5EF4-FFF2-40B4-BE49-F238E27FC236}">
                <a16:creationId xmlns:a16="http://schemas.microsoft.com/office/drawing/2014/main" id="{352F64C4-AD83-D17F-53C2-8F1E82AE7EF4}"/>
              </a:ext>
            </a:extLst>
          </p:cNvPr>
          <p:cNvCxnSpPr/>
          <p:nvPr/>
        </p:nvCxnSpPr>
        <p:spPr>
          <a:xfrm flipH="1" flipV="1">
            <a:off x="5875419" y="4465558"/>
            <a:ext cx="609059" cy="131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">
            <a:extLst>
              <a:ext uri="{FF2B5EF4-FFF2-40B4-BE49-F238E27FC236}">
                <a16:creationId xmlns:a16="http://schemas.microsoft.com/office/drawing/2014/main" id="{7BFC18CC-8516-7927-FC9E-5F698B278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0603" y="1909873"/>
            <a:ext cx="2610815" cy="60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54"/>
              <a:t>How many parameters for each filter?</a:t>
            </a:r>
            <a:endParaRPr lang="zh-TW" altLang="en-US" sz="1654"/>
          </a:p>
        </p:txBody>
      </p:sp>
      <p:sp>
        <p:nvSpPr>
          <p:cNvPr id="29" name="文字方塊 27">
            <a:extLst>
              <a:ext uri="{FF2B5EF4-FFF2-40B4-BE49-F238E27FC236}">
                <a16:creationId xmlns:a16="http://schemas.microsoft.com/office/drawing/2014/main" id="{43E0E8E9-493F-526A-954C-219875F31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913" y="3643854"/>
            <a:ext cx="2612128" cy="601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54"/>
              <a:t>How many parameters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654"/>
              <a:t>for each filter?</a:t>
            </a:r>
            <a:endParaRPr lang="zh-TW" altLang="en-US" sz="1985"/>
          </a:p>
        </p:txBody>
      </p:sp>
      <p:sp>
        <p:nvSpPr>
          <p:cNvPr id="30" name="文字方塊 3">
            <a:extLst>
              <a:ext uri="{FF2B5EF4-FFF2-40B4-BE49-F238E27FC236}">
                <a16:creationId xmlns:a16="http://schemas.microsoft.com/office/drawing/2014/main" id="{9F801206-8763-7113-998F-F538504932C8}"/>
              </a:ext>
            </a:extLst>
          </p:cNvPr>
          <p:cNvSpPr txBox="1"/>
          <p:nvPr/>
        </p:nvSpPr>
        <p:spPr>
          <a:xfrm>
            <a:off x="3885571" y="2072994"/>
            <a:ext cx="403347" cy="34689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/>
              <a:t>9</a:t>
            </a:r>
            <a:endParaRPr lang="zh-TW" altLang="en-US" sz="1654" dirty="0"/>
          </a:p>
        </p:txBody>
      </p:sp>
      <p:sp>
        <p:nvSpPr>
          <p:cNvPr id="31" name="文字方塊 40">
            <a:extLst>
              <a:ext uri="{FF2B5EF4-FFF2-40B4-BE49-F238E27FC236}">
                <a16:creationId xmlns:a16="http://schemas.microsoft.com/office/drawing/2014/main" id="{AFDCF5E7-0583-55BB-1788-29950F84AA36}"/>
              </a:ext>
            </a:extLst>
          </p:cNvPr>
          <p:cNvSpPr txBox="1"/>
          <p:nvPr/>
        </p:nvSpPr>
        <p:spPr>
          <a:xfrm>
            <a:off x="3592760" y="3717361"/>
            <a:ext cx="787040" cy="60144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225=</a:t>
            </a:r>
          </a:p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25x9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pic>
        <p:nvPicPr>
          <p:cNvPr id="32" name="圖片 46">
            <a:extLst>
              <a:ext uri="{FF2B5EF4-FFF2-40B4-BE49-F238E27FC236}">
                <a16:creationId xmlns:a16="http://schemas.microsoft.com/office/drawing/2014/main" id="{C20121DB-7226-AA30-BF91-18CDF53622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41" y="1762859"/>
            <a:ext cx="1054040" cy="23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4">
            <a:extLst>
              <a:ext uri="{FF2B5EF4-FFF2-40B4-BE49-F238E27FC236}">
                <a16:creationId xmlns:a16="http://schemas.microsoft.com/office/drawing/2014/main" id="{6C11E326-9274-8195-E87C-D5313FE5F340}"/>
              </a:ext>
            </a:extLst>
          </p:cNvPr>
          <p:cNvSpPr txBox="1"/>
          <p:nvPr/>
        </p:nvSpPr>
        <p:spPr>
          <a:xfrm>
            <a:off x="3817370" y="117207"/>
            <a:ext cx="4581069" cy="60144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Only modified the </a:t>
            </a:r>
            <a:r>
              <a:rPr lang="en-US" altLang="zh-TW" sz="1654" b="1" i="1" dirty="0">
                <a:solidFill>
                  <a:srgbClr val="000000"/>
                </a:solidFill>
              </a:rPr>
              <a:t>network structure </a:t>
            </a:r>
            <a:r>
              <a:rPr lang="en-US" altLang="zh-TW" sz="1654" dirty="0">
                <a:solidFill>
                  <a:srgbClr val="000000"/>
                </a:solidFill>
              </a:rPr>
              <a:t>and </a:t>
            </a:r>
            <a:r>
              <a:rPr lang="en-US" altLang="zh-TW" sz="1654" b="1" i="1" dirty="0">
                <a:solidFill>
                  <a:srgbClr val="000000"/>
                </a:solidFill>
              </a:rPr>
              <a:t>input format (vector -&gt; 3-D array)</a:t>
            </a:r>
            <a:endParaRPr lang="zh-TW" altLang="en-US" sz="1654" b="1" i="1" dirty="0">
              <a:solidFill>
                <a:srgbClr val="000000"/>
              </a:solidFill>
            </a:endParaRPr>
          </a:p>
        </p:txBody>
      </p:sp>
      <p:sp>
        <p:nvSpPr>
          <p:cNvPr id="87045" name="矩形 9">
            <a:extLst>
              <a:ext uri="{FF2B5EF4-FFF2-40B4-BE49-F238E27FC236}">
                <a16:creationId xmlns:a16="http://schemas.microsoft.com/office/drawing/2014/main" id="{EF6DCAD4-3503-6513-345D-A9BE7C91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577" y="219209"/>
            <a:ext cx="2081019" cy="44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315" b="1" i="1" u="sng"/>
              <a:t>CNN in Keras</a:t>
            </a:r>
            <a:endParaRPr lang="zh-TW" altLang="en-US" sz="2315" b="1" i="1" u="sng"/>
          </a:p>
        </p:txBody>
      </p:sp>
      <p:sp>
        <p:nvSpPr>
          <p:cNvPr id="6" name="矩形 28">
            <a:extLst>
              <a:ext uri="{FF2B5EF4-FFF2-40B4-BE49-F238E27FC236}">
                <a16:creationId xmlns:a16="http://schemas.microsoft.com/office/drawing/2014/main" id="{66DCD08B-9B02-4C0B-90E5-7EB1981402A7}"/>
              </a:ext>
            </a:extLst>
          </p:cNvPr>
          <p:cNvSpPr/>
          <p:nvPr/>
        </p:nvSpPr>
        <p:spPr>
          <a:xfrm>
            <a:off x="6477735" y="1549567"/>
            <a:ext cx="1436013" cy="4601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Convolution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7" name="矩形 29">
            <a:extLst>
              <a:ext uri="{FF2B5EF4-FFF2-40B4-BE49-F238E27FC236}">
                <a16:creationId xmlns:a16="http://schemas.microsoft.com/office/drawing/2014/main" id="{48E4F618-2580-8CCA-B489-32C32689E2C4}"/>
              </a:ext>
            </a:extLst>
          </p:cNvPr>
          <p:cNvSpPr/>
          <p:nvPr/>
        </p:nvSpPr>
        <p:spPr>
          <a:xfrm>
            <a:off x="6477735" y="2459114"/>
            <a:ext cx="1436013" cy="460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Max Pooling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8" name="矩形 30">
            <a:extLst>
              <a:ext uri="{FF2B5EF4-FFF2-40B4-BE49-F238E27FC236}">
                <a16:creationId xmlns:a16="http://schemas.microsoft.com/office/drawing/2014/main" id="{A5C76010-FF60-FF41-A1D8-AC1EE59CFF6C}"/>
              </a:ext>
            </a:extLst>
          </p:cNvPr>
          <p:cNvSpPr/>
          <p:nvPr/>
        </p:nvSpPr>
        <p:spPr>
          <a:xfrm>
            <a:off x="6477735" y="3342368"/>
            <a:ext cx="1436013" cy="46013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Convolution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9" name="矩形 31">
            <a:extLst>
              <a:ext uri="{FF2B5EF4-FFF2-40B4-BE49-F238E27FC236}">
                <a16:creationId xmlns:a16="http://schemas.microsoft.com/office/drawing/2014/main" id="{96DE280C-9BE3-060E-3D18-57DD84CAC5ED}"/>
              </a:ext>
            </a:extLst>
          </p:cNvPr>
          <p:cNvSpPr/>
          <p:nvPr/>
        </p:nvSpPr>
        <p:spPr>
          <a:xfrm>
            <a:off x="6477735" y="4196714"/>
            <a:ext cx="1436013" cy="46013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Max Pooling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10" name="向下箭號 11">
            <a:extLst>
              <a:ext uri="{FF2B5EF4-FFF2-40B4-BE49-F238E27FC236}">
                <a16:creationId xmlns:a16="http://schemas.microsoft.com/office/drawing/2014/main" id="{52892B27-FD0F-C77B-DF3C-3F73BA0AF5E2}"/>
              </a:ext>
            </a:extLst>
          </p:cNvPr>
          <p:cNvSpPr/>
          <p:nvPr/>
        </p:nvSpPr>
        <p:spPr>
          <a:xfrm>
            <a:off x="6989839" y="1155113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1" name="向下箭號 17">
            <a:extLst>
              <a:ext uri="{FF2B5EF4-FFF2-40B4-BE49-F238E27FC236}">
                <a16:creationId xmlns:a16="http://schemas.microsoft.com/office/drawing/2014/main" id="{92DD5C1F-3BCB-6704-9507-8D40E45E1D7C}"/>
              </a:ext>
            </a:extLst>
          </p:cNvPr>
          <p:cNvSpPr/>
          <p:nvPr/>
        </p:nvSpPr>
        <p:spPr>
          <a:xfrm>
            <a:off x="6989839" y="2072639"/>
            <a:ext cx="451544" cy="36622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2" name="向下箭號 18">
            <a:extLst>
              <a:ext uri="{FF2B5EF4-FFF2-40B4-BE49-F238E27FC236}">
                <a16:creationId xmlns:a16="http://schemas.microsoft.com/office/drawing/2014/main" id="{1DD7B262-767A-6F6E-ADEB-CDFCFB8C9107}"/>
              </a:ext>
            </a:extLst>
          </p:cNvPr>
          <p:cNvSpPr/>
          <p:nvPr/>
        </p:nvSpPr>
        <p:spPr>
          <a:xfrm>
            <a:off x="6989839" y="2975727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13" name="向下箭號 19">
            <a:extLst>
              <a:ext uri="{FF2B5EF4-FFF2-40B4-BE49-F238E27FC236}">
                <a16:creationId xmlns:a16="http://schemas.microsoft.com/office/drawing/2014/main" id="{3D59B5E6-2512-5BA8-9C86-C5044864A4A2}"/>
              </a:ext>
            </a:extLst>
          </p:cNvPr>
          <p:cNvSpPr/>
          <p:nvPr/>
        </p:nvSpPr>
        <p:spPr>
          <a:xfrm>
            <a:off x="6989839" y="3831560"/>
            <a:ext cx="451544" cy="3649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/>
          </a:p>
        </p:txBody>
      </p:sp>
      <p:sp>
        <p:nvSpPr>
          <p:cNvPr id="87062" name="文字方塊 41">
            <a:extLst>
              <a:ext uri="{FF2B5EF4-FFF2-40B4-BE49-F238E27FC236}">
                <a16:creationId xmlns:a16="http://schemas.microsoft.com/office/drawing/2014/main" id="{6F0A51BF-048E-8858-E437-932B3120B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8034" y="756074"/>
            <a:ext cx="1691977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985"/>
              <a:t>Input</a:t>
            </a:r>
            <a:endParaRPr lang="zh-TW" altLang="en-US" sz="1985"/>
          </a:p>
        </p:txBody>
      </p:sp>
      <p:sp>
        <p:nvSpPr>
          <p:cNvPr id="15" name="文字方塊 22">
            <a:extLst>
              <a:ext uri="{FF2B5EF4-FFF2-40B4-BE49-F238E27FC236}">
                <a16:creationId xmlns:a16="http://schemas.microsoft.com/office/drawing/2014/main" id="{0EDDA615-1580-C6FE-C2AC-79B85E98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018" y="1128859"/>
            <a:ext cx="1384821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1 x 28 x 28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16" name="文字方塊 23">
            <a:extLst>
              <a:ext uri="{FF2B5EF4-FFF2-40B4-BE49-F238E27FC236}">
                <a16:creationId xmlns:a16="http://schemas.microsoft.com/office/drawing/2014/main" id="{ABC1C0F1-F536-5FB4-240E-2459716B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018" y="2050324"/>
            <a:ext cx="1384821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25 x 26 x 26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17" name="文字方塊 24">
            <a:extLst>
              <a:ext uri="{FF2B5EF4-FFF2-40B4-BE49-F238E27FC236}">
                <a16:creationId xmlns:a16="http://schemas.microsoft.com/office/drawing/2014/main" id="{19979F49-2969-CCE4-A3D6-16CF52851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018" y="2940285"/>
            <a:ext cx="1384821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25 x 13 x 13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18" name="文字方塊 25">
            <a:extLst>
              <a:ext uri="{FF2B5EF4-FFF2-40B4-BE49-F238E27FC236}">
                <a16:creationId xmlns:a16="http://schemas.microsoft.com/office/drawing/2014/main" id="{8856579E-E1C5-0BD2-7E49-6ED45AD9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018" y="3814495"/>
            <a:ext cx="1384821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50 x 11 x 11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19" name="文字方塊 26">
            <a:extLst>
              <a:ext uri="{FF2B5EF4-FFF2-40B4-BE49-F238E27FC236}">
                <a16:creationId xmlns:a16="http://schemas.microsoft.com/office/drawing/2014/main" id="{6EEE59E0-C660-57F1-8D02-D42110154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5018" y="4591570"/>
            <a:ext cx="1384821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50 x 5 x 5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sp>
        <p:nvSpPr>
          <p:cNvPr id="20" name="文字方塊 32">
            <a:extLst>
              <a:ext uri="{FF2B5EF4-FFF2-40B4-BE49-F238E27FC236}">
                <a16:creationId xmlns:a16="http://schemas.microsoft.com/office/drawing/2014/main" id="{12759DE6-44C0-C556-DEF6-5E0098DFECA8}"/>
              </a:ext>
            </a:extLst>
          </p:cNvPr>
          <p:cNvSpPr txBox="1"/>
          <p:nvPr/>
        </p:nvSpPr>
        <p:spPr>
          <a:xfrm>
            <a:off x="3963351" y="4838123"/>
            <a:ext cx="1287401" cy="34689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rgbClr val="000000"/>
                </a:solidFill>
              </a:rPr>
              <a:t>Flattened</a:t>
            </a:r>
            <a:endParaRPr lang="zh-TW" altLang="en-US" sz="1654" dirty="0">
              <a:solidFill>
                <a:srgbClr val="000000"/>
              </a:solidFill>
            </a:endParaRPr>
          </a:p>
        </p:txBody>
      </p:sp>
      <p:sp>
        <p:nvSpPr>
          <p:cNvPr id="21" name="右彎箭號 16">
            <a:extLst>
              <a:ext uri="{FF2B5EF4-FFF2-40B4-BE49-F238E27FC236}">
                <a16:creationId xmlns:a16="http://schemas.microsoft.com/office/drawing/2014/main" id="{D8542603-09B3-8A65-D956-D205C9A99983}"/>
              </a:ext>
            </a:extLst>
          </p:cNvPr>
          <p:cNvSpPr/>
          <p:nvPr/>
        </p:nvSpPr>
        <p:spPr>
          <a:xfrm rot="10800000">
            <a:off x="5283423" y="4672953"/>
            <a:ext cx="2028010" cy="522426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>
              <a:solidFill>
                <a:schemeClr val="tx1"/>
              </a:solidFill>
            </a:endParaRPr>
          </a:p>
        </p:txBody>
      </p:sp>
      <p:sp>
        <p:nvSpPr>
          <p:cNvPr id="22" name="右彎箭號 21">
            <a:extLst>
              <a:ext uri="{FF2B5EF4-FFF2-40B4-BE49-F238E27FC236}">
                <a16:creationId xmlns:a16="http://schemas.microsoft.com/office/drawing/2014/main" id="{012AF0CB-90FF-F67E-4944-FB973AE09ACE}"/>
              </a:ext>
            </a:extLst>
          </p:cNvPr>
          <p:cNvSpPr/>
          <p:nvPr/>
        </p:nvSpPr>
        <p:spPr>
          <a:xfrm rot="16200000">
            <a:off x="3040800" y="4239131"/>
            <a:ext cx="601183" cy="1156425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sz="1488">
              <a:solidFill>
                <a:schemeClr val="tx1"/>
              </a:solidFill>
            </a:endParaRPr>
          </a:p>
        </p:txBody>
      </p:sp>
      <p:pic>
        <p:nvPicPr>
          <p:cNvPr id="23" name="圖片 2">
            <a:extLst>
              <a:ext uri="{FF2B5EF4-FFF2-40B4-BE49-F238E27FC236}">
                <a16:creationId xmlns:a16="http://schemas.microsoft.com/office/drawing/2014/main" id="{3ECD200A-B66B-AD7D-1841-F8DD22064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994" y="5233446"/>
            <a:ext cx="2354853" cy="220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文字方塊 39">
            <a:extLst>
              <a:ext uri="{FF2B5EF4-FFF2-40B4-BE49-F238E27FC236}">
                <a16:creationId xmlns:a16="http://schemas.microsoft.com/office/drawing/2014/main" id="{7FC953AC-27D7-4C1E-8978-11972F04E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458" y="4533815"/>
            <a:ext cx="832206" cy="346890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1654" dirty="0">
                <a:solidFill>
                  <a:schemeClr val="dk1"/>
                </a:solidFill>
              </a:rPr>
              <a:t>1250</a:t>
            </a:r>
            <a:endParaRPr lang="zh-TW" altLang="en-US" sz="1654" dirty="0">
              <a:solidFill>
                <a:schemeClr val="dk1"/>
              </a:solidFill>
            </a:endParaRPr>
          </a:p>
        </p:txBody>
      </p:sp>
      <p:grpSp>
        <p:nvGrpSpPr>
          <p:cNvPr id="25" name="群組 40">
            <a:extLst>
              <a:ext uri="{FF2B5EF4-FFF2-40B4-BE49-F238E27FC236}">
                <a16:creationId xmlns:a16="http://schemas.microsoft.com/office/drawing/2014/main" id="{7ECABA7C-3B89-884A-EA5C-CC2B3C8EBAAC}"/>
              </a:ext>
            </a:extLst>
          </p:cNvPr>
          <p:cNvGrpSpPr>
            <a:grpSpLocks/>
          </p:cNvGrpSpPr>
          <p:nvPr/>
        </p:nvGrpSpPr>
        <p:grpSpPr bwMode="auto">
          <a:xfrm>
            <a:off x="1686825" y="1825865"/>
            <a:ext cx="2403421" cy="2647569"/>
            <a:chOff x="-1595803" y="3999117"/>
            <a:chExt cx="2906568" cy="3201477"/>
          </a:xfrm>
        </p:grpSpPr>
        <p:pic>
          <p:nvPicPr>
            <p:cNvPr id="87078" name="圖片 44">
              <a:extLst>
                <a:ext uri="{FF2B5EF4-FFF2-40B4-BE49-F238E27FC236}">
                  <a16:creationId xmlns:a16="http://schemas.microsoft.com/office/drawing/2014/main" id="{E64D37F7-D803-86C5-E3D1-959E44211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-1736746" y="4748962"/>
              <a:ext cx="3201477" cy="1701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文字方塊 45">
              <a:extLst>
                <a:ext uri="{FF2B5EF4-FFF2-40B4-BE49-F238E27FC236}">
                  <a16:creationId xmlns:a16="http://schemas.microsoft.com/office/drawing/2014/main" id="{DC516A65-6CBC-08BB-2592-FBD6F77D9591}"/>
                </a:ext>
              </a:extLst>
            </p:cNvPr>
            <p:cNvSpPr txBox="1"/>
            <p:nvPr/>
          </p:nvSpPr>
          <p:spPr>
            <a:xfrm>
              <a:off x="-1595803" y="4773762"/>
              <a:ext cx="2906568" cy="727278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TW" sz="1654" dirty="0">
                  <a:solidFill>
                    <a:srgbClr val="000000"/>
                  </a:solidFill>
                </a:rPr>
                <a:t>Fully connected </a:t>
              </a:r>
              <a:r>
                <a:rPr lang="en-US" altLang="zh-TW" sz="1654" dirty="0" err="1">
                  <a:solidFill>
                    <a:srgbClr val="000000"/>
                  </a:solidFill>
                </a:rPr>
                <a:t>feedforward</a:t>
              </a:r>
              <a:r>
                <a:rPr lang="en-US" altLang="zh-TW" sz="1654" dirty="0">
                  <a:solidFill>
                    <a:srgbClr val="000000"/>
                  </a:solidFill>
                </a:rPr>
                <a:t> network</a:t>
              </a:r>
              <a:endParaRPr lang="zh-TW" altLang="en-US" sz="1654" dirty="0">
                <a:solidFill>
                  <a:srgbClr val="000000"/>
                </a:solidFill>
              </a:endParaRPr>
            </a:p>
          </p:txBody>
        </p:sp>
      </p:grpSp>
      <p:sp>
        <p:nvSpPr>
          <p:cNvPr id="28" name="文字方塊 46">
            <a:extLst>
              <a:ext uri="{FF2B5EF4-FFF2-40B4-BE49-F238E27FC236}">
                <a16:creationId xmlns:a16="http://schemas.microsoft.com/office/drawing/2014/main" id="{18CEA985-2A46-15D5-076F-477C279A6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798" y="1510835"/>
            <a:ext cx="1691976" cy="39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985"/>
              <a:t>Output</a:t>
            </a:r>
            <a:endParaRPr lang="zh-TW" altLang="en-US" sz="1985"/>
          </a:p>
        </p:txBody>
      </p:sp>
      <p:pic>
        <p:nvPicPr>
          <p:cNvPr id="29" name="圖片 3">
            <a:extLst>
              <a:ext uri="{FF2B5EF4-FFF2-40B4-BE49-F238E27FC236}">
                <a16:creationId xmlns:a16="http://schemas.microsoft.com/office/drawing/2014/main" id="{00F6388C-6C55-6F92-5B68-A8C7EB6504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309" y="3251378"/>
            <a:ext cx="3764615" cy="850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4">
            <a:extLst>
              <a:ext uri="{FF2B5EF4-FFF2-40B4-BE49-F238E27FC236}">
                <a16:creationId xmlns:a16="http://schemas.microsoft.com/office/drawing/2014/main" id="{83DDBFA1-3766-B6E3-56F9-42325449F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379131"/>
            <a:ext cx="7050945" cy="217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C49D1C-4ECF-1E33-E146-6A5C5D3AEC28}"/>
              </a:ext>
            </a:extLst>
          </p:cNvPr>
          <p:cNvSpPr txBox="1"/>
          <p:nvPr/>
        </p:nvSpPr>
        <p:spPr>
          <a:xfrm>
            <a:off x="241300" y="2560053"/>
            <a:ext cx="5207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Build a </a:t>
            </a:r>
            <a:r>
              <a:rPr lang="en-US" b="1" dirty="0"/>
              <a:t>CNN in </a:t>
            </a:r>
            <a:r>
              <a:rPr lang="en-US" b="1" dirty="0" err="1"/>
              <a:t>Keras</a:t>
            </a:r>
            <a:r>
              <a:rPr lang="en-US" dirty="0"/>
              <a:t> with the following specs: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Input: </a:t>
            </a:r>
            <a:r>
              <a:rPr lang="en-US" b="1" dirty="0"/>
              <a:t>28×28 grayscale image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Conv1: </a:t>
            </a:r>
            <a:r>
              <a:rPr lang="en-US" b="1" dirty="0"/>
              <a:t>32 filters</a:t>
            </a:r>
            <a:r>
              <a:rPr lang="en-US" dirty="0"/>
              <a:t>, kernel size </a:t>
            </a:r>
            <a:r>
              <a:rPr lang="en-US" b="1" dirty="0"/>
              <a:t>5×5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Conv2: </a:t>
            </a:r>
            <a:r>
              <a:rPr lang="en-US" b="1" dirty="0"/>
              <a:t>64 filters</a:t>
            </a:r>
            <a:r>
              <a:rPr lang="en-US" dirty="0"/>
              <a:t>, kernel size </a:t>
            </a:r>
            <a:r>
              <a:rPr lang="en-US" b="1" dirty="0"/>
              <a:t>5×5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connected (dense) layer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Final dense layer with </a:t>
            </a:r>
            <a:r>
              <a:rPr lang="en-US" b="1" dirty="0"/>
              <a:t>10 outputs (</a:t>
            </a:r>
            <a:r>
              <a:rPr lang="en-US" b="1" dirty="0" err="1"/>
              <a:t>softmax</a:t>
            </a:r>
            <a:r>
              <a:rPr lang="en-US" b="1" dirty="0"/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96C74-056C-450E-9DF6-C94DBED12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500" y="2682875"/>
            <a:ext cx="4789840" cy="2149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7907</TotalTime>
  <Words>2643</Words>
  <Application>Microsoft Office PowerPoint</Application>
  <PresentationFormat>Custom</PresentationFormat>
  <Paragraphs>426</Paragraphs>
  <Slides>61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1" baseType="lpstr">
      <vt:lpstr>Arial</vt:lpstr>
      <vt:lpstr>Calibri</vt:lpstr>
      <vt:lpstr>Calibri Light</vt:lpstr>
      <vt:lpstr>charter</vt:lpstr>
      <vt:lpstr>Courier New</vt:lpstr>
      <vt:lpstr>sohne</vt:lpstr>
      <vt:lpstr>Times New Roman</vt:lpstr>
      <vt:lpstr>Wingdings</vt:lpstr>
      <vt:lpstr>1_Office Theme</vt:lpstr>
      <vt:lpstr>方程式</vt:lpstr>
      <vt:lpstr>PowerPoint Presentation</vt:lpstr>
      <vt:lpstr>Keras: strengths</vt:lpstr>
      <vt:lpstr>Keras: Weakness</vt:lpstr>
      <vt:lpstr>Install Tensorflow</vt:lpstr>
      <vt:lpstr>Install Keras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Evaluate</vt:lpstr>
      <vt:lpstr>Plotting training &amp; validation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Slow (# of parameters around 11millions)</vt:lpstr>
      <vt:lpstr>PowerPoint Presentation</vt:lpstr>
      <vt:lpstr>Mini-batch</vt:lpstr>
      <vt:lpstr>Mini-batch</vt:lpstr>
      <vt:lpstr>Speed </vt:lpstr>
      <vt:lpstr>Review: Speed - Matrix Operation </vt:lpstr>
      <vt:lpstr>Speed - Matrix Operation </vt:lpstr>
      <vt:lpstr>PowerPoint Presentation</vt:lpstr>
      <vt:lpstr>Minimize the loss Using gradient Descent</vt:lpstr>
      <vt:lpstr>PowerPoint Presentation</vt:lpstr>
      <vt:lpstr>Review (optional)</vt:lpstr>
      <vt:lpstr>1- What is the Loss (cost) Function …(MSE) </vt:lpstr>
      <vt:lpstr>2- What is the activation function used? </vt:lpstr>
      <vt:lpstr>The loss function</vt:lpstr>
      <vt:lpstr>Slope is the derivative of the loss function </vt:lpstr>
      <vt:lpstr>The gradient of the function f(x,y) = 3x²y</vt:lpstr>
      <vt:lpstr>How can we compute the partial derivatives of vector equations?</vt:lpstr>
      <vt:lpstr>The gradient of the function g(x,y) = 2x+y⁸</vt:lpstr>
      <vt:lpstr>Gradient of a Vector Function  :Jacobian Matrix</vt:lpstr>
      <vt:lpstr>Gradient of the identity function f(x) =x</vt:lpstr>
      <vt:lpstr>Gradient of vector sum</vt:lpstr>
      <vt:lpstr>Vector chain rule</vt:lpstr>
      <vt:lpstr>What is the Gradient of A Neuron? </vt:lpstr>
      <vt:lpstr>PowerPoint Presentation</vt:lpstr>
      <vt:lpstr>What is the partial derivative of z with respect to w? (v=w .x  and u=sum(v)   1- derivative of wx         2- derivative of b  </vt:lpstr>
      <vt:lpstr>What is the partial derivative of z with respect to w? (v=w .x  and u=sum(v)  1- derivative of wx         2- derivative of b  </vt:lpstr>
      <vt:lpstr>What is the partial derivative of z with respect to w? (v=w .x  and u=sum(v)  1- derivative of wx         2- derivative of b  </vt:lpstr>
      <vt:lpstr>What is the partial derivative of z  z= u+b</vt:lpstr>
      <vt:lpstr>What is the partial derivative of neuron(z) with respect to z?  </vt:lpstr>
      <vt:lpstr>What is the partial derivative of neuron(z) with respect to b? </vt:lpstr>
      <vt:lpstr>Gradient of Loss Function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cp:lastModifiedBy>Dr. Nouhad Rizk</cp:lastModifiedBy>
  <cp:revision>36</cp:revision>
  <dcterms:created xsi:type="dcterms:W3CDTF">2021-05-31T22:46:47Z</dcterms:created>
  <dcterms:modified xsi:type="dcterms:W3CDTF">2025-09-17T16:42:57Z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2020-01-27T00:00:00Z</vt:filetime>
  </property>
</Properties>
</file>