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265" r:id="rId22"/>
    <p:sldId id="276" r:id="rId23"/>
    <p:sldId id="277" r:id="rId24"/>
    <p:sldId id="266" r:id="rId25"/>
    <p:sldId id="267" r:id="rId26"/>
    <p:sldId id="268" r:id="rId27"/>
    <p:sldId id="269" r:id="rId28"/>
    <p:sldId id="270" r:id="rId29"/>
    <p:sldId id="272" r:id="rId30"/>
    <p:sldId id="286" r:id="rId31"/>
    <p:sldId id="271" r:id="rId32"/>
    <p:sldId id="279" r:id="rId33"/>
    <p:sldId id="280" r:id="rId34"/>
    <p:sldId id="281" r:id="rId35"/>
    <p:sldId id="282" r:id="rId36"/>
    <p:sldId id="283" r:id="rId37"/>
    <p:sldId id="285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65814-52C3-4961-92B2-1F172410F904}" v="7" dt="2025-09-02T19:39:39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02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Trejo" userId="94abe8331a44785d" providerId="LiveId" clId="{FB165814-52C3-4961-92B2-1F172410F904}"/>
    <pc:docChg chg="modSld sldOrd">
      <pc:chgData name="Israel Trejo" userId="94abe8331a44785d" providerId="LiveId" clId="{FB165814-52C3-4961-92B2-1F172410F904}" dt="2025-09-02T19:41:40.873" v="15"/>
      <pc:docMkLst>
        <pc:docMk/>
      </pc:docMkLst>
      <pc:sldChg chg="modSp mod">
        <pc:chgData name="Israel Trejo" userId="94abe8331a44785d" providerId="LiveId" clId="{FB165814-52C3-4961-92B2-1F172410F904}" dt="2025-09-02T19:39:48.289" v="9" actId="1076"/>
        <pc:sldMkLst>
          <pc:docMk/>
          <pc:sldMk cId="2820983183" sldId="274"/>
        </pc:sldMkLst>
        <pc:picChg chg="mod">
          <ac:chgData name="Israel Trejo" userId="94abe8331a44785d" providerId="LiveId" clId="{FB165814-52C3-4961-92B2-1F172410F904}" dt="2025-09-02T19:39:48.289" v="9" actId="1076"/>
          <ac:picMkLst>
            <pc:docMk/>
            <pc:sldMk cId="2820983183" sldId="274"/>
            <ac:picMk id="3" creationId="{C7DF1A9B-DCF8-2143-4B7E-CA035616524B}"/>
          </ac:picMkLst>
        </pc:picChg>
        <pc:picChg chg="mod">
          <ac:chgData name="Israel Trejo" userId="94abe8331a44785d" providerId="LiveId" clId="{FB165814-52C3-4961-92B2-1F172410F904}" dt="2025-09-02T19:39:39.841" v="7" actId="1076"/>
          <ac:picMkLst>
            <pc:docMk/>
            <pc:sldMk cId="2820983183" sldId="274"/>
            <ac:picMk id="3074" creationId="{79C05C7F-23A8-EEBC-A147-975BA3625DFB}"/>
          </ac:picMkLst>
        </pc:picChg>
      </pc:sldChg>
      <pc:sldChg chg="ord">
        <pc:chgData name="Israel Trejo" userId="94abe8331a44785d" providerId="LiveId" clId="{FB165814-52C3-4961-92B2-1F172410F904}" dt="2025-09-02T19:41:36.615" v="11"/>
        <pc:sldMkLst>
          <pc:docMk/>
          <pc:sldMk cId="1306283883" sldId="288"/>
        </pc:sldMkLst>
      </pc:sldChg>
      <pc:sldChg chg="ord">
        <pc:chgData name="Israel Trejo" userId="94abe8331a44785d" providerId="LiveId" clId="{FB165814-52C3-4961-92B2-1F172410F904}" dt="2025-09-02T19:41:40.873" v="15"/>
        <pc:sldMkLst>
          <pc:docMk/>
          <pc:sldMk cId="165157561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DA04E-C178-4B28-BF13-C2E9DEFDCAD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242D-547A-45AE-A6B7-A217219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np.dot(X,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bout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Calculate error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error = y -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Backpropagation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error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d_output.dot(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wout.T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242D-547A-45AE-A6B7-A217219E31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Training a Neural Network with Backpropagation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4F8-799D-7E3D-4E92-2D3F3F1B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3520-A786-81AC-8AC1-DD82D5D6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Activation functions </a:t>
            </a:r>
            <a:r>
              <a:rPr lang="en-US" dirty="0">
                <a:solidFill>
                  <a:srgbClr val="FF0000"/>
                </a:solidFill>
              </a:rPr>
              <a:t>like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have a derivative of 1 for positive inputs, which prevents gradients from shrinking : (Leaky </a:t>
            </a:r>
            <a:r>
              <a:rPr lang="en-US" dirty="0" err="1"/>
              <a:t>ReLU</a:t>
            </a:r>
            <a:r>
              <a:rPr lang="en-US" dirty="0"/>
              <a:t>, Parametric </a:t>
            </a:r>
            <a:r>
              <a:rPr lang="en-US" dirty="0" err="1"/>
              <a:t>ReLU</a:t>
            </a:r>
            <a:r>
              <a:rPr lang="en-US" dirty="0"/>
              <a:t> (PReLU) assign a small, non-zero gradient to negative inputs.)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proper weight initialization: </a:t>
            </a:r>
            <a:r>
              <a:rPr lang="en-US" dirty="0" err="1"/>
              <a:t>e.g</a:t>
            </a:r>
            <a:r>
              <a:rPr lang="en-US" dirty="0"/>
              <a:t>: set the initial weights based on the number of neurons in the layer.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residual connections: Architectures like </a:t>
            </a:r>
            <a:r>
              <a:rPr lang="en-US" dirty="0" err="1"/>
              <a:t>ResNet</a:t>
            </a:r>
            <a:r>
              <a:rPr lang="en-US" dirty="0"/>
              <a:t> use "skip connections" that allow gradients to bypass certain layers(dropout)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Apply batch normalization: This technique normalizes the input to each layer, which stabilizes the learning process and allows for higher learning rates.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786B-BC42-14C5-7FB6-11E0D0E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2-The exploding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FE56-F017-31C6-6416-2F5D562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gradients accumulate during backpropagation, causing the network's weights to increase exponentially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unstable network that fails to converge or produces </a:t>
            </a:r>
            <a:r>
              <a:rPr lang="en-US" dirty="0" err="1"/>
              <a:t>NaN</a:t>
            </a:r>
            <a:r>
              <a:rPr lang="en-US" dirty="0"/>
              <a:t> (Not a Number) values. </a:t>
            </a:r>
          </a:p>
        </p:txBody>
      </p:sp>
    </p:spTree>
    <p:extLst>
      <p:ext uri="{BB962C8B-B14F-4D97-AF65-F5344CB8AC3E}">
        <p14:creationId xmlns:p14="http://schemas.microsoft.com/office/powerpoint/2010/main" val="112697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CE6-15A2-B113-BCF0-34DF7A4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E48D-925B-D084-7B38-964A6BD1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Gradient clipping</a:t>
            </a:r>
            <a:r>
              <a:rPr lang="en-US" dirty="0"/>
              <a:t>: Set a threshold for gradients. If a gradient's value exceeds this threshold, it is scaled down.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Weight regularization</a:t>
            </a:r>
            <a:r>
              <a:rPr lang="en-US" dirty="0"/>
              <a:t>: Techniques like L1 or L2 regularization add a penalty to the loss function based on the size of the weights.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Redesign network architecture</a:t>
            </a:r>
            <a:r>
              <a:rPr lang="en-US" dirty="0"/>
              <a:t>: For recurrent neural networks (RNNs), using Long Short-Term Memory (LSTM) units or other gated architectures can help control the flow of gradients and prevent them from exploding.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AAB7-1C48-7174-1DDA-FA02DB9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3-The dead </a:t>
            </a:r>
            <a:r>
              <a:rPr lang="en-US" dirty="0" err="1"/>
              <a:t>ReLU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9CD7-A09B-54F9-95F4-7D3E1B20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</a:t>
            </a:r>
            <a:r>
              <a:rPr lang="en-US" dirty="0" err="1"/>
              <a:t>ReLU</a:t>
            </a:r>
            <a:r>
              <a:rPr lang="en-US" dirty="0"/>
              <a:t> neurons occur when the weighted sum of inputs to a </a:t>
            </a:r>
            <a:r>
              <a:rPr lang="en-US" dirty="0" err="1"/>
              <a:t>ReLU</a:t>
            </a:r>
            <a:r>
              <a:rPr lang="en-US" dirty="0"/>
              <a:t> activation is consistently </a:t>
            </a:r>
            <a:r>
              <a:rPr lang="en-US" dirty="0" err="1"/>
              <a:t>negative</a:t>
            </a:r>
            <a:r>
              <a:rPr lang="en-US" dirty="0" err="1">
                <a:sym typeface="Wingdings" panose="05000000000000000000" pitchFamily="2" charset="2"/>
              </a:rPr>
              <a:t>since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the derivative of </a:t>
            </a:r>
            <a:r>
              <a:rPr lang="en-US" dirty="0" err="1"/>
              <a:t>ReLU</a:t>
            </a:r>
            <a:r>
              <a:rPr lang="en-US" dirty="0"/>
              <a:t> is 0 for negative inputs, these neurons stop contributing to the network's output and cease learning altogether.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A significant portion of the network can become inactive, limiting its learning capacity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51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B85B-A222-A94E-3347-AAFF2DB7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dead </a:t>
            </a:r>
            <a:r>
              <a:rPr lang="en-US" dirty="0" err="1"/>
              <a:t>ReLUs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36CF-98A7-9521-686C-D3C4DFA6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variants: Leaky </a:t>
            </a:r>
            <a:r>
              <a:rPr lang="en-US" dirty="0" err="1"/>
              <a:t>ReLU</a:t>
            </a:r>
            <a:r>
              <a:rPr lang="en-US" dirty="0"/>
              <a:t> and PReLU avoid this problem by allowing a small, non-zero gradient for negative inputs.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the learning rate: A very high learning rate can push neurons into this inactive state. Reducing it can help stabilize the training.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batch normalization: By normalizing layer inputs, batch normalization reduces the likelihood that a neuron's activation will fall into the "dead" region.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100C-1961-BDE8-EEAC-B14EC4DE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4-Suboptimal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21CD-F15F-C1D3-CAD6-BD0C7876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learning rate that is too high can cause the model to overshoot the optimal solution, while a learning rate that is too low can result in slow convergence. </a:t>
            </a:r>
          </a:p>
          <a:p>
            <a:r>
              <a:rPr lang="en-US" dirty="0">
                <a:solidFill>
                  <a:srgbClr val="FF0000"/>
                </a:solidFill>
              </a:rPr>
              <a:t>High learning rates lead to training instability; low learning rates make training inefficient</a:t>
            </a:r>
          </a:p>
        </p:txBody>
      </p:sp>
    </p:spTree>
    <p:extLst>
      <p:ext uri="{BB962C8B-B14F-4D97-AF65-F5344CB8AC3E}">
        <p14:creationId xmlns:p14="http://schemas.microsoft.com/office/powerpoint/2010/main" val="118165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6FB4-0238-7BEC-7A44-88CEDD3D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learning rate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6261-7F35-28AE-B705-80DD5214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adaptive optimizers: Optimizers like Adam, RMSprop, or </a:t>
            </a:r>
            <a:r>
              <a:rPr lang="en-US" dirty="0" err="1"/>
              <a:t>AdaGrad</a:t>
            </a:r>
            <a:r>
              <a:rPr lang="en-US" dirty="0"/>
              <a:t> automatically adjust the learning rate during training, allowing for faster and more stable convergence.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learning rate schedulers: These functions dynamically change the learning rate over time based on a predefined schedule or the model's performance on a validation set.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42FC-C0DA-ADF0-9FFB-6041B83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6711-19A1-A10B-4E96-873EACE3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 The model learns the training data and its noise too well, causing it to fail on unseen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Underfitting: The model is too simple to capture the underlying patterns in the data, resulting in poor performance on both training and test data.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A45-9904-277E-9F95-25B6A1FF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55F2-8515-AE2B-A5C9-D892847C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First two are very popular</a:t>
            </a:r>
          </a:p>
          <a:p>
            <a:r>
              <a:rPr lang="en-US" sz="2600" b="1" dirty="0"/>
              <a:t>Regularization</a:t>
            </a:r>
            <a:r>
              <a:rPr lang="en-US" sz="2600" dirty="0"/>
              <a:t>: Use L1/L2 penalties to constrain weight values and simplify the model.</a:t>
            </a:r>
          </a:p>
          <a:p>
            <a:r>
              <a:rPr lang="en-US" sz="2600" b="1" dirty="0"/>
              <a:t>Dropout</a:t>
            </a:r>
            <a:r>
              <a:rPr lang="en-US" sz="2600" dirty="0"/>
              <a:t>: Randomly drop out neurons during training to prevent the network from becoming over-reliant on specific connections.</a:t>
            </a:r>
          </a:p>
          <a:p>
            <a:r>
              <a:rPr lang="en-US" sz="2600" b="1" dirty="0"/>
              <a:t>Data augmentation</a:t>
            </a:r>
            <a:r>
              <a:rPr lang="en-US" sz="2600" dirty="0"/>
              <a:t>: Increase the size and diversity of the training data.</a:t>
            </a:r>
          </a:p>
          <a:p>
            <a:r>
              <a:rPr lang="en-US" sz="2600" b="1" dirty="0"/>
              <a:t>Early stopping</a:t>
            </a:r>
            <a:r>
              <a:rPr lang="en-US" sz="2600" dirty="0"/>
              <a:t>: Halt training when the validation loss stops improving to prevent the model from memorizing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C571-9A22-C701-7569-C9E58EBD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6276-A706-8A84-58CA-01F9A9BB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model capacity</a:t>
            </a:r>
            <a:r>
              <a:rPr lang="en-US" dirty="0"/>
              <a:t>: Add more layers or neurons to allow the model to learn more complex patterns.</a:t>
            </a:r>
          </a:p>
          <a:p>
            <a:r>
              <a:rPr lang="en-US" b="1" dirty="0"/>
              <a:t>Increase training time</a:t>
            </a:r>
            <a:r>
              <a:rPr lang="en-US" dirty="0"/>
              <a:t>: Run more epochs to give the model more time to learn.</a:t>
            </a:r>
          </a:p>
          <a:p>
            <a:r>
              <a:rPr lang="en-US" b="1" dirty="0"/>
              <a:t>Adjust features</a:t>
            </a:r>
            <a:r>
              <a:rPr lang="en-US" dirty="0"/>
              <a:t>: Add more relevant features or perform feature engineering.</a:t>
            </a:r>
          </a:p>
          <a:p>
            <a:pPr marL="0" indent="0">
              <a:buNone/>
            </a:pPr>
            <a:r>
              <a:rPr lang="en-US" dirty="0"/>
              <a:t>One Hot Encoding (more features)</a:t>
            </a:r>
          </a:p>
        </p:txBody>
      </p:sp>
    </p:spTree>
    <p:extLst>
      <p:ext uri="{BB962C8B-B14F-4D97-AF65-F5344CB8AC3E}">
        <p14:creationId xmlns:p14="http://schemas.microsoft.com/office/powerpoint/2010/main" val="36973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 neural network is a computational model inspired by the human brain.</a:t>
            </a:r>
          </a:p>
          <a:p>
            <a:r>
              <a:rPr dirty="0"/>
              <a:t>• It consists of layers of interconnected neurons.</a:t>
            </a:r>
          </a:p>
          <a:p>
            <a:r>
              <a:rPr dirty="0"/>
              <a:t>• Each neuron applies a weighted sum followed by an activation function.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Networks learn by adjusting weights using training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e_neuron_forward">
            <a:extLst>
              <a:ext uri="{FF2B5EF4-FFF2-40B4-BE49-F238E27FC236}">
                <a16:creationId xmlns:a16="http://schemas.microsoft.com/office/drawing/2014/main" id="{B58C091F-516C-2A16-B94F-92836B8B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4974-8620-ADB4-491D-2729B3D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348-A7BE-CE8F-011B-B261E61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Setup</a:t>
            </a:r>
            <a:endParaRPr lang="en-US" dirty="0"/>
          </a:p>
          <a:p>
            <a:r>
              <a:rPr lang="en-US" dirty="0"/>
              <a:t>Input: x = [1, 0]</a:t>
            </a:r>
          </a:p>
          <a:p>
            <a:r>
              <a:rPr lang="en-US" dirty="0"/>
              <a:t>Weights: W = [0.5, -0.5], Bias = 0.0</a:t>
            </a:r>
          </a:p>
          <a:p>
            <a:r>
              <a:rPr lang="en-US" dirty="0"/>
              <a:t>Target: y = 1</a:t>
            </a:r>
          </a:p>
          <a:p>
            <a:r>
              <a:rPr lang="en-US" b="1" dirty="0"/>
              <a:t>Step 1: Forward</a:t>
            </a:r>
            <a:endParaRPr lang="en-US" dirty="0"/>
          </a:p>
          <a:p>
            <a:r>
              <a:rPr lang="en-US" dirty="0"/>
              <a:t>z = (1×0.5 + 0×-0.5) + 0 = 0.5</a:t>
            </a:r>
          </a:p>
          <a:p>
            <a:r>
              <a:rPr lang="en-US" dirty="0"/>
              <a:t>a = sigmoid(0.5) ≈ 0.62</a:t>
            </a:r>
          </a:p>
          <a:p>
            <a:r>
              <a:rPr lang="en-US" dirty="0"/>
              <a:t>Loss = (y - a)² ≈ (1 - 0.62)² = 0.144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15B1-2655-EE80-A796-0FC0FE60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05" y="883499"/>
            <a:ext cx="2693612" cy="21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ne_neuron">
            <a:extLst>
              <a:ext uri="{FF2B5EF4-FFF2-40B4-BE49-F238E27FC236}">
                <a16:creationId xmlns:a16="http://schemas.microsoft.com/office/drawing/2014/main" id="{B59E1D90-D2C4-E50F-E5EB-DB05A1C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5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4D0C4-FCED-3073-542F-B4BBA382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C6E4-F0BC-59A6-AD71-FB850C5A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A572-0481-F839-2701-DF7FA2CC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Step 2: Backward</a:t>
            </a:r>
            <a:endParaRPr lang="pt-BR" dirty="0"/>
          </a:p>
          <a:p>
            <a:r>
              <a:rPr lang="pt-BR" dirty="0"/>
              <a:t>dL/da = -2×(y - a) = -0.76</a:t>
            </a:r>
          </a:p>
          <a:p>
            <a:r>
              <a:rPr lang="pt-BR" dirty="0"/>
              <a:t>da/dz = a(1 - a) = 0.235</a:t>
            </a:r>
          </a:p>
          <a:p>
            <a:r>
              <a:rPr lang="pt-BR" dirty="0"/>
              <a:t>dL/dz = dL/da × da/dz = -0.1 m 78</a:t>
            </a:r>
          </a:p>
          <a:p>
            <a:r>
              <a:rPr lang="pt-BR" dirty="0"/>
              <a:t>dL/dW1 = x1 × dL/dz = 1×-0.178 = -0.178</a:t>
            </a:r>
          </a:p>
          <a:p>
            <a:r>
              <a:rPr lang="pt-BR" dirty="0"/>
              <a:t>dL/dW2 = x2 × dL/dz = 0×-0.178 = 0</a:t>
            </a:r>
          </a:p>
          <a:p>
            <a:r>
              <a:rPr lang="pt-BR" dirty="0"/>
              <a:t>dL/db = dL/dz = -0.178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13F3-FDA7-6777-38FE-4165E60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80CB-EDDA-2E6E-1737-4F001A28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Step 3: Update (lr = 0.1)</a:t>
            </a:r>
            <a:endParaRPr lang="pl-PL" dirty="0"/>
          </a:p>
          <a:p>
            <a:r>
              <a:rPr lang="pl-PL" dirty="0"/>
              <a:t>W1 = 0.5 - 0.1×(-0.178) ≈ 0.518</a:t>
            </a:r>
          </a:p>
          <a:p>
            <a:r>
              <a:rPr lang="pl-PL" dirty="0"/>
              <a:t>W2 = -0.5 - 0.1×0 = -0.5</a:t>
            </a:r>
          </a:p>
          <a:p>
            <a:r>
              <a:rPr lang="pl-PL" dirty="0"/>
              <a:t>b = 0 - 0.1×(-0.178) ≈ 0.018</a:t>
            </a:r>
          </a:p>
          <a:p>
            <a:pPr marL="0" indent="0">
              <a:buNone/>
            </a:pPr>
            <a:r>
              <a:rPr lang="en-US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116797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7D5-0F10-A65D-2A71-E43FB16A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Prediction After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7693-3035-FF9C-1BE2-E5761112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Forward Pass with Updated Weights</a:t>
            </a:r>
            <a:endParaRPr lang="en-US" dirty="0"/>
          </a:p>
          <a:p>
            <a:r>
              <a:rPr lang="en-US" dirty="0"/>
              <a:t>Updated weights: W = [0.518, -0.5], b = 0.018</a:t>
            </a:r>
          </a:p>
          <a:p>
            <a:r>
              <a:rPr lang="en-US" dirty="0"/>
              <a:t>Input: x = [1, 0]</a:t>
            </a:r>
          </a:p>
          <a:p>
            <a:r>
              <a:rPr lang="en-US" dirty="0"/>
              <a:t>z = (1×0.518 + 0×-0.5) + 0.018 = 0.536</a:t>
            </a:r>
          </a:p>
          <a:p>
            <a:r>
              <a:rPr lang="en-US" dirty="0"/>
              <a:t>a = sigmoid(0.536) ≈ 0.631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D7F-C711-DF82-CA47-D73B4A69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11DC-C35B-079C-2547-427C9CCB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093"/>
            <a:ext cx="8229600" cy="5910443"/>
          </a:xfrm>
        </p:spPr>
        <p:txBody>
          <a:bodyPr>
            <a:normAutofit/>
          </a:bodyPr>
          <a:lstStyle/>
          <a:p>
            <a:r>
              <a:rPr lang="en-US" b="1" dirty="0"/>
              <a:t>Step 5: Loss After Update</a:t>
            </a:r>
            <a:endParaRPr lang="en-US" dirty="0"/>
          </a:p>
          <a:p>
            <a:r>
              <a:rPr lang="en-US" dirty="0"/>
              <a:t>Target: y = 1</a:t>
            </a:r>
          </a:p>
          <a:p>
            <a:r>
              <a:rPr lang="en-US" dirty="0"/>
              <a:t>Loss = (y - a)² ≈ (1 - 0.631)² = 0.136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Loss decreased from 0.144 → 0.136 after one backpropagation step</a:t>
            </a:r>
          </a:p>
          <a:p>
            <a:r>
              <a:rPr lang="en-US" dirty="0">
                <a:solidFill>
                  <a:srgbClr val="FF0000"/>
                </a:solidFill>
              </a:rPr>
              <a:t>The neuron is learning and moving closer to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C45-3497-DE08-E759-AC71172B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Progress Over Iterations(in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0128-7D64-6868-E168-969C26F3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4177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GIVEN</a:t>
            </a:r>
            <a:r>
              <a:rPr lang="en-US" b="1" dirty="0"/>
              <a:t> Iteration 1 (already covered-start of iteration 2)</a:t>
            </a:r>
            <a:endParaRPr lang="en-US" dirty="0"/>
          </a:p>
          <a:p>
            <a:r>
              <a:rPr lang="en-US" dirty="0"/>
              <a:t>W = [0.5, -0.5], b = 0.0</a:t>
            </a:r>
          </a:p>
          <a:p>
            <a:r>
              <a:rPr lang="en-US" dirty="0"/>
              <a:t>Forward: z = 0.5 → a ≈ 0.62</a:t>
            </a:r>
          </a:p>
          <a:p>
            <a:r>
              <a:rPr lang="en-US" dirty="0"/>
              <a:t>Loss ≈ 0.144</a:t>
            </a:r>
          </a:p>
          <a:p>
            <a:r>
              <a:rPr lang="en-US" dirty="0"/>
              <a:t>Backpropagation updates: W = [0.518, -0.5], b ≈ 0.018</a:t>
            </a:r>
          </a:p>
          <a:p>
            <a:r>
              <a:rPr lang="en-US" dirty="0"/>
              <a:t>Updated loss ≈ 0.136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7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799-CC42-ED55-855D-B8D7CCE6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37646" cy="20008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b="1" dirty="0"/>
              <a:t>backpropagation and gradient descent</a:t>
            </a:r>
            <a:r>
              <a:rPr lang="en-US" dirty="0"/>
              <a:t> optimize weights iteratively</a:t>
            </a:r>
            <a:br>
              <a:rPr lang="en-US" dirty="0"/>
            </a:br>
            <a:r>
              <a:rPr lang="en-US" dirty="0"/>
              <a:t>Iteration 2,3,4,5</a:t>
            </a:r>
          </a:p>
        </p:txBody>
      </p:sp>
    </p:spTree>
    <p:extLst>
      <p:ext uri="{BB962C8B-B14F-4D97-AF65-F5344CB8AC3E}">
        <p14:creationId xmlns:p14="http://schemas.microsoft.com/office/powerpoint/2010/main" val="27398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is passed through the network layer by layer.</a:t>
            </a:r>
          </a:p>
          <a:p>
            <a:r>
              <a:t>• Each layer applies linear transformation + activation.</a:t>
            </a:r>
          </a:p>
          <a:p>
            <a:r>
              <a:t>• Produces output prediction.</a:t>
            </a:r>
          </a:p>
          <a:p>
            <a:endParaRPr/>
          </a:p>
          <a:p>
            <a:r>
              <a:t>Equation: a = f(Wx + b)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and diagram of a training progress">
            <a:extLst>
              <a:ext uri="{FF2B5EF4-FFF2-40B4-BE49-F238E27FC236}">
                <a16:creationId xmlns:a16="http://schemas.microsoft.com/office/drawing/2014/main" id="{55647035-BE2B-5BA4-5BC1-1D60EE5A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1C4040-5E3C-42DB-6B1D-16990755B8A2}"/>
              </a:ext>
            </a:extLst>
          </p:cNvPr>
          <p:cNvSpPr/>
          <p:nvPr/>
        </p:nvSpPr>
        <p:spPr>
          <a:xfrm>
            <a:off x="1305289" y="2470974"/>
            <a:ext cx="2750180" cy="1786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9CD3-B0D1-800E-89F1-98349E3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XOR-Python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568F-00A2-5B24-47B1-E1343397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75237"/>
            <a:ext cx="8435515" cy="4450926"/>
          </a:xfrm>
        </p:spPr>
        <p:txBody>
          <a:bodyPr>
            <a:normAutofit/>
          </a:bodyPr>
          <a:lstStyle/>
          <a:p>
            <a:r>
              <a:rPr lang="en-US" dirty="0"/>
              <a:t>Train a </a:t>
            </a:r>
            <a:r>
              <a:rPr lang="en-US" b="1" dirty="0"/>
              <a:t>2-2-1 neural network</a:t>
            </a:r>
            <a:r>
              <a:rPr lang="en-US" dirty="0"/>
              <a:t> (2 inputs, 2 hidden neurons, 1 output) to learn the XOR function using numeric examples and backpropagation in Python using </a:t>
            </a:r>
            <a:r>
              <a:rPr lang="en-US" dirty="0" err="1"/>
              <a:t>numpy</a:t>
            </a: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Sigmoid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activation function used for hidden and output layers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Backpropagation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updates weights and biases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Training over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10,000 epochs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reduces the loss, learning XOR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41C7E-2704-341B-D227-A96F455305FB}"/>
              </a:ext>
            </a:extLst>
          </p:cNvPr>
          <p:cNvSpPr txBox="1"/>
          <p:nvPr/>
        </p:nvSpPr>
        <p:spPr>
          <a:xfrm>
            <a:off x="190209" y="0"/>
            <a:ext cx="8763582" cy="6717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XOR Input and Output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[0, 1],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1]])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y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([[0], [1], [1], [0]])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Sigmoid activation function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sigmoid(x):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1 / (1 +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np.exp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(-x))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x * (1 - x)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82B31C-594B-3034-05CE-2A3DE566E145}"/>
              </a:ext>
            </a:extLst>
          </p:cNvPr>
          <p:cNvSpPr txBox="1"/>
          <p:nvPr/>
        </p:nvSpPr>
        <p:spPr>
          <a:xfrm>
            <a:off x="212895" y="-342028"/>
            <a:ext cx="8484376" cy="735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Initialize weights randomly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np.random.seed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(42)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Weight matrices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bout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# Training parameters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0.1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epochs = 10000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E6C62-51F2-7F00-266A-1D782FAC3C93}"/>
              </a:ext>
            </a:extLst>
          </p:cNvPr>
          <p:cNvSpPr txBox="1"/>
          <p:nvPr/>
        </p:nvSpPr>
        <p:spPr>
          <a:xfrm>
            <a:off x="146583" y="959617"/>
            <a:ext cx="6027362" cy="460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compute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Calculate error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9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3E287-7254-C165-56AF-3A02355BE3F4}"/>
              </a:ext>
            </a:extLst>
          </p:cNvPr>
          <p:cNvSpPr txBox="1"/>
          <p:nvPr/>
        </p:nvSpPr>
        <p:spPr>
          <a:xfrm>
            <a:off x="383909" y="921380"/>
            <a:ext cx="7887572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Backpropagation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5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194F5-85F5-131F-9A19-11C119C8F378}"/>
              </a:ext>
            </a:extLst>
          </p:cNvPr>
          <p:cNvSpPr txBox="1"/>
          <p:nvPr/>
        </p:nvSpPr>
        <p:spPr>
          <a:xfrm>
            <a:off x="554922" y="1496655"/>
            <a:ext cx="85890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Update weights and biases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wout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hidden_output.T.dot(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bout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X.T.dot(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# Print loss every 1000 epochs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epoch % 1000 == 0: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loss 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np.mean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np.square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(error))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f"Epoch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{epoch}, Loss: {loss:.4f}")</a:t>
            </a: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Final output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print("\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nTrained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output:")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24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88E-529E-D25C-A348-C77772B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</a:t>
            </a:r>
            <a:r>
              <a:rPr lang="en-US" b="1" dirty="0"/>
              <a:t>decision boundary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40AE-0101-414D-D6BA-DFA8A09F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points in input space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pass for the grid points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sigmoid(np.dot(grid,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bout)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Plot decision boundary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plt.contourf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levels=[-0.1, 0.5, 1.1], colors=['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alpha=0.6)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1], 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s=200,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edgecolors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='k',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plt.cm.coolwarm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("XOR Neural Network Decision Boundary")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1")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2")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Backpropagation is the core of neural network training.</a:t>
            </a:r>
          </a:p>
          <a:p>
            <a:r>
              <a:t>• Uses gradients to adjust weights.</a:t>
            </a:r>
          </a:p>
          <a:p>
            <a:r>
              <a:rPr dirty="0"/>
              <a:t>• Python + NumPy enables simple implementations.</a:t>
            </a:r>
          </a:p>
          <a:p>
            <a:r>
              <a:rPr dirty="0"/>
              <a:t>• Frameworks (TensorFlow, </a:t>
            </a:r>
            <a:r>
              <a:rPr dirty="0" err="1"/>
              <a:t>PyTorch</a:t>
            </a:r>
            <a:r>
              <a:rPr dirty="0"/>
              <a:t>) extend this to large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Measures the difference between prediction and target.</a:t>
            </a:r>
          </a:p>
          <a:p>
            <a:r>
              <a:rPr dirty="0"/>
              <a:t>• Common choices: Mean Squared Error (MSE), Cross-Entropy Loss.</a:t>
            </a:r>
          </a:p>
          <a:p>
            <a:r>
              <a:rPr dirty="0"/>
              <a:t>• Guides the training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Computes gradient of loss function </a:t>
            </a:r>
            <a:r>
              <a:rPr dirty="0" err="1"/>
              <a:t>w.r.t.</a:t>
            </a:r>
            <a:r>
              <a:rPr dirty="0"/>
              <a:t> weights.</a:t>
            </a:r>
          </a:p>
          <a:p>
            <a:r>
              <a:rPr dirty="0"/>
              <a:t>• Uses chain rule of calculus.</a:t>
            </a:r>
          </a:p>
          <a:p>
            <a:r>
              <a:rPr dirty="0"/>
              <a:t>• Updates weights via Gradient Descent:</a:t>
            </a:r>
          </a:p>
          <a:p>
            <a:r>
              <a:rPr dirty="0"/>
              <a:t>    W = W - η * dL/</a:t>
            </a:r>
            <a:r>
              <a:rPr dirty="0" err="1"/>
              <a:t>dW</a:t>
            </a:r>
            <a:endParaRPr dirty="0"/>
          </a:p>
          <a:p>
            <a:r>
              <a:rPr dirty="0"/>
              <a:t>• Efficiently propagates error backward through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ne_neuron">
            <a:extLst>
              <a:ext uri="{FF2B5EF4-FFF2-40B4-BE49-F238E27FC236}">
                <a16:creationId xmlns:a16="http://schemas.microsoft.com/office/drawing/2014/main" id="{79C05C7F-23A8-EEBC-A147-975BA36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0068" y="1892679"/>
            <a:ext cx="5462475" cy="3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DF1A9B-DCF8-2143-4B7E-CA035616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64" y="2034160"/>
            <a:ext cx="3795482" cy="2789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7E27E-7DEC-D640-E3D2-F4431B621DCB}"/>
              </a:ext>
            </a:extLst>
          </p:cNvPr>
          <p:cNvSpPr txBox="1"/>
          <p:nvPr/>
        </p:nvSpPr>
        <p:spPr>
          <a:xfrm>
            <a:off x="903929" y="5484727"/>
            <a:ext cx="747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https://datamapu.com/posts/deep_learning/backpropagation/</a:t>
            </a:r>
          </a:p>
        </p:txBody>
      </p:sp>
    </p:spTree>
    <p:extLst>
      <p:ext uri="{BB962C8B-B14F-4D97-AF65-F5344CB8AC3E}">
        <p14:creationId xmlns:p14="http://schemas.microsoft.com/office/powerpoint/2010/main" val="28209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76"/>
          </a:xfrm>
        </p:spPr>
        <p:txBody>
          <a:bodyPr>
            <a:normAutofit fontScale="90000"/>
          </a:bodyPr>
          <a:lstStyle/>
          <a:p>
            <a:r>
              <a:rPr dirty="0"/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18" y="1075276"/>
            <a:ext cx="8229600" cy="5782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Activation function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sigmoid(x): return 1/(1+np.exp(-x))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(x): return x*(1-x)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+ Backward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forward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np.dot(X, W) + b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sigmoid(z)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loss gradient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(a - y)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np.dot(X.T,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E66A-DD8E-51B0-E9F6-ECB67653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issues during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253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C24-3CE3-D8C3-8F35-E8BAA90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1-The vanishing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3730-DD01-1477-72DE-FCFD2408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2" y="1417639"/>
            <a:ext cx="8686800" cy="3691834"/>
          </a:xfrm>
        </p:spPr>
        <p:txBody>
          <a:bodyPr/>
          <a:lstStyle/>
          <a:p>
            <a:r>
              <a:rPr lang="en-US" dirty="0"/>
              <a:t>Gradients are backpropagated through a network's layers, they are repeatedly multiplied by the derivatives of activation functions.</a:t>
            </a:r>
          </a:p>
          <a:p>
            <a:r>
              <a:rPr lang="en-US" dirty="0"/>
              <a:t>Sigmoid and Tanh derivatives are between 0 and 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repeated multiplication causes the gradients to shrink exponentially, eventually becoming near-zero.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00585-DB40-090E-9564-2EF44AFB7E12}"/>
              </a:ext>
            </a:extLst>
          </p:cNvPr>
          <p:cNvSpPr txBox="1"/>
          <p:nvPr/>
        </p:nvSpPr>
        <p:spPr>
          <a:xfrm>
            <a:off x="362968" y="5100544"/>
            <a:ext cx="7810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This is the Vanishing 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Gradient: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weights in the earlier layers of the network receive negligible updates, causing them to learn very slowly or not at 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2306</Words>
  <Application>Microsoft Office PowerPoint</Application>
  <PresentationFormat>On-screen Show (4:3)</PresentationFormat>
  <Paragraphs>244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Calibri</vt:lpstr>
      <vt:lpstr>Courier New</vt:lpstr>
      <vt:lpstr>Google Sans</vt:lpstr>
      <vt:lpstr>Wingdings</vt:lpstr>
      <vt:lpstr>Office Theme</vt:lpstr>
      <vt:lpstr>Training a Neural Network with Backpropagation</vt:lpstr>
      <vt:lpstr>What is a Neural Network?</vt:lpstr>
      <vt:lpstr>Forward Propagation</vt:lpstr>
      <vt:lpstr>Loss Function</vt:lpstr>
      <vt:lpstr>Backpropagation Algorithm</vt:lpstr>
      <vt:lpstr>PowerPoint Presentation</vt:lpstr>
      <vt:lpstr>Python Implementation</vt:lpstr>
      <vt:lpstr>Common issues during backpropagation</vt:lpstr>
      <vt:lpstr>1-The vanishing gradient problem</vt:lpstr>
      <vt:lpstr>Solutions for vanishing gradients</vt:lpstr>
      <vt:lpstr>2-The exploding gradient problem</vt:lpstr>
      <vt:lpstr>Solutions for exploding gradients</vt:lpstr>
      <vt:lpstr>3-The dead ReLU problem</vt:lpstr>
      <vt:lpstr>Solutions for dead ReLUs</vt:lpstr>
      <vt:lpstr>4-Suboptimal learning rate</vt:lpstr>
      <vt:lpstr>Solutions for learning rate issues</vt:lpstr>
      <vt:lpstr>5-Overfitting and underfitting</vt:lpstr>
      <vt:lpstr>Solutions for overfitting</vt:lpstr>
      <vt:lpstr>Solutions for underfitting</vt:lpstr>
      <vt:lpstr>PowerPoint Presentation</vt:lpstr>
      <vt:lpstr>Numeric Example: Training with Backpropagation</vt:lpstr>
      <vt:lpstr>PowerPoint Presentation</vt:lpstr>
      <vt:lpstr>PowerPoint Presentation</vt:lpstr>
      <vt:lpstr>Numeric Example: Training with Backpropagation</vt:lpstr>
      <vt:lpstr>Numeric Example: Training with Backpropagation</vt:lpstr>
      <vt:lpstr>Updated Prediction After One Step</vt:lpstr>
      <vt:lpstr>Loss</vt:lpstr>
      <vt:lpstr>Training Progress Over Iterations(in class)</vt:lpstr>
      <vt:lpstr>How backpropagation and gradient descent optimize weights iteratively Iteration 2,3,4,5</vt:lpstr>
      <vt:lpstr>PowerPoint Presentation</vt:lpstr>
      <vt:lpstr>XOR-Python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the decision boundary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Israel Trejo</dc:creator>
  <cp:keywords/>
  <dc:description>generated using python-pptx</dc:description>
  <cp:lastModifiedBy>Israel Trejo</cp:lastModifiedBy>
  <cp:revision>23</cp:revision>
  <dcterms:created xsi:type="dcterms:W3CDTF">2013-01-27T09:14:16Z</dcterms:created>
  <dcterms:modified xsi:type="dcterms:W3CDTF">2025-09-02T19:41:46Z</dcterms:modified>
  <cp:category/>
</cp:coreProperties>
</file>