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9" r:id="rId10"/>
    <p:sldId id="280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960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7825" y="735283"/>
            <a:ext cx="3733800" cy="3165045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800"/>
              <a:t>Training a Neural Network with Backpropagation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7825" y="4078423"/>
            <a:ext cx="3733800" cy="2058657"/>
          </a:xfrm>
        </p:spPr>
        <p:txBody>
          <a:bodyPr>
            <a:normAutofit/>
          </a:bodyPr>
          <a:lstStyle/>
          <a:p>
            <a:pPr algn="l"/>
            <a:r>
              <a:rPr dirty="0"/>
              <a:t>Using </a:t>
            </a:r>
            <a:r>
              <a:rPr lang="en-US" dirty="0" err="1"/>
              <a:t>pytorch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endParaRPr lang="en-US"/>
          </a:p>
        </p:txBody>
      </p:sp>
      <p:pic>
        <p:nvPicPr>
          <p:cNvPr id="16" name="Graphic 15" descr="Head with Gears">
            <a:extLst>
              <a:ext uri="{FF2B5EF4-FFF2-40B4-BE49-F238E27FC236}">
                <a16:creationId xmlns:a16="http://schemas.microsoft.com/office/drawing/2014/main" id="{20569CE2-E115-0DD8-3072-F2D6B3F93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8161" y="2937750"/>
            <a:ext cx="966789" cy="966789"/>
          </a:xfrm>
          <a:prstGeom prst="rect">
            <a:avLst/>
          </a:prstGeom>
        </p:spPr>
      </p:pic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210BA89A-FBA0-4AA2-9621-67E00958B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861" y="1392825"/>
            <a:ext cx="4058507" cy="40585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F13FCCF-0692-E9A3-7174-A6270980A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84528"/>
            <a:ext cx="8493031" cy="523220"/>
          </a:xfrm>
          <a:prstGeom prst="rect">
            <a:avLst/>
          </a:prstGeom>
          <a:solidFill>
            <a:srgbClr val="F0F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68B"/>
                </a:solidFill>
                <a:effectLst/>
                <a:latin typeface="Arial Unicode MS"/>
              </a:rPr>
              <a:t>`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rgbClr val="80868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model`, `</a:t>
            </a: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rgbClr val="80868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train_loader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rgbClr val="80868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`, `criterion`, and `optimizer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68B"/>
                </a:solidFill>
                <a:effectLst/>
                <a:latin typeface="Arial Unicode MS"/>
              </a:rPr>
              <a:t>`</a:t>
            </a:r>
            <a:r>
              <a:rPr kumimoji="0" lang="en-US" altLang="en-US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B228567-4793-365C-2A0B-2B586F9DB4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3042" y="1500546"/>
            <a:ext cx="2342308" cy="523220"/>
          </a:xfrm>
          <a:prstGeom prst="rect">
            <a:avLst/>
          </a:prstGeom>
          <a:solidFill>
            <a:srgbClr val="F0F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34E6"/>
                </a:solidFill>
                <a:effectLst/>
                <a:latin typeface="Arial Unicode MS"/>
              </a:rPr>
              <a:t>import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45908"/>
                </a:solidFill>
                <a:effectLst/>
                <a:latin typeface="Arial Unicode MS"/>
              </a:rPr>
              <a:t>torch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45908"/>
                </a:solidFill>
                <a:effectLst/>
                <a:latin typeface="Arial Unicode MS"/>
              </a:rPr>
              <a:t>optim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34E6"/>
                </a:solidFill>
                <a:effectLst/>
                <a:latin typeface="Arial Unicode MS"/>
              </a:rPr>
              <a:t>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optim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A0A0A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B092360-6B58-1D64-42D6-313E3401D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064192"/>
            <a:ext cx="4360489" cy="738664"/>
          </a:xfrm>
          <a:prstGeom prst="rect">
            <a:avLst/>
          </a:prstGeom>
          <a:solidFill>
            <a:srgbClr val="F0F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68B"/>
                </a:solidFill>
                <a:effectLst/>
                <a:latin typeface="Arial Unicode MS"/>
              </a:rPr>
              <a:t>model =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68B"/>
                </a:solidFill>
                <a:effectLst/>
                <a:latin typeface="Arial Unicode MS"/>
              </a:rPr>
              <a:t>SimpleNN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68B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68B"/>
                </a:solidFill>
                <a:effectLst/>
                <a:latin typeface="Arial Unicode MS"/>
              </a:rPr>
              <a:t>criterion =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68B"/>
                </a:solidFill>
                <a:effectLst/>
                <a:latin typeface="Arial Unicode MS"/>
              </a:rPr>
              <a:t>nn.CrossEntropyLoss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68B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68B"/>
                </a:solidFill>
                <a:effectLst/>
                <a:latin typeface="Arial Unicode MS"/>
              </a:rPr>
              <a:t>optimizer =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68B"/>
                </a:solidFill>
                <a:effectLst/>
                <a:latin typeface="Arial Unicode MS"/>
              </a:rPr>
              <a:t>optim.SGD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68B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68B"/>
                </a:solidFill>
                <a:effectLst/>
                <a:latin typeface="Arial Unicode MS"/>
              </a:rPr>
              <a:t>model.parameters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68B"/>
                </a:solidFill>
                <a:effectLst/>
                <a:latin typeface="Arial Unicode MS"/>
              </a:rPr>
              <a:t>(),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80868B"/>
                </a:solidFill>
                <a:effectLst/>
                <a:latin typeface="Arial Unicode MS"/>
              </a:rPr>
              <a:t>lr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68B"/>
                </a:solidFill>
                <a:effectLst/>
                <a:latin typeface="Arial Unicode MS"/>
              </a:rPr>
              <a:t>=0.01)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CB9370A-D399-E47E-EF00-C577772F4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27895"/>
            <a:ext cx="7661777" cy="2462213"/>
          </a:xfrm>
          <a:prstGeom prst="rect">
            <a:avLst/>
          </a:prstGeom>
          <a:solidFill>
            <a:srgbClr val="F0F2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34E6"/>
                </a:solidFill>
                <a:effectLst/>
                <a:latin typeface="Arial Unicode MS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45908"/>
                </a:solidFill>
                <a:effectLst/>
                <a:latin typeface="Arial Unicode MS"/>
              </a:rPr>
              <a:t>epoch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34E6"/>
                </a:solidFill>
                <a:effectLst/>
                <a:latin typeface="Arial Unicode MS"/>
              </a:rPr>
              <a:t>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 range(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45908"/>
                </a:solidFill>
                <a:effectLst/>
                <a:latin typeface="Arial Unicode MS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A0A0A"/>
                </a:solidFill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45908"/>
                </a:solidFill>
                <a:effectLst/>
                <a:latin typeface="Arial Unicode MS"/>
              </a:rPr>
              <a:t>running_loss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45908"/>
                </a:solidFill>
                <a:effectLst/>
                <a:latin typeface="Arial Unicode MS"/>
              </a:rPr>
              <a:t>0.0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34E6"/>
                </a:solidFill>
                <a:effectLst/>
                <a:latin typeface="Arial Unicode MS"/>
              </a:rPr>
              <a:t>for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B45908"/>
                </a:solidFill>
                <a:effectLst/>
                <a:latin typeface="Arial Unicode MS"/>
              </a:rPr>
              <a:t>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,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45908"/>
                </a:solidFill>
                <a:effectLst/>
                <a:latin typeface="Arial Unicode MS"/>
              </a:rPr>
              <a:t>inputs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45908"/>
                </a:solidFill>
                <a:effectLst/>
                <a:latin typeface="Arial Unicode MS"/>
              </a:rPr>
              <a:t>labels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)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9334E6"/>
                </a:solidFill>
                <a:effectLst/>
                <a:latin typeface="Arial Unicode MS"/>
              </a:rPr>
              <a:t>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 enumerate(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train_loader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68B"/>
                </a:solidFill>
                <a:effectLst/>
                <a:latin typeface="Arial Unicode MS"/>
              </a:rPr>
              <a:t>           # Zero the parameter gradients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optimizer.zero_grad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()  //because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PyTorch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 accumulate the gradients, it needs to be reset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0A0A0A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         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68B"/>
                </a:solidFill>
                <a:effectLst/>
                <a:latin typeface="Arial Unicode MS"/>
              </a:rPr>
              <a:t># Forward + backward + optimize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45908"/>
                </a:solidFill>
                <a:effectLst/>
                <a:latin typeface="Arial Unicode MS"/>
              </a:rPr>
              <a:t>          outputs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 = model(inputs)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A0A0A"/>
                </a:solidFill>
                <a:latin typeface="Arial Unicode MS"/>
              </a:rPr>
              <a:t>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B45908"/>
                </a:solidFill>
                <a:effectLst/>
                <a:latin typeface="Arial Unicode MS"/>
              </a:rPr>
              <a:t>loss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 = criterion(outputs, labels)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A0A0A"/>
                </a:solidFill>
                <a:latin typeface="Arial Unicode MS"/>
              </a:rPr>
              <a:t>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loss.backward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A0A0A"/>
                </a:solidFill>
                <a:latin typeface="Arial Unicode MS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optimizer.step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A0A0A"/>
                </a:solidFill>
                <a:effectLst/>
                <a:latin typeface="Arial Unicode MS"/>
              </a:rPr>
              <a:t>()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7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2002-D5CF-8C02-4CCB-E90B9E4E9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TensorFlow?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DE102A-650C-8A72-858A-C2E76184DA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7298" y="1943646"/>
            <a:ext cx="891904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open-source machine learning framework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developed by Google.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it’s used for: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(CNNs, RNNs, Transformers,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numerical computation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(tensor operations).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Known for being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high-performance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widely used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industry/production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2530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31FB-6033-48B3-96FC-910F3436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39492-F516-BCE5-615B-77D64FF08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000" b="1" dirty="0"/>
              <a:t>1. Tensors</a:t>
            </a:r>
          </a:p>
          <a:p>
            <a:r>
              <a:rPr lang="en-US" sz="2000" dirty="0"/>
              <a:t>Just like </a:t>
            </a:r>
            <a:r>
              <a:rPr lang="en-US" sz="2000" dirty="0" err="1"/>
              <a:t>PyTorch</a:t>
            </a:r>
            <a:r>
              <a:rPr lang="en-US" sz="2000" dirty="0"/>
              <a:t>: multidimensional arrays.</a:t>
            </a:r>
          </a:p>
          <a:p>
            <a:r>
              <a:rPr lang="en-US" sz="2000" dirty="0"/>
              <a:t>They can run on </a:t>
            </a:r>
            <a:r>
              <a:rPr lang="en-US" sz="2000" b="1" dirty="0"/>
              <a:t>CPU, GPU, or TPU (Google’s specialized chips)</a:t>
            </a:r>
            <a:r>
              <a:rPr lang="en-US" sz="2000" dirty="0"/>
              <a:t>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tf.constant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([[1, 2], [3, 4]])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x.device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# Shows where it lives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90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A72D-79FE-8CD1-C2FD-7B65755C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F4B1-408C-B069-73EC-A642246AB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2. Computation Graphs</a:t>
            </a:r>
          </a:p>
          <a:p>
            <a:r>
              <a:rPr lang="en-US" sz="2000" dirty="0"/>
              <a:t>TensorFlow uses </a:t>
            </a:r>
            <a:r>
              <a:rPr lang="en-US" sz="2000" b="1" dirty="0"/>
              <a:t>computation graphs</a:t>
            </a:r>
            <a:r>
              <a:rPr lang="en-US" sz="2000" dirty="0"/>
              <a:t> under the hood.</a:t>
            </a:r>
          </a:p>
          <a:p>
            <a:r>
              <a:rPr lang="en-US" sz="2000" dirty="0"/>
              <a:t>In </a:t>
            </a:r>
            <a:r>
              <a:rPr lang="en-US" sz="2000" b="1" dirty="0"/>
              <a:t>TF 1.x</a:t>
            </a:r>
            <a:r>
              <a:rPr lang="en-US" sz="2000" dirty="0"/>
              <a:t>, you had to define a graph first, then run it (static graph).</a:t>
            </a:r>
          </a:p>
          <a:p>
            <a:r>
              <a:rPr lang="en-US" sz="2000" dirty="0"/>
              <a:t>In </a:t>
            </a:r>
            <a:r>
              <a:rPr lang="en-US" sz="2000" b="1" dirty="0"/>
              <a:t>TF 2.x</a:t>
            </a:r>
            <a:r>
              <a:rPr lang="en-US" sz="2000" dirty="0"/>
              <a:t>, it’s </a:t>
            </a:r>
            <a:r>
              <a:rPr lang="en-US" sz="2000" b="1" dirty="0"/>
              <a:t>eager execution by default</a:t>
            </a:r>
            <a:r>
              <a:rPr lang="en-US" sz="2000" dirty="0"/>
              <a:t> (just like </a:t>
            </a:r>
            <a:r>
              <a:rPr lang="en-US" sz="2000" dirty="0" err="1"/>
              <a:t>PyTorch</a:t>
            </a:r>
            <a:r>
              <a:rPr lang="en-US" sz="2000" dirty="0"/>
              <a:t>) → easier &amp; more Pythonic.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315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4AA8-1AC4-D71C-9E7B-38EA7767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DB4C5F-0611-444C-1181-C98A70A76C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7081" y="1878372"/>
            <a:ext cx="8859187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3. Automatic Differentiation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Handled by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tf.GradientTape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tf.Variable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(2.0)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tf.GradientTape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as tape: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x**2 + 3*x + 1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dy_dx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tape.gradient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x)  # derivative = 2x + 3 → 7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dy_dx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618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F530-B6F5-B3F6-75B2-0C8283135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D9DA53-0E03-872C-57CF-A56252AFE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7377" y="1685541"/>
            <a:ext cx="911018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4. Neural Networks (with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tf.keras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TensorFlow has its own deep learning API called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Keras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(more below).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Example: a simple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feedforward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tensorflow.keras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layers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keras.Sequential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(5, activation="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=(10,)),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572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97F4-18D7-C741-92D9-B8B76266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A5E04E-C32C-414D-1EE4-2997320B94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595021"/>
            <a:ext cx="801224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5. Training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TensorFlow lets you train either with: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High-level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.fit()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(easy, like scikit-learn)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Or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custom training loop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GradientTape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+mj-lt"/>
            </a:endParaRPr>
          </a:p>
          <a:p>
            <a:pPr marL="5715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(optimizer="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loss="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5715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dummy data</a:t>
            </a:r>
          </a:p>
          <a:p>
            <a:pPr marL="5715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5715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(16, 10)</a:t>
            </a:r>
          </a:p>
          <a:p>
            <a:pPr marL="5715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(16, 1)</a:t>
            </a:r>
          </a:p>
          <a:p>
            <a:pPr marL="5715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715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(x, y, epochs=5)</a:t>
            </a:r>
          </a:p>
          <a:p>
            <a:pPr marL="5715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0057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8B7F-C8ED-323D-F0F0-8201B79C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TensorFlow?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8C47-2AFB-DDCB-D1AB-A2F04D1AC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Production-ready</a:t>
            </a:r>
            <a:r>
              <a:rPr lang="en-US" dirty="0"/>
              <a:t>: optimized for deployment (mobile, cloud, TPUs).</a:t>
            </a:r>
          </a:p>
          <a:p>
            <a:r>
              <a:rPr lang="en-US" b="1" dirty="0"/>
              <a:t>Integration with Google ecosystem</a:t>
            </a:r>
            <a:r>
              <a:rPr lang="en-US" dirty="0"/>
              <a:t> (e.g., TensorFlow Lite, TensorFlow Serving).</a:t>
            </a:r>
          </a:p>
          <a:p>
            <a:r>
              <a:rPr lang="en-US" dirty="0"/>
              <a:t>Hugely popular in </a:t>
            </a:r>
            <a:r>
              <a:rPr lang="en-US" b="1" dirty="0"/>
              <a:t>industry applications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8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3F332-9E8E-6F62-5F37-C0C41C89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Keras</a:t>
            </a:r>
            <a:r>
              <a:rPr lang="en-US" dirty="0"/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FB4339-70B5-3D52-D0D5-0DD930290A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4891" y="1435176"/>
            <a:ext cx="904613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Keras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high-level deep learning 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Originally developed independently, later merged with TensorFlow.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Today: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tf.keras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is the official TensorFlow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Keras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implementation.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Keras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user-friendly wrapper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on top of TensorFlow (and originally Theano, CNTK).</a:t>
            </a:r>
          </a:p>
        </p:txBody>
      </p:sp>
    </p:spTree>
    <p:extLst>
      <p:ext uri="{BB962C8B-B14F-4D97-AF65-F5344CB8AC3E}">
        <p14:creationId xmlns:p14="http://schemas.microsoft.com/office/powerpoint/2010/main" val="3498967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757-171C-CA1A-20E0-EB8DFF91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F1000-2806-6C0E-93B8-65A7BD88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1332564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1. Sequential API</a:t>
            </a:r>
          </a:p>
          <a:p>
            <a:r>
              <a:rPr lang="en-US" dirty="0"/>
              <a:t>The simplest way: stack layers in order.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tensorflow.keras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import layers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keras.Sequential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=(100,)),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(10, activation="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03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C6A42-B538-88B1-F6FA-0CA3C215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is </a:t>
            </a:r>
            <a:r>
              <a:rPr lang="en-US" b="1" dirty="0" err="1"/>
              <a:t>PyTorch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CB50-5859-C05B-1B20-F77278F64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PyTorch</a:t>
            </a:r>
            <a:r>
              <a:rPr lang="en-US" dirty="0"/>
              <a:t> is an </a:t>
            </a:r>
            <a:r>
              <a:rPr lang="en-US" b="1" dirty="0"/>
              <a:t>open-source machine learning framework</a:t>
            </a:r>
            <a:r>
              <a:rPr lang="en-US" dirty="0"/>
              <a:t> developed by Facebook’s AI Research lab.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mainly used for: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Deep learning</a:t>
            </a:r>
            <a:r>
              <a:rPr lang="en-US" dirty="0"/>
              <a:t> (neural networks for vision, NLP, speech, etc.)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Scientific computing</a:t>
            </a:r>
            <a:r>
              <a:rPr lang="en-US" dirty="0"/>
              <a:t> (tensor operations like NumPy, but faster with GPUs).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It’s known for being </a:t>
            </a:r>
            <a:r>
              <a:rPr lang="en-US" b="1" dirty="0"/>
              <a:t>easy to use, flexible, and Pythonic</a:t>
            </a:r>
            <a:r>
              <a:rPr lang="en-US" dirty="0"/>
              <a:t> compared to some older frameworks</a:t>
            </a:r>
          </a:p>
        </p:txBody>
      </p:sp>
    </p:spTree>
    <p:extLst>
      <p:ext uri="{BB962C8B-B14F-4D97-AF65-F5344CB8AC3E}">
        <p14:creationId xmlns:p14="http://schemas.microsoft.com/office/powerpoint/2010/main" val="2055221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DC3AE-99FB-2A3C-986B-4E3822C1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AA8652-E261-A644-045F-108451BED4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8571" y="1546646"/>
            <a:ext cx="818685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2. Functional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More flexible → supports complex architectures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                                                (like multiple inputs/outputs, skip connections).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inputs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keras.Input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(shape=(100,))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activation="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relu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")(inputs)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outputs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(10, activation="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softmax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")(x)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keras.Model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(inputs, outputs)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3716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3792-1F8A-56EC-404A-5AE86B94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970971-DF2D-21BE-3FF4-C5F2ED0127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4683" y="1711537"/>
            <a:ext cx="8494633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Compile &amp; Train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High-level interface, very simple: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(optimizer="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adam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loss="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categorical_crossentropy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metrics=["accuracy"])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epochs=10, 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=32,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validation_split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=0.2)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54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29AC-EDFE-8DA7-D7F7-1F668D8AC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C88AA-41CC-107F-DC79-8128786EC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4. Advantages</a:t>
            </a:r>
          </a:p>
          <a:p>
            <a:r>
              <a:rPr lang="en-US" b="1" dirty="0"/>
              <a:t>Very easy to use</a:t>
            </a:r>
            <a:r>
              <a:rPr lang="en-US" dirty="0"/>
              <a:t> (great for beginners).</a:t>
            </a:r>
          </a:p>
          <a:p>
            <a:r>
              <a:rPr lang="en-US" dirty="0"/>
              <a:t>Built on TensorFlow → still powerful.</a:t>
            </a:r>
          </a:p>
          <a:p>
            <a:r>
              <a:rPr lang="en-US" dirty="0"/>
              <a:t>Supports prototyping and large-scale training.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767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59E951-8C7D-1809-F603-35C4644B6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266098"/>
              </p:ext>
            </p:extLst>
          </p:nvPr>
        </p:nvGraphicFramePr>
        <p:xfrm>
          <a:off x="192582" y="89941"/>
          <a:ext cx="8758835" cy="6365632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298104">
                  <a:extLst>
                    <a:ext uri="{9D8B030D-6E8A-4147-A177-3AD203B41FA5}">
                      <a16:colId xmlns:a16="http://schemas.microsoft.com/office/drawing/2014/main" val="3744551182"/>
                    </a:ext>
                  </a:extLst>
                </a:gridCol>
                <a:gridCol w="2429114">
                  <a:extLst>
                    <a:ext uri="{9D8B030D-6E8A-4147-A177-3AD203B41FA5}">
                      <a16:colId xmlns:a16="http://schemas.microsoft.com/office/drawing/2014/main" val="971902961"/>
                    </a:ext>
                  </a:extLst>
                </a:gridCol>
                <a:gridCol w="2540816">
                  <a:extLst>
                    <a:ext uri="{9D8B030D-6E8A-4147-A177-3AD203B41FA5}">
                      <a16:colId xmlns:a16="http://schemas.microsoft.com/office/drawing/2014/main" val="3932945490"/>
                    </a:ext>
                  </a:extLst>
                </a:gridCol>
                <a:gridCol w="2490801">
                  <a:extLst>
                    <a:ext uri="{9D8B030D-6E8A-4147-A177-3AD203B41FA5}">
                      <a16:colId xmlns:a16="http://schemas.microsoft.com/office/drawing/2014/main" val="63887272"/>
                    </a:ext>
                  </a:extLst>
                </a:gridCol>
              </a:tblGrid>
              <a:tr h="27874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3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Feature / Aspect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444" marR="55444" marT="46712" marB="4671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3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PyTorch 🟠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444" marR="55444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3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TensorFlow 🔵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444" marR="55444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3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Keras 🟢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444" marR="55444" marT="46712" marB="4671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030721"/>
                  </a:ext>
                </a:extLst>
              </a:tr>
              <a:tr h="42819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US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Facebook (Meta)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Google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Initially independent → now part of TensorFlow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958074"/>
                  </a:ext>
                </a:extLst>
              </a:tr>
              <a:tr h="39830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Level</a:t>
                      </a:r>
                      <a:endParaRPr lang="en-US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Mid-level (you build training loops, but still friendly)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Low to mid-level (raw ops, GradientTape, or Keras API)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High-level API (abstraction on top of TensorFlow)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976752"/>
                  </a:ext>
                </a:extLst>
              </a:tr>
              <a:tr h="45808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Ease of Use</a:t>
                      </a:r>
                      <a:endParaRPr lang="en-US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Pythonic, intuitive, dynamic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Powerful but more verbose (TF 1.x was harder; TF 2.x improved)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Easiest (very beginner-friendly, plug-and-play)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865615"/>
                  </a:ext>
                </a:extLst>
              </a:tr>
              <a:tr h="39830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Execution Style</a:t>
                      </a:r>
                      <a:endParaRPr lang="en-US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Dynamic computation graph (define-by-run)</a:t>
                      </a:r>
                      <a:endParaRPr lang="en-US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Static graph (TF 1.x), Dynamic (TF 2.x)</a:t>
                      </a:r>
                      <a:endParaRPr lang="en-US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Uses TensorFlow’s backend (so inherits TF execution)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184056"/>
                  </a:ext>
                </a:extLst>
              </a:tr>
              <a:tr h="27874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Neural Network API</a:t>
                      </a:r>
                      <a:endParaRPr lang="en-US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torch.nn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tf.nn / tf.keras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keras.Sequential / Functional API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22292"/>
                  </a:ext>
                </a:extLst>
              </a:tr>
              <a:tr h="39830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Training</a:t>
                      </a:r>
                      <a:endParaRPr lang="en-US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Manual training loops (flexible), or Trainer from PyTorch Lightning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Either GradientTape loops (flexible) or .fit() (simple)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Mostly .compile() + .fit() (high-level)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004458"/>
                  </a:ext>
                </a:extLst>
              </a:tr>
              <a:tr h="42819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Automatic Differentiation</a:t>
                      </a:r>
                      <a:endParaRPr lang="en-US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autograd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tf.GradientTape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rial Unicode MS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Uses TensorFlow’s differentiation under the hood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213566"/>
                  </a:ext>
                </a:extLst>
              </a:tr>
              <a:tr h="39830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Deployment</a:t>
                      </a:r>
                      <a:endParaRPr lang="en-US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TorchServe, ONNX, limited mobile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TensorFlow Serving, TensorFlow Lite, TPU support (very strong in production)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Relies on TensorFlow deployment tools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645819"/>
                  </a:ext>
                </a:extLst>
              </a:tr>
              <a:tr h="42819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Ecosystem</a:t>
                      </a:r>
                      <a:endParaRPr lang="en-US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TorchVision, TorchText, TorchAudio, Hugging Face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TensorFlow Hub, TF Lite, TF Extended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Integrated with TensorFlow ecosystem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838347"/>
                  </a:ext>
                </a:extLst>
              </a:tr>
              <a:tr h="2638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Performance</a:t>
                      </a:r>
                      <a:endParaRPr lang="en-US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Great for research, prototyping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Optimized for production scale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 little overhead (since it’s a wrapper)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977368"/>
                  </a:ext>
                </a:extLst>
              </a:tr>
              <a:tr h="27874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Community Use</a:t>
                      </a:r>
                      <a:endParaRPr lang="en-US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Widely used in research &amp; academia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Widely used in industry &amp; production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Widely used for beginners &amp; prototyping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435616"/>
                  </a:ext>
                </a:extLst>
              </a:tr>
              <a:tr h="39830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Best For</a:t>
                      </a:r>
                      <a:endParaRPr lang="en-US" sz="1300" b="1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Flexibility, research, debugging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Deployment, scalability, Google Cloud integration</a:t>
                      </a:r>
                      <a:endParaRPr lang="en-US" sz="13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3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Simplicity, rapid prototyping</a:t>
                      </a:r>
                      <a:endParaRPr lang="en-US" sz="13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20" marR="620" marT="46712" marB="46712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173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882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3311-3840-BC87-A5DD-8818D3E0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43F07-C540-72F8-F76C-D4797C3F1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PyTorch</a:t>
            </a:r>
            <a:r>
              <a:rPr lang="en-US" dirty="0"/>
              <a:t> → favored in </a:t>
            </a:r>
            <a:r>
              <a:rPr lang="en-US" b="1" dirty="0"/>
              <a:t>research</a:t>
            </a:r>
            <a:r>
              <a:rPr lang="en-US" dirty="0"/>
              <a:t> (flexible, Pythonic).</a:t>
            </a:r>
          </a:p>
          <a:p>
            <a:r>
              <a:rPr lang="en-US" b="1" dirty="0"/>
              <a:t>TensorFlow</a:t>
            </a:r>
            <a:r>
              <a:rPr lang="en-US" dirty="0"/>
              <a:t> → favored in </a:t>
            </a:r>
            <a:r>
              <a:rPr lang="en-US" b="1" dirty="0"/>
              <a:t>production</a:t>
            </a:r>
            <a:r>
              <a:rPr lang="en-US" dirty="0"/>
              <a:t> (scalable, optimized for deployment).</a:t>
            </a:r>
          </a:p>
          <a:p>
            <a:r>
              <a:rPr lang="en-US" b="1" dirty="0" err="1"/>
              <a:t>Keras</a:t>
            </a:r>
            <a:r>
              <a:rPr lang="en-US" dirty="0"/>
              <a:t> → sits on top of TensorFlow as the </a:t>
            </a:r>
            <a:r>
              <a:rPr lang="en-US" b="1" dirty="0"/>
              <a:t>easiest way to build models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9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310B-0BE7-3FD8-9013-733DE24A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37B88-C690-D297-046A-5F9CC45F2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1. Tensors</a:t>
            </a:r>
          </a:p>
          <a:p>
            <a:pPr lvl="1"/>
            <a:r>
              <a:rPr lang="en-US" dirty="0"/>
              <a:t>The building blocks in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Think of them like </a:t>
            </a:r>
            <a:r>
              <a:rPr lang="en-US" b="1" dirty="0"/>
              <a:t>NumPy arrays</a:t>
            </a:r>
            <a:r>
              <a:rPr lang="en-US" dirty="0"/>
              <a:t>, but they can run on </a:t>
            </a:r>
            <a:r>
              <a:rPr lang="en-US" b="1" dirty="0"/>
              <a:t>GPUs</a:t>
            </a:r>
            <a:r>
              <a:rPr lang="en-US" dirty="0"/>
              <a:t> for speed.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torch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torch.tensor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([[1, 2], [3, 4]])  # 2x2 tensor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x.device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# Shows where it lives (CPU/GPU)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3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EEC0-E3ED-F26E-1A0E-3E01E02D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080E1D-C5DC-30DA-0AE4-8C3B7B27B2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4073" y="1573322"/>
            <a:ext cx="808412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Differentiation (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autograd</a:t>
            </a:r>
            <a:r>
              <a:rPr kumimoji="0" lang="en-US" altLang="en-US" sz="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 err="1">
                <a:latin typeface="Arial" panose="020B0604020202020204" pitchFamily="34" charset="0"/>
              </a:rPr>
              <a:t>PyTorch</a:t>
            </a:r>
            <a:r>
              <a:rPr lang="en-US" altLang="en-US" sz="1800" dirty="0">
                <a:latin typeface="Arial" panose="020B0604020202020204" pitchFamily="34" charset="0"/>
              </a:rPr>
              <a:t> can </a:t>
            </a:r>
            <a:r>
              <a:rPr lang="en-US" altLang="en-US" sz="1800" b="1" dirty="0">
                <a:latin typeface="Arial" panose="020B0604020202020204" pitchFamily="34" charset="0"/>
              </a:rPr>
              <a:t>automatically compute gradients</a:t>
            </a:r>
            <a:r>
              <a:rPr lang="en-US" altLang="en-US" sz="1800" dirty="0">
                <a:latin typeface="Arial" panose="020B0604020202020204" pitchFamily="34" charset="0"/>
              </a:rPr>
              <a:t> (derivatives) for optimization.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This is what powers neural network training</a:t>
            </a:r>
            <a:br>
              <a:rPr lang="en-US" altLang="en-US" sz="1800" dirty="0">
                <a:latin typeface="Arial" panose="020B0604020202020204" pitchFamily="34" charset="0"/>
              </a:rPr>
            </a:br>
            <a:br>
              <a:rPr lang="en-US" altLang="en-US" sz="1800" dirty="0">
                <a:latin typeface="Arial" panose="020B0604020202020204" pitchFamily="34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torch.tensor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(2.0,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requires_grad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 = x**2 + 3*x + 1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y.backward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 # computes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/dx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x.grad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# derivative = 2x + 3 →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7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77B3-E150-84C6-AD31-742751D2E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66B9CC-4CF7-28E3-79A5-783848CB39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2268" y="1140640"/>
            <a:ext cx="8544394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3. Neural Networks (</a:t>
            </a:r>
            <a:r>
              <a:rPr lang="en-US" altLang="en-US" sz="1800" b="1" dirty="0" err="1">
                <a:latin typeface="Arial" panose="020B0604020202020204" pitchFamily="34" charset="0"/>
              </a:rPr>
              <a:t>torch.nn</a:t>
            </a:r>
            <a:r>
              <a:rPr lang="en-US" altLang="en-US" sz="1800" b="1" dirty="0"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a module for building networks easily.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 Neural network is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subclassing </a:t>
            </a:r>
            <a:r>
              <a:rPr lang="en-US" altLang="en-US" sz="1800" dirty="0" err="1">
                <a:solidFill>
                  <a:srgbClr val="FF0000"/>
                </a:solidFill>
                <a:latin typeface="Arial Unicode MS"/>
              </a:rPr>
              <a:t>nn.Module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Layers are objects, and you connect them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nn.Module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_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init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to define layers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rgbClr val="FF0000"/>
                </a:solidFill>
              </a:rPr>
              <a:t>Forward to define data flows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Feedforward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torch.nn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SimpleNN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nn.Module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SimpleNN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self).__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self.fc1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(10, 5)  # input 10 → output 5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self.fc2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(5, 1)   # output 5 → 1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forward(self, x):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torch.relu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(self.fc1(x))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self.fc2(x)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10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E9F2A-F2AD-DA36-32F1-85E9664A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89" y="-115106"/>
            <a:ext cx="8229600" cy="1143000"/>
          </a:xfrm>
        </p:spPr>
        <p:txBody>
          <a:bodyPr/>
          <a:lstStyle/>
          <a:p>
            <a:r>
              <a:rPr lang="en-US" dirty="0"/>
              <a:t>Core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BB3A6-E4EF-4743-65D5-9AA6F1BE5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289" y="944380"/>
            <a:ext cx="8364511" cy="5838669"/>
          </a:xfrm>
        </p:spPr>
        <p:txBody>
          <a:bodyPr>
            <a:normAutofit fontScale="47500" lnSpcReduction="20000"/>
          </a:bodyPr>
          <a:lstStyle/>
          <a:p>
            <a:r>
              <a:rPr lang="en-US" sz="3300" b="1" dirty="0"/>
              <a:t>4. Training Loop</a:t>
            </a:r>
          </a:p>
          <a:p>
            <a:r>
              <a:rPr lang="en-US" sz="3300" dirty="0"/>
              <a:t>You train models with:</a:t>
            </a:r>
          </a:p>
          <a:p>
            <a:pPr lvl="1"/>
            <a:r>
              <a:rPr lang="en-US" sz="3300" b="1" dirty="0"/>
              <a:t>Data</a:t>
            </a:r>
            <a:r>
              <a:rPr lang="en-US" sz="3300" dirty="0"/>
              <a:t> (features &amp; labels)</a:t>
            </a:r>
          </a:p>
          <a:p>
            <a:pPr lvl="1"/>
            <a:r>
              <a:rPr lang="en-US" sz="3300" b="1" dirty="0"/>
              <a:t>Model</a:t>
            </a:r>
            <a:r>
              <a:rPr lang="en-US" sz="3300" dirty="0"/>
              <a:t> (neural network)</a:t>
            </a:r>
          </a:p>
          <a:p>
            <a:pPr lvl="1"/>
            <a:r>
              <a:rPr lang="en-US" sz="3300" b="1" dirty="0"/>
              <a:t>Loss function</a:t>
            </a:r>
            <a:r>
              <a:rPr lang="en-US" sz="3300" dirty="0"/>
              <a:t> (how wrong the model is)</a:t>
            </a:r>
          </a:p>
          <a:p>
            <a:pPr lvl="1"/>
            <a:r>
              <a:rPr lang="en-US" sz="3300" b="1" dirty="0"/>
              <a:t>Optimizer</a:t>
            </a:r>
            <a:r>
              <a:rPr lang="en-US" sz="3300" dirty="0"/>
              <a:t> (updates weights using gradients)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optimizer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torch.optim.SGD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model.parameters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=0.01)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loss_fn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nn.MSELoss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dummy data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torch.randn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(16, 10)   # 16 samples, each of size 10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torch.randn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(16, 1)    # target values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forward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 = model(x)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loss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loss_fn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(pred, y)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backward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optimizer.zero_grad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loss.backward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optimizer.step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4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A0CB-FDB7-3BC5-1A00-7813AB1F7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PyTorch</a:t>
            </a:r>
            <a:r>
              <a:rPr lang="en-US" dirty="0"/>
              <a:t> is Popular?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6F6988-296A-F071-B6D3-B32A694821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859339"/>
            <a:ext cx="794236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computation graph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(easy to debug, unlike TensorFlow 1.x).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GPU acceleration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 of the box.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Huge ecosystem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torchvision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(images)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torchaudio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(audio)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torchtext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(NLP)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 Unicode MS"/>
              </a:rPr>
              <a:t>Hugging Face Transformers (state-of-the-art NLP models built on </a:t>
            </a:r>
            <a:r>
              <a:rPr lang="en-US" altLang="en-US" sz="1800" dirty="0" err="1">
                <a:latin typeface="Arial Unicode MS"/>
              </a:rPr>
              <a:t>PyTorch</a:t>
            </a:r>
            <a:r>
              <a:rPr lang="en-US" altLang="en-US" sz="1800" dirty="0">
                <a:latin typeface="Arial Unicode MS"/>
              </a:rPr>
              <a:t>).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Widely used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and production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588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0F8B4-66CD-6837-CD0F-80E3AC5C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56" y="992094"/>
            <a:ext cx="2712684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PyTorch = </a:t>
            </a:r>
            <a:r>
              <a:rPr lang="en-US" sz="2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NumPy + GPU + Autograd + Neural Nets</a:t>
            </a:r>
            <a:r>
              <a:rPr lang="en-US" sz="2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→ a powerful framework for AI.</a:t>
            </a:r>
          </a:p>
        </p:txBody>
      </p:sp>
      <p:pic>
        <p:nvPicPr>
          <p:cNvPr id="6146" name="Picture 2" descr="Generated image">
            <a:extLst>
              <a:ext uri="{FF2B5EF4-FFF2-40B4-BE49-F238E27FC236}">
                <a16:creationId xmlns:a16="http://schemas.microsoft.com/office/drawing/2014/main" id="{4D7BE31B-0B79-BD98-947E-01656EC52D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0011" y="578738"/>
            <a:ext cx="3785091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871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1927F-31CA-FC82-5D3E-4E2A0F2C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e.g:Classify</a:t>
            </a:r>
            <a:r>
              <a:rPr lang="en-US" dirty="0"/>
              <a:t> handwritten digits from the MNIST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7114-7BF5-2EFD-39EA-7C94F496B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2" y="1600200"/>
            <a:ext cx="10372506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nnimport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torch.nn.functional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SimpleNN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def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__(self):   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super().__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  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self.flatten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nn.Flatten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self.fc1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(28 * 28, 128)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self.fc2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(128, 64) 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self.fc3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(64, 10)  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def forward(self, x):  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self.flatten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  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F.relu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(self.fc1(x))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F.relu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(self.fc2(x)) 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x = self.fc3(x)   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x</a:t>
            </a:r>
          </a:p>
        </p:txBody>
      </p:sp>
    </p:spTree>
    <p:extLst>
      <p:ext uri="{BB962C8B-B14F-4D97-AF65-F5344CB8AC3E}">
        <p14:creationId xmlns:p14="http://schemas.microsoft.com/office/powerpoint/2010/main" val="1596805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1904</Words>
  <Application>Microsoft Office PowerPoint</Application>
  <PresentationFormat>On-screen Show (4:3)</PresentationFormat>
  <Paragraphs>284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 Narrow</vt:lpstr>
      <vt:lpstr>Arial</vt:lpstr>
      <vt:lpstr>Arial Unicode MS</vt:lpstr>
      <vt:lpstr>Calibri</vt:lpstr>
      <vt:lpstr>Courier New</vt:lpstr>
      <vt:lpstr>Office Theme</vt:lpstr>
      <vt:lpstr>Training a Neural Network with Backpropagation</vt:lpstr>
      <vt:lpstr>What is PyTorch? </vt:lpstr>
      <vt:lpstr>Core Concepts</vt:lpstr>
      <vt:lpstr>Core Concepts</vt:lpstr>
      <vt:lpstr>Core Concepts</vt:lpstr>
      <vt:lpstr>Core Concepts</vt:lpstr>
      <vt:lpstr>Why PyTorch is Popular?</vt:lpstr>
      <vt:lpstr>PyTorch = NumPy + GPU + Autograd + Neural Nets → a powerful framework for AI.</vt:lpstr>
      <vt:lpstr>e.g:Classify handwritten digits from the MNIST dataset</vt:lpstr>
      <vt:lpstr>`model`, `train_loader`, `criterion`, and `optimizer` </vt:lpstr>
      <vt:lpstr>What is TensorFlow?</vt:lpstr>
      <vt:lpstr>Core Concepts</vt:lpstr>
      <vt:lpstr>Core Concepts</vt:lpstr>
      <vt:lpstr>Core Concepts</vt:lpstr>
      <vt:lpstr>Keras</vt:lpstr>
      <vt:lpstr>Backpropagation</vt:lpstr>
      <vt:lpstr>Why TensorFlow?</vt:lpstr>
      <vt:lpstr>What is Keras?</vt:lpstr>
      <vt:lpstr>Core Concepts</vt:lpstr>
      <vt:lpstr>Core Concepts</vt:lpstr>
      <vt:lpstr>Core Concepts</vt:lpstr>
      <vt:lpstr>Core Concepts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Dr. Nouhad Rizk</cp:lastModifiedBy>
  <cp:revision>18</cp:revision>
  <dcterms:created xsi:type="dcterms:W3CDTF">2013-01-27T09:14:16Z</dcterms:created>
  <dcterms:modified xsi:type="dcterms:W3CDTF">2025-08-31T21:09:11Z</dcterms:modified>
  <cp:category/>
</cp:coreProperties>
</file>