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6.xml" ContentType="application/vnd.openxmlformats-officedocument.presentationml.tags+xml"/>
  <Override PartName="/ppt/notesSlides/notesSlide18.xml" ContentType="application/vnd.openxmlformats-officedocument.presentationml.notesSlide+xml"/>
  <Override PartName="/ppt/tags/tag7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media/image92.jpg" ContentType="image/jpg"/>
  <Override PartName="/ppt/media/image93.jpg" ContentType="image/jpg"/>
  <Override PartName="/ppt/media/image94.jpg" ContentType="image/jpg"/>
  <Override PartName="/ppt/media/image95.jpg" ContentType="image/jpg"/>
  <Override PartName="/ppt/media/image138.jpg" ContentType="image/jpg"/>
  <Override PartName="/ppt/media/image144.jpg" ContentType="image/jpg"/>
  <Override PartName="/ppt/tags/tag8.xml" ContentType="application/vnd.openxmlformats-officedocument.presentationml.tags+xml"/>
  <Override PartName="/ppt/notesSlides/notesSlide33.xml" ContentType="application/vnd.openxmlformats-officedocument.presentationml.notesSlide+xml"/>
  <Override PartName="/ppt/tags/tag9.xml" ContentType="application/vnd.openxmlformats-officedocument.presentationml.tags+xml"/>
  <Override PartName="/ppt/notesSlides/notesSlide34.xml" ContentType="application/vnd.openxmlformats-officedocument.presentationml.notesSlide+xml"/>
  <Override PartName="/ppt/tags/tag10.xml" ContentType="application/vnd.openxmlformats-officedocument.presentationml.tags+xml"/>
  <Override PartName="/ppt/notesSlides/notesSlide35.xml" ContentType="application/vnd.openxmlformats-officedocument.presentationml.notesSlide+xml"/>
  <Override PartName="/ppt/tags/tag11.xml" ContentType="application/vnd.openxmlformats-officedocument.presentationml.tags+xml"/>
  <Override PartName="/ppt/notesSlides/notesSlide36.xml" ContentType="application/vnd.openxmlformats-officedocument.presentationml.notesSlide+xml"/>
  <Override PartName="/ppt/tags/tag12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ags/tag13.xml" ContentType="application/vnd.openxmlformats-officedocument.presentationml.tags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62"/>
  </p:notesMasterIdLst>
  <p:sldIdLst>
    <p:sldId id="417" r:id="rId2"/>
    <p:sldId id="323" r:id="rId3"/>
    <p:sldId id="426" r:id="rId4"/>
    <p:sldId id="427" r:id="rId5"/>
    <p:sldId id="428" r:id="rId6"/>
    <p:sldId id="279" r:id="rId7"/>
    <p:sldId id="429" r:id="rId8"/>
    <p:sldId id="430" r:id="rId9"/>
    <p:sldId id="559" r:id="rId10"/>
    <p:sldId id="560" r:id="rId11"/>
    <p:sldId id="561" r:id="rId12"/>
    <p:sldId id="562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2" r:id="rId22"/>
    <p:sldId id="573" r:id="rId23"/>
    <p:sldId id="574" r:id="rId24"/>
    <p:sldId id="575" r:id="rId25"/>
    <p:sldId id="576" r:id="rId26"/>
    <p:sldId id="577" r:id="rId27"/>
    <p:sldId id="578" r:id="rId28"/>
    <p:sldId id="579" r:id="rId29"/>
    <p:sldId id="338" r:id="rId30"/>
    <p:sldId id="339" r:id="rId31"/>
    <p:sldId id="340" r:id="rId32"/>
    <p:sldId id="341" r:id="rId33"/>
    <p:sldId id="330" r:id="rId34"/>
    <p:sldId id="345" r:id="rId35"/>
    <p:sldId id="587" r:id="rId36"/>
    <p:sldId id="588" r:id="rId37"/>
    <p:sldId id="620" r:id="rId38"/>
    <p:sldId id="621" r:id="rId39"/>
    <p:sldId id="622" r:id="rId40"/>
    <p:sldId id="623" r:id="rId41"/>
    <p:sldId id="624" r:id="rId42"/>
    <p:sldId id="625" r:id="rId43"/>
    <p:sldId id="626" r:id="rId44"/>
    <p:sldId id="627" r:id="rId45"/>
    <p:sldId id="628" r:id="rId46"/>
    <p:sldId id="629" r:id="rId47"/>
    <p:sldId id="630" r:id="rId48"/>
    <p:sldId id="631" r:id="rId49"/>
    <p:sldId id="632" r:id="rId50"/>
    <p:sldId id="633" r:id="rId51"/>
    <p:sldId id="634" r:id="rId52"/>
    <p:sldId id="635" r:id="rId53"/>
    <p:sldId id="636" r:id="rId54"/>
    <p:sldId id="525" r:id="rId55"/>
    <p:sldId id="538" r:id="rId56"/>
    <p:sldId id="526" r:id="rId57"/>
    <p:sldId id="528" r:id="rId58"/>
    <p:sldId id="527" r:id="rId59"/>
    <p:sldId id="529" r:id="rId60"/>
    <p:sldId id="337" r:id="rId61"/>
  </p:sldIdLst>
  <p:sldSz cx="10083800" cy="5670550"/>
  <p:notesSz cx="10083800" cy="5670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54" y="10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rael Trejo" userId="94abe8331a44785d" providerId="LiveId" clId="{CDAAEC02-9528-4D21-8428-3792191DB2B8}"/>
    <pc:docChg chg="undo redo custSel modSld">
      <pc:chgData name="Israel Trejo" userId="94abe8331a44785d" providerId="LiveId" clId="{CDAAEC02-9528-4D21-8428-3792191DB2B8}" dt="2025-09-07T18:40:13.249" v="9" actId="1076"/>
      <pc:docMkLst>
        <pc:docMk/>
      </pc:docMkLst>
      <pc:sldChg chg="addSp delSp modSp mod">
        <pc:chgData name="Israel Trejo" userId="94abe8331a44785d" providerId="LiveId" clId="{CDAAEC02-9528-4D21-8428-3792191DB2B8}" dt="2025-09-07T18:40:13.249" v="9" actId="1076"/>
        <pc:sldMkLst>
          <pc:docMk/>
          <pc:sldMk cId="3785062173" sldId="566"/>
        </pc:sldMkLst>
        <pc:spChg chg="mod">
          <ac:chgData name="Israel Trejo" userId="94abe8331a44785d" providerId="LiveId" clId="{CDAAEC02-9528-4D21-8428-3792191DB2B8}" dt="2025-09-07T18:40:13.249" v="9" actId="1076"/>
          <ac:spMkLst>
            <pc:docMk/>
            <pc:sldMk cId="3785062173" sldId="566"/>
            <ac:spMk id="6" creationId="{8FC8C91A-DEA4-440D-BB3B-43C28EA6068A}"/>
          </ac:spMkLst>
        </pc:spChg>
        <pc:picChg chg="mod">
          <ac:chgData name="Israel Trejo" userId="94abe8331a44785d" providerId="LiveId" clId="{CDAAEC02-9528-4D21-8428-3792191DB2B8}" dt="2025-09-07T18:39:36.653" v="6" actId="1076"/>
          <ac:picMkLst>
            <pc:docMk/>
            <pc:sldMk cId="3785062173" sldId="566"/>
            <ac:picMk id="3" creationId="{ED780B2F-43D6-4099-9121-18866D83992A}"/>
          </ac:picMkLst>
        </pc:picChg>
        <pc:cxnChg chg="add del mod">
          <ac:chgData name="Israel Trejo" userId="94abe8331a44785d" providerId="LiveId" clId="{CDAAEC02-9528-4D21-8428-3792191DB2B8}" dt="2025-09-07T18:39:45.062" v="8" actId="478"/>
          <ac:cxnSpMkLst>
            <pc:docMk/>
            <pc:sldMk cId="3785062173" sldId="566"/>
            <ac:cxnSpMk id="9" creationId="{83CA3730-F7BC-4566-9845-E9B8BEB81EB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8DA6D-BA35-47CD-BB0B-F04D34A1F301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709613"/>
            <a:ext cx="3400425" cy="1912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2728913"/>
            <a:ext cx="8067675" cy="2233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38638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538638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85266-2D54-415F-8771-9E663017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8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107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3100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5059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6547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403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8624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4597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947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703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645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502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331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305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Combat Power (CP)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1502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卡咪龜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468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008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single</a:t>
            </a:r>
            <a:r>
              <a:rPr lang="en-US" baseline="0" dirty="0"/>
              <a:t> point is the combination of (</a:t>
            </a:r>
            <a:r>
              <a:rPr lang="en-US" baseline="0" dirty="0" err="1"/>
              <a:t>b,w</a:t>
            </a:r>
            <a:r>
              <a:rPr lang="en-US" baseline="0" dirty="0"/>
              <a:t>). Eg: Red dot: (b=-180, w=-2).</a:t>
            </a:r>
            <a:endParaRPr lang="en-US" dirty="0"/>
          </a:p>
          <a:p>
            <a:endParaRPr lang="en-US" dirty="0"/>
          </a:p>
          <a:p>
            <a:r>
              <a:rPr lang="en-US" dirty="0"/>
              <a:t>Red</a:t>
            </a:r>
            <a:r>
              <a:rPr lang="en-US" baseline="0" dirty="0"/>
              <a:t> color means the loss function L(w, b) is with large value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Purple</a:t>
            </a:r>
            <a:r>
              <a:rPr lang="en-US" baseline="0" dirty="0"/>
              <a:t> means L(w, b) is with small value of loss function.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Try to find the cross (X) value, which is the smallest value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Vector field:</a:t>
            </a:r>
          </a:p>
          <a:p>
            <a:r>
              <a:rPr lang="en-US" dirty="0"/>
              <a:t>https://www.khanacademy.org/math/multivariable-calculus/thinking-about-multivariable-function/ways-to-represent-multivariable-functions/a/vector-fields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Contour maps</a:t>
            </a:r>
          </a:p>
          <a:p>
            <a:r>
              <a:rPr lang="en-US" dirty="0"/>
              <a:t>https://www.khanacademy.org/math/multivariable-calculus/thinking-about-multivariable-function/ways-to-represent-multivariable-functions/a/contour-maps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gradient</a:t>
            </a:r>
          </a:p>
          <a:p>
            <a:r>
              <a:rPr lang="en-US"/>
              <a:t>https://www.khanacademy.org/math/multivariable-calculus/multivariable-derivatives/partial-derivative-and-gradient-articles/a/the-gradient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0321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http://speech.ee.ntu.edu.tw/~tlkagk/courses/LA_2016/Lecture/orthogonal%20projection%20(v2).ecm.mp4/index.html</a:t>
            </a:r>
          </a:p>
          <a:p>
            <a:endParaRPr lang="en-US" altLang="zh-TW" dirty="0"/>
          </a:p>
          <a:p>
            <a:r>
              <a:rPr lang="en-US" altLang="zh-TW" dirty="0"/>
              <a:t>Two ways</a:t>
            </a:r>
            <a:r>
              <a:rPr lang="en-US" altLang="zh-TW" baseline="0" dirty="0"/>
              <a:t> to solve this problem: </a:t>
            </a:r>
          </a:p>
          <a:p>
            <a:pPr marL="228600" indent="-228600">
              <a:buAutoNum type="arabicParenR"/>
            </a:pPr>
            <a:r>
              <a:rPr lang="en-US" altLang="zh-TW" baseline="0" dirty="0"/>
              <a:t>Solve directly</a:t>
            </a:r>
          </a:p>
          <a:p>
            <a:pPr marL="228600" indent="-228600">
              <a:buAutoNum type="arabicParenR"/>
            </a:pPr>
            <a:r>
              <a:rPr lang="en-US" altLang="zh-TW" baseline="0" dirty="0"/>
              <a:t>Use gradient descent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8301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Minimize Loss…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2991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talk about operation here.</a:t>
            </a:r>
          </a:p>
          <a:p>
            <a:endParaRPr lang="en-US" dirty="0"/>
          </a:p>
          <a:p>
            <a:r>
              <a:rPr lang="en-US" dirty="0"/>
              <a:t>More</a:t>
            </a:r>
            <a:r>
              <a:rPr lang="en-US" baseline="0" dirty="0"/>
              <a:t> details later.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538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r>
              <a:rPr lang="en-US" altLang="zh-TW" dirty="0"/>
              <a:t>Regression:</a:t>
            </a:r>
            <a:r>
              <a:rPr lang="en-US" altLang="zh-TW" baseline="0" dirty="0"/>
              <a:t> No local minima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50489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Higher dimensions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759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2004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Don’t worry. In linear regression, the loss function L is convex. No local minima</a:t>
            </a:r>
            <a:endParaRPr lang="zh-TW" altLang="en-US" sz="2400" dirty="0"/>
          </a:p>
          <a:p>
            <a:endParaRPr lang="en-US" altLang="zh-TW" sz="2400" dirty="0"/>
          </a:p>
          <a:p>
            <a:r>
              <a:rPr lang="en-US" altLang="zh-TW" sz="2400" dirty="0"/>
              <a:t>Questions: image you are playing AOC</a:t>
            </a:r>
          </a:p>
          <a:p>
            <a:endParaRPr lang="en-US" altLang="zh-TW" sz="2400" dirty="0"/>
          </a:p>
          <a:p>
            <a:r>
              <a:rPr lang="en-US" altLang="zh-TW" sz="2400" dirty="0"/>
              <a:t>A network can have millions of parameters.</a:t>
            </a:r>
          </a:p>
          <a:p>
            <a:pPr lvl="1"/>
            <a:r>
              <a:rPr lang="en-US" altLang="zh-TW" dirty="0"/>
              <a:t>Backpropagation is the way to compute the gradients efficiently (not today)</a:t>
            </a:r>
          </a:p>
          <a:p>
            <a:pPr lvl="1"/>
            <a:r>
              <a:rPr lang="en-US" altLang="zh-TW" dirty="0"/>
              <a:t>Ref: http://speech.ee.ntu.edu.tw/~tlkagk/courses/MLDS_2015_2/Lecture/DNN%20backprop.ecm.mp4/index.html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58217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F(x)=2x</a:t>
            </a:r>
          </a:p>
          <a:p>
            <a:r>
              <a:rPr lang="en-US" dirty="0"/>
              <a:t>F(x+1) = 2x+2 =F(x)+2</a:t>
            </a:r>
          </a:p>
          <a:p>
            <a:endParaRPr lang="en-US" dirty="0"/>
          </a:p>
          <a:p>
            <a:r>
              <a:rPr lang="en-US" dirty="0"/>
              <a:t>F(x)=100x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F(x+1) = 100x+100 =F(x)+100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regulation term.</a:t>
            </a:r>
          </a:p>
          <a:p>
            <a:endParaRPr lang="en-US" dirty="0"/>
          </a:p>
          <a:p>
            <a:r>
              <a:rPr lang="en-US" dirty="0"/>
              <a:t>Regulation is to make smooth curve. With input</a:t>
            </a:r>
            <a:r>
              <a:rPr lang="en-US" baseline="0" dirty="0"/>
              <a:t> difference, some small changes in response. Not large changes in response. </a:t>
            </a:r>
          </a:p>
          <a:p>
            <a:endParaRPr lang="en-US" baseline="0" dirty="0"/>
          </a:p>
          <a:p>
            <a:r>
              <a:rPr lang="en-US" baseline="0" dirty="0"/>
              <a:t>Bias b = y-intercept. Will not affect the smoothness requirement.</a:t>
            </a:r>
            <a:endParaRPr lang="en-US" dirty="0"/>
          </a:p>
          <a:p>
            <a:endParaRPr lang="en-US" baseline="0" dirty="0"/>
          </a:p>
          <a:p>
            <a:r>
              <a:rPr lang="en-US" baseline="0" dirty="0"/>
              <a:t>Bias only shift up/down of the curve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2756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Lamda need to be trained.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AF5848-695C-4954-8FA3-37BB77D7C21E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9276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8772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1269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Ask what kind of classifier we get if we choose a different threshold, say y = 0.8.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29530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75248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33565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28124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7318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2646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15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4048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Shape 561"/>
          <p:cNvSpPr txBox="1">
            <a:spLocks noGrp="1"/>
          </p:cNvSpPr>
          <p:nvPr>
            <p:ph type="body" idx="1"/>
          </p:nvPr>
        </p:nvSpPr>
        <p:spPr>
          <a:xfrm>
            <a:off x="701041" y="4415790"/>
            <a:ext cx="5608319" cy="4183380"/>
          </a:xfrm>
          <a:prstGeom prst="rect">
            <a:avLst/>
          </a:prstGeom>
        </p:spPr>
        <p:txBody>
          <a:bodyPr lIns="93162" tIns="93162" rIns="93162" bIns="93162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5551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749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Point out that the mapping is many-to-one. There are other generative models for which the corresponding discriminative model is accurate.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3075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777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829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6551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F9DA-D544-4AE5-AE86-499652E01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028"/>
            <a:ext cx="7562850" cy="1974191"/>
          </a:xfrm>
          <a:prstGeom prst="rect">
            <a:avLst/>
          </a:prstGeo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3D6C9-D247-4063-8D2B-AEB523003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352"/>
            <a:ext cx="7562850" cy="13690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985"/>
            </a:lvl1pPr>
            <a:lvl2pPr marL="378059" indent="0" algn="ctr">
              <a:buNone/>
              <a:defRPr sz="1654"/>
            </a:lvl2pPr>
            <a:lvl3pPr marL="756117" indent="0" algn="ctr">
              <a:buNone/>
              <a:defRPr sz="1488"/>
            </a:lvl3pPr>
            <a:lvl4pPr marL="1134176" indent="0" algn="ctr">
              <a:buNone/>
              <a:defRPr sz="1323"/>
            </a:lvl4pPr>
            <a:lvl5pPr marL="1512235" indent="0" algn="ctr">
              <a:buNone/>
              <a:defRPr sz="1323"/>
            </a:lvl5pPr>
            <a:lvl6pPr marL="1890293" indent="0" algn="ctr">
              <a:buNone/>
              <a:defRPr sz="1323"/>
            </a:lvl6pPr>
            <a:lvl7pPr marL="2268352" indent="0" algn="ctr">
              <a:buNone/>
              <a:defRPr sz="1323"/>
            </a:lvl7pPr>
            <a:lvl8pPr marL="2646411" indent="0" algn="ctr">
              <a:buNone/>
              <a:defRPr sz="1323"/>
            </a:lvl8pPr>
            <a:lvl9pPr marL="3024469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023A3-3CC5-42AC-A5A0-A9EF34CB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8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6EB3-4CB4-42EE-BA12-413DC4CA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1" y="301905"/>
            <a:ext cx="8697278" cy="1096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2E597-37ED-491C-9AC6-FE25FA433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261" y="1509521"/>
            <a:ext cx="8697278" cy="35979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3D747-4472-4B75-9994-5D69784D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2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699AC-E01A-4929-9445-276F94EEC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6220" y="301904"/>
            <a:ext cx="2174319" cy="480552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F5439-6ED1-4203-BEE2-4AFDB71C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261" y="301904"/>
            <a:ext cx="6396911" cy="480552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5CF74-1DB8-4B55-BDE0-6CDA2882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14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43736" y="490626"/>
            <a:ext cx="9396328" cy="631384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43736" y="1270568"/>
            <a:ext cx="9396328" cy="3766476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504063" lvl="0" indent="-378047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008126" lvl="1" indent="-350044">
              <a:spcBef>
                <a:spcPts val="1764"/>
              </a:spcBef>
              <a:spcAft>
                <a:spcPts val="0"/>
              </a:spcAft>
              <a:buSzPts val="1400"/>
              <a:buChar char="○"/>
              <a:defRPr/>
            </a:lvl2pPr>
            <a:lvl3pPr marL="1512189" lvl="2" indent="-350044">
              <a:spcBef>
                <a:spcPts val="1764"/>
              </a:spcBef>
              <a:spcAft>
                <a:spcPts val="0"/>
              </a:spcAft>
              <a:buSzPts val="1400"/>
              <a:buChar char="■"/>
              <a:defRPr/>
            </a:lvl3pPr>
            <a:lvl4pPr marL="2016252" lvl="3" indent="-350044">
              <a:spcBef>
                <a:spcPts val="1764"/>
              </a:spcBef>
              <a:spcAft>
                <a:spcPts val="0"/>
              </a:spcAft>
              <a:buSzPts val="1400"/>
              <a:buChar char="●"/>
              <a:defRPr/>
            </a:lvl4pPr>
            <a:lvl5pPr marL="2520315" lvl="4" indent="-350044">
              <a:spcBef>
                <a:spcPts val="1764"/>
              </a:spcBef>
              <a:spcAft>
                <a:spcPts val="0"/>
              </a:spcAft>
              <a:buSzPts val="1400"/>
              <a:buChar char="○"/>
              <a:defRPr/>
            </a:lvl5pPr>
            <a:lvl6pPr marL="3024378" lvl="5" indent="-350044">
              <a:spcBef>
                <a:spcPts val="1764"/>
              </a:spcBef>
              <a:spcAft>
                <a:spcPts val="0"/>
              </a:spcAft>
              <a:buSzPts val="1400"/>
              <a:buChar char="■"/>
              <a:defRPr/>
            </a:lvl6pPr>
            <a:lvl7pPr marL="3528441" lvl="6" indent="-350044">
              <a:spcBef>
                <a:spcPts val="1764"/>
              </a:spcBef>
              <a:spcAft>
                <a:spcPts val="0"/>
              </a:spcAft>
              <a:buSzPts val="1400"/>
              <a:buChar char="●"/>
              <a:defRPr/>
            </a:lvl7pPr>
            <a:lvl8pPr marL="4032504" lvl="7" indent="-350044">
              <a:spcBef>
                <a:spcPts val="1764"/>
              </a:spcBef>
              <a:spcAft>
                <a:spcPts val="0"/>
              </a:spcAft>
              <a:buSzPts val="1400"/>
              <a:buChar char="○"/>
              <a:defRPr/>
            </a:lvl8pPr>
            <a:lvl9pPr marL="4536567" lvl="8" indent="-350044">
              <a:spcBef>
                <a:spcPts val="1764"/>
              </a:spcBef>
              <a:spcAft>
                <a:spcPts val="1764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9343238" y="5141053"/>
            <a:ext cx="605094" cy="433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5344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9F77-C56E-49A5-9748-7C52B6AE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1" y="301905"/>
            <a:ext cx="8697278" cy="10960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7523-2951-4793-9233-9143C1E43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261" y="1509521"/>
            <a:ext cx="8697278" cy="3597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D2773-D27C-4765-B0E8-2D408B26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84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698C-16A5-4884-BD84-1F07BB8C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09" y="1413700"/>
            <a:ext cx="8697278" cy="2358791"/>
          </a:xfrm>
          <a:prstGeom prst="rect">
            <a:avLst/>
          </a:prstGeo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E61F2-F6C6-4EC4-8168-F008402A1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009" y="3794807"/>
            <a:ext cx="8697278" cy="12404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805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11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17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23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2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3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41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4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A83EC-4419-4129-A10F-3DB8A143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68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1A5C-61A7-4517-8770-1DCCAF6E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285" y="196895"/>
            <a:ext cx="8697278" cy="10960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7721-920E-451D-8A5A-824217852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261" y="1509521"/>
            <a:ext cx="4285615" cy="3597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7AB5D-D468-4927-80AC-04CC77B4F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4924" y="1509521"/>
            <a:ext cx="4285615" cy="3597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D16D4-A4EE-48FA-B00A-6F0CF601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8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9566-4C43-42BC-9134-C4624C16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134" y="196895"/>
            <a:ext cx="8697278" cy="1096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AA08B-D1FE-4C42-A3A7-85391660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575" y="1390073"/>
            <a:ext cx="4265920" cy="6812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93804-F74C-44BD-8767-75C411DB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575" y="2071326"/>
            <a:ext cx="4265920" cy="30466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E2B3F-DE27-4AF0-9C77-83862E8A1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4924" y="1390073"/>
            <a:ext cx="4286928" cy="6812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03ED6-FA5C-42BE-AD02-725C1CA14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4924" y="2071326"/>
            <a:ext cx="4286928" cy="30466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F1231-C6EE-418B-95BC-A51AE425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97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146B-9C23-46CB-BF79-87BDF885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1" y="301905"/>
            <a:ext cx="8697278" cy="1096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2E703-9736-4BEE-855C-50F9BF02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261" y="5255760"/>
            <a:ext cx="2268855" cy="301904"/>
          </a:xfrm>
          <a:prstGeom prst="rect">
            <a:avLst/>
          </a:prstGeom>
        </p:spPr>
        <p:txBody>
          <a:bodyPr/>
          <a:lstStyle/>
          <a:p>
            <a:pPr defTabSz="756117"/>
            <a:fld id="{C9E90480-6D2B-4DC5-8F84-E5A1E18C92B8}" type="datetimeFigureOut">
              <a:rPr lang="en-US" sz="1488" smtClean="0">
                <a:solidFill>
                  <a:prstClr val="black"/>
                </a:solidFill>
              </a:rPr>
              <a:pPr defTabSz="756117"/>
              <a:t>9/7/2025</a:t>
            </a:fld>
            <a:endParaRPr lang="en-US" sz="1488">
              <a:solidFill>
                <a:prstClr val="black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03929-9BCA-4DA3-842C-5B3A2A75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0259" y="5255760"/>
            <a:ext cx="3403283" cy="301904"/>
          </a:xfrm>
          <a:prstGeom prst="rect">
            <a:avLst/>
          </a:prstGeom>
        </p:spPr>
        <p:txBody>
          <a:bodyPr/>
          <a:lstStyle/>
          <a:p>
            <a:pPr defTabSz="756117"/>
            <a:endParaRPr lang="en-US" sz="1488">
              <a:solidFill>
                <a:prstClr val="black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0AD8C-314A-44F0-80B1-F3ECD738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7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71024-34DA-4B13-BFC6-7E581576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88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0FDB-F273-4FDA-8843-71FE3133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75" y="378037"/>
            <a:ext cx="3252288" cy="1323128"/>
          </a:xfrm>
          <a:prstGeom prst="rect">
            <a:avLst/>
          </a:prstGeo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D8A2D-26E3-4111-9DE8-96C6A142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928" y="816455"/>
            <a:ext cx="5104924" cy="4029766"/>
          </a:xfrm>
          <a:prstGeom prst="rect">
            <a:avLst/>
          </a:prstGeo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FEA8F-DF81-4C1A-A7B2-021D68A66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575" y="1701165"/>
            <a:ext cx="3252288" cy="31516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734DF-22E0-4AB9-B1B1-BED86737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7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D5C9-6CC8-449F-A926-7F6BAA18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75" y="378037"/>
            <a:ext cx="3252288" cy="1323128"/>
          </a:xfrm>
          <a:prstGeom prst="rect">
            <a:avLst/>
          </a:prstGeo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56DC5-B21D-4C96-A945-A256E84C9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928" y="816455"/>
            <a:ext cx="5104924" cy="40297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6"/>
            </a:lvl1pPr>
            <a:lvl2pPr marL="378059" indent="0">
              <a:buNone/>
              <a:defRPr sz="2315"/>
            </a:lvl2pPr>
            <a:lvl3pPr marL="756117" indent="0">
              <a:buNone/>
              <a:defRPr sz="1985"/>
            </a:lvl3pPr>
            <a:lvl4pPr marL="1134176" indent="0">
              <a:buNone/>
              <a:defRPr sz="1654"/>
            </a:lvl4pPr>
            <a:lvl5pPr marL="1512235" indent="0">
              <a:buNone/>
              <a:defRPr sz="1654"/>
            </a:lvl5pPr>
            <a:lvl6pPr marL="1890293" indent="0">
              <a:buNone/>
              <a:defRPr sz="1654"/>
            </a:lvl6pPr>
            <a:lvl7pPr marL="2268352" indent="0">
              <a:buNone/>
              <a:defRPr sz="1654"/>
            </a:lvl7pPr>
            <a:lvl8pPr marL="2646411" indent="0">
              <a:buNone/>
              <a:defRPr sz="1654"/>
            </a:lvl8pPr>
            <a:lvl9pPr marL="3024469" indent="0">
              <a:buNone/>
              <a:defRPr sz="165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B7F75-9770-4AFB-834D-1C1F4854C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575" y="1701165"/>
            <a:ext cx="3252288" cy="31516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47443-A469-4D0A-977A-8F63F52F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2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B922-B92C-4BA4-BA65-EA3025B0B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65264" y="5171751"/>
            <a:ext cx="2268855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5D4FA-4801-4BDA-AFAF-7C5F82906C7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126012"/>
            <a:ext cx="9587488" cy="53476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568DA6-4B78-463E-8077-A701B45E7694}"/>
              </a:ext>
            </a:extLst>
          </p:cNvPr>
          <p:cNvSpPr/>
          <p:nvPr userDrawn="1"/>
        </p:nvSpPr>
        <p:spPr>
          <a:xfrm>
            <a:off x="7944932" y="5338776"/>
            <a:ext cx="1441668" cy="1653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561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D3598-85E1-4F91-A630-D7B2DD6761F7}"/>
              </a:ext>
            </a:extLst>
          </p:cNvPr>
          <p:cNvSpPr txBox="1"/>
          <p:nvPr userDrawn="1"/>
        </p:nvSpPr>
        <p:spPr>
          <a:xfrm flipH="1">
            <a:off x="7944932" y="5322702"/>
            <a:ext cx="2472631" cy="219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561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7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COSC 4337 Data Science II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43691-6277-72A9-A123-4633283B046C}"/>
              </a:ext>
            </a:extLst>
          </p:cNvPr>
          <p:cNvSpPr txBox="1"/>
          <p:nvPr userDrawn="1"/>
        </p:nvSpPr>
        <p:spPr>
          <a:xfrm>
            <a:off x="3746500" y="5338776"/>
            <a:ext cx="30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Data Science I Review</a:t>
            </a:r>
          </a:p>
        </p:txBody>
      </p:sp>
    </p:spTree>
    <p:extLst>
      <p:ext uri="{BB962C8B-B14F-4D97-AF65-F5344CB8AC3E}">
        <p14:creationId xmlns:p14="http://schemas.microsoft.com/office/powerpoint/2010/main" val="228664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80" r:id="rId12"/>
  </p:sldLayoutIdLst>
  <p:txStyles>
    <p:titleStyle>
      <a:lvl1pPr algn="l" defTabSz="756117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29" indent="-189029" algn="l" defTabSz="75611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88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147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205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264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323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381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440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499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59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117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176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235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293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352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411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469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5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17.jpg"/><Relationship Id="rId9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18.wmf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17.jpg"/><Relationship Id="rId15" Type="http://schemas.openxmlformats.org/officeDocument/2006/relationships/image" Target="../media/image24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2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55.png"/><Relationship Id="rId5" Type="http://schemas.openxmlformats.org/officeDocument/2006/relationships/image" Target="../media/image18.wmf"/><Relationship Id="rId10" Type="http://schemas.openxmlformats.org/officeDocument/2006/relationships/image" Target="../media/image5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hyperlink" Target="https://www.openintro.org/stat/data/?data=pokemon" TargetMode="External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3.png"/><Relationship Id="rId5" Type="http://schemas.openxmlformats.org/officeDocument/2006/relationships/image" Target="../media/image18.wmf"/><Relationship Id="rId10" Type="http://schemas.openxmlformats.org/officeDocument/2006/relationships/image" Target="../media/image72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5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18.wmf"/><Relationship Id="rId9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58.png"/><Relationship Id="rId5" Type="http://schemas.openxmlformats.org/officeDocument/2006/relationships/image" Target="../media/image49.wmf"/><Relationship Id="rId10" Type="http://schemas.openxmlformats.org/officeDocument/2006/relationships/image" Target="../media/image8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4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49.wmf"/><Relationship Id="rId10" Type="http://schemas.openxmlformats.org/officeDocument/2006/relationships/image" Target="../media/image8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9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10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4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18" Type="http://schemas.openxmlformats.org/officeDocument/2006/relationships/image" Target="../media/image135.png"/><Relationship Id="rId3" Type="http://schemas.openxmlformats.org/officeDocument/2006/relationships/image" Target="../media/image104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17" Type="http://schemas.openxmlformats.org/officeDocument/2006/relationships/image" Target="../media/image134.png"/><Relationship Id="rId2" Type="http://schemas.openxmlformats.org/officeDocument/2006/relationships/image" Target="../media/image95.jpg"/><Relationship Id="rId16" Type="http://schemas.openxmlformats.org/officeDocument/2006/relationships/image" Target="../media/image133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10" Type="http://schemas.openxmlformats.org/officeDocument/2006/relationships/image" Target="../media/image127.png"/><Relationship Id="rId19" Type="http://schemas.openxmlformats.org/officeDocument/2006/relationships/image" Target="../media/image136.png"/><Relationship Id="rId4" Type="http://schemas.openxmlformats.org/officeDocument/2006/relationships/image" Target="../media/image117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2" Type="http://schemas.openxmlformats.org/officeDocument/2006/relationships/image" Target="../media/image1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../media/image14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49.gif"/><Relationship Id="rId4" Type="http://schemas.openxmlformats.org/officeDocument/2006/relationships/image" Target="../media/image157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1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50.png"/><Relationship Id="rId5" Type="http://schemas.openxmlformats.org/officeDocument/2006/relationships/image" Target="../media/image149.gif"/><Relationship Id="rId4" Type="http://schemas.openxmlformats.org/officeDocument/2006/relationships/image" Target="../media/image15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50.png"/><Relationship Id="rId5" Type="http://schemas.openxmlformats.org/officeDocument/2006/relationships/image" Target="../media/image149.gif"/><Relationship Id="rId4" Type="http://schemas.openxmlformats.org/officeDocument/2006/relationships/image" Target="../media/image16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1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50.png"/><Relationship Id="rId5" Type="http://schemas.openxmlformats.org/officeDocument/2006/relationships/image" Target="../media/image149.gif"/><Relationship Id="rId4" Type="http://schemas.openxmlformats.org/officeDocument/2006/relationships/image" Target="../media/image16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6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6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5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92528" y="397366"/>
            <a:ext cx="157052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27"/>
              </a:lnSpc>
            </a:pPr>
            <a:r>
              <a:rPr sz="1021" spc="-7" dirty="0">
                <a:latin typeface="Arial"/>
                <a:cs typeface="Arial"/>
              </a:rPr>
              <a:t>Sr</a:t>
            </a:r>
            <a:r>
              <a:rPr sz="1021" dirty="0">
                <a:latin typeface="Arial"/>
                <a:cs typeface="Arial"/>
              </a:rPr>
              <a:t>i</a:t>
            </a:r>
            <a:endParaRPr sz="102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8224" y="361358"/>
            <a:ext cx="5937399" cy="824639"/>
          </a:xfrm>
          <a:custGeom>
            <a:avLst/>
            <a:gdLst/>
            <a:ahLst/>
            <a:cxnLst/>
            <a:rect l="l" t="t" r="r" b="b"/>
            <a:pathLst>
              <a:path w="8138159" h="1130300">
                <a:moveTo>
                  <a:pt x="8138160" y="0"/>
                </a:moveTo>
                <a:lnTo>
                  <a:pt x="0" y="0"/>
                </a:lnTo>
                <a:lnTo>
                  <a:pt x="0" y="1130300"/>
                </a:lnTo>
                <a:lnTo>
                  <a:pt x="8138160" y="1130300"/>
                </a:lnTo>
                <a:lnTo>
                  <a:pt x="81381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13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03500" y="209166"/>
            <a:ext cx="6859818" cy="1129022"/>
          </a:xfrm>
          <a:prstGeom prst="rect">
            <a:avLst/>
          </a:prstGeom>
        </p:spPr>
        <p:txBody>
          <a:bodyPr vert="horz" wrap="square" lIns="0" tIns="9266" rIns="0" bIns="0" rtlCol="0">
            <a:spAutoFit/>
          </a:bodyPr>
          <a:lstStyle/>
          <a:p>
            <a:pPr marL="9266">
              <a:lnSpc>
                <a:spcPct val="100000"/>
              </a:lnSpc>
              <a:spcBef>
                <a:spcPts val="73"/>
              </a:spcBef>
            </a:pPr>
            <a:r>
              <a:rPr lang="en-US" spc="-15" dirty="0"/>
              <a:t>DSI Review</a:t>
            </a:r>
            <a:br>
              <a:rPr lang="en-US" spc="-15" dirty="0"/>
            </a:br>
            <a:endParaRPr spc="-15" dirty="0"/>
          </a:p>
        </p:txBody>
      </p:sp>
      <p:sp>
        <p:nvSpPr>
          <p:cNvPr id="9" name="object 9"/>
          <p:cNvSpPr txBox="1"/>
          <p:nvPr/>
        </p:nvSpPr>
        <p:spPr>
          <a:xfrm>
            <a:off x="7844904" y="4893408"/>
            <a:ext cx="13713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798">
              <a:lnSpc>
                <a:spcPts val="1200"/>
              </a:lnSpc>
            </a:pPr>
            <a:fld id="{81D60167-4931-47E6-BA6A-407CBD079E47}" type="slidenum">
              <a:rPr sz="1021" dirty="0">
                <a:latin typeface="Arial"/>
                <a:cs typeface="Arial"/>
              </a:rPr>
              <a:pPr marL="27798">
                <a:lnSpc>
                  <a:spcPts val="1200"/>
                </a:lnSpc>
              </a:pPr>
              <a:t>1</a:t>
            </a:fld>
            <a:endParaRPr sz="102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37444" y="894213"/>
            <a:ext cx="9492921" cy="4461307"/>
          </a:xfrm>
          <a:prstGeom prst="rect">
            <a:avLst/>
          </a:prstGeom>
        </p:spPr>
        <p:txBody>
          <a:bodyPr spcFirstLastPara="1" wrap="square" lIns="100793" tIns="100793" rIns="100793" bIns="100793" anchor="t" anchorCtr="0">
            <a:noAutofit/>
          </a:bodyPr>
          <a:lstStyle/>
          <a:p>
            <a:pPr>
              <a:buNone/>
            </a:pPr>
            <a:r>
              <a:rPr lang="en-US" sz="1764" b="1" dirty="0"/>
              <a:t>Example:</a:t>
            </a:r>
          </a:p>
          <a:p>
            <a:pPr marL="315039" indent="-315039"/>
            <a:r>
              <a:rPr lang="en-US" sz="1764" dirty="0"/>
              <a:t>A Naïve Bayes model for images. </a:t>
            </a:r>
          </a:p>
          <a:p>
            <a:pPr marL="315039" indent="-315039"/>
            <a:r>
              <a:rPr lang="en-US" sz="1764" dirty="0"/>
              <a:t>The independence assumption is not realistic for images. </a:t>
            </a:r>
          </a:p>
          <a:p>
            <a:pPr>
              <a:buNone/>
            </a:pPr>
            <a:endParaRPr lang="en-US" sz="1764" dirty="0"/>
          </a:p>
          <a:p>
            <a:pPr>
              <a:buNone/>
            </a:pPr>
            <a:r>
              <a:rPr lang="en-US" sz="1764" dirty="0"/>
              <a:t>                                               Gives a very bad generator, and also a bad classifier. </a:t>
            </a:r>
          </a:p>
          <a:p>
            <a:pPr marL="315039" indent="-315039"/>
            <a:endParaRPr lang="en-US" sz="1764" dirty="0"/>
          </a:p>
          <a:p>
            <a:pPr marL="315039" indent="-315039"/>
            <a:r>
              <a:rPr lang="en-US" sz="1764" dirty="0"/>
              <a:t>                                          But efficient: size of the model is proportional to</a:t>
            </a:r>
            <a:br>
              <a:rPr lang="en-US" sz="1764" dirty="0"/>
            </a:br>
            <a:r>
              <a:rPr lang="en-US" sz="1764" dirty="0"/>
              <a:t>                                               number of pixels x number of classes (so its small)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spcBef>
                <a:spcPts val="1323"/>
              </a:spcBef>
              <a:buNone/>
            </a:pPr>
            <a:endParaRPr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10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1C4816-9444-40AA-B355-0B471991D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52" y="2415235"/>
            <a:ext cx="2410648" cy="2782770"/>
          </a:xfrm>
          <a:prstGeom prst="rect">
            <a:avLst/>
          </a:prstGeom>
        </p:spPr>
      </p:pic>
      <p:sp>
        <p:nvSpPr>
          <p:cNvPr id="8" name="Shape 133">
            <a:extLst>
              <a:ext uri="{FF2B5EF4-FFF2-40B4-BE49-F238E27FC236}">
                <a16:creationId xmlns:a16="http://schemas.microsoft.com/office/drawing/2014/main" id="{BF2DD7CB-CB3B-48B4-A8F9-9D82ABBBE046}"/>
              </a:ext>
            </a:extLst>
          </p:cNvPr>
          <p:cNvSpPr txBox="1">
            <a:spLocks/>
          </p:cNvSpPr>
          <p:nvPr/>
        </p:nvSpPr>
        <p:spPr>
          <a:xfrm>
            <a:off x="622300" y="0"/>
            <a:ext cx="9744945" cy="94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93" tIns="100793" rIns="100793" bIns="10079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n-US" sz="3528" dirty="0"/>
              <a:t>Generative vs. Discriminative Tradeoffs</a:t>
            </a:r>
          </a:p>
        </p:txBody>
      </p:sp>
    </p:spTree>
    <p:extLst>
      <p:ext uri="{BB962C8B-B14F-4D97-AF65-F5344CB8AC3E}">
        <p14:creationId xmlns:p14="http://schemas.microsoft.com/office/powerpoint/2010/main" val="115381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777"/>
    </mc:Choice>
    <mc:Fallback xmlns="">
      <p:transition spd="slow" advTm="11177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3" y="894213"/>
                <a:ext cx="4284416" cy="4461307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buNone/>
                </a:pPr>
                <a:r>
                  <a:rPr lang="en-US" sz="1764" b="1" dirty="0"/>
                  <a:t>Generative:</a:t>
                </a:r>
              </a:p>
              <a:p>
                <a:pPr marL="315039" indent="-315039"/>
                <a:r>
                  <a:rPr lang="en-US" sz="1764" dirty="0"/>
                  <a:t>Strong assumptions about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64" dirty="0"/>
                  <a:t>, especially re: independence.</a:t>
                </a:r>
              </a:p>
              <a:p>
                <a:pPr marL="315039" indent="-315039"/>
                <a:r>
                  <a:rPr lang="en-US" sz="1764" dirty="0"/>
                  <a:t>Insights into the physical process generating the data.</a:t>
                </a:r>
              </a:p>
              <a:p>
                <a:pPr marL="315039" indent="-315039"/>
                <a:r>
                  <a:rPr lang="en-US" sz="1764" dirty="0"/>
                  <a:t>Faster training.</a:t>
                </a:r>
              </a:p>
              <a:p>
                <a:pPr marL="315039" indent="-315039"/>
                <a:r>
                  <a:rPr lang="en-US" sz="1764" dirty="0"/>
                  <a:t>Better performance with sparse data.</a:t>
                </a:r>
              </a:p>
              <a:p>
                <a:pPr marL="315039" indent="-315039"/>
                <a:r>
                  <a:rPr lang="en-US" sz="1764" dirty="0"/>
                  <a:t>Biased if assumptions are violated, asymptotic accuracy may be poor.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3" y="894213"/>
                <a:ext cx="4284416" cy="4461307"/>
              </a:xfrm>
              <a:prstGeom prst="rect">
                <a:avLst/>
              </a:prstGeom>
              <a:blipFill>
                <a:blip r:embed="rId4"/>
                <a:stretch>
                  <a:fillRect l="-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11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34">
            <a:extLst>
              <a:ext uri="{FF2B5EF4-FFF2-40B4-BE49-F238E27FC236}">
                <a16:creationId xmlns:a16="http://schemas.microsoft.com/office/drawing/2014/main" id="{7A15CA63-9447-46EE-8B2F-AA1175B8CE76}"/>
              </a:ext>
            </a:extLst>
          </p:cNvPr>
          <p:cNvSpPr txBox="1">
            <a:spLocks/>
          </p:cNvSpPr>
          <p:nvPr/>
        </p:nvSpPr>
        <p:spPr>
          <a:xfrm>
            <a:off x="4705867" y="894213"/>
            <a:ext cx="5460530" cy="4461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93" tIns="100793" rIns="100793" bIns="10079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buFont typeface="Helvetica Neue"/>
              <a:buNone/>
            </a:pPr>
            <a:r>
              <a:rPr lang="en-US" sz="1764" b="1" dirty="0"/>
              <a:t>Discriminative:</a:t>
            </a:r>
          </a:p>
          <a:p>
            <a:pPr marL="315039" indent="-315039"/>
            <a:r>
              <a:rPr lang="en-US" sz="1764" dirty="0"/>
              <a:t>Weak assumptions about data and dependencies. </a:t>
            </a:r>
          </a:p>
          <a:p>
            <a:pPr marL="315039" indent="-315039"/>
            <a:r>
              <a:rPr lang="en-US" sz="1764" dirty="0"/>
              <a:t>Little or no insight into data generation.</a:t>
            </a:r>
          </a:p>
          <a:p>
            <a:pPr marL="315039" indent="-315039"/>
            <a:r>
              <a:rPr lang="en-US" sz="1764" dirty="0"/>
              <a:t>May require more training data for modest accuracy.</a:t>
            </a:r>
          </a:p>
          <a:p>
            <a:pPr marL="315039" indent="-315039"/>
            <a:r>
              <a:rPr lang="en-US" sz="1764" dirty="0"/>
              <a:t>Accuracy continues to improve.</a:t>
            </a:r>
          </a:p>
          <a:p>
            <a:pPr marL="315039" indent="-315039"/>
            <a:r>
              <a:rPr lang="en-US" sz="1764" dirty="0"/>
              <a:t>Fewer forms of bias. </a:t>
            </a:r>
          </a:p>
          <a:p>
            <a:pPr>
              <a:spcBef>
                <a:spcPts val="1323"/>
              </a:spcBef>
              <a:buNone/>
            </a:pPr>
            <a:endParaRPr lang="en-US" sz="1985" dirty="0"/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8DB763E0-0C9D-4038-AC49-B48613E45D22}"/>
              </a:ext>
            </a:extLst>
          </p:cNvPr>
          <p:cNvSpPr txBox="1">
            <a:spLocks/>
          </p:cNvSpPr>
          <p:nvPr/>
        </p:nvSpPr>
        <p:spPr>
          <a:xfrm>
            <a:off x="698500" y="106554"/>
            <a:ext cx="9744945" cy="94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93" tIns="100793" rIns="100793" bIns="10079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n-US" sz="3528" dirty="0"/>
              <a:t>Generative vs. Discriminative Tradeoffs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199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553"/>
    </mc:Choice>
    <mc:Fallback xmlns="">
      <p:transition spd="slow" advTm="1105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37444" y="735071"/>
            <a:ext cx="9492921" cy="4620448"/>
          </a:xfrm>
          <a:prstGeom prst="rect">
            <a:avLst/>
          </a:prstGeom>
        </p:spPr>
        <p:txBody>
          <a:bodyPr spcFirstLastPara="1" wrap="square" lIns="100793" tIns="100793" rIns="100793" bIns="100793" anchor="t" anchorCtr="0">
            <a:noAutofit/>
          </a:bodyPr>
          <a:lstStyle/>
          <a:p>
            <a:pPr>
              <a:buNone/>
            </a:pPr>
            <a:r>
              <a:rPr lang="en-US" sz="1764" b="1" dirty="0">
                <a:solidFill>
                  <a:srgbClr val="C00000"/>
                </a:solidFill>
              </a:rPr>
              <a:t>For a quantitative analysis, see:</a:t>
            </a:r>
          </a:p>
          <a:p>
            <a:pPr>
              <a:buNone/>
            </a:pPr>
            <a:r>
              <a:rPr lang="en-US" sz="1764" dirty="0"/>
              <a:t>Andrew Ng., Michael Jordan, “On Discriminative vs. Generative classifiers, a comparison of logistic regression and naïve </a:t>
            </a:r>
            <a:r>
              <a:rPr lang="en-US" sz="1764" dirty="0" err="1"/>
              <a:t>bayes</a:t>
            </a:r>
            <a:r>
              <a:rPr lang="en-US" sz="1764" dirty="0"/>
              <a:t>”, NIPS 2001.</a:t>
            </a:r>
          </a:p>
          <a:p>
            <a:pPr>
              <a:buNone/>
            </a:pPr>
            <a:endParaRPr lang="en-US" sz="1764" dirty="0"/>
          </a:p>
          <a:p>
            <a:pPr>
              <a:buNone/>
            </a:pPr>
            <a:r>
              <a:rPr lang="en-US" sz="1764" b="1" dirty="0">
                <a:solidFill>
                  <a:srgbClr val="C00000"/>
                </a:solidFill>
              </a:rPr>
              <a:t>Summary:</a:t>
            </a:r>
          </a:p>
          <a:p>
            <a:pPr marL="315039" indent="-315039"/>
            <a:r>
              <a:rPr lang="en-US" sz="1764" dirty="0"/>
              <a:t>The Naïve Bayes model has higher asymptotic error (error limit with unlimited training).</a:t>
            </a:r>
          </a:p>
          <a:p>
            <a:pPr marL="315039" indent="-315039"/>
            <a:r>
              <a:rPr lang="en-US" sz="1764" dirty="0"/>
              <a:t>The Naïve Bayes model approaches its asymptotic error much faster, i.e. logarithmic in the number of model parameters, while the logistic model is linear.</a:t>
            </a:r>
          </a:p>
          <a:p>
            <a:pPr marL="315039" indent="-315039"/>
            <a:endParaRPr lang="en-US" sz="1764" dirty="0"/>
          </a:p>
          <a:p>
            <a:pPr>
              <a:buNone/>
            </a:pPr>
            <a:endParaRPr lang="en-US" sz="1764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spcBef>
                <a:spcPts val="1323"/>
              </a:spcBef>
              <a:buNone/>
            </a:pPr>
            <a:endParaRPr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12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4B80D44D-A8F8-44AD-8E66-E0FC4D684F92}"/>
              </a:ext>
            </a:extLst>
          </p:cNvPr>
          <p:cNvSpPr txBox="1">
            <a:spLocks/>
          </p:cNvSpPr>
          <p:nvPr/>
        </p:nvSpPr>
        <p:spPr>
          <a:xfrm>
            <a:off x="774700" y="0"/>
            <a:ext cx="9744945" cy="94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93" tIns="100793" rIns="100793" bIns="10079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n-US" sz="3528" dirty="0"/>
              <a:t>Generative vs. Discriminative Tradeoffs</a:t>
            </a:r>
          </a:p>
        </p:txBody>
      </p:sp>
    </p:spTree>
    <p:extLst>
      <p:ext uri="{BB962C8B-B14F-4D97-AF65-F5344CB8AC3E}">
        <p14:creationId xmlns:p14="http://schemas.microsoft.com/office/powerpoint/2010/main" val="73401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10"/>
    </mc:Choice>
    <mc:Fallback xmlns="">
      <p:transition spd="slow" advTm="5481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37444" y="903088"/>
            <a:ext cx="9492921" cy="4452432"/>
          </a:xfrm>
          <a:prstGeom prst="rect">
            <a:avLst/>
          </a:prstGeom>
        </p:spPr>
        <p:txBody>
          <a:bodyPr spcFirstLastPara="1" wrap="square" lIns="100793" tIns="100793" rIns="100793" bIns="100793" anchor="t" anchorCtr="0">
            <a:noAutofit/>
          </a:bodyPr>
          <a:lstStyle/>
          <a:p>
            <a:pPr>
              <a:buNone/>
            </a:pPr>
            <a:r>
              <a:rPr lang="en-US" sz="1764" b="1" dirty="0">
                <a:solidFill>
                  <a:srgbClr val="C00000"/>
                </a:solidFill>
              </a:rPr>
              <a:t>Understanding the Data:</a:t>
            </a:r>
          </a:p>
          <a:p>
            <a:pPr marL="315039" indent="-315039"/>
            <a:r>
              <a:rPr lang="en-US" sz="1764" b="1" dirty="0">
                <a:solidFill>
                  <a:srgbClr val="0070C0"/>
                </a:solidFill>
              </a:rPr>
              <a:t>Generative models </a:t>
            </a:r>
            <a:r>
              <a:rPr lang="en-US" sz="1764" dirty="0"/>
              <a:t>are favored by many researchers as true “models” or “theories” of the dataset, i.e. they enlighten the physical processes that created the data. </a:t>
            </a:r>
          </a:p>
          <a:p>
            <a:pPr marL="315039" indent="-315039"/>
            <a:r>
              <a:rPr lang="en-US" sz="1764" dirty="0"/>
              <a:t>If a model has better accuracy than a baseline model, then it serves as evidence that the theory is right. </a:t>
            </a:r>
          </a:p>
          <a:p>
            <a:pPr>
              <a:buNone/>
            </a:pPr>
            <a:endParaRPr lang="en-US" sz="1764" dirty="0"/>
          </a:p>
          <a:p>
            <a:pPr>
              <a:buNone/>
            </a:pPr>
            <a:r>
              <a:rPr lang="en-US" sz="1764" b="1" dirty="0">
                <a:solidFill>
                  <a:srgbClr val="C00000"/>
                </a:solidFill>
              </a:rPr>
              <a:t>Fitting the Data:</a:t>
            </a:r>
          </a:p>
          <a:p>
            <a:pPr marL="315039" indent="-315039"/>
            <a:r>
              <a:rPr lang="en-US" sz="1764" dirty="0"/>
              <a:t>Few real-world datasets are well-explained by simple models. </a:t>
            </a:r>
          </a:p>
          <a:p>
            <a:pPr marL="315039" indent="-315039"/>
            <a:r>
              <a:rPr lang="en-US" sz="1764" dirty="0"/>
              <a:t>For every rule there are myriad adjustments and corrections, e.g. tax codes. </a:t>
            </a:r>
          </a:p>
          <a:p>
            <a:pPr marL="315039" indent="-315039"/>
            <a:r>
              <a:rPr lang="en-US" sz="1764" b="1" dirty="0">
                <a:solidFill>
                  <a:srgbClr val="0070C0"/>
                </a:solidFill>
              </a:rPr>
              <a:t>Discriminative models </a:t>
            </a:r>
            <a:r>
              <a:rPr lang="en-US" sz="1764" dirty="0"/>
              <a:t>make fewer assumptions, and can therefore typically model more complex dataset dependencies. </a:t>
            </a:r>
          </a:p>
          <a:p>
            <a:pPr marL="315039" indent="-315039"/>
            <a:endParaRPr lang="en-US" sz="1764" dirty="0"/>
          </a:p>
          <a:p>
            <a:pPr>
              <a:buNone/>
            </a:pPr>
            <a:endParaRPr lang="en-US" sz="1764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spcBef>
                <a:spcPts val="1323"/>
              </a:spcBef>
              <a:buNone/>
            </a:pPr>
            <a:endParaRPr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13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FAE23C5E-BCD6-40E4-B376-74E673BFAEE7}"/>
              </a:ext>
            </a:extLst>
          </p:cNvPr>
          <p:cNvSpPr txBox="1">
            <a:spLocks/>
          </p:cNvSpPr>
          <p:nvPr/>
        </p:nvSpPr>
        <p:spPr>
          <a:xfrm>
            <a:off x="774700" y="0"/>
            <a:ext cx="9744945" cy="94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93" tIns="100793" rIns="100793" bIns="10079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n-US" sz="3528" dirty="0"/>
              <a:t>Generative vs. Discriminative Tradeoffs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992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534"/>
    </mc:Choice>
    <mc:Fallback xmlns="">
      <p:transition spd="slow" advTm="975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927100" y="115429"/>
            <a:ext cx="9744945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dirty="0"/>
              <a:t>Prediction Functions</a:t>
            </a:r>
            <a:endParaRPr sz="44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903088"/>
                <a:ext cx="9492921" cy="4452432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buNone/>
                </a:pPr>
                <a:r>
                  <a:rPr lang="en-US" sz="1764" dirty="0"/>
                  <a:t>We can simplify the modeling task by making a strong assumption about the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sz="1764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64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764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764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764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64" dirty="0"/>
                  <a:t>, namely that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64" dirty="0"/>
                  <a:t>, i.e.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764" dirty="0"/>
                  <a:t> </a:t>
                </a:r>
                <a:r>
                  <a:rPr lang="en-US" sz="1764" b="1" i="1" dirty="0"/>
                  <a:t>takes a single value </a:t>
                </a:r>
                <a:r>
                  <a:rPr lang="en-US" sz="1764" dirty="0"/>
                  <a:t>given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764" dirty="0"/>
                  <a:t>.</a:t>
                </a:r>
              </a:p>
              <a:p>
                <a:pPr>
                  <a:buNone/>
                </a:pPr>
                <a:endParaRPr lang="en-US" sz="1764" b="1" dirty="0">
                  <a:solidFill>
                    <a:srgbClr val="C00000"/>
                  </a:solidFill>
                </a:endParaRPr>
              </a:p>
              <a:p>
                <a:pPr>
                  <a:buNone/>
                </a:pPr>
                <a:r>
                  <a:rPr lang="en-US" sz="1764" b="1" dirty="0">
                    <a:solidFill>
                      <a:srgbClr val="C00000"/>
                    </a:solidFill>
                  </a:rPr>
                  <a:t>Examples:</a:t>
                </a:r>
              </a:p>
              <a:p>
                <a:pPr marL="315039" indent="-315039"/>
                <a:r>
                  <a:rPr lang="en-US" sz="1764" dirty="0"/>
                  <a:t>Linear regression,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64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1764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64" dirty="0"/>
                  <a:t> is a linear function, and </a:t>
                </a:r>
                <a14:m>
                  <m:oMath xmlns:m="http://schemas.openxmlformats.org/officeDocument/2006/math">
                    <m:r>
                      <a:rPr lang="en-US" sz="1764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1764" dirty="0"/>
                  <a:t> is a real value. </a:t>
                </a:r>
              </a:p>
              <a:p>
                <a:pPr marL="315039" indent="-315039"/>
                <a:endParaRPr lang="en-US" sz="1764" dirty="0"/>
              </a:p>
              <a:p>
                <a:pPr marL="315039" indent="-315039"/>
                <a:r>
                  <a:rPr lang="en-US" sz="1764" dirty="0"/>
                  <a:t>Classifiers (SVM, random forest etc.),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764" dirty="0"/>
                  <a:t> is the predicted class of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764" dirty="0"/>
                  <a:t>, </a:t>
                </a:r>
                <a:br>
                  <a:rPr lang="en-US" sz="1764" dirty="0"/>
                </a:br>
                <a:r>
                  <a:rPr lang="en-US" sz="1764" dirty="0"/>
                  <a:t>and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sz="1764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sz="1764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764" dirty="0"/>
                  <a:t> is the class number. </a:t>
                </a:r>
              </a:p>
              <a:p>
                <a:pPr>
                  <a:buNone/>
                </a:pPr>
                <a:endParaRPr lang="en-US" sz="1764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903088"/>
                <a:ext cx="9492921" cy="4452432"/>
              </a:xfrm>
              <a:prstGeom prst="rect">
                <a:avLst/>
              </a:prstGeom>
              <a:blipFill>
                <a:blip r:embed="rId3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14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616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562"/>
    </mc:Choice>
    <mc:Fallback xmlns="">
      <p:transition spd="slow" advTm="18556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850900" y="7620"/>
            <a:ext cx="9744945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dirty="0"/>
              <a:t>Loss Functions</a:t>
            </a:r>
            <a:endParaRPr sz="44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903088"/>
                <a:ext cx="9492921" cy="4452432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 marL="315039" indent="-315039"/>
                <a:r>
                  <a:rPr lang="en-US" sz="1764" dirty="0"/>
                  <a:t>There may be no “true” target value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764" dirty="0"/>
                  <a:t> for an observation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544" dirty="0"/>
                  <a:t>, </a:t>
                </a:r>
                <a:r>
                  <a:rPr lang="en-US" sz="1764" dirty="0"/>
                  <a:t>i.e. there may be several different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764" dirty="0"/>
                  <a:t>’s for the same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764" dirty="0"/>
              </a:p>
              <a:p>
                <a:pPr marL="315039" indent="-315039"/>
                <a:r>
                  <a:rPr lang="en-US" sz="1764" dirty="0"/>
                  <a:t>There may also be noise or unmodeled effects in the dataset, so even if there is a single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764" dirty="0"/>
                  <a:t> for a given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764" dirty="0"/>
                  <a:t>, it may be impossible to predict it exactly. </a:t>
                </a:r>
              </a:p>
              <a:p>
                <a:pPr marL="315039" indent="-315039"/>
                <a:r>
                  <a:rPr lang="en-US" sz="1764" dirty="0"/>
                  <a:t>Instead we try to predict a value that is “close to” the observed target values. We use a loss function to measure closeness. </a:t>
                </a:r>
              </a:p>
              <a:p>
                <a:pPr>
                  <a:buNone/>
                </a:pPr>
                <a:endParaRPr lang="en-US" sz="1764" dirty="0"/>
              </a:p>
              <a:p>
                <a:pPr>
                  <a:buNone/>
                </a:pPr>
                <a:r>
                  <a:rPr lang="en-US" sz="1764" dirty="0"/>
                  <a:t>A </a:t>
                </a:r>
                <a:r>
                  <a:rPr lang="en-US" sz="1764" b="1" dirty="0"/>
                  <a:t>loss function </a:t>
                </a:r>
                <a:r>
                  <a:rPr lang="en-US" sz="1764" dirty="0"/>
                  <a:t>measures the difference between a target prediction and target data value.</a:t>
                </a:r>
              </a:p>
              <a:p>
                <a:pPr>
                  <a:buNone/>
                </a:pPr>
                <a:r>
                  <a:rPr lang="en-US" sz="1764" dirty="0"/>
                  <a:t>e.g. squared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764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764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764" i="1">
                        <a:latin typeface="Cambria Math" panose="02040503050406030204" pitchFamily="18" charset="0"/>
                      </a:rPr>
                      <m:t> = </m:t>
                    </m:r>
                    <m:sSup>
                      <m:sSup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76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764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764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1764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64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sz="1764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764" i="1">
                        <a:latin typeface="Cambria Math" panose="02040503050406030204" pitchFamily="18" charset="0"/>
                      </a:rPr>
                      <m:t> = 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sz="1764" dirty="0"/>
                  <a:t>is the prediction, </a:t>
                </a:r>
                <a14:m>
                  <m:oMath xmlns:m="http://schemas.openxmlformats.org/officeDocument/2006/math">
                    <m:r>
                      <a:rPr lang="en-US" sz="1764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764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764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sz="1764" dirty="0"/>
                  <a:t>is the data pair.</a:t>
                </a:r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903088"/>
                <a:ext cx="9492921" cy="4452432"/>
              </a:xfrm>
              <a:prstGeom prst="rect">
                <a:avLst/>
              </a:prstGeom>
              <a:blipFill>
                <a:blip r:embed="rId3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15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0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76"/>
    </mc:Choice>
    <mc:Fallback xmlns="">
      <p:transition spd="slow" advTm="7627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850900" y="44406"/>
            <a:ext cx="9744945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dirty="0"/>
              <a:t>Linear Regression</a:t>
            </a:r>
            <a:endParaRPr sz="44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903088"/>
                <a:ext cx="9492921" cy="4452432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buNone/>
                </a:pPr>
                <a:r>
                  <a:rPr lang="en-US" sz="1764" dirty="0"/>
                  <a:t>Simplest case,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1764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764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764" dirty="0"/>
                  <a:t> with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764" dirty="0"/>
                  <a:t> a real value, and real constants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764" dirty="0"/>
                  <a:t> and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764" dirty="0"/>
                  <a:t>.</a:t>
                </a:r>
              </a:p>
              <a:p>
                <a:pPr>
                  <a:buNone/>
                </a:pPr>
                <a:endParaRPr lang="en-US" sz="1764" dirty="0"/>
              </a:p>
              <a:p>
                <a:pPr>
                  <a:buNone/>
                </a:pPr>
                <a:r>
                  <a:rPr lang="en-US" sz="1764" dirty="0"/>
                  <a:t>The loss is the squared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764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764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764" i="1">
                        <a:latin typeface="Cambria Math" panose="02040503050406030204" pitchFamily="18" charset="0"/>
                      </a:rPr>
                      <m:t> = </m:t>
                    </m:r>
                    <m:sSup>
                      <m:sSup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764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764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764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1764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64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903088"/>
                <a:ext cx="9492921" cy="4452432"/>
              </a:xfrm>
              <a:prstGeom prst="rect">
                <a:avLst/>
              </a:prstGeom>
              <a:blipFill>
                <a:blip r:embed="rId3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16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780B2F-43D6-4099-9121-18866D839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680" y="2667259"/>
            <a:ext cx="3838158" cy="2541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A70B41-CF4C-4DB8-BA46-1C03F0E6A2DB}"/>
                  </a:ext>
                </a:extLst>
              </p:cNvPr>
              <p:cNvSpPr txBox="1"/>
              <p:nvPr/>
            </p:nvSpPr>
            <p:spPr>
              <a:xfrm>
                <a:off x="6638055" y="4869191"/>
                <a:ext cx="386324" cy="397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85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985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A70B41-CF4C-4DB8-BA46-1C03F0E6A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055" y="4869191"/>
                <a:ext cx="386324" cy="3978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3F582C-FFF1-4126-B821-D9652DA5BB75}"/>
                  </a:ext>
                </a:extLst>
              </p:cNvPr>
              <p:cNvSpPr txBox="1"/>
              <p:nvPr/>
            </p:nvSpPr>
            <p:spPr>
              <a:xfrm>
                <a:off x="3613761" y="2425900"/>
                <a:ext cx="389401" cy="397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85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985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3F582C-FFF1-4126-B821-D9652DA5B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761" y="2425900"/>
                <a:ext cx="389401" cy="397801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C8C91A-DEA4-440D-BB3B-43C28EA6068A}"/>
                  </a:ext>
                </a:extLst>
              </p:cNvPr>
              <p:cNvSpPr txBox="1"/>
              <p:nvPr/>
            </p:nvSpPr>
            <p:spPr>
              <a:xfrm>
                <a:off x="7010572" y="2494200"/>
                <a:ext cx="2797432" cy="1008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85" dirty="0"/>
                  <a:t>Data </a:t>
                </a:r>
                <a14:m>
                  <m:oMath xmlns:m="http://schemas.openxmlformats.org/officeDocument/2006/math">
                    <m:r>
                      <a:rPr lang="en-US" sz="1985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85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985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985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985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985" dirty="0"/>
                  <a:t> pairs are the</a:t>
                </a:r>
                <a:br>
                  <a:rPr lang="en-US" sz="1985" dirty="0"/>
                </a:br>
                <a:r>
                  <a:rPr lang="en-US" sz="1985" dirty="0"/>
                  <a:t>blue points.</a:t>
                </a:r>
                <a:br>
                  <a:rPr lang="en-US" sz="1985" dirty="0"/>
                </a:br>
                <a:r>
                  <a:rPr lang="en-US" sz="1985" dirty="0"/>
                  <a:t>The model is the red line.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C8C91A-DEA4-440D-BB3B-43C28EA60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572" y="2494200"/>
                <a:ext cx="2797432" cy="1008738"/>
              </a:xfrm>
              <a:prstGeom prst="rect">
                <a:avLst/>
              </a:prstGeom>
              <a:blipFill>
                <a:blip r:embed="rId7"/>
                <a:stretch>
                  <a:fillRect l="-2179" t="-2410" r="-871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0D3538-55AE-459F-AACD-4A0FE4F9D801}"/>
              </a:ext>
            </a:extLst>
          </p:cNvPr>
          <p:cNvCxnSpPr>
            <a:cxnSpLocks/>
          </p:cNvCxnSpPr>
          <p:nvPr/>
        </p:nvCxnSpPr>
        <p:spPr>
          <a:xfrm>
            <a:off x="6024795" y="3063897"/>
            <a:ext cx="0" cy="255625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C9913F-1ADA-40B8-BB38-820CE7735C9A}"/>
                  </a:ext>
                </a:extLst>
              </p:cNvPr>
              <p:cNvSpPr txBox="1"/>
              <p:nvPr/>
            </p:nvSpPr>
            <p:spPr>
              <a:xfrm>
                <a:off x="5884672" y="3263412"/>
                <a:ext cx="389401" cy="397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98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985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1985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C9913F-1ADA-40B8-BB38-820CE7735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672" y="3263412"/>
                <a:ext cx="389401" cy="397801"/>
              </a:xfrm>
              <a:prstGeom prst="rect">
                <a:avLst/>
              </a:prstGeom>
              <a:blipFill>
                <a:blip r:embed="rId8"/>
                <a:stretch>
                  <a:fillRect t="-4545" r="-20313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E64901-8346-4355-BF3B-CAE5B63DE80F}"/>
                  </a:ext>
                </a:extLst>
              </p:cNvPr>
              <p:cNvSpPr txBox="1"/>
              <p:nvPr/>
            </p:nvSpPr>
            <p:spPr>
              <a:xfrm>
                <a:off x="5838243" y="2695921"/>
                <a:ext cx="389401" cy="397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85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985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2E64901-8346-4355-BF3B-CAE5B63DE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243" y="2695921"/>
                <a:ext cx="389401" cy="397801"/>
              </a:xfrm>
              <a:prstGeom prst="rect">
                <a:avLst/>
              </a:prstGeom>
              <a:blipFill>
                <a:blip r:embed="rId9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06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69"/>
    </mc:Choice>
    <mc:Fallback xmlns="">
      <p:transition spd="slow" advTm="1836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079500" y="52588"/>
            <a:ext cx="9744945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dirty="0"/>
              <a:t>Linear Regression</a:t>
            </a:r>
            <a:endParaRPr sz="44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903088"/>
                <a:ext cx="9492921" cy="4452432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buNone/>
                </a:pPr>
                <a:r>
                  <a:rPr lang="en-US" sz="1764" dirty="0"/>
                  <a:t>The total loss across all points is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64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764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764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764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764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764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764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764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76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764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764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764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764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76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64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764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76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764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764" dirty="0"/>
              </a:p>
              <a:p>
                <a:pPr>
                  <a:buNone/>
                </a:pPr>
                <a:endParaRPr lang="en-US" sz="1764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64" i="1">
                          <a:latin typeface="Cambria Math" panose="02040503050406030204" pitchFamily="18" charset="0"/>
                        </a:rPr>
                        <m:t>= </m:t>
                      </m:r>
                      <m:nary>
                        <m:naryPr>
                          <m:chr m:val="∑"/>
                          <m:ctrlPr>
                            <a:rPr lang="en-US" sz="1764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764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764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764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764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764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64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en-US" sz="176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64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764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764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764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1764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764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64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764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764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764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We want the optimum values of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764" dirty="0"/>
                  <a:t> and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764" dirty="0"/>
                  <a:t>, and since the loss is differentiable, we set</a:t>
                </a:r>
              </a:p>
              <a:p>
                <a:pPr algn="ctr">
                  <a:spcBef>
                    <a:spcPts val="1323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    </a:t>
                </a:r>
                <a:r>
                  <a:rPr lang="en-US" sz="1764" dirty="0"/>
                  <a:t>and     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903088"/>
                <a:ext cx="9492921" cy="4452432"/>
              </a:xfrm>
              <a:prstGeom prst="rect">
                <a:avLst/>
              </a:prstGeom>
              <a:blipFill>
                <a:blip r:embed="rId3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17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8746FE1-4246-4C4C-9FAA-F7A587E437B8}"/>
              </a:ext>
            </a:extLst>
          </p:cNvPr>
          <p:cNvSpPr/>
          <p:nvPr/>
        </p:nvSpPr>
        <p:spPr>
          <a:xfrm>
            <a:off x="4831879" y="1533313"/>
            <a:ext cx="420041" cy="4200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169170-5EF0-441A-82D4-CFFA70267E7E}"/>
              </a:ext>
            </a:extLst>
          </p:cNvPr>
          <p:cNvSpPr/>
          <p:nvPr/>
        </p:nvSpPr>
        <p:spPr>
          <a:xfrm>
            <a:off x="4642548" y="2908865"/>
            <a:ext cx="903401" cy="4200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979DA-43EE-473C-8A56-2F08A69BDF0F}"/>
              </a:ext>
            </a:extLst>
          </p:cNvPr>
          <p:cNvCxnSpPr>
            <a:cxnSpLocks/>
            <a:stCxn id="2" idx="4"/>
            <a:endCxn id="10" idx="0"/>
          </p:cNvCxnSpPr>
          <p:nvPr/>
        </p:nvCxnSpPr>
        <p:spPr>
          <a:xfrm>
            <a:off x="5041900" y="1953354"/>
            <a:ext cx="52349" cy="95551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27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1"/>
    </mc:Choice>
    <mc:Fallback xmlns="">
      <p:transition spd="slow" advTm="36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927100" y="15875"/>
            <a:ext cx="9744945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dirty="0"/>
              <a:t>Linear Regression</a:t>
            </a:r>
            <a:endParaRPr sz="44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903088"/>
                <a:ext cx="9492921" cy="4452432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We want the loss-minimizing values of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764" dirty="0"/>
                  <a:t> and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764" dirty="0"/>
                  <a:t>, so we set</a:t>
                </a:r>
              </a:p>
              <a:p>
                <a:pPr algn="ctr"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dirty="0"/>
              </a:p>
              <a:p>
                <a:pPr algn="ctr"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𝑑𝑏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=0=2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Two </a:t>
                </a:r>
                <a:r>
                  <a:rPr lang="en-US" dirty="0"/>
                  <a:t>linear </a:t>
                </a:r>
                <a:r>
                  <a:rPr lang="en-US" sz="1764" dirty="0"/>
                  <a:t>equations in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764" dirty="0"/>
                  <a:t> and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764" dirty="0"/>
                  <a:t>, easily solved. 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The model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764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sz="1764" dirty="0"/>
                  <a:t>with these values is the unique minimum-loss model.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Aside: the least-squares loss is convex, making this work. </a:t>
                </a:r>
                <a:endParaRPr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903088"/>
                <a:ext cx="9492921" cy="4452432"/>
              </a:xfrm>
              <a:prstGeom prst="rect">
                <a:avLst/>
              </a:prstGeom>
              <a:blipFill>
                <a:blip r:embed="rId3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18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837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"/>
    </mc:Choice>
    <mc:Fallback xmlns="">
      <p:transition spd="slow" advTm="44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079500" y="15875"/>
            <a:ext cx="9744945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dirty="0"/>
              <a:t>Risk Minimization</a:t>
            </a:r>
            <a:endParaRPr sz="44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903088"/>
                <a:ext cx="9492921" cy="4452432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Wait a minute, what did we just do? 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We found constants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en-US" sz="1764" dirty="0"/>
                  <a:t>and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sz="1764" dirty="0"/>
                  <a:t>which minimize the squared loss on some data </a:t>
                </a:r>
                <a:r>
                  <a:rPr lang="en-US" sz="1764" b="1" i="1" dirty="0">
                    <a:solidFill>
                      <a:srgbClr val="0070C0"/>
                    </a:solidFill>
                  </a:rPr>
                  <a:t>we already have</a:t>
                </a:r>
                <a:r>
                  <a:rPr lang="en-US" sz="1764" dirty="0"/>
                  <a:t>.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But what we really want to do is predict the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  <a:r>
                  <a:rPr lang="en-US" sz="1764" dirty="0"/>
                  <a:t>values for points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764" dirty="0"/>
                  <a:t> </a:t>
                </a:r>
                <a:r>
                  <a:rPr lang="en-US" sz="1764" b="1" i="1" dirty="0">
                    <a:solidFill>
                      <a:srgbClr val="0070C0"/>
                    </a:solidFill>
                  </a:rPr>
                  <a:t>we haven’t seen yet</a:t>
                </a:r>
                <a:r>
                  <a:rPr lang="en-US" sz="1764" dirty="0"/>
                  <a:t>. i.e. we would like to minimize the expected loss on some new data:</a:t>
                </a:r>
              </a:p>
              <a:p>
                <a:pPr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𝔼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The expected loss is called </a:t>
                </a:r>
                <a:r>
                  <a:rPr lang="en-US" sz="1764" b="1" dirty="0">
                    <a:solidFill>
                      <a:srgbClr val="C00000"/>
                    </a:solidFill>
                  </a:rPr>
                  <a:t>risk</a:t>
                </a:r>
                <a:r>
                  <a:rPr lang="en-US" sz="1764" dirty="0"/>
                  <a:t>.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What we minimized was an averaged loss across a finite number of data points. This averaged loss is called</a:t>
                </a:r>
                <a:r>
                  <a:rPr lang="en-US" sz="1764" b="1" dirty="0"/>
                  <a:t> </a:t>
                </a:r>
                <a:r>
                  <a:rPr lang="en-US" sz="1764" b="1" dirty="0">
                    <a:solidFill>
                      <a:srgbClr val="C00000"/>
                    </a:solidFill>
                  </a:rPr>
                  <a:t>empirical risk</a:t>
                </a:r>
                <a:r>
                  <a:rPr lang="en-US" sz="1764" b="1" dirty="0"/>
                  <a:t>. 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Machine learning approximates risk-minimizing models with empirical-risk minimizing ones. </a:t>
                </a:r>
                <a:endParaRPr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903088"/>
                <a:ext cx="9492921" cy="4452432"/>
              </a:xfrm>
              <a:prstGeom prst="rect">
                <a:avLst/>
              </a:prstGeom>
              <a:blipFill>
                <a:blip r:embed="rId4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19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081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792"/>
    </mc:Choice>
    <mc:Fallback xmlns="">
      <p:transition spd="slow" advTm="1177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774700" y="0"/>
            <a:ext cx="9813612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410" dirty="0"/>
              <a:t>Machine Learning Background</a:t>
            </a:r>
            <a:endParaRPr sz="44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894213"/>
                <a:ext cx="9408913" cy="4171302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lnSpc>
                    <a:spcPct val="114000"/>
                  </a:lnSpc>
                  <a:spcBef>
                    <a:spcPts val="662"/>
                  </a:spcBef>
                  <a:buNone/>
                </a:pPr>
                <a:r>
                  <a:rPr lang="en-US" dirty="0"/>
                  <a:t>Start with a space of “observations”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/>
                  <a:t> and a space of “targets” or “labels”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lnSpc>
                    <a:spcPct val="114000"/>
                  </a:lnSpc>
                  <a:spcBef>
                    <a:spcPts val="662"/>
                  </a:spcBef>
                  <a:buNone/>
                </a:pPr>
                <a:r>
                  <a:rPr lang="en-US" dirty="0"/>
                  <a:t>We are interested in how the observations determine the targets.</a:t>
                </a:r>
              </a:p>
              <a:p>
                <a:pPr>
                  <a:lnSpc>
                    <a:spcPct val="114000"/>
                  </a:lnSpc>
                  <a:spcBef>
                    <a:spcPts val="662"/>
                  </a:spcBef>
                  <a:buNone/>
                </a:pPr>
                <a:endParaRPr lang="en-US" dirty="0"/>
              </a:p>
              <a:p>
                <a:pPr>
                  <a:lnSpc>
                    <a:spcPct val="114000"/>
                  </a:lnSpc>
                  <a:spcBef>
                    <a:spcPts val="662"/>
                  </a:spcBef>
                  <a:buNone/>
                </a:pPr>
                <a:r>
                  <a:rPr lang="en-US" b="1" dirty="0"/>
                  <a:t>Data: </a:t>
                </a:r>
                <a:r>
                  <a:rPr lang="en-US" dirty="0"/>
                  <a:t>many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14000"/>
                  </a:lnSpc>
                  <a:spcBef>
                    <a:spcPts val="662"/>
                  </a:spcBef>
                  <a:buNone/>
                </a:pPr>
                <a:r>
                  <a:rPr lang="en-US" b="1" dirty="0"/>
                  <a:t>Prediction: </a:t>
                </a:r>
                <a:r>
                  <a:rPr lang="en-US" dirty="0"/>
                  <a:t>given a new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predict the corresponding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14000"/>
                  </a:lnSpc>
                  <a:spcBef>
                    <a:spcPts val="662"/>
                  </a:spcBef>
                  <a:buNone/>
                </a:pPr>
                <a:r>
                  <a:rPr lang="en-US" dirty="0"/>
                  <a:t>Typically observations are “cheap” (raw data) while targets are “expensive” (may be generated by a human). Computer predictions therefore have economic value. </a:t>
                </a:r>
                <a:endParaRPr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894213"/>
                <a:ext cx="9408913" cy="4171302"/>
              </a:xfrm>
              <a:prstGeom prst="rect">
                <a:avLst/>
              </a:prstGeom>
              <a:blipFill>
                <a:blip r:embed="rId4"/>
                <a:stretch>
                  <a:fillRect l="-842" b="-5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2</a:t>
            </a:fld>
            <a:endParaRPr sz="1103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53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070"/>
    </mc:Choice>
    <mc:Fallback xmlns="">
      <p:transition spd="slow" advTm="710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079500" y="15875"/>
            <a:ext cx="9744945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dirty="0"/>
              <a:t>Risk Minimization</a:t>
            </a:r>
            <a:endParaRPr sz="4410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37444" y="903088"/>
            <a:ext cx="9492921" cy="4452432"/>
          </a:xfrm>
          <a:prstGeom prst="rect">
            <a:avLst/>
          </a:prstGeom>
        </p:spPr>
        <p:txBody>
          <a:bodyPr spcFirstLastPara="1" wrap="square" lIns="100793" tIns="100793" rIns="100793" bIns="100793" anchor="t" anchorCtr="0">
            <a:noAutofit/>
          </a:bodyPr>
          <a:lstStyle/>
          <a:p>
            <a:pPr>
              <a:spcBef>
                <a:spcPts val="1323"/>
              </a:spcBef>
              <a:buNone/>
            </a:pPr>
            <a:r>
              <a:rPr lang="en-US" sz="1764" dirty="0"/>
              <a:t>Generally minimizing empirical risk (loss on the data) instead of true risk works fine, but it can fail if:</a:t>
            </a:r>
          </a:p>
          <a:p>
            <a:pPr marL="315039" indent="-315039">
              <a:spcBef>
                <a:spcPts val="1323"/>
              </a:spcBef>
            </a:pPr>
            <a:r>
              <a:rPr lang="en-US" sz="1764" dirty="0"/>
              <a:t>The </a:t>
            </a:r>
            <a:r>
              <a:rPr lang="en-US" sz="1764" b="1" dirty="0">
                <a:solidFill>
                  <a:srgbClr val="C00000"/>
                </a:solidFill>
              </a:rPr>
              <a:t>data sample is biased</a:t>
            </a:r>
            <a:r>
              <a:rPr lang="en-US" sz="1764" dirty="0"/>
              <a:t>. e.g. you cant build a (good) classifier with observations of only one class.</a:t>
            </a:r>
          </a:p>
          <a:p>
            <a:pPr marL="315039" indent="-315039">
              <a:spcBef>
                <a:spcPts val="1323"/>
              </a:spcBef>
            </a:pPr>
            <a:r>
              <a:rPr lang="en-US" sz="1764" dirty="0"/>
              <a:t>There is </a:t>
            </a:r>
            <a:r>
              <a:rPr lang="en-US" sz="1764" b="1" dirty="0">
                <a:solidFill>
                  <a:srgbClr val="C00000"/>
                </a:solidFill>
              </a:rPr>
              <a:t>not enough data </a:t>
            </a:r>
            <a:r>
              <a:rPr lang="en-US" sz="1764" dirty="0"/>
              <a:t>to accurately estimate the parameters of the model. Depends on the complexity (number of parameters, variation in gradients, complexity of the loss function, generative vs. discriminative etc.).</a:t>
            </a:r>
            <a:endParaRPr sz="1764"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20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974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346"/>
    </mc:Choice>
    <mc:Fallback xmlns="">
      <p:transition spd="slow" advTm="593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Regression: Output a scalar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81334" y="1383768"/>
            <a:ext cx="7781006" cy="4376791"/>
          </a:xfrm>
        </p:spPr>
        <p:txBody>
          <a:bodyPr>
            <a:normAutofit/>
          </a:bodyPr>
          <a:lstStyle/>
          <a:p>
            <a:r>
              <a:rPr lang="en-US" altLang="zh-TW" sz="1985" dirty="0"/>
              <a:t>Stock Market Forecast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sz="1985" dirty="0"/>
              <a:t>Self-driving Car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sz="1985" dirty="0"/>
              <a:t>Product Recommendation (eg: Amazon)</a:t>
            </a:r>
            <a:endParaRPr lang="zh-TW" altLang="en-US" sz="198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3102938" y="2178424"/>
                <a:ext cx="2761397" cy="356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</m:e>
                      </m:d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938" y="2178424"/>
                <a:ext cx="2761397" cy="356251"/>
              </a:xfrm>
              <a:prstGeom prst="rect">
                <a:avLst/>
              </a:prstGeom>
              <a:blipFill>
                <a:blip r:embed="rId3"/>
                <a:stretch>
                  <a:fillRect l="-3091" r="-662" b="-3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866542" y="2027652"/>
            <a:ext cx="2592001" cy="703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985" dirty="0">
                <a:latin typeface="Arial" panose="020B0604020202020204" pitchFamily="34" charset="0"/>
              </a:rPr>
              <a:t>Dow Jones Industrial Average at tomorrow</a:t>
            </a:r>
            <a:endParaRPr lang="zh-TW" altLang="en-US" sz="1985" dirty="0"/>
          </a:p>
        </p:txBody>
      </p:sp>
      <p:pic>
        <p:nvPicPr>
          <p:cNvPr id="30722" name="Picture 2" descr="「股票走勢」的圖片搜尋結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092" y="1939464"/>
            <a:ext cx="1414588" cy="8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3102938" y="3534008"/>
                <a:ext cx="2761397" cy="356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</m:e>
                      </m:d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938" y="3534008"/>
                <a:ext cx="2761397" cy="356251"/>
              </a:xfrm>
              <a:prstGeom prst="rect">
                <a:avLst/>
              </a:prstGeom>
              <a:blipFill>
                <a:blip r:embed="rId5"/>
                <a:stretch>
                  <a:fillRect l="-3091" t="-1724" r="-662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648311" y="4669655"/>
                <a:ext cx="3681521" cy="356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                           </m:t>
                          </m:r>
                          <m:r>
                            <a:rPr lang="zh-TW" altLang="en-US" sz="2315" i="1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311" y="4669655"/>
                <a:ext cx="3681521" cy="356251"/>
              </a:xfrm>
              <a:prstGeom prst="rect">
                <a:avLst/>
              </a:prstGeom>
              <a:blipFill>
                <a:blip r:embed="rId6"/>
                <a:stretch>
                  <a:fillRect l="-2318" r="-497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24" name="Picture 4" descr="「self driving cars sensors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837" y="3256278"/>
            <a:ext cx="1255097" cy="95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5866542" y="3513316"/>
            <a:ext cx="2592001" cy="3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985" dirty="0">
                <a:latin typeface="Arial" panose="020B0604020202020204" pitchFamily="34" charset="0"/>
              </a:rPr>
              <a:t>Control wheel angle</a:t>
            </a:r>
            <a:endParaRPr lang="zh-TW" altLang="en-US" sz="1985" dirty="0"/>
          </a:p>
        </p:txBody>
      </p:sp>
      <p:sp>
        <p:nvSpPr>
          <p:cNvPr id="6" name="文字方塊 5"/>
          <p:cNvSpPr txBox="1"/>
          <p:nvPr/>
        </p:nvSpPr>
        <p:spPr>
          <a:xfrm>
            <a:off x="3160270" y="4678795"/>
            <a:ext cx="1182890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User</a:t>
            </a:r>
            <a:r>
              <a:rPr lang="zh-TW" altLang="en-US" sz="1985" dirty="0"/>
              <a:t> </a:t>
            </a:r>
            <a:r>
              <a:rPr lang="en-US" altLang="zh-TW" sz="1985" dirty="0"/>
              <a:t>A,</a:t>
            </a:r>
            <a:endParaRPr lang="zh-TW" altLang="en-US" sz="1985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4499235" y="4673706"/>
            <a:ext cx="1182890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Product</a:t>
            </a:r>
            <a:r>
              <a:rPr lang="zh-TW" altLang="en-US" sz="1985" dirty="0"/>
              <a:t> </a:t>
            </a:r>
            <a:r>
              <a:rPr lang="en-US" altLang="zh-TW" sz="1985" dirty="0"/>
              <a:t>B</a:t>
            </a:r>
            <a:endParaRPr lang="zh-TW" altLang="en-US" sz="1985" dirty="0"/>
          </a:p>
        </p:txBody>
      </p:sp>
      <p:sp>
        <p:nvSpPr>
          <p:cNvPr id="13" name="矩形 12"/>
          <p:cNvSpPr/>
          <p:nvPr/>
        </p:nvSpPr>
        <p:spPr>
          <a:xfrm>
            <a:off x="6309736" y="4656930"/>
            <a:ext cx="2237596" cy="397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985" dirty="0">
                <a:latin typeface="Arial" panose="020B0604020202020204" pitchFamily="34" charset="0"/>
              </a:rPr>
              <a:t>Possibility to buy</a:t>
            </a:r>
            <a:endParaRPr lang="zh-TW" altLang="en-US" sz="1985" dirty="0"/>
          </a:p>
        </p:txBody>
      </p:sp>
    </p:spTree>
    <p:extLst>
      <p:ext uri="{BB962C8B-B14F-4D97-AF65-F5344CB8AC3E}">
        <p14:creationId xmlns:p14="http://schemas.microsoft.com/office/powerpoint/2010/main" val="127185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  <p:bldP spid="6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Estimating the </a:t>
            </a:r>
            <a:r>
              <a:rPr lang="en-US" altLang="zh-TW" b="1" dirty="0">
                <a:solidFill>
                  <a:srgbClr val="C00000"/>
                </a:solidFill>
              </a:rPr>
              <a:t>Combat Power (CP) </a:t>
            </a:r>
            <a:r>
              <a:rPr lang="en-US" altLang="zh-TW" dirty="0"/>
              <a:t>of a </a:t>
            </a:r>
            <a:r>
              <a:rPr lang="en-US" altLang="zh-TW" dirty="0" err="1"/>
              <a:t>Pokemon</a:t>
            </a:r>
            <a:r>
              <a:rPr lang="en-US" altLang="zh-TW" dirty="0"/>
              <a:t> after evolution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945444" y="3615099"/>
                <a:ext cx="4273029" cy="356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                           </m:t>
                          </m:r>
                          <m:r>
                            <a:rPr lang="zh-TW" altLang="en-US" sz="2315" i="1"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zh-TW" altLang="en-US" sz="2315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44" y="3615099"/>
                <a:ext cx="4273029" cy="356251"/>
              </a:xfrm>
              <a:prstGeom prst="rect">
                <a:avLst/>
              </a:prstGeom>
              <a:blipFill>
                <a:blip r:embed="rId3"/>
                <a:stretch>
                  <a:fillRect l="-1854" r="-285" b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6341332" y="3398785"/>
            <a:ext cx="1463368" cy="80483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315" dirty="0"/>
              <a:t>CP after evolution</a:t>
            </a:r>
            <a:endParaRPr lang="zh-TW" altLang="en-US" sz="2315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0513" y="2301545"/>
            <a:ext cx="2686329" cy="29499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447858" y="4105713"/>
                <a:ext cx="235001" cy="35625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58" y="4105713"/>
                <a:ext cx="235001" cy="356251"/>
              </a:xfrm>
              <a:prstGeom prst="rect">
                <a:avLst/>
              </a:prstGeom>
              <a:blipFill>
                <a:blip r:embed="rId5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7849625" y="4149031"/>
                <a:ext cx="191574" cy="356251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625" y="4149031"/>
                <a:ext cx="191574" cy="356251"/>
              </a:xfrm>
              <a:prstGeom prst="rect">
                <a:avLst/>
              </a:prstGeom>
              <a:blipFill>
                <a:blip r:embed="rId6"/>
                <a:stretch>
                  <a:fillRect l="-48387" r="-4838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4241947" y="2311168"/>
                <a:ext cx="483337" cy="383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947" y="2311168"/>
                <a:ext cx="483337" cy="383695"/>
              </a:xfrm>
              <a:prstGeom prst="rect">
                <a:avLst/>
              </a:prstGeom>
              <a:blipFill>
                <a:blip r:embed="rId7"/>
                <a:stretch>
                  <a:fillRect l="-7595" r="-6329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4381224" y="4460387"/>
                <a:ext cx="508985" cy="3836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h𝑝</m:t>
                          </m:r>
                        </m:sub>
                      </m:sSub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224" y="4460387"/>
                <a:ext cx="508985" cy="383695"/>
              </a:xfrm>
              <a:prstGeom prst="rect">
                <a:avLst/>
              </a:prstGeom>
              <a:blipFill>
                <a:blip r:embed="rId8"/>
                <a:stretch>
                  <a:fillRect l="-7229" r="-10843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043676" y="5106793"/>
                <a:ext cx="418896" cy="356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676" y="5106793"/>
                <a:ext cx="418896" cy="356251"/>
              </a:xfrm>
              <a:prstGeom prst="rect">
                <a:avLst/>
              </a:prstGeom>
              <a:blipFill>
                <a:blip r:embed="rId9"/>
                <a:stretch>
                  <a:fillRect l="-8696" r="-1449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753463" y="5126446"/>
                <a:ext cx="375616" cy="356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463" y="5126446"/>
                <a:ext cx="375616" cy="356251"/>
              </a:xfrm>
              <a:prstGeom prst="rect">
                <a:avLst/>
              </a:prstGeom>
              <a:blipFill>
                <a:blip r:embed="rId10"/>
                <a:stretch>
                  <a:fillRect l="-9836" r="-8197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3608568" y="2301733"/>
            <a:ext cx="650993" cy="32184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14" name="矩形 13"/>
          <p:cNvSpPr/>
          <p:nvPr/>
        </p:nvSpPr>
        <p:spPr>
          <a:xfrm>
            <a:off x="3756840" y="4537254"/>
            <a:ext cx="601705" cy="22614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15" name="矩形 14"/>
          <p:cNvSpPr/>
          <p:nvPr/>
        </p:nvSpPr>
        <p:spPr>
          <a:xfrm>
            <a:off x="3958708" y="4881949"/>
            <a:ext cx="601705" cy="2975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16" name="矩形 15"/>
          <p:cNvSpPr/>
          <p:nvPr/>
        </p:nvSpPr>
        <p:spPr>
          <a:xfrm>
            <a:off x="4652824" y="4895081"/>
            <a:ext cx="601705" cy="2975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079716" y="4085095"/>
                <a:ext cx="344069" cy="356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16" y="4085095"/>
                <a:ext cx="344069" cy="356251"/>
              </a:xfrm>
              <a:prstGeom prst="rect">
                <a:avLst/>
              </a:prstGeom>
              <a:blipFill>
                <a:blip r:embed="rId11"/>
                <a:stretch>
                  <a:fillRect l="-10526" r="-1754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3505644" y="4192559"/>
            <a:ext cx="1054768" cy="24881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</p:spTree>
    <p:extLst>
      <p:ext uri="{BB962C8B-B14F-4D97-AF65-F5344CB8AC3E}">
        <p14:creationId xmlns:p14="http://schemas.microsoft.com/office/powerpoint/2010/main" val="154637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9" grpId="0" animBg="1"/>
      <p:bldP spid="10" grpId="0"/>
      <p:bldP spid="11" grpId="0"/>
      <p:bldP spid="12" grpId="0"/>
      <p:bldP spid="13" grpId="0"/>
      <p:bldP spid="7" grpId="0" animBg="1"/>
      <p:bldP spid="14" grpId="0" animBg="1"/>
      <p:bldP spid="15" grpId="0" animBg="1"/>
      <p:bldP spid="16" grpId="0" animBg="1"/>
      <p:bldP spid="17" grpId="0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1: Model</a:t>
            </a:r>
            <a:endParaRPr lang="zh-TW" altLang="en-US" dirty="0"/>
          </a:p>
        </p:txBody>
      </p:sp>
      <p:sp>
        <p:nvSpPr>
          <p:cNvPr id="4" name="圓柱 5"/>
          <p:cNvSpPr/>
          <p:nvPr/>
        </p:nvSpPr>
        <p:spPr>
          <a:xfrm>
            <a:off x="2161646" y="1682313"/>
            <a:ext cx="1352973" cy="90198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5" dirty="0"/>
              <a:t>A set of function</a:t>
            </a:r>
            <a:endParaRPr lang="zh-TW" altLang="en-US" sz="1985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3593872" y="2202423"/>
          <a:ext cx="917527" cy="38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520560" imgH="215640" progId="Equation.3">
                  <p:embed/>
                </p:oleObj>
              </mc:Choice>
              <mc:Fallback>
                <p:oleObj name="方程式" r:id="rId2" imgW="520560" imgH="2156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872" y="2202423"/>
                        <a:ext cx="917527" cy="38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593872" y="1759187"/>
            <a:ext cx="996484" cy="44858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315" dirty="0"/>
              <a:t>Model</a:t>
            </a:r>
            <a:endParaRPr lang="zh-TW" altLang="en-US" sz="2315" dirty="0"/>
          </a:p>
        </p:txBody>
      </p:sp>
      <p:grpSp>
        <p:nvGrpSpPr>
          <p:cNvPr id="10" name="群組 9"/>
          <p:cNvGrpSpPr/>
          <p:nvPr/>
        </p:nvGrpSpPr>
        <p:grpSpPr>
          <a:xfrm>
            <a:off x="2709602" y="2926194"/>
            <a:ext cx="4365479" cy="1405568"/>
            <a:chOff x="827126" y="3703931"/>
            <a:chExt cx="5279638" cy="16999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827126" y="4372124"/>
                  <a:ext cx="3339651" cy="4308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315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TW" sz="231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315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zh-TW" altLang="en-US" sz="2315" i="1">
                                <a:latin typeface="Cambria Math" panose="02040503050406030204" pitchFamily="18" charset="0"/>
                              </a:rPr>
                              <m:t>             </m:t>
                            </m:r>
                            <m:r>
                              <a:rPr lang="en-US" altLang="zh-TW" sz="2315" i="1">
                                <a:latin typeface="Cambria Math" panose="02040503050406030204" pitchFamily="18" charset="0"/>
                              </a:rPr>
                              <m:t>         </m:t>
                            </m:r>
                            <m:r>
                              <a:rPr lang="zh-TW" altLang="en-US" sz="2315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TW" sz="2315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d>
                        <m:r>
                          <a:rPr lang="en-US" altLang="zh-TW" sz="2315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2315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126" y="4372124"/>
                  <a:ext cx="3339651" cy="430852"/>
                </a:xfrm>
                <a:prstGeom prst="rect">
                  <a:avLst/>
                </a:prstGeom>
                <a:blipFill>
                  <a:blip r:embed="rId4"/>
                  <a:stretch>
                    <a:fillRect l="-3091" t="-1724" r="-662" b="-3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字方塊 7"/>
            <p:cNvSpPr txBox="1"/>
            <p:nvPr/>
          </p:nvSpPr>
          <p:spPr>
            <a:xfrm>
              <a:off x="4336957" y="4110514"/>
              <a:ext cx="1769807" cy="97337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315" dirty="0"/>
                <a:t>CP after evolution</a:t>
              </a:r>
              <a:endParaRPr lang="zh-TW" altLang="en-US" sz="2315" dirty="0"/>
            </a:p>
          </p:txBody>
        </p:sp>
        <p:pic>
          <p:nvPicPr>
            <p:cNvPr id="9" name="圖片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1317" y="3703931"/>
              <a:ext cx="1547996" cy="1699902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/>
        </p:nvSpPr>
        <p:spPr>
          <a:xfrm>
            <a:off x="1862407" y="4726546"/>
            <a:ext cx="1958512" cy="4485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315" dirty="0"/>
              <a:t>Linear model:</a:t>
            </a:r>
            <a:endParaRPr lang="zh-TW" altLang="en-US" sz="231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966662" y="1541401"/>
                <a:ext cx="3199160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985" dirty="0"/>
                  <a:t>f</a:t>
                </a:r>
                <a:r>
                  <a:rPr lang="en-US" altLang="zh-TW" sz="1985" baseline="-25000" dirty="0"/>
                  <a:t>1</a:t>
                </a:r>
                <a:r>
                  <a:rPr lang="en-US" altLang="zh-TW" sz="1985" dirty="0"/>
                  <a:t>: y = 10.0 + 9.0 </a:t>
                </a:r>
                <a14:m>
                  <m:oMath xmlns:m="http://schemas.openxmlformats.org/officeDocument/2006/math">
                    <m:r>
                      <a:rPr lang="en-US" altLang="zh-TW" sz="198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1985" dirty="0"/>
                  <a:t> </a:t>
                </a:r>
                <a:r>
                  <a:rPr lang="en-US" altLang="zh-TW" sz="1985" dirty="0" err="1"/>
                  <a:t>x</a:t>
                </a:r>
                <a:r>
                  <a:rPr lang="en-US" altLang="zh-TW" sz="1985" baseline="-25000" dirty="0" err="1"/>
                  <a:t>cp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662" y="1541401"/>
                <a:ext cx="3199160" cy="397801"/>
              </a:xfrm>
              <a:prstGeom prst="rect">
                <a:avLst/>
              </a:prstGeom>
              <a:blipFill>
                <a:blip r:embed="rId6"/>
                <a:stretch>
                  <a:fillRect l="-1905" t="-6154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967432" y="1923634"/>
                <a:ext cx="2998701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985" dirty="0"/>
                  <a:t>f</a:t>
                </a:r>
                <a:r>
                  <a:rPr lang="en-US" altLang="zh-TW" sz="1985" baseline="-25000" dirty="0"/>
                  <a:t>2</a:t>
                </a:r>
                <a:r>
                  <a:rPr lang="en-US" altLang="zh-TW" sz="1985" dirty="0"/>
                  <a:t>: y = 9.8 + 9.2 </a:t>
                </a:r>
                <a14:m>
                  <m:oMath xmlns:m="http://schemas.openxmlformats.org/officeDocument/2006/math">
                    <m:r>
                      <a:rPr lang="en-US" altLang="zh-TW" sz="198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1985" dirty="0"/>
                  <a:t> </a:t>
                </a:r>
                <a:r>
                  <a:rPr lang="en-US" altLang="zh-TW" sz="1985" dirty="0" err="1"/>
                  <a:t>x</a:t>
                </a:r>
                <a:r>
                  <a:rPr lang="en-US" altLang="zh-TW" sz="1985" baseline="-25000" dirty="0" err="1"/>
                  <a:t>cp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432" y="1923634"/>
                <a:ext cx="2998701" cy="397801"/>
              </a:xfrm>
              <a:prstGeom prst="rect">
                <a:avLst/>
              </a:prstGeom>
              <a:blipFill>
                <a:blip r:embed="rId7"/>
                <a:stretch>
                  <a:fillRect l="-2033" t="-7692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978856" y="2296215"/>
                <a:ext cx="2998701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985" dirty="0"/>
                  <a:t>f</a:t>
                </a:r>
                <a:r>
                  <a:rPr lang="en-US" altLang="zh-TW" sz="1985" baseline="-25000" dirty="0"/>
                  <a:t>3</a:t>
                </a:r>
                <a:r>
                  <a:rPr lang="en-US" altLang="zh-TW" sz="1985" dirty="0"/>
                  <a:t>: y = - 0.8 - 1.2 </a:t>
                </a:r>
                <a14:m>
                  <m:oMath xmlns:m="http://schemas.openxmlformats.org/officeDocument/2006/math">
                    <m:r>
                      <a:rPr lang="en-US" altLang="zh-TW" sz="198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1985" dirty="0"/>
                  <a:t> </a:t>
                </a:r>
                <a:r>
                  <a:rPr lang="en-US" altLang="zh-TW" sz="1985" dirty="0" err="1"/>
                  <a:t>x</a:t>
                </a:r>
                <a:r>
                  <a:rPr lang="en-US" altLang="zh-TW" sz="1985" baseline="-25000" dirty="0" err="1"/>
                  <a:t>cp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856" y="2296215"/>
                <a:ext cx="2998701" cy="397801"/>
              </a:xfrm>
              <a:prstGeom prst="rect">
                <a:avLst/>
              </a:prstGeom>
              <a:blipFill>
                <a:blip r:embed="rId8"/>
                <a:stretch>
                  <a:fillRect l="-2033" t="-7692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/>
          <p:cNvSpPr txBox="1"/>
          <p:nvPr/>
        </p:nvSpPr>
        <p:spPr>
          <a:xfrm>
            <a:off x="6450207" y="2623574"/>
            <a:ext cx="2284581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85" dirty="0"/>
              <a:t>…… infinite function</a:t>
            </a:r>
            <a:endParaRPr lang="zh-TW" altLang="en-US" sz="198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938413" y="4549090"/>
                <a:ext cx="2209643" cy="862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31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1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31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31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315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231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413" y="4549090"/>
                <a:ext cx="2209643" cy="8626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366093" y="4349386"/>
                <a:ext cx="2368696" cy="305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985" dirty="0"/>
                  <a:t>: </a:t>
                </a:r>
                <a14:m>
                  <m:oMath xmlns:m="http://schemas.openxmlformats.org/officeDocument/2006/math">
                    <m:r>
                      <a:rPr lang="en-US" altLang="zh-TW" sz="1985" i="1">
                        <a:latin typeface="Cambria Math" panose="02040503050406030204" pitchFamily="18" charset="0"/>
                      </a:rPr>
                      <m:t>𝐼𝑛𝑝𝑢𝑡</m:t>
                    </m:r>
                    <m:r>
                      <a:rPr lang="en-US" altLang="zh-TW" sz="1985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985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sz="1985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985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093" y="4349386"/>
                <a:ext cx="2368696" cy="305468"/>
              </a:xfrm>
              <a:prstGeom prst="rect">
                <a:avLst/>
              </a:prstGeom>
              <a:blipFill>
                <a:blip r:embed="rId10"/>
                <a:stretch>
                  <a:fillRect l="-2571" t="-21569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字方塊 20"/>
          <p:cNvSpPr txBox="1"/>
          <p:nvPr/>
        </p:nvSpPr>
        <p:spPr>
          <a:xfrm>
            <a:off x="4982622" y="849928"/>
            <a:ext cx="3326227" cy="70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85" dirty="0"/>
              <a:t>w and b are parameters (can be any value)</a:t>
            </a:r>
            <a:endParaRPr lang="zh-TW" altLang="en-US" sz="198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720221" y="3450837"/>
                <a:ext cx="235001" cy="35625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221" y="3450837"/>
                <a:ext cx="235001" cy="356251"/>
              </a:xfrm>
              <a:prstGeom prst="rect">
                <a:avLst/>
              </a:prstGeom>
              <a:blipFill>
                <a:blip r:embed="rId11"/>
                <a:stretch>
                  <a:fillRect l="-15385" r="-12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7120006" y="3450837"/>
                <a:ext cx="239103" cy="356251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006" y="3450837"/>
                <a:ext cx="239103" cy="356251"/>
              </a:xfrm>
              <a:prstGeom prst="rect">
                <a:avLst/>
              </a:prstGeom>
              <a:blipFill>
                <a:blip r:embed="rId12"/>
                <a:stretch>
                  <a:fillRect l="-28205" r="-28205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6366093" y="5152444"/>
                <a:ext cx="2077531" cy="305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985" dirty="0"/>
                  <a:t>: weight, b: bias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093" y="5152444"/>
                <a:ext cx="2077531" cy="305468"/>
              </a:xfrm>
              <a:prstGeom prst="rect">
                <a:avLst/>
              </a:prstGeom>
              <a:blipFill>
                <a:blip r:embed="rId13"/>
                <a:stretch>
                  <a:fillRect l="-2933" t="-24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1640433" y="968193"/>
                <a:ext cx="3326227" cy="44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315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31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315" dirty="0"/>
                  <a:t> </a:t>
                </a:r>
                <a:r>
                  <a:rPr lang="en-US" altLang="zh-TW" sz="2315" dirty="0" err="1"/>
                  <a:t>x</a:t>
                </a:r>
                <a:r>
                  <a:rPr lang="en-US" altLang="zh-TW" sz="2315" baseline="-25000" dirty="0" err="1"/>
                  <a:t>cp</a:t>
                </a:r>
                <a:endParaRPr lang="zh-TW" altLang="en-US" sz="2315" baseline="-25000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433" y="968193"/>
                <a:ext cx="3326227" cy="448584"/>
              </a:xfrm>
              <a:prstGeom prst="rect">
                <a:avLst/>
              </a:prstGeom>
              <a:blipFill>
                <a:blip r:embed="rId14"/>
                <a:stretch>
                  <a:fillRect t="-10959" b="-30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/>
          <p:cNvSpPr txBox="1"/>
          <p:nvPr/>
        </p:nvSpPr>
        <p:spPr>
          <a:xfrm>
            <a:off x="7572312" y="4724539"/>
            <a:ext cx="994497" cy="397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feature</a:t>
            </a:r>
            <a:endParaRPr lang="zh-TW" altLang="en-US" sz="1985" dirty="0"/>
          </a:p>
        </p:txBody>
      </p:sp>
      <p:cxnSp>
        <p:nvCxnSpPr>
          <p:cNvPr id="13" name="直線接點 12"/>
          <p:cNvCxnSpPr/>
          <p:nvPr/>
        </p:nvCxnSpPr>
        <p:spPr>
          <a:xfrm>
            <a:off x="1595951" y="1759187"/>
            <a:ext cx="0" cy="26346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 flipH="1">
            <a:off x="1595950" y="1560374"/>
            <a:ext cx="332923" cy="1988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595950" y="4365309"/>
            <a:ext cx="332923" cy="3612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38515" y="10766"/>
            <a:ext cx="780869" cy="1671547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965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2" grpId="0" animBg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 animBg="1"/>
      <p:bldP spid="24" grpId="0" animBg="1"/>
      <p:bldP spid="25" grpId="0"/>
      <p:bldP spid="22" grpId="0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864" y="2369424"/>
            <a:ext cx="3326695" cy="16690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sp>
        <p:nvSpPr>
          <p:cNvPr id="5" name="圓柱 5"/>
          <p:cNvSpPr/>
          <p:nvPr/>
        </p:nvSpPr>
        <p:spPr>
          <a:xfrm>
            <a:off x="2161646" y="1682313"/>
            <a:ext cx="1352973" cy="90198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5" dirty="0"/>
              <a:t>A set of function</a:t>
            </a:r>
            <a:endParaRPr lang="zh-TW" altLang="en-US" sz="1985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3593872" y="2202423"/>
          <a:ext cx="917527" cy="38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872" y="2202423"/>
                        <a:ext cx="917527" cy="38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593872" y="1759187"/>
            <a:ext cx="996484" cy="44858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315" dirty="0"/>
              <a:t>Model</a:t>
            </a:r>
            <a:endParaRPr lang="zh-TW" altLang="en-US" sz="2315" dirty="0"/>
          </a:p>
        </p:txBody>
      </p:sp>
      <p:sp>
        <p:nvSpPr>
          <p:cNvPr id="8" name="圓柱 22"/>
          <p:cNvSpPr/>
          <p:nvPr/>
        </p:nvSpPr>
        <p:spPr>
          <a:xfrm>
            <a:off x="2113044" y="4312606"/>
            <a:ext cx="1352973" cy="90198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5" dirty="0"/>
              <a:t>Training</a:t>
            </a:r>
          </a:p>
          <a:p>
            <a:pPr algn="ctr"/>
            <a:r>
              <a:rPr lang="en-US" altLang="zh-TW" sz="1985" dirty="0"/>
              <a:t>Data</a:t>
            </a:r>
            <a:endParaRPr lang="zh-TW" altLang="en-US" sz="1985" dirty="0"/>
          </a:p>
        </p:txBody>
      </p:sp>
      <p:sp>
        <p:nvSpPr>
          <p:cNvPr id="13" name="矩形 12"/>
          <p:cNvSpPr/>
          <p:nvPr/>
        </p:nvSpPr>
        <p:spPr>
          <a:xfrm>
            <a:off x="4829517" y="1659269"/>
            <a:ext cx="1807388" cy="703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985" dirty="0">
                <a:solidFill>
                  <a:srgbClr val="222222"/>
                </a:solidFill>
                <a:latin typeface="Arial" panose="020B0604020202020204" pitchFamily="34" charset="0"/>
              </a:rPr>
              <a:t>function </a:t>
            </a:r>
          </a:p>
          <a:p>
            <a:pPr algn="ctr"/>
            <a:r>
              <a:rPr lang="en-US" altLang="zh-TW" sz="1985" dirty="0">
                <a:solidFill>
                  <a:srgbClr val="222222"/>
                </a:solidFill>
                <a:latin typeface="Arial" panose="020B0604020202020204" pitchFamily="34" charset="0"/>
              </a:rPr>
              <a:t>input:</a:t>
            </a:r>
            <a:endParaRPr lang="zh-TW" altLang="en-US" sz="1985" dirty="0"/>
          </a:p>
        </p:txBody>
      </p:sp>
      <p:sp>
        <p:nvSpPr>
          <p:cNvPr id="14" name="矩形 13"/>
          <p:cNvSpPr/>
          <p:nvPr/>
        </p:nvSpPr>
        <p:spPr>
          <a:xfrm>
            <a:off x="6512989" y="1656572"/>
            <a:ext cx="1861941" cy="703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1985" dirty="0">
                <a:solidFill>
                  <a:srgbClr val="222222"/>
                </a:solidFill>
                <a:latin typeface="Arial" panose="020B0604020202020204" pitchFamily="34" charset="0"/>
              </a:rPr>
              <a:t>function </a:t>
            </a:r>
          </a:p>
          <a:p>
            <a:pPr algn="ctr"/>
            <a:r>
              <a:rPr lang="en-US" altLang="zh-TW" sz="1985" dirty="0">
                <a:solidFill>
                  <a:srgbClr val="222222"/>
                </a:solidFill>
                <a:latin typeface="Arial" panose="020B0604020202020204" pitchFamily="34" charset="0"/>
              </a:rPr>
              <a:t>Output (scalar):</a:t>
            </a:r>
            <a:endParaRPr lang="zh-TW" altLang="en-US" sz="1985" dirty="0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2352" y="3460025"/>
            <a:ext cx="3393643" cy="18769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705057" y="2346378"/>
                <a:ext cx="325345" cy="3054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057" y="2346378"/>
                <a:ext cx="325345" cy="305468"/>
              </a:xfrm>
              <a:prstGeom prst="rect">
                <a:avLst/>
              </a:prstGeom>
              <a:blipFill>
                <a:blip r:embed="rId7"/>
                <a:stretch>
                  <a:fillRect l="-18519" t="-21569" r="-48148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5977719" y="2874853"/>
                <a:ext cx="320409" cy="3054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7719" y="2874853"/>
                <a:ext cx="320409" cy="305468"/>
              </a:xfrm>
              <a:prstGeom prst="rect">
                <a:avLst/>
              </a:prstGeom>
              <a:blipFill>
                <a:blip r:embed="rId8"/>
                <a:stretch>
                  <a:fillRect l="-11321" t="-1961" r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6136985" y="3951794"/>
                <a:ext cx="325858" cy="3054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985" y="3951794"/>
                <a:ext cx="325858" cy="305468"/>
              </a:xfrm>
              <a:prstGeom prst="rect">
                <a:avLst/>
              </a:prstGeom>
              <a:blipFill>
                <a:blip r:embed="rId9"/>
                <a:stretch>
                  <a:fillRect l="-11111"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7969424" y="3587121"/>
                <a:ext cx="330795" cy="3054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424" y="3587121"/>
                <a:ext cx="330795" cy="305468"/>
              </a:xfrm>
              <a:prstGeom prst="rect">
                <a:avLst/>
              </a:prstGeom>
              <a:blipFill>
                <a:blip r:embed="rId10"/>
                <a:stretch>
                  <a:fillRect l="-17857" t="-19231" r="-46429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7170096" y="2355206"/>
            <a:ext cx="476058" cy="265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22" name="矩形 21"/>
          <p:cNvSpPr/>
          <p:nvPr/>
        </p:nvSpPr>
        <p:spPr>
          <a:xfrm>
            <a:off x="7443960" y="3606984"/>
            <a:ext cx="476058" cy="265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1928873" y="1235904"/>
                <a:ext cx="1854043" cy="44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315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31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315" dirty="0"/>
                  <a:t> </a:t>
                </a:r>
                <a:r>
                  <a:rPr lang="en-US" altLang="zh-TW" sz="2315" dirty="0" err="1"/>
                  <a:t>x</a:t>
                </a:r>
                <a:r>
                  <a:rPr lang="en-US" altLang="zh-TW" sz="2315" baseline="-25000" dirty="0" err="1"/>
                  <a:t>cp</a:t>
                </a:r>
                <a:endParaRPr lang="zh-TW" altLang="en-US" sz="2315" baseline="-25000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73" y="1235904"/>
                <a:ext cx="1854043" cy="448584"/>
              </a:xfrm>
              <a:prstGeom prst="rect">
                <a:avLst/>
              </a:prstGeom>
              <a:blipFill>
                <a:blip r:embed="rId11"/>
                <a:stretch>
                  <a:fillRect l="-2295" t="-10959" b="-30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17"/>
              <p:cNvSpPr txBox="1"/>
              <p:nvPr/>
            </p:nvSpPr>
            <p:spPr>
              <a:xfrm>
                <a:off x="7348227" y="276165"/>
                <a:ext cx="1434111" cy="3054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985" dirty="0"/>
                  <a:t>: true value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24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227" y="276165"/>
                <a:ext cx="1434111" cy="305468"/>
              </a:xfrm>
              <a:prstGeom prst="rect">
                <a:avLst/>
              </a:prstGeom>
              <a:blipFill>
                <a:blip r:embed="rId12"/>
                <a:stretch>
                  <a:fillRect l="-6329" t="-21569" r="-8439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17"/>
              <p:cNvSpPr txBox="1"/>
              <p:nvPr/>
            </p:nvSpPr>
            <p:spPr>
              <a:xfrm>
                <a:off x="7423211" y="695618"/>
                <a:ext cx="1358257" cy="3054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985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1985" dirty="0"/>
                  <a:t>: </a:t>
                </a:r>
                <a:r>
                  <a:rPr lang="en-US" altLang="zh-TW" sz="1985" dirty="0" err="1"/>
                  <a:t>pred</a:t>
                </a:r>
                <a:r>
                  <a:rPr lang="en-US" altLang="zh-TW" sz="1985" dirty="0"/>
                  <a:t> value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25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11" y="695618"/>
                <a:ext cx="1358257" cy="305468"/>
              </a:xfrm>
              <a:prstGeom prst="rect">
                <a:avLst/>
              </a:prstGeom>
              <a:blipFill>
                <a:blip r:embed="rId13"/>
                <a:stretch>
                  <a:fillRect l="-6696" t="-23529" r="-9375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64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14" grpId="0"/>
      <p:bldP spid="18" grpId="0" animBg="1"/>
      <p:bldP spid="19" grpId="0" animBg="1"/>
      <p:bldP spid="20" grpId="0" animBg="1"/>
      <p:bldP spid="21" grpId="0" animBg="1"/>
      <p:bldP spid="3" grpId="0" animBg="1"/>
      <p:bldP spid="22" grpId="0" animBg="1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pic>
        <p:nvPicPr>
          <p:cNvPr id="9" name="內容版面配置區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04" y="1456111"/>
            <a:ext cx="5129866" cy="3453521"/>
          </a:xfrm>
        </p:spPr>
      </p:pic>
      <p:sp>
        <p:nvSpPr>
          <p:cNvPr id="10" name="矩形 9"/>
          <p:cNvSpPr/>
          <p:nvPr/>
        </p:nvSpPr>
        <p:spPr>
          <a:xfrm>
            <a:off x="2677337" y="5215931"/>
            <a:ext cx="5038951" cy="270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58" dirty="0"/>
              <a:t>Source: </a:t>
            </a:r>
            <a:r>
              <a:rPr lang="zh-TW" altLang="en-US" sz="1158" dirty="0">
                <a:hlinkClick r:id="rId3"/>
              </a:rPr>
              <a:t>https://www.openintro.org/stat/data/?data=pokemon</a:t>
            </a:r>
            <a:r>
              <a:rPr lang="zh-TW" altLang="en-US" sz="1158" dirty="0"/>
              <a:t> 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683779" y="1456110"/>
            <a:ext cx="1641855" cy="70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Training Data: 10 </a:t>
            </a:r>
            <a:r>
              <a:rPr lang="en-US" altLang="zh-TW" sz="1985" dirty="0" err="1"/>
              <a:t>pokemons</a:t>
            </a:r>
            <a:endParaRPr lang="zh-TW" altLang="en-US" sz="198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929116" y="2699286"/>
                <a:ext cx="1028935" cy="350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𝑐𝑝</m:t>
                              </m:r>
                            </m:sub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116" y="2699286"/>
                <a:ext cx="1028935" cy="350930"/>
              </a:xfrm>
              <a:prstGeom prst="rect">
                <a:avLst/>
              </a:prstGeom>
              <a:blipFill>
                <a:blip r:embed="rId4"/>
                <a:stretch>
                  <a:fillRect t="-12281" r="-11905" b="-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單箭頭接點 13"/>
          <p:cNvCxnSpPr/>
          <p:nvPr/>
        </p:nvCxnSpPr>
        <p:spPr>
          <a:xfrm flipH="1" flipV="1">
            <a:off x="5441402" y="3080107"/>
            <a:ext cx="108009" cy="6211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1896801" y="2339609"/>
                <a:ext cx="894732" cy="305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801" y="2339609"/>
                <a:ext cx="894732" cy="305468"/>
              </a:xfrm>
              <a:prstGeom prst="rect">
                <a:avLst/>
              </a:prstGeom>
              <a:blipFill>
                <a:blip r:embed="rId5"/>
                <a:stretch>
                  <a:fillRect t="-22000" r="-17007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1896801" y="2789654"/>
                <a:ext cx="905633" cy="305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801" y="2789654"/>
                <a:ext cx="905633" cy="305468"/>
              </a:xfrm>
              <a:prstGeom prst="rect">
                <a:avLst/>
              </a:prstGeom>
              <a:blipFill>
                <a:blip r:embed="rId6"/>
                <a:stretch>
                  <a:fillRect t="-22000" r="-16107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891339" y="3893493"/>
                <a:ext cx="1109535" cy="305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1339" y="3893493"/>
                <a:ext cx="1109535" cy="305468"/>
              </a:xfrm>
              <a:prstGeom prst="rect">
                <a:avLst/>
              </a:prstGeom>
              <a:blipFill>
                <a:blip r:embed="rId7"/>
                <a:stretch>
                  <a:fillRect t="-22000" r="-3846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 rot="5400000">
                <a:off x="2131731" y="3317711"/>
                <a:ext cx="562462" cy="3562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……</m:t>
                      </m:r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131731" y="3317711"/>
                <a:ext cx="562462" cy="3562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6721992" y="4652612"/>
                <a:ext cx="415883" cy="3290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𝑐𝑝</m:t>
                          </m:r>
                        </m:sub>
                      </m:sSub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92" y="4652612"/>
                <a:ext cx="415883" cy="329001"/>
              </a:xfrm>
              <a:prstGeom prst="rect">
                <a:avLst/>
              </a:prstGeom>
              <a:blipFill>
                <a:blip r:embed="rId9"/>
                <a:stretch>
                  <a:fillRect l="-8824" r="-5882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483603" y="3733146"/>
                <a:ext cx="204736" cy="3054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603" y="3733146"/>
                <a:ext cx="204736" cy="305468"/>
              </a:xfrm>
              <a:prstGeom prst="rect">
                <a:avLst/>
              </a:prstGeom>
              <a:blipFill>
                <a:blip r:embed="rId10"/>
                <a:stretch>
                  <a:fillRect l="-29412" t="-19608" r="-79412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19"/>
          <p:cNvSpPr txBox="1"/>
          <p:nvPr/>
        </p:nvSpPr>
        <p:spPr>
          <a:xfrm>
            <a:off x="1683778" y="4420257"/>
            <a:ext cx="2230043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85" dirty="0">
                <a:solidFill>
                  <a:srgbClr val="FF0000"/>
                </a:solidFill>
              </a:rPr>
              <a:t>This is real data.</a:t>
            </a:r>
            <a:endParaRPr lang="zh-TW" altLang="en-US" sz="1985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17"/>
              <p:cNvSpPr txBox="1"/>
              <p:nvPr/>
            </p:nvSpPr>
            <p:spPr>
              <a:xfrm>
                <a:off x="7348227" y="35216"/>
                <a:ext cx="1434111" cy="3054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985" dirty="0"/>
                  <a:t>: true value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21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227" y="35216"/>
                <a:ext cx="1434111" cy="305468"/>
              </a:xfrm>
              <a:prstGeom prst="rect">
                <a:avLst/>
              </a:prstGeom>
              <a:blipFill>
                <a:blip r:embed="rId11"/>
                <a:stretch>
                  <a:fillRect l="-6329" t="-23529" r="-8439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17"/>
              <p:cNvSpPr txBox="1"/>
              <p:nvPr/>
            </p:nvSpPr>
            <p:spPr>
              <a:xfrm>
                <a:off x="7423211" y="454669"/>
                <a:ext cx="1358257" cy="3054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985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1985" dirty="0"/>
                  <a:t>: </a:t>
                </a:r>
                <a:r>
                  <a:rPr lang="en-US" altLang="zh-TW" sz="1985" dirty="0" err="1"/>
                  <a:t>pred</a:t>
                </a:r>
                <a:r>
                  <a:rPr lang="en-US" altLang="zh-TW" sz="1985" dirty="0"/>
                  <a:t> value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22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11" y="454669"/>
                <a:ext cx="1358257" cy="305468"/>
              </a:xfrm>
              <a:prstGeom prst="rect">
                <a:avLst/>
              </a:prstGeom>
              <a:blipFill>
                <a:blip r:embed="rId12"/>
                <a:stretch>
                  <a:fillRect l="-6696" t="-23529" r="-9375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71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6" grpId="0"/>
      <p:bldP spid="17" grpId="0"/>
      <p:bldP spid="18" grpId="0"/>
      <p:bldP spid="13" grpId="0"/>
      <p:bldP spid="19" grpId="0"/>
      <p:bldP spid="20" grpId="0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052634" y="2810701"/>
                <a:ext cx="4476777" cy="1093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31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31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315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31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315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315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315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315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315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sz="231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TW" sz="231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31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31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31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315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634" y="2810701"/>
                <a:ext cx="4476777" cy="1093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sp>
        <p:nvSpPr>
          <p:cNvPr id="5" name="圓柱 5"/>
          <p:cNvSpPr/>
          <p:nvPr/>
        </p:nvSpPr>
        <p:spPr>
          <a:xfrm>
            <a:off x="2161646" y="1682313"/>
            <a:ext cx="1352973" cy="90198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5" dirty="0"/>
              <a:t>A set of function</a:t>
            </a:r>
            <a:endParaRPr lang="zh-TW" altLang="en-US" sz="1985" dirty="0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3593872" y="2202423"/>
          <a:ext cx="917527" cy="38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520560" imgH="215640" progId="Equation.3">
                  <p:embed/>
                </p:oleObj>
              </mc:Choice>
              <mc:Fallback>
                <p:oleObj name="方程式" r:id="rId4" imgW="520560" imgH="21564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872" y="2202423"/>
                        <a:ext cx="917527" cy="38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3593871" y="1759187"/>
            <a:ext cx="1448028" cy="44858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315" dirty="0"/>
              <a:t>Model</a:t>
            </a:r>
            <a:endParaRPr lang="zh-TW" altLang="en-US" sz="2315" dirty="0"/>
          </a:p>
        </p:txBody>
      </p:sp>
      <p:sp>
        <p:nvSpPr>
          <p:cNvPr id="8" name="圓柱 22"/>
          <p:cNvSpPr/>
          <p:nvPr/>
        </p:nvSpPr>
        <p:spPr>
          <a:xfrm>
            <a:off x="2113044" y="4312606"/>
            <a:ext cx="1352973" cy="90198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5" dirty="0"/>
              <a:t>Training</a:t>
            </a:r>
          </a:p>
          <a:p>
            <a:pPr algn="ctr"/>
            <a:r>
              <a:rPr lang="en-US" altLang="zh-TW" sz="1985" dirty="0"/>
              <a:t>Data</a:t>
            </a:r>
            <a:endParaRPr lang="zh-TW" altLang="en-US" sz="1985" dirty="0"/>
          </a:p>
        </p:txBody>
      </p:sp>
      <p:sp>
        <p:nvSpPr>
          <p:cNvPr id="10" name="圓角矩形 26"/>
          <p:cNvSpPr/>
          <p:nvPr/>
        </p:nvSpPr>
        <p:spPr>
          <a:xfrm>
            <a:off x="1999021" y="3027544"/>
            <a:ext cx="1581019" cy="9019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5" dirty="0"/>
              <a:t>Goodness of function f</a:t>
            </a:r>
            <a:endParaRPr lang="en-US" altLang="zh-TW" sz="1985" baseline="30000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806940" y="3947528"/>
            <a:ext cx="0" cy="450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2806940" y="2611857"/>
            <a:ext cx="0" cy="397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937008" y="1594419"/>
                <a:ext cx="2078018" cy="44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315" dirty="0"/>
                  <a:t>Loss function </a:t>
                </a:r>
                <a14:m>
                  <m:oMath xmlns:m="http://schemas.openxmlformats.org/officeDocument/2006/math">
                    <m:r>
                      <a:rPr lang="en-US" altLang="zh-TW" sz="2315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315" dirty="0"/>
                  <a:t>:</a:t>
                </a:r>
                <a:endParaRPr lang="zh-TW" altLang="en-US" sz="2315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008" y="1594419"/>
                <a:ext cx="2078018" cy="448584"/>
              </a:xfrm>
              <a:prstGeom prst="rect">
                <a:avLst/>
              </a:prstGeom>
              <a:blipFill>
                <a:blip r:embed="rId6"/>
                <a:stretch>
                  <a:fillRect l="-4399" t="-10959" r="-3519" b="-30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902186" y="3147006"/>
                <a:ext cx="1111195" cy="44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315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186" y="3147006"/>
                <a:ext cx="1111195" cy="448584"/>
              </a:xfrm>
              <a:prstGeom prst="rect">
                <a:avLst/>
              </a:prstGeom>
              <a:blipFill>
                <a:blip r:embed="rId7"/>
                <a:stretch>
                  <a:fillRect b="-14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664022" y="4422427"/>
                <a:ext cx="4121132" cy="1093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315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31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31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315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31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315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315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315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315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231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315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2315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315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231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231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231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231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231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315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022" y="4422427"/>
                <a:ext cx="4121132" cy="10938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4933646" y="2016086"/>
            <a:ext cx="3180670" cy="70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85" dirty="0"/>
              <a:t>Input: a function, output: how bad it is </a:t>
            </a:r>
            <a:endParaRPr lang="zh-TW" altLang="en-US" sz="198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928873" y="1235904"/>
                <a:ext cx="1854043" cy="44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315" dirty="0"/>
                  <a:t>y = b + w </a:t>
                </a:r>
                <a14:m>
                  <m:oMath xmlns:m="http://schemas.openxmlformats.org/officeDocument/2006/math">
                    <m:r>
                      <a:rPr lang="en-US" altLang="zh-TW" sz="231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315" dirty="0"/>
                  <a:t> </a:t>
                </a:r>
                <a:r>
                  <a:rPr lang="en-US" altLang="zh-TW" sz="2315" dirty="0" err="1"/>
                  <a:t>x</a:t>
                </a:r>
                <a:r>
                  <a:rPr lang="en-US" altLang="zh-TW" sz="2315" baseline="-25000" dirty="0" err="1"/>
                  <a:t>cp</a:t>
                </a:r>
                <a:endParaRPr lang="zh-TW" altLang="en-US" sz="2315" baseline="-250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873" y="1235904"/>
                <a:ext cx="1854043" cy="448584"/>
              </a:xfrm>
              <a:prstGeom prst="rect">
                <a:avLst/>
              </a:prstGeom>
              <a:blipFill>
                <a:blip r:embed="rId9"/>
                <a:stretch>
                  <a:fillRect l="-2295" t="-10959" b="-30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6681393" y="3735316"/>
            <a:ext cx="2291496" cy="70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85" dirty="0"/>
              <a:t>Estimated y based on input function</a:t>
            </a:r>
            <a:endParaRPr lang="zh-TW" altLang="en-US" sz="1985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775511" y="2734700"/>
            <a:ext cx="2064552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85" dirty="0">
                <a:solidFill>
                  <a:srgbClr val="0070C0"/>
                </a:solidFill>
              </a:rPr>
              <a:t>Estimation error</a:t>
            </a:r>
            <a:endParaRPr lang="zh-TW" altLang="en-US" sz="1985" dirty="0">
              <a:solidFill>
                <a:srgbClr val="0070C0"/>
              </a:solidFill>
            </a:endParaRPr>
          </a:p>
        </p:txBody>
      </p:sp>
      <p:cxnSp>
        <p:nvCxnSpPr>
          <p:cNvPr id="14" name="直線接點 13"/>
          <p:cNvCxnSpPr>
            <a:cxnSpLocks/>
          </p:cNvCxnSpPr>
          <p:nvPr/>
        </p:nvCxnSpPr>
        <p:spPr>
          <a:xfrm>
            <a:off x="6523981" y="3579632"/>
            <a:ext cx="83864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706130" y="3046607"/>
            <a:ext cx="1950525" cy="64547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24" name="文字方塊 23"/>
          <p:cNvSpPr txBox="1"/>
          <p:nvPr/>
        </p:nvSpPr>
        <p:spPr>
          <a:xfrm>
            <a:off x="4345472" y="3852231"/>
            <a:ext cx="2335919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85" dirty="0"/>
              <a:t>Sum over examples</a:t>
            </a:r>
            <a:endParaRPr lang="zh-TW" altLang="en-US" sz="1985" dirty="0"/>
          </a:p>
        </p:txBody>
      </p:sp>
      <p:cxnSp>
        <p:nvCxnSpPr>
          <p:cNvPr id="21" name="直線接點 20"/>
          <p:cNvCxnSpPr/>
          <p:nvPr/>
        </p:nvCxnSpPr>
        <p:spPr>
          <a:xfrm>
            <a:off x="5173715" y="3857104"/>
            <a:ext cx="511413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4021304" y="4350874"/>
                <a:ext cx="1152410" cy="44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2315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231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31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TW" altLang="en-US" sz="2315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304" y="4350874"/>
                <a:ext cx="1152410" cy="4485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/>
          <p:cNvCxnSpPr>
            <a:cxnSpLocks/>
          </p:cNvCxnSpPr>
          <p:nvPr/>
        </p:nvCxnSpPr>
        <p:spPr>
          <a:xfrm>
            <a:off x="6943303" y="3593541"/>
            <a:ext cx="232354" cy="2298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箭號: 弧形右彎 26"/>
          <p:cNvSpPr/>
          <p:nvPr/>
        </p:nvSpPr>
        <p:spPr>
          <a:xfrm>
            <a:off x="3722362" y="3369344"/>
            <a:ext cx="352140" cy="11978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17"/>
              <p:cNvSpPr txBox="1"/>
              <p:nvPr/>
            </p:nvSpPr>
            <p:spPr>
              <a:xfrm>
                <a:off x="7348227" y="43532"/>
                <a:ext cx="1434111" cy="3054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TW" sz="1985" dirty="0"/>
                  <a:t>: true value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26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227" y="43532"/>
                <a:ext cx="1434111" cy="305468"/>
              </a:xfrm>
              <a:prstGeom prst="rect">
                <a:avLst/>
              </a:prstGeom>
              <a:blipFill>
                <a:blip r:embed="rId11"/>
                <a:stretch>
                  <a:fillRect l="-6329" t="-23529" r="-8439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17"/>
              <p:cNvSpPr txBox="1"/>
              <p:nvPr/>
            </p:nvSpPr>
            <p:spPr>
              <a:xfrm>
                <a:off x="7423211" y="462985"/>
                <a:ext cx="1358257" cy="3054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985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1985" dirty="0"/>
                  <a:t>: </a:t>
                </a:r>
                <a:r>
                  <a:rPr lang="en-US" altLang="zh-TW" sz="1985" dirty="0" err="1"/>
                  <a:t>pred</a:t>
                </a:r>
                <a:r>
                  <a:rPr lang="en-US" altLang="zh-TW" sz="1985" dirty="0"/>
                  <a:t> value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2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11" y="462985"/>
                <a:ext cx="1358257" cy="305468"/>
              </a:xfrm>
              <a:prstGeom prst="rect">
                <a:avLst/>
              </a:prstGeom>
              <a:blipFill>
                <a:blip r:embed="rId12"/>
                <a:stretch>
                  <a:fillRect l="-6696" t="-23529" r="-9375" b="-4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02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0" grpId="0" animBg="1"/>
      <p:bldP spid="3" grpId="0"/>
      <p:bldP spid="19" grpId="0"/>
      <p:bldP spid="20" grpId="0"/>
      <p:bldP spid="9" grpId="0"/>
      <p:bldP spid="4" grpId="0"/>
      <p:bldP spid="18" grpId="0"/>
      <p:bldP spid="23" grpId="0" animBg="1"/>
      <p:bldP spid="24" grpId="0"/>
      <p:bldP spid="22" grpId="0"/>
      <p:bldP spid="27" grpId="0" animBg="1"/>
      <p:bldP spid="26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295" y="1787834"/>
            <a:ext cx="5477404" cy="388271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2: Goodness of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Loss Function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77584" y="2286496"/>
            <a:ext cx="1752171" cy="1008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85" dirty="0"/>
              <a:t>Each point in the figure is a function</a:t>
            </a:r>
            <a:endParaRPr lang="zh-TW" altLang="en-US" sz="198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774570" y="3743785"/>
                <a:ext cx="1636284" cy="1008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985" dirty="0"/>
                  <a:t>The color represents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985" i="1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TW" sz="1985" dirty="0"/>
                  <a:t>.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570" y="3743785"/>
                <a:ext cx="1636284" cy="1008738"/>
              </a:xfrm>
              <a:prstGeom prst="rect">
                <a:avLst/>
              </a:prstGeom>
              <a:blipFill>
                <a:blip r:embed="rId4"/>
                <a:stretch>
                  <a:fillRect l="-3717" t="-2410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/>
          <p:cNvSpPr txBox="1"/>
          <p:nvPr/>
        </p:nvSpPr>
        <p:spPr>
          <a:xfrm>
            <a:off x="1893471" y="5004018"/>
            <a:ext cx="1636284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(true example)</a:t>
            </a:r>
            <a:endParaRPr lang="zh-TW" altLang="en-US" sz="1985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625257" y="2462030"/>
            <a:ext cx="1894871" cy="3978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smallest</a:t>
            </a:r>
            <a:endParaRPr lang="zh-TW" altLang="en-US" sz="1985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621609" y="4545645"/>
            <a:ext cx="2404580" cy="39780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Very large</a:t>
            </a:r>
            <a:endParaRPr lang="zh-TW" altLang="en-US" sz="198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697026" y="1002717"/>
                <a:ext cx="4298033" cy="951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985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026" y="1002717"/>
                <a:ext cx="4298033" cy="9510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550298" y="3295697"/>
                <a:ext cx="1894871" cy="397801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985" dirty="0"/>
                  <a:t>y = - 180 - 2 </a:t>
                </a:r>
                <a14:m>
                  <m:oMath xmlns:m="http://schemas.openxmlformats.org/officeDocument/2006/math">
                    <m:r>
                      <a:rPr lang="en-US" altLang="zh-TW" sz="198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1985" dirty="0"/>
                  <a:t> </a:t>
                </a:r>
                <a:r>
                  <a:rPr lang="en-US" altLang="zh-TW" sz="1985" dirty="0" err="1"/>
                  <a:t>x</a:t>
                </a:r>
                <a:r>
                  <a:rPr lang="en-US" altLang="zh-TW" sz="1985" baseline="-25000" dirty="0" err="1"/>
                  <a:t>cp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298" y="3295697"/>
                <a:ext cx="1894871" cy="397801"/>
              </a:xfrm>
              <a:prstGeom prst="rect">
                <a:avLst/>
              </a:prstGeom>
              <a:blipFill>
                <a:blip r:embed="rId6"/>
                <a:stretch>
                  <a:fillRect l="-1282" t="-7576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/>
          <p:cNvSpPr/>
          <p:nvPr/>
        </p:nvSpPr>
        <p:spPr>
          <a:xfrm>
            <a:off x="4763348" y="4072185"/>
            <a:ext cx="119380" cy="11938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cxnSp>
        <p:nvCxnSpPr>
          <p:cNvPr id="17" name="直線單箭頭接點 16"/>
          <p:cNvCxnSpPr>
            <a:stCxn id="15" idx="7"/>
          </p:cNvCxnSpPr>
          <p:nvPr/>
        </p:nvCxnSpPr>
        <p:spPr>
          <a:xfrm flipV="1">
            <a:off x="4865244" y="3554871"/>
            <a:ext cx="685053" cy="5347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32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Best Function</a:t>
            </a:r>
            <a:endParaRPr lang="zh-TW" altLang="en-US" dirty="0"/>
          </a:p>
        </p:txBody>
      </p:sp>
      <p:sp>
        <p:nvSpPr>
          <p:cNvPr id="4" name="圓柱 5"/>
          <p:cNvSpPr/>
          <p:nvPr/>
        </p:nvSpPr>
        <p:spPr>
          <a:xfrm>
            <a:off x="2161646" y="1682313"/>
            <a:ext cx="1352973" cy="90198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5" dirty="0"/>
              <a:t>A set of function</a:t>
            </a:r>
            <a:endParaRPr lang="zh-TW" altLang="en-US" sz="1985" dirty="0"/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3593872" y="2202423"/>
          <a:ext cx="917527" cy="38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520560" imgH="215640" progId="Equation.3">
                  <p:embed/>
                </p:oleObj>
              </mc:Choice>
              <mc:Fallback>
                <p:oleObj name="方程式" r:id="rId3" imgW="520560" imgH="215640" progId="Equation.3">
                  <p:embed/>
                  <p:pic>
                    <p:nvPicPr>
                      <p:cNvPr id="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872" y="2202423"/>
                        <a:ext cx="917527" cy="38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3593872" y="1759187"/>
            <a:ext cx="1495546" cy="44858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315" dirty="0"/>
              <a:t>Model</a:t>
            </a:r>
            <a:endParaRPr lang="zh-TW" altLang="en-US" sz="2315" dirty="0"/>
          </a:p>
        </p:txBody>
      </p:sp>
      <p:sp>
        <p:nvSpPr>
          <p:cNvPr id="7" name="圓柱 22"/>
          <p:cNvSpPr/>
          <p:nvPr/>
        </p:nvSpPr>
        <p:spPr>
          <a:xfrm>
            <a:off x="2113044" y="4312606"/>
            <a:ext cx="1352973" cy="901982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5" dirty="0"/>
              <a:t>Training</a:t>
            </a:r>
          </a:p>
          <a:p>
            <a:pPr algn="ctr"/>
            <a:r>
              <a:rPr lang="en-US" altLang="zh-TW" sz="1985" dirty="0"/>
              <a:t>Data</a:t>
            </a:r>
            <a:endParaRPr lang="zh-TW" altLang="en-US" sz="1985" dirty="0"/>
          </a:p>
        </p:txBody>
      </p:sp>
      <p:sp>
        <p:nvSpPr>
          <p:cNvPr id="8" name="圓角矩形 26"/>
          <p:cNvSpPr/>
          <p:nvPr/>
        </p:nvSpPr>
        <p:spPr>
          <a:xfrm>
            <a:off x="1999021" y="3027544"/>
            <a:ext cx="1581019" cy="9019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985" dirty="0"/>
              <a:t>Goodness of function f</a:t>
            </a:r>
            <a:endParaRPr lang="en-US" altLang="zh-TW" sz="1985" baseline="30000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2806940" y="3947528"/>
            <a:ext cx="0" cy="450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2806940" y="2611857"/>
            <a:ext cx="0" cy="3976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3731055" y="3070850"/>
            <a:ext cx="2886198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Pick the “Best” Function</a:t>
            </a:r>
            <a:endParaRPr lang="zh-TW" altLang="en-US" sz="1985" dirty="0"/>
          </a:p>
        </p:txBody>
      </p:sp>
      <p:cxnSp>
        <p:nvCxnSpPr>
          <p:cNvPr id="19" name="直線單箭頭接點 18"/>
          <p:cNvCxnSpPr/>
          <p:nvPr/>
        </p:nvCxnSpPr>
        <p:spPr>
          <a:xfrm>
            <a:off x="3593872" y="3484865"/>
            <a:ext cx="307996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077053" y="1347643"/>
            <a:ext cx="3178159" cy="131160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466018" y="2409984"/>
            <a:ext cx="1563781" cy="66086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881263" y="3067336"/>
            <a:ext cx="2589004" cy="3593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907791" y="3688408"/>
                <a:ext cx="2075761" cy="432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𝑎𝑟𝑔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1985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791" y="3688408"/>
                <a:ext cx="2075761" cy="432106"/>
              </a:xfrm>
              <a:prstGeom prst="rect">
                <a:avLst/>
              </a:prstGeom>
              <a:blipFill>
                <a:blip r:embed="rId5"/>
                <a:stretch>
                  <a:fillRect l="-3812" b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/>
              <p:cNvSpPr txBox="1"/>
              <p:nvPr/>
            </p:nvSpPr>
            <p:spPr>
              <a:xfrm>
                <a:off x="3862565" y="4210895"/>
                <a:ext cx="2752356" cy="421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985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22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565" y="4210895"/>
                <a:ext cx="2752356" cy="421077"/>
              </a:xfrm>
              <a:prstGeom prst="rect">
                <a:avLst/>
              </a:prstGeom>
              <a:blipFill>
                <a:blip r:embed="rId6"/>
                <a:stretch>
                  <a:fillRect l="-887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/>
              <p:cNvSpPr txBox="1"/>
              <p:nvPr/>
            </p:nvSpPr>
            <p:spPr>
              <a:xfrm>
                <a:off x="4590356" y="4609818"/>
                <a:ext cx="4034310" cy="858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985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TW" sz="1985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sz="1985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TW" sz="198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TW" sz="198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98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𝑐𝑝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TW" sz="198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23" name="文字方塊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356" y="4609818"/>
                <a:ext cx="4034310" cy="8586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6846535" y="3778568"/>
            <a:ext cx="1499875" cy="8048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315" dirty="0"/>
              <a:t>Gradient Descent</a:t>
            </a:r>
            <a:endParaRPr lang="zh-TW" altLang="en-US" sz="231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089418" y="1381906"/>
                <a:ext cx="3239364" cy="1256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985" i="1">
                          <a:latin typeface="Cambria Math" panose="02040503050406030204" pitchFamily="18" charset="0"/>
                        </a:rPr>
                        <m:t>L</m:t>
                      </m:r>
                      <m:d>
                        <m:d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altLang="zh-TW" sz="1985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𝑐𝑝</m:t>
                                          </m:r>
                                        </m:sub>
                                        <m:sup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418" y="1381906"/>
                <a:ext cx="3239364" cy="1256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1"/>
              <p:cNvSpPr txBox="1"/>
              <p:nvPr/>
            </p:nvSpPr>
            <p:spPr>
              <a:xfrm>
                <a:off x="6448424" y="320157"/>
                <a:ext cx="2161057" cy="44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315" dirty="0"/>
                  <a:t>f: y = b + w </a:t>
                </a:r>
                <a14:m>
                  <m:oMath xmlns:m="http://schemas.openxmlformats.org/officeDocument/2006/math">
                    <m:r>
                      <a:rPr lang="en-US" altLang="zh-TW" sz="2315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TW" sz="2315" dirty="0"/>
                  <a:t> </a:t>
                </a:r>
                <a:r>
                  <a:rPr lang="en-US" altLang="zh-TW" sz="2315" dirty="0" err="1"/>
                  <a:t>x</a:t>
                </a:r>
                <a:r>
                  <a:rPr lang="en-US" altLang="zh-TW" sz="2315" baseline="-25000" dirty="0" err="1"/>
                  <a:t>cp</a:t>
                </a:r>
                <a:endParaRPr lang="zh-TW" altLang="en-US" sz="2315" baseline="-25000" dirty="0"/>
              </a:p>
            </p:txBody>
          </p:sp>
        </mc:Choice>
        <mc:Fallback xmlns="">
          <p:sp>
            <p:nvSpPr>
              <p:cNvPr id="21" name="文字方塊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424" y="320157"/>
                <a:ext cx="2161057" cy="448584"/>
              </a:xfrm>
              <a:prstGeom prst="rect">
                <a:avLst/>
              </a:prstGeom>
              <a:blipFill>
                <a:blip r:embed="rId9"/>
                <a:stretch>
                  <a:fillRect l="-847" t="-10959" b="-30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92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 animBg="1"/>
      <p:bldP spid="15" grpId="0" animBg="1"/>
      <p:bldP spid="16" grpId="0"/>
      <p:bldP spid="22" grpId="0"/>
      <p:bldP spid="23" grpId="0"/>
      <p:bldP spid="20" grpId="0" animBg="1"/>
      <p:bldP spid="25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</a:t>
            </a:r>
            <a:r>
              <a:rPr lang="en-US" altLang="zh-TW" b="1" dirty="0">
                <a:solidFill>
                  <a:srgbClr val="C00000"/>
                </a:solidFill>
              </a:rPr>
              <a:t>Descent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985" dirty="0"/>
              <a:t>Consider loss function </a:t>
            </a:r>
            <a:r>
              <a:rPr lang="en-US" altLang="zh-TW" sz="1985" dirty="0">
                <a:latin typeface="Cambria Math" panose="02040503050406030204" pitchFamily="18" charset="0"/>
              </a:rPr>
              <a:t>𝐿(𝑤)</a:t>
            </a:r>
            <a:r>
              <a:rPr lang="en-US" altLang="zh-TW" sz="1985" dirty="0"/>
              <a:t> with one parameter w: </a:t>
            </a:r>
          </a:p>
          <a:p>
            <a:pPr marL="378047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89836" y="2521790"/>
                <a:ext cx="1157995" cy="703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985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836" y="2521790"/>
                <a:ext cx="1157995" cy="703269"/>
              </a:xfrm>
              <a:prstGeom prst="rect">
                <a:avLst/>
              </a:prstGeom>
              <a:blipFill>
                <a:blip r:embed="rId3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1697162" y="4960422"/>
            <a:ext cx="68472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8116452" y="4987590"/>
          <a:ext cx="270402" cy="246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2280" imgH="139680" progId="Equation.3">
                  <p:embed/>
                </p:oleObj>
              </mc:Choice>
              <mc:Fallback>
                <p:oleObj name="方程式" r:id="rId4" imgW="152280" imgH="13968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6452" y="4987590"/>
                        <a:ext cx="270402" cy="2467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369438" y="2022092"/>
            <a:ext cx="0" cy="32058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2083862" y="1948457"/>
            <a:ext cx="5524715" cy="3479613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9" name="手繪多邊形 59"/>
          <p:cNvSpPr/>
          <p:nvPr/>
        </p:nvSpPr>
        <p:spPr>
          <a:xfrm flipH="1">
            <a:off x="7596450" y="1951501"/>
            <a:ext cx="5524715" cy="3479613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427978" y="1121285"/>
                <a:ext cx="2356607" cy="489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985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978" y="1121285"/>
                <a:ext cx="2356607" cy="4898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2976172" y="1956516"/>
            <a:ext cx="5568236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8047" indent="-378047">
              <a:buFont typeface="Wingdings" panose="05000000000000000000" pitchFamily="2" charset="2"/>
              <a:buChar char="Ø"/>
            </a:pPr>
            <a:r>
              <a:rPr lang="en-US" altLang="zh-TW" sz="1985" dirty="0"/>
              <a:t>(Randomly) Pick an initial value w</a:t>
            </a:r>
            <a:r>
              <a:rPr lang="en-US" altLang="zh-TW" sz="1985" baseline="30000" dirty="0"/>
              <a:t>0</a:t>
            </a:r>
            <a:endParaRPr lang="zh-TW" altLang="en-US" sz="1985" baseline="30000" dirty="0"/>
          </a:p>
        </p:txBody>
      </p:sp>
      <p:sp>
        <p:nvSpPr>
          <p:cNvPr id="12" name="橢圓 11"/>
          <p:cNvSpPr/>
          <p:nvPr/>
        </p:nvSpPr>
        <p:spPr>
          <a:xfrm>
            <a:off x="2828123" y="4829002"/>
            <a:ext cx="158589" cy="1585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cxnSp>
        <p:nvCxnSpPr>
          <p:cNvPr id="13" name="直線接點 12"/>
          <p:cNvCxnSpPr/>
          <p:nvPr/>
        </p:nvCxnSpPr>
        <p:spPr>
          <a:xfrm>
            <a:off x="2891644" y="3683688"/>
            <a:ext cx="0" cy="121702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986712" y="2315499"/>
                <a:ext cx="3643423" cy="53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78047" indent="-378047">
                  <a:buFont typeface="Wingdings" panose="05000000000000000000" pitchFamily="2" charset="2"/>
                  <a:buChar char="Ø"/>
                </a:pPr>
                <a:r>
                  <a:rPr lang="en-US" altLang="zh-TW" sz="1985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712" y="2315499"/>
                <a:ext cx="3643423" cy="532325"/>
              </a:xfrm>
              <a:prstGeom prst="rect">
                <a:avLst/>
              </a:prstGeom>
              <a:blipFill>
                <a:blip r:embed="rId7"/>
                <a:stretch>
                  <a:fillRect l="-150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2697199" y="4943879"/>
            <a:ext cx="453970" cy="397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985" dirty="0"/>
              <a:t>w</a:t>
            </a:r>
            <a:r>
              <a:rPr lang="en-US" altLang="zh-TW" sz="1985" baseline="30000" dirty="0"/>
              <a:t>0</a:t>
            </a:r>
            <a:endParaRPr lang="zh-TW" altLang="en-US" sz="1985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313264" y="3162645"/>
            <a:ext cx="1315725" cy="1246939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2907417" y="2773811"/>
            <a:ext cx="1098250" cy="909877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4981671" y="3351204"/>
            <a:ext cx="1350287" cy="39780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Positive </a:t>
            </a:r>
            <a:endParaRPr lang="zh-TW" altLang="en-US" sz="1985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986499" y="2841562"/>
            <a:ext cx="1350287" cy="39780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Negative</a:t>
            </a:r>
            <a:endParaRPr lang="zh-TW" altLang="en-US" sz="1985" dirty="0"/>
          </a:p>
        </p:txBody>
      </p:sp>
      <p:sp>
        <p:nvSpPr>
          <p:cNvPr id="20" name="向右箭號 3"/>
          <p:cNvSpPr/>
          <p:nvPr/>
        </p:nvSpPr>
        <p:spPr>
          <a:xfrm>
            <a:off x="6427978" y="3381978"/>
            <a:ext cx="543938" cy="3509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21" name="向右箭號 22"/>
          <p:cNvSpPr/>
          <p:nvPr/>
        </p:nvSpPr>
        <p:spPr>
          <a:xfrm>
            <a:off x="6436421" y="2845726"/>
            <a:ext cx="543938" cy="3509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22" name="文字方塊 21"/>
          <p:cNvSpPr txBox="1"/>
          <p:nvPr/>
        </p:nvSpPr>
        <p:spPr>
          <a:xfrm>
            <a:off x="7084553" y="3341130"/>
            <a:ext cx="2141752" cy="39780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Decrease w</a:t>
            </a:r>
            <a:endParaRPr lang="zh-TW" altLang="en-US" sz="1985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7084553" y="2830102"/>
            <a:ext cx="2057023" cy="39780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Increase w</a:t>
            </a:r>
            <a:endParaRPr lang="zh-TW" altLang="en-US" sz="1985" dirty="0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50" y="2848813"/>
            <a:ext cx="962322" cy="962322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362629" y="62442"/>
            <a:ext cx="2459638" cy="44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158" dirty="0"/>
              <a:t>http://chico386.pixnet.net/album/photo/171572850</a:t>
            </a:r>
          </a:p>
        </p:txBody>
      </p:sp>
    </p:spTree>
    <p:extLst>
      <p:ext uri="{BB962C8B-B14F-4D97-AF65-F5344CB8AC3E}">
        <p14:creationId xmlns:p14="http://schemas.microsoft.com/office/powerpoint/2010/main" val="392699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  <p:bldP spid="10" grpId="0"/>
      <p:bldP spid="11" grpId="0"/>
      <p:bldP spid="12" grpId="0" animBg="1"/>
      <p:bldP spid="14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079500" y="92075"/>
            <a:ext cx="9743691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dirty="0"/>
              <a:t>Prediction Problems</a:t>
            </a:r>
            <a:endParaRPr sz="44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7500" y="564703"/>
                <a:ext cx="4191000" cy="3841430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 algn="r">
                  <a:lnSpc>
                    <a:spcPct val="100000"/>
                  </a:lnSpc>
                  <a:spcBef>
                    <a:spcPts val="1323"/>
                  </a:spcBef>
                  <a:buNone/>
                </a:pPr>
                <a:r>
                  <a:rPr lang="en-US" b="1" dirty="0"/>
                  <a:t>Observation Space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𝓧</m:t>
                    </m:r>
                  </m:oMath>
                </a14:m>
                <a:r>
                  <a:rPr lang="en-US" b="1" dirty="0"/>
                  <a:t>:</a:t>
                </a:r>
              </a:p>
              <a:p>
                <a:pPr algn="r">
                  <a:lnSpc>
                    <a:spcPct val="100000"/>
                  </a:lnSpc>
                  <a:spcBef>
                    <a:spcPts val="1323"/>
                  </a:spcBef>
                  <a:buNone/>
                </a:pPr>
                <a:r>
                  <a:rPr lang="en-US" dirty="0"/>
                  <a:t>Images</a:t>
                </a:r>
              </a:p>
              <a:p>
                <a:pPr algn="r">
                  <a:lnSpc>
                    <a:spcPct val="100000"/>
                  </a:lnSpc>
                  <a:spcBef>
                    <a:spcPts val="1323"/>
                  </a:spcBef>
                  <a:buNone/>
                </a:pPr>
                <a:r>
                  <a:rPr lang="en-US" dirty="0"/>
                  <a:t>Images</a:t>
                </a:r>
              </a:p>
              <a:p>
                <a:pPr algn="r">
                  <a:lnSpc>
                    <a:spcPct val="100000"/>
                  </a:lnSpc>
                  <a:spcBef>
                    <a:spcPts val="1323"/>
                  </a:spcBef>
                  <a:buNone/>
                </a:pPr>
                <a:r>
                  <a:rPr lang="en-US" dirty="0"/>
                  <a:t>Face Images</a:t>
                </a:r>
              </a:p>
              <a:p>
                <a:pPr algn="r">
                  <a:lnSpc>
                    <a:spcPct val="100000"/>
                  </a:lnSpc>
                  <a:spcBef>
                    <a:spcPts val="1323"/>
                  </a:spcBef>
                  <a:buNone/>
                </a:pPr>
                <a:r>
                  <a:rPr lang="en-US" dirty="0"/>
                  <a:t>Natural Images</a:t>
                </a:r>
              </a:p>
              <a:p>
                <a:pPr algn="r">
                  <a:lnSpc>
                    <a:spcPct val="100000"/>
                  </a:lnSpc>
                  <a:spcBef>
                    <a:spcPts val="1323"/>
                  </a:spcBef>
                  <a:buNone/>
                </a:pPr>
                <a:r>
                  <a:rPr lang="en-US" dirty="0"/>
                  <a:t>Human Speech Waveform </a:t>
                </a:r>
              </a:p>
              <a:p>
                <a:pPr algn="r">
                  <a:lnSpc>
                    <a:spcPct val="100000"/>
                  </a:lnSpc>
                  <a:spcBef>
                    <a:spcPts val="1323"/>
                  </a:spcBef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Scene Description in English</a:t>
                </a:r>
              </a:p>
              <a:p>
                <a:pPr algn="r">
                  <a:lnSpc>
                    <a:spcPct val="100000"/>
                  </a:lnSpc>
                  <a:spcBef>
                    <a:spcPts val="1323"/>
                  </a:spcBef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Video from an Automobile Camera</a:t>
                </a:r>
              </a:p>
              <a:p>
                <a:pPr algn="r">
                  <a:lnSpc>
                    <a:spcPct val="100000"/>
                  </a:lnSpc>
                  <a:spcBef>
                    <a:spcPts val="1323"/>
                  </a:spcBef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General Video Segment</a:t>
                </a:r>
              </a:p>
              <a:p>
                <a:pPr algn="r">
                  <a:lnSpc>
                    <a:spcPct val="100000"/>
                  </a:lnSpc>
                  <a:spcBef>
                    <a:spcPts val="1323"/>
                  </a:spcBef>
                  <a:buNone/>
                </a:pPr>
                <a:endParaRPr lang="en-US" dirty="0"/>
              </a:p>
              <a:p>
                <a:pPr algn="r">
                  <a:lnSpc>
                    <a:spcPct val="100000"/>
                  </a:lnSpc>
                  <a:spcBef>
                    <a:spcPts val="1323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7500" y="564703"/>
                <a:ext cx="4191000" cy="3841430"/>
              </a:xfrm>
              <a:prstGeom prst="rect">
                <a:avLst/>
              </a:prstGeom>
              <a:blipFill>
                <a:blip r:embed="rId3"/>
                <a:stretch>
                  <a:fillRect r="-3343" b="-3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3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hape 134">
                <a:extLst>
                  <a:ext uri="{FF2B5EF4-FFF2-40B4-BE49-F238E27FC236}">
                    <a16:creationId xmlns:a16="http://schemas.microsoft.com/office/drawing/2014/main" id="{1FE31171-C769-4736-ACEA-1212F878C3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16500" y="701675"/>
                <a:ext cx="4116399" cy="44613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00793" tIns="100793" rIns="100793" bIns="100793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l" rtl="0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Helvetica Neue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1pPr>
                <a:lvl2pPr marL="914400" marR="0" lvl="1" indent="-381000" algn="l" rtl="0">
                  <a:lnSpc>
                    <a:spcPct val="115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Helvetica Neue"/>
                  <a:buChar char="–"/>
                  <a:defRPr sz="24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2pPr>
                <a:lvl3pPr marL="1371600" marR="0" lvl="2" indent="-381000" algn="l" rtl="0">
                  <a:lnSpc>
                    <a:spcPct val="115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Helvetica Neue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3pPr>
                <a:lvl4pPr marL="1828800" marR="0" lvl="3" indent="-355600" algn="l" rtl="0">
                  <a:lnSpc>
                    <a:spcPct val="115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Helvetica Neue"/>
                  <a:buChar char="–"/>
                  <a:defRPr sz="20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4pPr>
                <a:lvl5pPr marL="2286000" marR="0" lvl="4" indent="-355600" algn="l" rtl="0">
                  <a:lnSpc>
                    <a:spcPct val="115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Helvetica Neue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5pPr>
                <a:lvl6pPr marL="2743200" marR="0" lvl="5" indent="-355600" algn="l" rtl="0">
                  <a:lnSpc>
                    <a:spcPct val="115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Helvetica Neue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6pPr>
                <a:lvl7pPr marL="3200400" marR="0" lvl="6" indent="-355600" algn="l" rtl="0">
                  <a:lnSpc>
                    <a:spcPct val="115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Helvetica Neue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7pPr>
                <a:lvl8pPr marL="3657600" marR="0" lvl="7" indent="-355600" algn="l" rtl="0">
                  <a:lnSpc>
                    <a:spcPct val="115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Helvetica Neue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8pPr>
                <a:lvl9pPr marL="4114800" marR="0" lvl="8" indent="-355600" algn="l" rtl="0">
                  <a:lnSpc>
                    <a:spcPct val="115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Helvetica Neue"/>
                  <a:buChar char="»"/>
                  <a:defRPr sz="2000" b="0" i="0" u="none" strike="noStrike" cap="none">
                    <a:solidFill>
                      <a:schemeClr val="dk1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defRPr>
                </a:lvl9pPr>
              </a:lstStyle>
              <a:p>
                <a:pPr>
                  <a:spcBef>
                    <a:spcPts val="1323"/>
                  </a:spcBef>
                  <a:buNone/>
                </a:pPr>
                <a:r>
                  <a:rPr lang="en-US" sz="1764" b="1" dirty="0"/>
                  <a:t>Target Space </a:t>
                </a:r>
                <a14:m>
                  <m:oMath xmlns:m="http://schemas.openxmlformats.org/officeDocument/2006/math">
                    <m:r>
                      <a:rPr lang="en-US" sz="1764" b="1" i="1">
                        <a:latin typeface="Cambria Math" panose="02040503050406030204" pitchFamily="18" charset="0"/>
                      </a:rPr>
                      <m:t>𝓨</m:t>
                    </m:r>
                  </m:oMath>
                </a14:m>
                <a:r>
                  <a:rPr lang="en-US" sz="1764" b="1" dirty="0"/>
                  <a:t>: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Image class: “cat”, “dog” etc.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Caption: “kids playing soccer”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User’s identity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Stylized Images (e.g. cartoons)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dirty="0"/>
                  <a:t>Text transcript of the speech</a:t>
                </a:r>
              </a:p>
              <a:p>
                <a:pPr>
                  <a:spcBef>
                    <a:spcPts val="1323"/>
                  </a:spcBef>
                  <a:buNone/>
                </a:pPr>
                <a:endParaRPr lang="en-US" sz="1764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b="1" dirty="0">
                    <a:solidFill>
                      <a:srgbClr val="0070C0"/>
                    </a:solidFill>
                  </a:rPr>
                  <a:t>Sketch of the Scene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b="1" dirty="0">
                    <a:solidFill>
                      <a:srgbClr val="0070C0"/>
                    </a:solidFill>
                  </a:rPr>
                  <a:t>Steering, Accelerator and Braking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1764" b="1" dirty="0">
                    <a:solidFill>
                      <a:srgbClr val="0070C0"/>
                    </a:solidFill>
                  </a:rPr>
                  <a:t>Closed Caption Text</a:t>
                </a:r>
              </a:p>
              <a:p>
                <a:pPr>
                  <a:spcBef>
                    <a:spcPts val="1323"/>
                  </a:spcBef>
                  <a:buNone/>
                </a:pPr>
                <a:endParaRPr lang="en-US" sz="1985" dirty="0"/>
              </a:p>
              <a:p>
                <a:pPr>
                  <a:spcBef>
                    <a:spcPts val="1323"/>
                  </a:spcBef>
                  <a:buNone/>
                </a:pPr>
                <a:endParaRPr lang="en-US" sz="1985" dirty="0"/>
              </a:p>
            </p:txBody>
          </p:sp>
        </mc:Choice>
        <mc:Fallback xmlns="">
          <p:sp>
            <p:nvSpPr>
              <p:cNvPr id="5" name="Shape 134">
                <a:extLst>
                  <a:ext uri="{FF2B5EF4-FFF2-40B4-BE49-F238E27FC236}">
                    <a16:creationId xmlns:a16="http://schemas.microsoft.com/office/drawing/2014/main" id="{1FE31171-C769-4736-ACEA-1212F878C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500" y="701675"/>
                <a:ext cx="4116399" cy="4461307"/>
              </a:xfrm>
              <a:prstGeom prst="rect">
                <a:avLst/>
              </a:prstGeom>
              <a:blipFill>
                <a:blip r:embed="rId4"/>
                <a:stretch>
                  <a:fillRect l="-889" b="-27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41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782"/>
    </mc:Choice>
    <mc:Fallback xmlns="">
      <p:transition spd="slow" advTm="108782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985" dirty="0"/>
              <a:t>Consider loss function </a:t>
            </a:r>
            <a:r>
              <a:rPr lang="en-US" altLang="zh-TW" sz="1985" dirty="0">
                <a:latin typeface="Cambria Math" panose="02040503050406030204" pitchFamily="18" charset="0"/>
              </a:rPr>
              <a:t>𝐿(𝑤)</a:t>
            </a:r>
            <a:r>
              <a:rPr lang="en-US" altLang="zh-TW" sz="1985" dirty="0"/>
              <a:t> with one parameter w: </a:t>
            </a:r>
          </a:p>
          <a:p>
            <a:pPr marL="378047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89836" y="2521790"/>
                <a:ext cx="1157995" cy="703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985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836" y="2521790"/>
                <a:ext cx="1157995" cy="703269"/>
              </a:xfrm>
              <a:prstGeom prst="rect">
                <a:avLst/>
              </a:prstGeom>
              <a:blipFill>
                <a:blip r:embed="rId3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1697162" y="4960422"/>
            <a:ext cx="68472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8116452" y="4987590"/>
          <a:ext cx="270402" cy="246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2280" imgH="139680" progId="Equation.3">
                  <p:embed/>
                </p:oleObj>
              </mc:Choice>
              <mc:Fallback>
                <p:oleObj name="方程式" r:id="rId4" imgW="152280" imgH="13968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6452" y="4987590"/>
                        <a:ext cx="270402" cy="2467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369438" y="2022092"/>
            <a:ext cx="0" cy="32058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2083862" y="1948457"/>
            <a:ext cx="5524715" cy="3479613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9" name="手繪多邊形 59"/>
          <p:cNvSpPr/>
          <p:nvPr/>
        </p:nvSpPr>
        <p:spPr>
          <a:xfrm flipH="1">
            <a:off x="7596450" y="1951501"/>
            <a:ext cx="5524715" cy="3479613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11" name="文字方塊 10"/>
          <p:cNvSpPr txBox="1"/>
          <p:nvPr/>
        </p:nvSpPr>
        <p:spPr>
          <a:xfrm>
            <a:off x="2976172" y="1956516"/>
            <a:ext cx="4378336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8047" indent="-378047">
              <a:buFont typeface="Wingdings" panose="05000000000000000000" pitchFamily="2" charset="2"/>
              <a:buChar char="Ø"/>
            </a:pPr>
            <a:r>
              <a:rPr lang="en-US" altLang="zh-TW" sz="1985" dirty="0"/>
              <a:t>(Randomly) Pick an initial value w</a:t>
            </a:r>
            <a:r>
              <a:rPr lang="en-US" altLang="zh-TW" sz="1985" baseline="30000" dirty="0"/>
              <a:t>0</a:t>
            </a:r>
            <a:endParaRPr lang="zh-TW" altLang="en-US" sz="1985" baseline="30000" dirty="0"/>
          </a:p>
        </p:txBody>
      </p:sp>
      <p:sp>
        <p:nvSpPr>
          <p:cNvPr id="12" name="橢圓 11"/>
          <p:cNvSpPr/>
          <p:nvPr/>
        </p:nvSpPr>
        <p:spPr>
          <a:xfrm>
            <a:off x="2828123" y="4829002"/>
            <a:ext cx="158589" cy="1585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cxnSp>
        <p:nvCxnSpPr>
          <p:cNvPr id="13" name="直線接點 12"/>
          <p:cNvCxnSpPr/>
          <p:nvPr/>
        </p:nvCxnSpPr>
        <p:spPr>
          <a:xfrm>
            <a:off x="2891644" y="3683688"/>
            <a:ext cx="0" cy="121702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986712" y="2315499"/>
                <a:ext cx="3643423" cy="53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78047" indent="-378047">
                  <a:buFont typeface="Wingdings" panose="05000000000000000000" pitchFamily="2" charset="2"/>
                  <a:buChar char="Ø"/>
                </a:pPr>
                <a:r>
                  <a:rPr lang="en-US" altLang="zh-TW" sz="1985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712" y="2315499"/>
                <a:ext cx="3643423" cy="532325"/>
              </a:xfrm>
              <a:prstGeom prst="rect">
                <a:avLst/>
              </a:prstGeom>
              <a:blipFill>
                <a:blip r:embed="rId6"/>
                <a:stretch>
                  <a:fillRect l="-150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2697199" y="4943879"/>
            <a:ext cx="453970" cy="397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985" dirty="0"/>
              <a:t>w</a:t>
            </a:r>
            <a:r>
              <a:rPr lang="en-US" altLang="zh-TW" sz="1985" baseline="30000" dirty="0"/>
              <a:t>0</a:t>
            </a:r>
            <a:endParaRPr lang="zh-TW" altLang="en-US" sz="1985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313264" y="3162645"/>
            <a:ext cx="1315725" cy="1246939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H="1">
            <a:off x="2907417" y="2773811"/>
            <a:ext cx="1098250" cy="909877"/>
          </a:xfrm>
          <a:prstGeom prst="straightConnector1">
            <a:avLst/>
          </a:prstGeom>
          <a:ln w="571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向右箭號 31"/>
          <p:cNvSpPr/>
          <p:nvPr/>
        </p:nvSpPr>
        <p:spPr>
          <a:xfrm>
            <a:off x="3050234" y="4845152"/>
            <a:ext cx="1101077" cy="1662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50" y="2848813"/>
            <a:ext cx="962322" cy="962322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362629" y="62442"/>
            <a:ext cx="2459638" cy="44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158" dirty="0"/>
              <a:t>http://chico386.pixnet.net/album/photo/171572850</a:t>
            </a:r>
          </a:p>
        </p:txBody>
      </p:sp>
      <p:sp>
        <p:nvSpPr>
          <p:cNvPr id="27" name="橢圓 26"/>
          <p:cNvSpPr/>
          <p:nvPr/>
        </p:nvSpPr>
        <p:spPr>
          <a:xfrm>
            <a:off x="4184897" y="4871814"/>
            <a:ext cx="158589" cy="1585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/>
              <p:cNvSpPr txBox="1"/>
              <p:nvPr/>
            </p:nvSpPr>
            <p:spPr>
              <a:xfrm>
                <a:off x="2977010" y="4972599"/>
                <a:ext cx="1680293" cy="67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98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98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1985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文字方塊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7010" y="4972599"/>
                <a:ext cx="1680293" cy="6723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684111" y="2397529"/>
                <a:ext cx="2746917" cy="67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98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111" y="2397529"/>
                <a:ext cx="2746917" cy="672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/>
          <p:cNvSpPr txBox="1"/>
          <p:nvPr/>
        </p:nvSpPr>
        <p:spPr>
          <a:xfrm>
            <a:off x="4622753" y="4602266"/>
            <a:ext cx="2522958" cy="80483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l-GR" altLang="zh-TW" sz="2315" dirty="0"/>
              <a:t>η</a:t>
            </a:r>
            <a:r>
              <a:rPr lang="en-US" altLang="zh-TW" sz="2315" dirty="0"/>
              <a:t>&gt;0 is called “</a:t>
            </a:r>
            <a:r>
              <a:rPr lang="en-US" altLang="zh-TW" sz="2315" b="1" i="1" dirty="0"/>
              <a:t>learning rate</a:t>
            </a:r>
            <a:r>
              <a:rPr lang="en-US" altLang="zh-TW" sz="2315" dirty="0"/>
              <a:t>”</a:t>
            </a:r>
            <a:endParaRPr lang="zh-TW" altLang="en-US" sz="231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6427978" y="1121285"/>
                <a:ext cx="2356607" cy="489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985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978" y="1121285"/>
                <a:ext cx="2356607" cy="4898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59834" y="3085318"/>
            <a:ext cx="2539897" cy="70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28" grpId="0"/>
      <p:bldP spid="29" grpId="0"/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直線接點 31"/>
          <p:cNvCxnSpPr/>
          <p:nvPr/>
        </p:nvCxnSpPr>
        <p:spPr>
          <a:xfrm>
            <a:off x="4266925" y="4115574"/>
            <a:ext cx="0" cy="80755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>
            <a:off x="4940310" y="4151042"/>
            <a:ext cx="0" cy="807559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985" dirty="0"/>
              <a:t>Consider loss function </a:t>
            </a:r>
            <a:r>
              <a:rPr lang="en-US" altLang="zh-TW" sz="1985" dirty="0">
                <a:latin typeface="Cambria Math" panose="02040503050406030204" pitchFamily="18" charset="0"/>
              </a:rPr>
              <a:t>𝐿(𝑤)</a:t>
            </a:r>
            <a:r>
              <a:rPr lang="en-US" altLang="zh-TW" sz="1985" dirty="0"/>
              <a:t> with one parameter w: </a:t>
            </a:r>
          </a:p>
          <a:p>
            <a:pPr marL="378047" lvl="1" indent="0">
              <a:buNone/>
            </a:pPr>
            <a:r>
              <a:rPr lang="en-US" altLang="zh-TW" dirty="0"/>
              <a:t>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289836" y="2521790"/>
                <a:ext cx="1157995" cy="703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985" dirty="0"/>
                  <a:t>Loss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836" y="2521790"/>
                <a:ext cx="1157995" cy="703269"/>
              </a:xfrm>
              <a:prstGeom prst="rect">
                <a:avLst/>
              </a:prstGeom>
              <a:blipFill>
                <a:blip r:embed="rId3"/>
                <a:stretch>
                  <a:fillRect t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單箭頭接點 4"/>
          <p:cNvCxnSpPr/>
          <p:nvPr/>
        </p:nvCxnSpPr>
        <p:spPr>
          <a:xfrm>
            <a:off x="1697162" y="4960422"/>
            <a:ext cx="68472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8116452" y="4987590"/>
          <a:ext cx="270402" cy="246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52280" imgH="139680" progId="Equation.3">
                  <p:embed/>
                </p:oleObj>
              </mc:Choice>
              <mc:Fallback>
                <p:oleObj name="方程式" r:id="rId4" imgW="152280" imgH="139680" progId="Equation.3">
                  <p:embed/>
                  <p:pic>
                    <p:nvPicPr>
                      <p:cNvPr id="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6452" y="4987590"/>
                        <a:ext cx="270402" cy="2467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369438" y="2022092"/>
            <a:ext cx="0" cy="320584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手繪多邊形 54"/>
          <p:cNvSpPr/>
          <p:nvPr/>
        </p:nvSpPr>
        <p:spPr>
          <a:xfrm>
            <a:off x="2083862" y="1948457"/>
            <a:ext cx="5524715" cy="3479613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9" name="手繪多邊形 59"/>
          <p:cNvSpPr/>
          <p:nvPr/>
        </p:nvSpPr>
        <p:spPr>
          <a:xfrm flipH="1">
            <a:off x="7596450" y="1951501"/>
            <a:ext cx="5524715" cy="3479613"/>
          </a:xfrm>
          <a:custGeom>
            <a:avLst/>
            <a:gdLst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4783016 w 7754816"/>
              <a:gd name="connsiteY3" fmla="*/ 3130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5820508 w 7754816"/>
              <a:gd name="connsiteY4" fmla="*/ 26025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499339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019908 w 7754816"/>
              <a:gd name="connsiteY1" fmla="*/ 2356339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941312 w 7754816"/>
              <a:gd name="connsiteY2" fmla="*/ 2760785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767202 w 7754816"/>
              <a:gd name="connsiteY2" fmla="*/ 271724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  <a:gd name="connsiteX0" fmla="*/ 0 w 7754816"/>
              <a:gd name="connsiteY0" fmla="*/ 0 h 4208267"/>
              <a:gd name="connsiteX1" fmla="*/ 1314558 w 7754816"/>
              <a:gd name="connsiteY1" fmla="*/ 2225710 h 4208267"/>
              <a:gd name="connsiteX2" fmla="*/ 3823199 w 7754816"/>
              <a:gd name="connsiteY2" fmla="*/ 2698193 h 4208267"/>
              <a:gd name="connsiteX3" fmla="*/ 5732254 w 7754816"/>
              <a:gd name="connsiteY3" fmla="*/ 3511062 h 4208267"/>
              <a:gd name="connsiteX4" fmla="*/ 6289268 w 7754816"/>
              <a:gd name="connsiteY4" fmla="*/ 2754923 h 4208267"/>
              <a:gd name="connsiteX5" fmla="*/ 6664570 w 7754816"/>
              <a:gd name="connsiteY5" fmla="*/ 2391508 h 4208267"/>
              <a:gd name="connsiteX6" fmla="*/ 7561385 w 7754816"/>
              <a:gd name="connsiteY6" fmla="*/ 3991708 h 4208267"/>
              <a:gd name="connsiteX7" fmla="*/ 7754816 w 7754816"/>
              <a:gd name="connsiteY7" fmla="*/ 4149970 h 4208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54816" h="4208267">
                <a:moveTo>
                  <a:pt x="0" y="0"/>
                </a:moveTo>
                <a:cubicBezTo>
                  <a:pt x="218342" y="948104"/>
                  <a:pt x="677358" y="1776011"/>
                  <a:pt x="1314558" y="2225710"/>
                </a:cubicBezTo>
                <a:cubicBezTo>
                  <a:pt x="1951758" y="2675409"/>
                  <a:pt x="3073523" y="2701682"/>
                  <a:pt x="3823199" y="2698193"/>
                </a:cubicBezTo>
                <a:cubicBezTo>
                  <a:pt x="4572875" y="2694704"/>
                  <a:pt x="5321243" y="3501607"/>
                  <a:pt x="5732254" y="3511062"/>
                </a:cubicBezTo>
                <a:cubicBezTo>
                  <a:pt x="6143265" y="3520517"/>
                  <a:pt x="6133882" y="2941515"/>
                  <a:pt x="6289268" y="2754923"/>
                </a:cubicBezTo>
                <a:cubicBezTo>
                  <a:pt x="6444654" y="2568331"/>
                  <a:pt x="6452551" y="2185377"/>
                  <a:pt x="6664570" y="2391508"/>
                </a:cubicBezTo>
                <a:cubicBezTo>
                  <a:pt x="6876589" y="2597639"/>
                  <a:pt x="7379677" y="3698631"/>
                  <a:pt x="7561385" y="3991708"/>
                </a:cubicBezTo>
                <a:cubicBezTo>
                  <a:pt x="7743093" y="4284785"/>
                  <a:pt x="7748954" y="4217377"/>
                  <a:pt x="7754816" y="4149970"/>
                </a:cubicBezTo>
              </a:path>
            </a:pathLst>
          </a:custGeom>
          <a:noFill/>
          <a:ln w="635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11" name="文字方塊 10"/>
          <p:cNvSpPr txBox="1"/>
          <p:nvPr/>
        </p:nvSpPr>
        <p:spPr>
          <a:xfrm>
            <a:off x="2976172" y="1956516"/>
            <a:ext cx="4378336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8047" indent="-378047">
              <a:buFont typeface="Wingdings" panose="05000000000000000000" pitchFamily="2" charset="2"/>
              <a:buChar char="Ø"/>
            </a:pPr>
            <a:r>
              <a:rPr lang="en-US" altLang="zh-TW" sz="1985" dirty="0"/>
              <a:t>(Randomly) Pick an initial value w</a:t>
            </a:r>
            <a:r>
              <a:rPr lang="en-US" altLang="zh-TW" sz="1985" baseline="30000" dirty="0"/>
              <a:t>0</a:t>
            </a:r>
            <a:endParaRPr lang="zh-TW" altLang="en-US" sz="1985" baseline="-25000" dirty="0"/>
          </a:p>
        </p:txBody>
      </p:sp>
      <p:sp>
        <p:nvSpPr>
          <p:cNvPr id="12" name="橢圓 11"/>
          <p:cNvSpPr/>
          <p:nvPr/>
        </p:nvSpPr>
        <p:spPr>
          <a:xfrm>
            <a:off x="2828123" y="4829002"/>
            <a:ext cx="158589" cy="1585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cxnSp>
        <p:nvCxnSpPr>
          <p:cNvPr id="13" name="直線接點 12"/>
          <p:cNvCxnSpPr/>
          <p:nvPr/>
        </p:nvCxnSpPr>
        <p:spPr>
          <a:xfrm>
            <a:off x="2891644" y="3683688"/>
            <a:ext cx="0" cy="1217024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2986712" y="2315499"/>
                <a:ext cx="3643423" cy="53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78047" indent="-378047">
                  <a:buFont typeface="Wingdings" panose="05000000000000000000" pitchFamily="2" charset="2"/>
                  <a:buChar char="Ø"/>
                </a:pPr>
                <a:r>
                  <a:rPr lang="en-US" altLang="zh-TW" sz="1985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712" y="2315499"/>
                <a:ext cx="3643423" cy="532325"/>
              </a:xfrm>
              <a:prstGeom prst="rect">
                <a:avLst/>
              </a:prstGeom>
              <a:blipFill>
                <a:blip r:embed="rId6"/>
                <a:stretch>
                  <a:fillRect l="-1505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2697199" y="4943879"/>
            <a:ext cx="453970" cy="397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985" dirty="0"/>
              <a:t>w</a:t>
            </a:r>
            <a:r>
              <a:rPr lang="en-US" altLang="zh-TW" sz="1985" baseline="30000" dirty="0"/>
              <a:t>0</a:t>
            </a:r>
            <a:endParaRPr lang="zh-TW" altLang="en-US" sz="1985" baseline="30000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313264" y="3162645"/>
            <a:ext cx="1315725" cy="1246939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向右箭號 31"/>
          <p:cNvSpPr/>
          <p:nvPr/>
        </p:nvSpPr>
        <p:spPr>
          <a:xfrm>
            <a:off x="3050234" y="4845152"/>
            <a:ext cx="1101077" cy="1662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27" name="橢圓 26"/>
          <p:cNvSpPr/>
          <p:nvPr/>
        </p:nvSpPr>
        <p:spPr>
          <a:xfrm>
            <a:off x="4184897" y="4871814"/>
            <a:ext cx="158589" cy="1585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5672111" y="2373528"/>
                <a:ext cx="2746917" cy="67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98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111" y="2373528"/>
                <a:ext cx="2746917" cy="6723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橢圓 30"/>
          <p:cNvSpPr/>
          <p:nvPr/>
        </p:nvSpPr>
        <p:spPr>
          <a:xfrm>
            <a:off x="4184897" y="4859814"/>
            <a:ext cx="158589" cy="1585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cxnSp>
        <p:nvCxnSpPr>
          <p:cNvPr id="33" name="直線接點 32"/>
          <p:cNvCxnSpPr/>
          <p:nvPr/>
        </p:nvCxnSpPr>
        <p:spPr>
          <a:xfrm>
            <a:off x="3692511" y="4112531"/>
            <a:ext cx="1073430" cy="167668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4858192" y="4843839"/>
            <a:ext cx="158589" cy="1585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37" name="向右箭號 31"/>
          <p:cNvSpPr/>
          <p:nvPr/>
        </p:nvSpPr>
        <p:spPr>
          <a:xfrm>
            <a:off x="4349038" y="4866411"/>
            <a:ext cx="477975" cy="16627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2981203" y="2970150"/>
                <a:ext cx="3643423" cy="532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78047" indent="-378047">
                  <a:buFont typeface="Wingdings" panose="05000000000000000000" pitchFamily="2" charset="2"/>
                  <a:buChar char="Ø"/>
                </a:pPr>
                <a:r>
                  <a:rPr lang="en-US" altLang="zh-TW" sz="1985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𝑑𝑤</m:t>
                        </m:r>
                      </m:den>
                    </m:f>
                    <m:sSub>
                      <m:sSub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203" y="2970150"/>
                <a:ext cx="3643423" cy="532325"/>
              </a:xfrm>
              <a:prstGeom prst="rect">
                <a:avLst/>
              </a:prstGeom>
              <a:blipFill>
                <a:blip r:embed="rId8"/>
                <a:stretch>
                  <a:fillRect l="-1338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/>
              <p:cNvSpPr txBox="1"/>
              <p:nvPr/>
            </p:nvSpPr>
            <p:spPr>
              <a:xfrm>
                <a:off x="5656811" y="3051876"/>
                <a:ext cx="2746917" cy="672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98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sSub>
                        <m:sSub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40" name="文字方塊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811" y="3051876"/>
                <a:ext cx="2746917" cy="6723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3696881" y="3542663"/>
            <a:ext cx="2292988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85" dirty="0">
                <a:solidFill>
                  <a:srgbClr val="0070C0"/>
                </a:solidFill>
              </a:rPr>
              <a:t>…… Many iteration</a:t>
            </a:r>
            <a:endParaRPr lang="zh-TW" altLang="en-US" sz="1985" dirty="0">
              <a:solidFill>
                <a:srgbClr val="0070C0"/>
              </a:solidFill>
            </a:endParaRPr>
          </a:p>
        </p:txBody>
      </p:sp>
      <p:sp>
        <p:nvSpPr>
          <p:cNvPr id="41" name="橢圓 40"/>
          <p:cNvSpPr/>
          <p:nvPr/>
        </p:nvSpPr>
        <p:spPr>
          <a:xfrm>
            <a:off x="6089015" y="4859814"/>
            <a:ext cx="158589" cy="1585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42" name="橢圓 41"/>
          <p:cNvSpPr/>
          <p:nvPr/>
        </p:nvSpPr>
        <p:spPr>
          <a:xfrm>
            <a:off x="7510366" y="4879307"/>
            <a:ext cx="158589" cy="15858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cxnSp>
        <p:nvCxnSpPr>
          <p:cNvPr id="43" name="直線接點 42"/>
          <p:cNvCxnSpPr/>
          <p:nvPr/>
        </p:nvCxnSpPr>
        <p:spPr>
          <a:xfrm>
            <a:off x="7594372" y="4970603"/>
            <a:ext cx="0" cy="432875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08" name="文字方塊 43007"/>
          <p:cNvSpPr txBox="1"/>
          <p:nvPr/>
        </p:nvSpPr>
        <p:spPr>
          <a:xfrm>
            <a:off x="5670886" y="4053845"/>
            <a:ext cx="1113010" cy="7032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Local minima</a:t>
            </a:r>
            <a:endParaRPr lang="zh-TW" altLang="en-US" sz="1985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7077613" y="4158630"/>
            <a:ext cx="1061929" cy="70326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global minima</a:t>
            </a:r>
            <a:endParaRPr lang="zh-TW" altLang="en-US" sz="1985" dirty="0"/>
          </a:p>
        </p:txBody>
      </p:sp>
      <p:sp>
        <p:nvSpPr>
          <p:cNvPr id="47" name="矩形 46"/>
          <p:cNvSpPr/>
          <p:nvPr/>
        </p:nvSpPr>
        <p:spPr>
          <a:xfrm>
            <a:off x="4069758" y="4976972"/>
            <a:ext cx="453970" cy="397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985" dirty="0"/>
              <a:t>w</a:t>
            </a:r>
            <a:r>
              <a:rPr lang="en-US" altLang="zh-TW" sz="1985" baseline="30000" dirty="0"/>
              <a:t>1</a:t>
            </a:r>
            <a:endParaRPr lang="zh-TW" altLang="en-US" sz="1985" baseline="30000" dirty="0"/>
          </a:p>
        </p:txBody>
      </p:sp>
      <p:sp>
        <p:nvSpPr>
          <p:cNvPr id="48" name="矩形 47"/>
          <p:cNvSpPr/>
          <p:nvPr/>
        </p:nvSpPr>
        <p:spPr>
          <a:xfrm>
            <a:off x="4725011" y="4982146"/>
            <a:ext cx="453970" cy="397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985" dirty="0"/>
              <a:t>w</a:t>
            </a:r>
            <a:r>
              <a:rPr lang="en-US" altLang="zh-TW" sz="1985" baseline="30000" dirty="0"/>
              <a:t>2</a:t>
            </a:r>
            <a:endParaRPr lang="zh-TW" altLang="en-US" sz="1985" baseline="30000" dirty="0"/>
          </a:p>
        </p:txBody>
      </p:sp>
      <p:sp>
        <p:nvSpPr>
          <p:cNvPr id="49" name="矩形 48"/>
          <p:cNvSpPr/>
          <p:nvPr/>
        </p:nvSpPr>
        <p:spPr>
          <a:xfrm>
            <a:off x="6006148" y="4989703"/>
            <a:ext cx="450764" cy="3978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985" dirty="0" err="1"/>
              <a:t>w</a:t>
            </a:r>
            <a:r>
              <a:rPr lang="en-US" altLang="zh-TW" sz="1985" baseline="30000" dirty="0" err="1"/>
              <a:t>T</a:t>
            </a:r>
            <a:endParaRPr lang="zh-TW" altLang="en-US" sz="1985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6427978" y="1121285"/>
                <a:ext cx="2356607" cy="489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985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978" y="1121285"/>
                <a:ext cx="2356607" cy="48981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68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9" grpId="0"/>
      <p:bldP spid="40" grpId="0"/>
      <p:bldP spid="22" grpId="0"/>
      <p:bldP spid="41" grpId="0" animBg="1"/>
      <p:bldP spid="42" grpId="0" animBg="1"/>
      <p:bldP spid="43008" grpId="0" animBg="1"/>
      <p:bldP spid="46" grpId="0" animBg="1"/>
      <p:bldP spid="48" grpId="0"/>
      <p:bldP spid="4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985" dirty="0"/>
              <a:t>How about two parameters?</a:t>
            </a:r>
            <a:endParaRPr lang="zh-TW" altLang="en-US" sz="198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5182693" y="1509522"/>
                <a:ext cx="2752356" cy="421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1985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693" y="1509522"/>
                <a:ext cx="2752356" cy="421077"/>
              </a:xfrm>
              <a:prstGeom prst="rect">
                <a:avLst/>
              </a:prstGeom>
              <a:blipFill>
                <a:blip r:embed="rId3"/>
                <a:stretch>
                  <a:fillRect l="-664" b="-7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2050621" y="2078513"/>
            <a:ext cx="4378336" cy="70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8047" indent="-378047">
              <a:buFont typeface="Wingdings" panose="05000000000000000000" pitchFamily="2" charset="2"/>
              <a:buChar char="Ø"/>
            </a:pPr>
            <a:r>
              <a:rPr lang="en-US" altLang="zh-TW" sz="1985" dirty="0"/>
              <a:t>(Randomly) Pick an initial value w</a:t>
            </a:r>
            <a:r>
              <a:rPr lang="en-US" altLang="zh-TW" sz="1985" baseline="30000" dirty="0"/>
              <a:t>0</a:t>
            </a:r>
            <a:r>
              <a:rPr lang="en-US" altLang="zh-TW" sz="1985" dirty="0"/>
              <a:t>,</a:t>
            </a:r>
            <a:r>
              <a:rPr lang="en-US" altLang="zh-TW" sz="1985" baseline="-25000" dirty="0"/>
              <a:t> </a:t>
            </a:r>
            <a:r>
              <a:rPr lang="en-US" altLang="zh-TW" sz="1985" dirty="0"/>
              <a:t>b</a:t>
            </a:r>
            <a:r>
              <a:rPr lang="en-US" altLang="zh-TW" sz="1985" baseline="30000" dirty="0"/>
              <a:t>0</a:t>
            </a:r>
            <a:endParaRPr lang="zh-TW" altLang="en-US" sz="1985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050622" y="2543311"/>
                <a:ext cx="5805553" cy="541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78047" indent="-378047">
                  <a:buFont typeface="Wingdings" panose="05000000000000000000" pitchFamily="2" charset="2"/>
                  <a:buChar char="Ø"/>
                </a:pPr>
                <a:r>
                  <a:rPr lang="en-US" altLang="zh-TW" sz="1985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TW" sz="1985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22" y="2543311"/>
                <a:ext cx="5805553" cy="541495"/>
              </a:xfrm>
              <a:prstGeom prst="rect">
                <a:avLst/>
              </a:prstGeom>
              <a:blipFill>
                <a:blip r:embed="rId4"/>
                <a:stretch>
                  <a:fillRect l="-839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694546" y="3177540"/>
                <a:ext cx="3425622" cy="673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98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546" y="3177540"/>
                <a:ext cx="3425622" cy="6732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2050620" y="3996988"/>
                <a:ext cx="5113591" cy="541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78047" indent="-378047">
                  <a:buFont typeface="Wingdings" panose="05000000000000000000" pitchFamily="2" charset="2"/>
                  <a:buChar char="Ø"/>
                </a:pPr>
                <a:r>
                  <a:rPr lang="en-US" altLang="zh-TW" sz="1985" dirty="0"/>
                  <a:t>Compute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sSub>
                      <m:sSub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TW" sz="1985" dirty="0"/>
                  <a:t>,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b>
                      <m:sSub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TW" sz="1985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sub>
                    </m:sSub>
                  </m:oMath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620" y="3996988"/>
                <a:ext cx="5113591" cy="541495"/>
              </a:xfrm>
              <a:prstGeom prst="rect">
                <a:avLst/>
              </a:prstGeom>
              <a:blipFill>
                <a:blip r:embed="rId6"/>
                <a:stretch>
                  <a:fillRect l="-954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894402" y="3207161"/>
                <a:ext cx="3633829" cy="673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98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402" y="3207161"/>
                <a:ext cx="3633829" cy="6732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群組 16"/>
          <p:cNvGrpSpPr/>
          <p:nvPr/>
        </p:nvGrpSpPr>
        <p:grpSpPr>
          <a:xfrm>
            <a:off x="7605573" y="1956663"/>
            <a:ext cx="2356804" cy="1247375"/>
            <a:chOff x="6455197" y="106211"/>
            <a:chExt cx="2688803" cy="1508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/>
                <p:cNvSpPr txBox="1"/>
                <p:nvPr/>
              </p:nvSpPr>
              <p:spPr>
                <a:xfrm>
                  <a:off x="7245416" y="118911"/>
                  <a:ext cx="652595" cy="14581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1985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1985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f>
                                  <m:fPr>
                                    <m:ctrlPr>
                                      <a:rPr lang="en-US" altLang="zh-TW" sz="1985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985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985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zh-TW" sz="1985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985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1985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1985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985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zh-TW" sz="1985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TW" sz="1985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1985" dirty="0"/>
                </a:p>
              </p:txBody>
            </p:sp>
          </mc:Choice>
          <mc:Fallback xmlns="">
            <p:sp>
              <p:nvSpPr>
                <p:cNvPr id="10" name="文字方塊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5416" y="118911"/>
                  <a:ext cx="652595" cy="14581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/>
                <p:cNvSpPr txBox="1"/>
                <p:nvPr/>
              </p:nvSpPr>
              <p:spPr>
                <a:xfrm>
                  <a:off x="6512888" y="663001"/>
                  <a:ext cx="701094" cy="3694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1985" i="1">
                            <a:latin typeface="Cambria Math" panose="02040503050406030204" pitchFamily="18" charset="0"/>
                          </a:rPr>
                          <m:t>𝛻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TW" altLang="en-US" sz="1985" dirty="0"/>
                </a:p>
              </p:txBody>
            </p:sp>
          </mc:Choice>
          <mc:Fallback xmlns="">
            <p:sp>
              <p:nvSpPr>
                <p:cNvPr id="11" name="文字方塊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2888" y="663001"/>
                  <a:ext cx="701094" cy="369435"/>
                </a:xfrm>
                <a:prstGeom prst="rect">
                  <a:avLst/>
                </a:prstGeom>
                <a:blipFill>
                  <a:blip r:embed="rId9"/>
                  <a:stretch>
                    <a:fillRect l="-9901" r="-396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/>
            <p:cNvSpPr txBox="1"/>
            <p:nvPr/>
          </p:nvSpPr>
          <p:spPr>
            <a:xfrm>
              <a:off x="7847659" y="1133691"/>
              <a:ext cx="1296341" cy="481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985" dirty="0"/>
                <a:t>gradient</a:t>
              </a:r>
              <a:endParaRPr lang="zh-TW" altLang="en-US" sz="1985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55197" y="106211"/>
              <a:ext cx="2625303" cy="147644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58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1694546" y="4720350"/>
                <a:ext cx="3425622" cy="673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98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sSub>
                        <m:sSub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546" y="4720350"/>
                <a:ext cx="3425622" cy="6732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894402" y="4736004"/>
                <a:ext cx="3633829" cy="673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198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402" y="4736004"/>
                <a:ext cx="3633829" cy="6732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481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2158891" y="1070190"/>
            <a:ext cx="5864750" cy="4398564"/>
            <a:chOff x="706835" y="2011916"/>
            <a:chExt cx="6113826" cy="4585368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835" y="2011916"/>
              <a:ext cx="6113826" cy="458536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/>
                <p:cNvSpPr txBox="1"/>
                <p:nvPr/>
              </p:nvSpPr>
              <p:spPr>
                <a:xfrm>
                  <a:off x="3675391" y="6267363"/>
                  <a:ext cx="209687" cy="3184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TW" altLang="en-US" sz="1985" dirty="0"/>
                </a:p>
              </p:txBody>
            </p:sp>
          </mc:Choice>
          <mc:Fallback xmlns="">
            <p:sp>
              <p:nvSpPr>
                <p:cNvPr id="6" name="文字方塊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5391" y="6267363"/>
                  <a:ext cx="209687" cy="318441"/>
                </a:xfrm>
                <a:prstGeom prst="rect">
                  <a:avLst/>
                </a:prstGeom>
                <a:blipFill>
                  <a:blip r:embed="rId4"/>
                  <a:stretch>
                    <a:fillRect l="-30303" r="-27273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/>
                <p:cNvSpPr txBox="1"/>
                <p:nvPr/>
              </p:nvSpPr>
              <p:spPr>
                <a:xfrm>
                  <a:off x="843326" y="4119935"/>
                  <a:ext cx="263429" cy="3184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zh-TW" altLang="en-US" sz="1985" dirty="0"/>
                </a:p>
              </p:txBody>
            </p:sp>
          </mc:Choice>
          <mc:Fallback xmlns="">
            <p:sp>
              <p:nvSpPr>
                <p:cNvPr id="7" name="文字方塊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26" y="4119935"/>
                  <a:ext cx="263429" cy="318441"/>
                </a:xfrm>
                <a:prstGeom prst="rect">
                  <a:avLst/>
                </a:prstGeom>
                <a:blipFill>
                  <a:blip r:embed="rId5"/>
                  <a:stretch>
                    <a:fillRect l="-14634" r="-97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Step 3: Gradient Descent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359534" y="4315419"/>
            <a:ext cx="178697" cy="1786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3477839" y="3562002"/>
            <a:ext cx="235096" cy="7594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橢圓 28"/>
          <p:cNvSpPr/>
          <p:nvPr/>
        </p:nvSpPr>
        <p:spPr>
          <a:xfrm>
            <a:off x="3671463" y="3392815"/>
            <a:ext cx="178697" cy="1786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cxnSp>
        <p:nvCxnSpPr>
          <p:cNvPr id="38" name="直線單箭頭接點 37"/>
          <p:cNvCxnSpPr/>
          <p:nvPr/>
        </p:nvCxnSpPr>
        <p:spPr>
          <a:xfrm flipV="1">
            <a:off x="3809213" y="3135803"/>
            <a:ext cx="322209" cy="2673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/>
          <p:cNvSpPr/>
          <p:nvPr/>
        </p:nvSpPr>
        <p:spPr>
          <a:xfrm>
            <a:off x="4080721" y="3025713"/>
            <a:ext cx="178697" cy="17869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4259418" y="3041559"/>
            <a:ext cx="434964" cy="507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3477839" y="4405186"/>
                <a:ext cx="3232546" cy="397801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985" dirty="0"/>
                  <a:t>Compute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TW" sz="1985" dirty="0"/>
                  <a:t>,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839" y="4405186"/>
                <a:ext cx="3232546" cy="3978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3941879" y="3876048"/>
                <a:ext cx="3072028" cy="397801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TW" sz="1985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zh-TW" altLang="en-US" sz="1985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TW" sz="1985" dirty="0"/>
                  <a:t>, </a:t>
                </a:r>
                <a14:m>
                  <m:oMath xmlns:m="http://schemas.openxmlformats.org/officeDocument/2006/math">
                    <m:r>
                      <a:rPr lang="en-US" altLang="zh-TW" sz="1985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TW" altLang="en-US" sz="1985" i="1"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type m:val="lin"/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TW" sz="1985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879" y="3876048"/>
                <a:ext cx="3072028" cy="3978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單箭頭接點 9"/>
          <p:cNvCxnSpPr>
            <a:stCxn id="47" idx="1"/>
          </p:cNvCxnSpPr>
          <p:nvPr/>
        </p:nvCxnSpPr>
        <p:spPr>
          <a:xfrm flipH="1" flipV="1">
            <a:off x="3595387" y="3876051"/>
            <a:ext cx="346492" cy="198898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6692181" y="2759504"/>
            <a:ext cx="1709018" cy="70326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1985" dirty="0"/>
              <a:t>Color: Value of Loss L(</a:t>
            </a:r>
            <a:r>
              <a:rPr lang="en-US" altLang="zh-TW" sz="1985" dirty="0" err="1"/>
              <a:t>w,b</a:t>
            </a:r>
            <a:r>
              <a:rPr lang="en-US" altLang="zh-TW" sz="1985" dirty="0"/>
              <a:t>)</a:t>
            </a:r>
            <a:endParaRPr lang="zh-TW" altLang="en-US" sz="1985" dirty="0"/>
          </a:p>
        </p:txBody>
      </p:sp>
    </p:spTree>
    <p:extLst>
      <p:ext uri="{BB962C8B-B14F-4D97-AF65-F5344CB8AC3E}">
        <p14:creationId xmlns:p14="http://schemas.microsoft.com/office/powerpoint/2010/main" val="306722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9" grpId="0" animBg="1"/>
      <p:bldP spid="39" grpId="0" animBg="1"/>
      <p:bldP spid="45" grpId="0" animBg="1"/>
      <p:bldP spid="4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step 2: </a:t>
            </a:r>
            <a:r>
              <a:rPr lang="en-US" altLang="zh-TW" b="1" dirty="0">
                <a:solidFill>
                  <a:srgbClr val="C00000"/>
                </a:solidFill>
              </a:rPr>
              <a:t>Regularization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026176" y="2055715"/>
                <a:ext cx="3823931" cy="11360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1985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n-US" altLang="zh-TW" sz="1985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1985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985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985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TW" sz="1985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985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985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176" y="2055715"/>
                <a:ext cx="3823931" cy="1136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107279" y="1316223"/>
                <a:ext cx="1898404" cy="739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79" y="1316223"/>
                <a:ext cx="1898404" cy="7396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905907" y="2323716"/>
                <a:ext cx="1539909" cy="8320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sz="1985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1985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TW" sz="1985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07" y="2323716"/>
                <a:ext cx="1539909" cy="8320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5905907" y="2323717"/>
            <a:ext cx="1505336" cy="7268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6461622" y="1020612"/>
                <a:ext cx="2460239" cy="703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985" dirty="0">
                    <a:solidFill>
                      <a:srgbClr val="FF0000"/>
                    </a:solidFill>
                  </a:rPr>
                  <a:t>The functions with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85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85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985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1985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sz="1985" dirty="0">
                    <a:solidFill>
                      <a:srgbClr val="FF0000"/>
                    </a:solidFill>
                  </a:rPr>
                  <a:t>are better</a:t>
                </a:r>
                <a:endParaRPr lang="zh-TW" altLang="en-US" sz="1985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622" y="1020612"/>
                <a:ext cx="2460239" cy="703269"/>
              </a:xfrm>
              <a:prstGeom prst="rect">
                <a:avLst/>
              </a:prstGeom>
              <a:blipFill>
                <a:blip r:embed="rId6"/>
                <a:stretch>
                  <a:fillRect l="-2475" t="-3448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781334" y="3297217"/>
                <a:ext cx="2609504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36280" indent="-236280">
                  <a:buFont typeface="Wingdings" panose="05000000000000000000" pitchFamily="2" charset="2"/>
                  <a:buChar char="Ø"/>
                </a:pPr>
                <a:r>
                  <a:rPr lang="en-US" altLang="zh-TW" sz="1985" dirty="0"/>
                  <a:t>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8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1985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TW" altLang="en-US" sz="1985" dirty="0"/>
                  <a:t> </a:t>
                </a:r>
                <a:r>
                  <a:rPr lang="en-US" altLang="zh-TW" sz="1985" dirty="0"/>
                  <a:t>means …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334" y="3297217"/>
                <a:ext cx="2609504" cy="397801"/>
              </a:xfrm>
              <a:prstGeom prst="rect">
                <a:avLst/>
              </a:prstGeom>
              <a:blipFill>
                <a:blip r:embed="rId7"/>
                <a:stretch>
                  <a:fillRect l="-1869" t="-6154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5780556" y="3309200"/>
                <a:ext cx="1898404" cy="739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556" y="3309200"/>
                <a:ext cx="1898404" cy="7396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4920707" y="2462521"/>
            <a:ext cx="65" cy="17819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sz="1158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573995" y="5111505"/>
            <a:ext cx="8676410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85" dirty="0"/>
              <a:t>Do you have to apply regularization on bias? N</a:t>
            </a:r>
            <a:r>
              <a:rPr lang="en-US" sz="1985" dirty="0"/>
              <a:t>ot affect smoothness.</a:t>
            </a:r>
            <a:endParaRPr lang="zh-TW" altLang="en-US" sz="198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6018357" y="3929570"/>
                <a:ext cx="2475742" cy="739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TW" sz="1985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l-GR" altLang="zh-TW" sz="1985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m:rPr>
                              <m:nor/>
                            </m:rPr>
                            <a:rPr lang="en-US" altLang="zh-TW" sz="1985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zh-TW" sz="1985" baseline="-25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zh-TW" altLang="en-US" sz="1985" dirty="0">
                              <a:solidFill>
                                <a:srgbClr val="FF0000"/>
                              </a:solidFill>
                            </a:rPr>
                            <m:t> </m:t>
                          </m:r>
                          <m:r>
                            <a:rPr lang="en-US" altLang="zh-TW" sz="1985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357" y="3929570"/>
                <a:ext cx="2475742" cy="7396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4529347" y="3906097"/>
                <a:ext cx="1518942" cy="7396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sz="1985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1985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985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l-GR" altLang="zh-TW" sz="198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l-GR" altLang="zh-TW" sz="198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98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sz="198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TW" altLang="en-US" sz="1985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347" y="3906097"/>
                <a:ext cx="1518942" cy="7396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4274976" y="3311658"/>
            <a:ext cx="1530944" cy="39780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1985" dirty="0"/>
              <a:t> smoother </a:t>
            </a:r>
            <a:endParaRPr lang="zh-TW" altLang="en-US" sz="1985" dirty="0"/>
          </a:p>
        </p:txBody>
      </p:sp>
      <p:sp>
        <p:nvSpPr>
          <p:cNvPr id="17" name="文字方塊 15"/>
          <p:cNvSpPr txBox="1"/>
          <p:nvPr/>
        </p:nvSpPr>
        <p:spPr>
          <a:xfrm>
            <a:off x="1502479" y="4580100"/>
            <a:ext cx="7319788" cy="703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85" dirty="0"/>
              <a:t>If Noises corrupt input x</a:t>
            </a:r>
            <a:r>
              <a:rPr lang="en-US" altLang="zh-TW" sz="1158" dirty="0"/>
              <a:t>i</a:t>
            </a:r>
            <a:r>
              <a:rPr lang="en-US" altLang="zh-TW" sz="1985" dirty="0"/>
              <a:t> when testing. </a:t>
            </a:r>
            <a:r>
              <a:rPr lang="en-US" sz="1985" dirty="0"/>
              <a:t>Not large changes in response. A smoother function has less influence.</a:t>
            </a:r>
            <a:endParaRPr lang="zh-TW" altLang="en-US" sz="1985" dirty="0"/>
          </a:p>
        </p:txBody>
      </p:sp>
    </p:spTree>
    <p:extLst>
      <p:ext uri="{BB962C8B-B14F-4D97-AF65-F5344CB8AC3E}">
        <p14:creationId xmlns:p14="http://schemas.microsoft.com/office/powerpoint/2010/main" val="290891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  <p:bldP spid="10" grpId="0"/>
      <p:bldP spid="16" grpId="0"/>
      <p:bldP spid="18" grpId="0"/>
      <p:bldP spid="19" grpId="0"/>
      <p:bldP spid="3" grpId="0" animBg="1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2975" y="195524"/>
            <a:ext cx="8680842" cy="945257"/>
          </a:xfrm>
        </p:spPr>
        <p:txBody>
          <a:bodyPr/>
          <a:lstStyle/>
          <a:p>
            <a:r>
              <a:rPr lang="en-US" altLang="zh-TW" dirty="0"/>
              <a:t>Regularization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760" y="1390458"/>
            <a:ext cx="5043673" cy="3036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5739815" y="296028"/>
              <a:ext cx="2748036" cy="2438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16012">
                      <a:extLst>
                        <a:ext uri="{9D8B030D-6E8A-4147-A177-3AD203B41FA5}">
                          <a16:colId xmlns:a16="http://schemas.microsoft.com/office/drawing/2014/main" val="1245586313"/>
                        </a:ext>
                      </a:extLst>
                    </a:gridCol>
                    <a:gridCol w="916012">
                      <a:extLst>
                        <a:ext uri="{9D8B030D-6E8A-4147-A177-3AD203B41FA5}">
                          <a16:colId xmlns:a16="http://schemas.microsoft.com/office/drawing/2014/main" val="1107867488"/>
                        </a:ext>
                      </a:extLst>
                    </a:gridCol>
                    <a:gridCol w="916012">
                      <a:extLst>
                        <a:ext uri="{9D8B030D-6E8A-4147-A177-3AD203B41FA5}">
                          <a16:colId xmlns:a16="http://schemas.microsoft.com/office/drawing/2014/main" val="2127289611"/>
                        </a:ext>
                      </a:extLst>
                    </a:gridCol>
                  </a:tblGrid>
                  <a:tr h="302429">
                    <a:tc>
                      <a:txBody>
                        <a:bodyPr/>
                        <a:lstStyle/>
                        <a:p>
                          <a:pPr algn="l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sz="20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新細明體" panose="02020500000000000000" pitchFamily="18" charset="-12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zh-TW" altLang="en-US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000" u="none" strike="noStrike">
                              <a:effectLst/>
                            </a:rPr>
                            <a:t>Training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000" u="none" strike="noStrike">
                              <a:effectLst/>
                            </a:rPr>
                            <a:t>Testing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936466"/>
                      </a:ext>
                    </a:extLst>
                  </a:tr>
                  <a:tr h="302429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0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1.9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102.3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97124239"/>
                      </a:ext>
                    </a:extLst>
                  </a:tr>
                  <a:tr h="302429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2.3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68.7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2524373"/>
                      </a:ext>
                    </a:extLst>
                  </a:tr>
                  <a:tr h="302429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10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3.5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25.7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4541109"/>
                      </a:ext>
                    </a:extLst>
                  </a:tr>
                  <a:tr h="302429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100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4.1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11.1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8845109"/>
                      </a:ext>
                    </a:extLst>
                  </a:tr>
                  <a:tr h="302429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1000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 dirty="0">
                              <a:effectLst/>
                            </a:rPr>
                            <a:t>5.6</a:t>
                          </a:r>
                          <a:endParaRPr lang="en-US" altLang="zh-TW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12.8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2299546"/>
                      </a:ext>
                    </a:extLst>
                  </a:tr>
                  <a:tr h="302429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10000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6.3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18.7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42238440"/>
                      </a:ext>
                    </a:extLst>
                  </a:tr>
                  <a:tr h="302429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100000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8.5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 dirty="0">
                              <a:effectLst/>
                            </a:rPr>
                            <a:t>26.8</a:t>
                          </a:r>
                          <a:endParaRPr lang="en-US" altLang="zh-TW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52912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5739815" y="296028"/>
              <a:ext cx="2748036" cy="24384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916012">
                      <a:extLst>
                        <a:ext uri="{9D8B030D-6E8A-4147-A177-3AD203B41FA5}">
                          <a16:colId xmlns:a16="http://schemas.microsoft.com/office/drawing/2014/main" val="1245586313"/>
                        </a:ext>
                      </a:extLst>
                    </a:gridCol>
                    <a:gridCol w="916012">
                      <a:extLst>
                        <a:ext uri="{9D8B030D-6E8A-4147-A177-3AD203B41FA5}">
                          <a16:colId xmlns:a16="http://schemas.microsoft.com/office/drawing/2014/main" val="1107867488"/>
                        </a:ext>
                      </a:extLst>
                    </a:gridCol>
                    <a:gridCol w="916012">
                      <a:extLst>
                        <a:ext uri="{9D8B030D-6E8A-4147-A177-3AD203B41FA5}">
                          <a16:colId xmlns:a16="http://schemas.microsoft.com/office/drawing/2014/main" val="212728961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62" t="-24000" r="-200662" b="-7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000" u="none" strike="noStrike">
                              <a:effectLst/>
                            </a:rPr>
                            <a:t>Training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2000" u="none" strike="noStrike">
                              <a:effectLst/>
                            </a:rPr>
                            <a:t>Testing</a:t>
                          </a:r>
                          <a:endParaRPr lang="en-US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793646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0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1.9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102.3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9712423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2.3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68.7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252437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10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3.5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25.7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45411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100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4.1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11.1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88451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1000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 dirty="0">
                              <a:effectLst/>
                            </a:rPr>
                            <a:t>5.6</a:t>
                          </a:r>
                          <a:endParaRPr lang="en-US" altLang="zh-TW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12.8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222995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10000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6.3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18.7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422384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100000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>
                              <a:effectLst/>
                            </a:rPr>
                            <a:t>8.5</a:t>
                          </a:r>
                          <a:endParaRPr lang="en-US" altLang="zh-TW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 fontAlgn="ctr"/>
                          <a:r>
                            <a:rPr lang="en-US" altLang="zh-TW" sz="2000" u="none" strike="noStrike" dirty="0">
                              <a:effectLst/>
                            </a:rPr>
                            <a:t>26.8</a:t>
                          </a:r>
                          <a:endParaRPr lang="en-US" altLang="zh-TW" sz="20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新細明體" panose="02020500000000000000" pitchFamily="18" charset="-120"/>
                            <a:ea typeface="新細明體" panose="02020500000000000000" pitchFamily="18" charset="-12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552912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矩形 7"/>
          <p:cNvSpPr/>
          <p:nvPr/>
        </p:nvSpPr>
        <p:spPr>
          <a:xfrm>
            <a:off x="5739815" y="1453463"/>
            <a:ext cx="2748037" cy="2949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918419" y="4579879"/>
                <a:ext cx="6789954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36280" indent="-236280">
                  <a:buFont typeface="Wingdings" panose="05000000000000000000" pitchFamily="2" charset="2"/>
                  <a:buChar char="Ø"/>
                </a:pPr>
                <a:r>
                  <a:rPr lang="en-US" altLang="zh-TW" sz="1985" dirty="0"/>
                  <a:t>Training error: larger</a:t>
                </a:r>
                <a14:m>
                  <m:oMath xmlns:m="http://schemas.openxmlformats.org/officeDocument/2006/math">
                    <m:r>
                      <a:rPr lang="en-US" altLang="zh-TW" sz="1985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TW" altLang="en-US" sz="1985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TW" sz="1985" dirty="0"/>
                  <a:t>, considering the training error less   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419" y="4579879"/>
                <a:ext cx="6789954" cy="397801"/>
              </a:xfrm>
              <a:prstGeom prst="rect">
                <a:avLst/>
              </a:prstGeom>
              <a:blipFill>
                <a:blip r:embed="rId5"/>
                <a:stretch>
                  <a:fillRect l="-808" t="-6061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643709" y="243746"/>
            <a:ext cx="940245" cy="2384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11" name="文字方塊 10"/>
          <p:cNvSpPr txBox="1"/>
          <p:nvPr/>
        </p:nvSpPr>
        <p:spPr>
          <a:xfrm>
            <a:off x="1918419" y="5086382"/>
            <a:ext cx="6789954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6280" indent="-236280">
              <a:buFont typeface="Wingdings" panose="05000000000000000000" pitchFamily="2" charset="2"/>
              <a:buChar char="Ø"/>
            </a:pPr>
            <a:r>
              <a:rPr lang="en-US" altLang="zh-TW" sz="1985" b="1" i="1" dirty="0">
                <a:solidFill>
                  <a:srgbClr val="7030A0"/>
                </a:solidFill>
              </a:rPr>
              <a:t>We prefer smooth function, but don’t be too smooth. </a:t>
            </a:r>
            <a:endParaRPr lang="zh-TW" altLang="en-US" sz="1985" b="1" i="1" dirty="0">
              <a:solidFill>
                <a:srgbClr val="7030A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569866" y="243746"/>
            <a:ext cx="940245" cy="23845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6" name="箭號: 向下 5"/>
          <p:cNvSpPr/>
          <p:nvPr/>
        </p:nvSpPr>
        <p:spPr>
          <a:xfrm>
            <a:off x="5218471" y="722503"/>
            <a:ext cx="362286" cy="1748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p:sp>
        <p:nvSpPr>
          <p:cNvPr id="13" name="文字方塊 12"/>
          <p:cNvSpPr txBox="1"/>
          <p:nvPr/>
        </p:nvSpPr>
        <p:spPr>
          <a:xfrm>
            <a:off x="4061338" y="1432278"/>
            <a:ext cx="1212868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985" dirty="0"/>
              <a:t>smoother</a:t>
            </a:r>
            <a:endParaRPr lang="zh-TW" altLang="en-US" sz="1985" dirty="0"/>
          </a:p>
        </p:txBody>
      </p:sp>
      <p:sp>
        <p:nvSpPr>
          <p:cNvPr id="14" name="橢圓 13"/>
          <p:cNvSpPr/>
          <p:nvPr/>
        </p:nvSpPr>
        <p:spPr>
          <a:xfrm>
            <a:off x="4095597" y="3251699"/>
            <a:ext cx="381461" cy="4543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158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6655290" y="3636550"/>
                <a:ext cx="2064662" cy="703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985" dirty="0"/>
                  <a:t>Select </a:t>
                </a:r>
                <a14:m>
                  <m:oMath xmlns:m="http://schemas.openxmlformats.org/officeDocument/2006/math">
                    <m:r>
                      <a:rPr lang="zh-TW" altLang="en-US" sz="1985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sz="1985" dirty="0"/>
                  <a:t> </a:t>
                </a:r>
                <a:r>
                  <a:rPr lang="en-US" altLang="zh-TW" sz="1985" dirty="0"/>
                  <a:t>obtaining the best model</a:t>
                </a:r>
                <a:endParaRPr lang="zh-TW" altLang="en-US" sz="1985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290" y="3636550"/>
                <a:ext cx="2064662" cy="703269"/>
              </a:xfrm>
              <a:prstGeom prst="rect">
                <a:avLst/>
              </a:prstGeom>
              <a:blipFill>
                <a:blip r:embed="rId6"/>
                <a:stretch>
                  <a:fillRect l="-2959" t="-4348" r="-3254" b="-1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6643710" y="3219906"/>
            <a:ext cx="2064662" cy="3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985" dirty="0"/>
              <a:t>How smooth?</a:t>
            </a:r>
            <a:endParaRPr lang="zh-TW" altLang="en-US" sz="1985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32734" y="3737761"/>
                <a:ext cx="340652" cy="270523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158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1158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734" y="3737761"/>
                <a:ext cx="340652" cy="270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70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6" grpId="0" animBg="1"/>
      <p:bldP spid="13" grpId="0"/>
      <p:bldP spid="14" grpId="0" animBg="1"/>
      <p:bldP spid="15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70747" y="3200529"/>
            <a:ext cx="2743082" cy="2031948"/>
            <a:chOff x="3149814" y="4386840"/>
            <a:chExt cx="3759835" cy="27851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3420" y="4455668"/>
              <a:ext cx="3675887" cy="271576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49803" y="4386846"/>
              <a:ext cx="1969770" cy="1156335"/>
            </a:xfrm>
            <a:custGeom>
              <a:avLst/>
              <a:gdLst/>
              <a:ahLst/>
              <a:cxnLst/>
              <a:rect l="l" t="t" r="r" b="b"/>
              <a:pathLst>
                <a:path w="1969770" h="1156335">
                  <a:moveTo>
                    <a:pt x="520369" y="0"/>
                  </a:moveTo>
                  <a:lnTo>
                    <a:pt x="0" y="0"/>
                  </a:lnTo>
                  <a:lnTo>
                    <a:pt x="0" y="269049"/>
                  </a:lnTo>
                  <a:lnTo>
                    <a:pt x="520369" y="269049"/>
                  </a:lnTo>
                  <a:lnTo>
                    <a:pt x="520369" y="0"/>
                  </a:lnTo>
                  <a:close/>
                </a:path>
                <a:path w="1969770" h="1156335">
                  <a:moveTo>
                    <a:pt x="1969592" y="600227"/>
                  </a:moveTo>
                  <a:lnTo>
                    <a:pt x="1449222" y="600227"/>
                  </a:lnTo>
                  <a:lnTo>
                    <a:pt x="1449222" y="1156309"/>
                  </a:lnTo>
                  <a:lnTo>
                    <a:pt x="1969592" y="1156309"/>
                  </a:lnTo>
                  <a:lnTo>
                    <a:pt x="1969592" y="6002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9848" y="201592"/>
            <a:ext cx="11120107" cy="526035"/>
          </a:xfrm>
          <a:prstGeom prst="rect">
            <a:avLst/>
          </a:prstGeom>
        </p:spPr>
        <p:txBody>
          <a:bodyPr spcFirstLastPara="1" vert="horz" wrap="square" lIns="0" tIns="9265" rIns="0" bIns="0" rtlCol="0" anchor="ctr" anchorCtr="0">
            <a:spAutoFit/>
          </a:bodyPr>
          <a:lstStyle/>
          <a:p>
            <a:pPr marL="19922">
              <a:spcBef>
                <a:spcPts val="73"/>
              </a:spcBef>
            </a:pPr>
            <a:r>
              <a:rPr lang="en-US" spc="-3" dirty="0"/>
              <a:t>M</a:t>
            </a:r>
            <a:r>
              <a:rPr spc="-3" dirty="0"/>
              <a:t>odels</a:t>
            </a:r>
            <a:r>
              <a:rPr dirty="0"/>
              <a:t> </a:t>
            </a:r>
            <a:r>
              <a:rPr spc="-3" dirty="0"/>
              <a:t>with</a:t>
            </a:r>
            <a:r>
              <a:rPr spc="-8" dirty="0"/>
              <a:t> </a:t>
            </a:r>
            <a:r>
              <a:rPr spc="-3" dirty="0"/>
              <a:t>many</a:t>
            </a:r>
            <a:r>
              <a:rPr spc="3" dirty="0"/>
              <a:t> </a:t>
            </a:r>
            <a:r>
              <a:rPr spc="-3" dirty="0"/>
              <a:t>params</a:t>
            </a:r>
            <a:r>
              <a:rPr lang="en-US" spc="-3" dirty="0"/>
              <a:t>?</a:t>
            </a:r>
            <a:r>
              <a:rPr lang="en-US" spc="-3" dirty="0">
                <a:sym typeface="Wingdings" panose="05000000000000000000" pitchFamily="2" charset="2"/>
              </a:rPr>
              <a:t></a:t>
            </a:r>
            <a:r>
              <a:rPr dirty="0"/>
              <a:t> </a:t>
            </a:r>
            <a:r>
              <a:rPr spc="-3" dirty="0"/>
              <a:t>Regularization!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74539" y="1019008"/>
            <a:ext cx="6496115" cy="598607"/>
          </a:xfrm>
          <a:prstGeom prst="rect">
            <a:avLst/>
          </a:prstGeom>
        </p:spPr>
        <p:txBody>
          <a:bodyPr vert="horz" wrap="square" lIns="0" tIns="19921" rIns="0" bIns="0" rtlCol="0">
            <a:spAutoFit/>
          </a:bodyPr>
          <a:lstStyle/>
          <a:p>
            <a:pPr marL="276601" marR="3707" indent="-267797">
              <a:lnSpc>
                <a:spcPts val="2262"/>
              </a:lnSpc>
              <a:spcBef>
                <a:spcPts val="157"/>
              </a:spcBef>
              <a:buClr>
                <a:srgbClr val="CC0000"/>
              </a:buClr>
              <a:buFont typeface="Times New Roman"/>
              <a:buChar char="•"/>
              <a:tabLst>
                <a:tab pos="276601" algn="l"/>
                <a:tab pos="277064" algn="l"/>
              </a:tabLst>
            </a:pPr>
            <a:r>
              <a:rPr sz="1897" spc="-11" dirty="0">
                <a:latin typeface="Calibri"/>
                <a:cs typeface="Calibri"/>
              </a:rPr>
              <a:t>Really </a:t>
            </a:r>
            <a:r>
              <a:rPr sz="1897" dirty="0">
                <a:latin typeface="Calibri"/>
                <a:cs typeface="Calibri"/>
              </a:rPr>
              <a:t>a </a:t>
            </a:r>
            <a:r>
              <a:rPr sz="1897" spc="-8" dirty="0">
                <a:latin typeface="Calibri"/>
                <a:cs typeface="Calibri"/>
              </a:rPr>
              <a:t>full </a:t>
            </a:r>
            <a:r>
              <a:rPr sz="1897" spc="-11" dirty="0">
                <a:latin typeface="Calibri"/>
                <a:cs typeface="Calibri"/>
              </a:rPr>
              <a:t>loss function </a:t>
            </a:r>
            <a:r>
              <a:rPr sz="1897" spc="-3" dirty="0">
                <a:latin typeface="Calibri"/>
                <a:cs typeface="Calibri"/>
              </a:rPr>
              <a:t>in </a:t>
            </a:r>
            <a:r>
              <a:rPr sz="1897" spc="-11" dirty="0">
                <a:latin typeface="Calibri"/>
                <a:cs typeface="Calibri"/>
              </a:rPr>
              <a:t>practice includes </a:t>
            </a:r>
            <a:r>
              <a:rPr sz="1897" b="1" spc="-14" dirty="0">
                <a:solidFill>
                  <a:srgbClr val="BB57BE"/>
                </a:solidFill>
                <a:latin typeface="Calibri"/>
                <a:cs typeface="Calibri"/>
              </a:rPr>
              <a:t>regularization </a:t>
            </a:r>
            <a:r>
              <a:rPr sz="1897" spc="-11" dirty="0">
                <a:latin typeface="Calibri"/>
                <a:cs typeface="Calibri"/>
              </a:rPr>
              <a:t>over </a:t>
            </a:r>
            <a:r>
              <a:rPr sz="1897" spc="-420" dirty="0">
                <a:latin typeface="Calibri"/>
                <a:cs typeface="Calibri"/>
              </a:rPr>
              <a:t> </a:t>
            </a:r>
            <a:r>
              <a:rPr sz="1897" spc="-8" dirty="0">
                <a:latin typeface="Calibri"/>
                <a:cs typeface="Calibri"/>
              </a:rPr>
              <a:t>all</a:t>
            </a:r>
            <a:r>
              <a:rPr sz="1897" spc="-22" dirty="0">
                <a:latin typeface="Calibri"/>
                <a:cs typeface="Calibri"/>
              </a:rPr>
              <a:t> </a:t>
            </a:r>
            <a:r>
              <a:rPr sz="1897" spc="-14" dirty="0">
                <a:latin typeface="Calibri"/>
                <a:cs typeface="Calibri"/>
              </a:rPr>
              <a:t>parameters</a:t>
            </a:r>
            <a:r>
              <a:rPr sz="1897" spc="-22" dirty="0">
                <a:latin typeface="Calibri"/>
                <a:cs typeface="Calibri"/>
              </a:rPr>
              <a:t> </a:t>
            </a:r>
            <a:r>
              <a:rPr sz="1897" spc="281" dirty="0">
                <a:latin typeface="Cambria Math"/>
                <a:cs typeface="Cambria Math"/>
              </a:rPr>
              <a:t>!</a:t>
            </a:r>
            <a:r>
              <a:rPr sz="1897" spc="281" dirty="0">
                <a:latin typeface="Calibri"/>
                <a:cs typeface="Calibri"/>
              </a:rPr>
              <a:t>,</a:t>
            </a:r>
            <a:r>
              <a:rPr sz="1897" spc="-14" dirty="0">
                <a:latin typeface="Calibri"/>
                <a:cs typeface="Calibri"/>
              </a:rPr>
              <a:t> </a:t>
            </a:r>
            <a:r>
              <a:rPr sz="1897" spc="-11" dirty="0">
                <a:latin typeface="Calibri"/>
                <a:cs typeface="Calibri"/>
              </a:rPr>
              <a:t>e.g.,</a:t>
            </a:r>
            <a:r>
              <a:rPr sz="1897" spc="-14" dirty="0">
                <a:latin typeface="Calibri"/>
                <a:cs typeface="Calibri"/>
              </a:rPr>
              <a:t> </a:t>
            </a:r>
            <a:r>
              <a:rPr sz="1897" spc="-3" dirty="0">
                <a:latin typeface="Calibri"/>
                <a:cs typeface="Calibri"/>
              </a:rPr>
              <a:t>L2</a:t>
            </a:r>
            <a:r>
              <a:rPr sz="1897" spc="-29" dirty="0">
                <a:latin typeface="Calibri"/>
                <a:cs typeface="Calibri"/>
              </a:rPr>
              <a:t> </a:t>
            </a:r>
            <a:r>
              <a:rPr sz="1897" spc="-11" dirty="0">
                <a:latin typeface="Calibri"/>
                <a:cs typeface="Calibri"/>
              </a:rPr>
              <a:t>regularization:</a:t>
            </a:r>
            <a:endParaRPr sz="1897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74539" y="2680146"/>
            <a:ext cx="6413189" cy="592325"/>
          </a:xfrm>
          <a:prstGeom prst="rect">
            <a:avLst/>
          </a:prstGeom>
        </p:spPr>
        <p:txBody>
          <a:bodyPr vert="horz" wrap="square" lIns="0" tIns="27797" rIns="0" bIns="0" rtlCol="0">
            <a:spAutoFit/>
          </a:bodyPr>
          <a:lstStyle/>
          <a:p>
            <a:pPr marL="276601" marR="3707" indent="-267797">
              <a:lnSpc>
                <a:spcPts val="2188"/>
              </a:lnSpc>
              <a:spcBef>
                <a:spcPts val="219"/>
              </a:spcBef>
              <a:buClr>
                <a:srgbClr val="CC0000"/>
              </a:buClr>
              <a:buFont typeface="Times New Roman"/>
              <a:buChar char="•"/>
              <a:tabLst>
                <a:tab pos="276601" algn="l"/>
                <a:tab pos="277064" algn="l"/>
              </a:tabLst>
            </a:pPr>
            <a:r>
              <a:rPr sz="1897" spc="-14" dirty="0">
                <a:latin typeface="Calibri"/>
                <a:cs typeface="Calibri"/>
              </a:rPr>
              <a:t>Regularization </a:t>
            </a:r>
            <a:r>
              <a:rPr sz="1897" spc="-11" dirty="0">
                <a:latin typeface="Calibri"/>
                <a:cs typeface="Calibri"/>
              </a:rPr>
              <a:t>(largely) prevents </a:t>
            </a:r>
            <a:r>
              <a:rPr sz="1897" spc="-11" dirty="0">
                <a:solidFill>
                  <a:srgbClr val="BB57BE"/>
                </a:solidFill>
                <a:latin typeface="Calibri"/>
                <a:cs typeface="Calibri"/>
              </a:rPr>
              <a:t>overfitting </a:t>
            </a:r>
            <a:r>
              <a:rPr sz="1897" spc="-11" dirty="0">
                <a:latin typeface="Calibri"/>
                <a:cs typeface="Calibri"/>
              </a:rPr>
              <a:t>when we have </a:t>
            </a:r>
            <a:r>
              <a:rPr sz="1897" dirty="0">
                <a:latin typeface="Calibri"/>
                <a:cs typeface="Calibri"/>
              </a:rPr>
              <a:t>a </a:t>
            </a:r>
            <a:r>
              <a:rPr sz="1897" spc="-11" dirty="0">
                <a:latin typeface="Calibri"/>
                <a:cs typeface="Calibri"/>
              </a:rPr>
              <a:t>lot </a:t>
            </a:r>
            <a:r>
              <a:rPr sz="1897" spc="-420" dirty="0">
                <a:latin typeface="Calibri"/>
                <a:cs typeface="Calibri"/>
              </a:rPr>
              <a:t> </a:t>
            </a:r>
            <a:r>
              <a:rPr sz="1897" spc="-11" dirty="0">
                <a:latin typeface="Calibri"/>
                <a:cs typeface="Calibri"/>
              </a:rPr>
              <a:t>of</a:t>
            </a:r>
            <a:r>
              <a:rPr sz="1897" spc="-14" dirty="0">
                <a:latin typeface="Calibri"/>
                <a:cs typeface="Calibri"/>
              </a:rPr>
              <a:t> </a:t>
            </a:r>
            <a:r>
              <a:rPr sz="1897" spc="-11" dirty="0">
                <a:latin typeface="Calibri"/>
                <a:cs typeface="Calibri"/>
              </a:rPr>
              <a:t>features</a:t>
            </a:r>
            <a:r>
              <a:rPr sz="1897" spc="-22" dirty="0">
                <a:latin typeface="Calibri"/>
                <a:cs typeface="Calibri"/>
              </a:rPr>
              <a:t> </a:t>
            </a:r>
            <a:r>
              <a:rPr sz="1897" spc="-11" dirty="0">
                <a:latin typeface="Calibri"/>
                <a:cs typeface="Calibri"/>
              </a:rPr>
              <a:t>(or</a:t>
            </a:r>
            <a:r>
              <a:rPr sz="1897" spc="-22" dirty="0">
                <a:latin typeface="Calibri"/>
                <a:cs typeface="Calibri"/>
              </a:rPr>
              <a:t> </a:t>
            </a:r>
            <a:r>
              <a:rPr sz="1897" spc="-11" dirty="0">
                <a:latin typeface="Calibri"/>
                <a:cs typeface="Calibri"/>
              </a:rPr>
              <a:t>later</a:t>
            </a:r>
            <a:r>
              <a:rPr sz="1897" spc="-19" dirty="0">
                <a:latin typeface="Calibri"/>
                <a:cs typeface="Calibri"/>
              </a:rPr>
              <a:t> </a:t>
            </a:r>
            <a:r>
              <a:rPr sz="1897" dirty="0">
                <a:latin typeface="Calibri"/>
                <a:cs typeface="Calibri"/>
              </a:rPr>
              <a:t>a</a:t>
            </a:r>
            <a:r>
              <a:rPr sz="1897" spc="-19" dirty="0">
                <a:latin typeface="Calibri"/>
                <a:cs typeface="Calibri"/>
              </a:rPr>
              <a:t> </a:t>
            </a:r>
            <a:r>
              <a:rPr sz="1897" spc="-11" dirty="0">
                <a:latin typeface="Calibri"/>
                <a:cs typeface="Calibri"/>
              </a:rPr>
              <a:t>very</a:t>
            </a:r>
            <a:r>
              <a:rPr sz="1897" spc="-22" dirty="0">
                <a:latin typeface="Calibri"/>
                <a:cs typeface="Calibri"/>
              </a:rPr>
              <a:t> </a:t>
            </a:r>
            <a:r>
              <a:rPr sz="1897" spc="-14" dirty="0">
                <a:latin typeface="Calibri"/>
                <a:cs typeface="Calibri"/>
              </a:rPr>
              <a:t>powerful/deep</a:t>
            </a:r>
            <a:r>
              <a:rPr sz="1897" spc="-22" dirty="0">
                <a:latin typeface="Calibri"/>
                <a:cs typeface="Calibri"/>
              </a:rPr>
              <a:t> </a:t>
            </a:r>
            <a:r>
              <a:rPr sz="1897" spc="-14" dirty="0">
                <a:latin typeface="Calibri"/>
                <a:cs typeface="Calibri"/>
              </a:rPr>
              <a:t>model, </a:t>
            </a:r>
            <a:r>
              <a:rPr sz="1897" spc="-8" dirty="0">
                <a:latin typeface="Calibri"/>
                <a:cs typeface="Calibri"/>
              </a:rPr>
              <a:t>++)</a:t>
            </a:r>
            <a:endParaRPr sz="1897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52895" y="1716612"/>
            <a:ext cx="3839203" cy="759780"/>
            <a:chOff x="2165882" y="2352892"/>
            <a:chExt cx="5262245" cy="10414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65882" y="2412728"/>
              <a:ext cx="5066609" cy="81020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044408" y="2373277"/>
              <a:ext cx="1363345" cy="1000760"/>
            </a:xfrm>
            <a:custGeom>
              <a:avLst/>
              <a:gdLst/>
              <a:ahLst/>
              <a:cxnLst/>
              <a:rect l="l" t="t" r="r" b="b"/>
              <a:pathLst>
                <a:path w="1363345" h="1000760">
                  <a:moveTo>
                    <a:pt x="0" y="0"/>
                  </a:moveTo>
                  <a:lnTo>
                    <a:pt x="1362841" y="0"/>
                  </a:lnTo>
                  <a:lnTo>
                    <a:pt x="1362841" y="1000465"/>
                  </a:lnTo>
                  <a:lnTo>
                    <a:pt x="0" y="1000465"/>
                  </a:lnTo>
                  <a:lnTo>
                    <a:pt x="0" y="0"/>
                  </a:lnTo>
                  <a:close/>
                </a:path>
              </a:pathLst>
            </a:custGeom>
            <a:ln w="40768">
              <a:solidFill>
                <a:srgbClr val="BB57BE"/>
              </a:solidFill>
            </a:ln>
          </p:spPr>
          <p:txBody>
            <a:bodyPr wrap="square" lIns="0" tIns="0" rIns="0" bIns="0" rtlCol="0"/>
            <a:lstStyle/>
            <a:p>
              <a:endParaRPr sz="1022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74538" y="5177126"/>
            <a:ext cx="159832" cy="177863"/>
          </a:xfrm>
          <a:prstGeom prst="rect">
            <a:avLst/>
          </a:prstGeom>
        </p:spPr>
        <p:txBody>
          <a:bodyPr vert="horz" wrap="square" lIns="0" tIns="9265" rIns="0" bIns="0" rtlCol="0">
            <a:spAutoFit/>
          </a:bodyPr>
          <a:lstStyle/>
          <a:p>
            <a:pPr marL="9267">
              <a:spcBef>
                <a:spcPts val="73"/>
              </a:spcBef>
            </a:pPr>
            <a:r>
              <a:rPr sz="1095" dirty="0">
                <a:latin typeface="Calibri"/>
                <a:cs typeface="Calibri"/>
              </a:rPr>
              <a:t>50</a:t>
            </a:r>
            <a:endParaRPr sz="1095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15277" y="1328264"/>
            <a:ext cx="585586" cy="347923"/>
          </a:xfrm>
          <a:custGeom>
            <a:avLst/>
            <a:gdLst/>
            <a:ahLst/>
            <a:cxnLst/>
            <a:rect l="l" t="t" r="r" b="b"/>
            <a:pathLst>
              <a:path w="802640" h="476885">
                <a:moveTo>
                  <a:pt x="75166" y="362447"/>
                </a:moveTo>
                <a:lnTo>
                  <a:pt x="0" y="476684"/>
                </a:lnTo>
                <a:lnTo>
                  <a:pt x="136410" y="468327"/>
                </a:lnTo>
                <a:lnTo>
                  <a:pt x="121905" y="443250"/>
                </a:lnTo>
                <a:lnTo>
                  <a:pt x="98364" y="443250"/>
                </a:lnTo>
                <a:lnTo>
                  <a:pt x="77948" y="407957"/>
                </a:lnTo>
                <a:lnTo>
                  <a:pt x="95580" y="397740"/>
                </a:lnTo>
                <a:lnTo>
                  <a:pt x="75166" y="362447"/>
                </a:lnTo>
                <a:close/>
              </a:path>
              <a:path w="802640" h="476885">
                <a:moveTo>
                  <a:pt x="95580" y="397740"/>
                </a:moveTo>
                <a:lnTo>
                  <a:pt x="77948" y="407957"/>
                </a:lnTo>
                <a:lnTo>
                  <a:pt x="98364" y="443250"/>
                </a:lnTo>
                <a:lnTo>
                  <a:pt x="115995" y="433034"/>
                </a:lnTo>
                <a:lnTo>
                  <a:pt x="95580" y="397740"/>
                </a:lnTo>
                <a:close/>
              </a:path>
              <a:path w="802640" h="476885">
                <a:moveTo>
                  <a:pt x="115995" y="433034"/>
                </a:moveTo>
                <a:lnTo>
                  <a:pt x="98364" y="443250"/>
                </a:lnTo>
                <a:lnTo>
                  <a:pt x="121905" y="443250"/>
                </a:lnTo>
                <a:lnTo>
                  <a:pt x="115995" y="433034"/>
                </a:lnTo>
                <a:close/>
              </a:path>
              <a:path w="802640" h="476885">
                <a:moveTo>
                  <a:pt x="782015" y="0"/>
                </a:moveTo>
                <a:lnTo>
                  <a:pt x="95580" y="397740"/>
                </a:lnTo>
                <a:lnTo>
                  <a:pt x="115995" y="433034"/>
                </a:lnTo>
                <a:lnTo>
                  <a:pt x="802429" y="35293"/>
                </a:lnTo>
                <a:lnTo>
                  <a:pt x="782015" y="0"/>
                </a:lnTo>
                <a:close/>
              </a:path>
            </a:pathLst>
          </a:custGeom>
          <a:solidFill>
            <a:srgbClr val="BB57BE"/>
          </a:solidFill>
        </p:spPr>
        <p:txBody>
          <a:bodyPr wrap="square" lIns="0" tIns="0" rIns="0" bIns="0" rtlCol="0"/>
          <a:lstStyle/>
          <a:p>
            <a:endParaRPr sz="1022"/>
          </a:p>
        </p:txBody>
      </p:sp>
      <p:sp>
        <p:nvSpPr>
          <p:cNvPr id="13" name="object 13"/>
          <p:cNvSpPr txBox="1"/>
          <p:nvPr/>
        </p:nvSpPr>
        <p:spPr>
          <a:xfrm>
            <a:off x="5340910" y="5108899"/>
            <a:ext cx="984471" cy="222619"/>
          </a:xfrm>
          <a:prstGeom prst="rect">
            <a:avLst/>
          </a:prstGeom>
        </p:spPr>
        <p:txBody>
          <a:bodyPr vert="horz" wrap="square" lIns="0" tIns="9265" rIns="0" bIns="0" rtlCol="0">
            <a:spAutoFit/>
          </a:bodyPr>
          <a:lstStyle/>
          <a:p>
            <a:pPr marL="9267">
              <a:spcBef>
                <a:spcPts val="73"/>
              </a:spcBef>
            </a:pPr>
            <a:r>
              <a:rPr sz="1386" spc="8" dirty="0">
                <a:latin typeface="Calibri"/>
                <a:cs typeface="Calibri"/>
              </a:rPr>
              <a:t>model</a:t>
            </a:r>
            <a:r>
              <a:rPr sz="1386" spc="-40" dirty="0">
                <a:latin typeface="Calibri"/>
                <a:cs typeface="Calibri"/>
              </a:rPr>
              <a:t> </a:t>
            </a:r>
            <a:r>
              <a:rPr sz="1386" spc="3" dirty="0">
                <a:latin typeface="Calibri"/>
                <a:cs typeface="Calibri"/>
              </a:rPr>
              <a:t>power</a:t>
            </a:r>
            <a:endParaRPr sz="1386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 rot="600000">
            <a:off x="4646011" y="4764132"/>
            <a:ext cx="998801" cy="18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3"/>
              </a:lnSpc>
            </a:pPr>
            <a:r>
              <a:rPr sz="2079" spc="-37" baseline="2923" dirty="0">
                <a:solidFill>
                  <a:srgbClr val="0070C0"/>
                </a:solidFill>
                <a:latin typeface="Calibri"/>
                <a:cs typeface="Calibri"/>
              </a:rPr>
              <a:t>Trai</a:t>
            </a:r>
            <a:r>
              <a:rPr sz="2079" spc="-37" baseline="1461" dirty="0">
                <a:solidFill>
                  <a:srgbClr val="0070C0"/>
                </a:solidFill>
                <a:latin typeface="Calibri"/>
                <a:cs typeface="Calibri"/>
              </a:rPr>
              <a:t>ning </a:t>
            </a:r>
            <a:r>
              <a:rPr sz="2079" spc="-22" baseline="1461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1386" spc="-14" dirty="0">
                <a:solidFill>
                  <a:srgbClr val="0070C0"/>
                </a:solidFill>
                <a:latin typeface="Calibri"/>
                <a:cs typeface="Calibri"/>
              </a:rPr>
              <a:t>rror</a:t>
            </a:r>
            <a:endParaRPr sz="1386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 rot="20580000">
            <a:off x="5260246" y="3926760"/>
            <a:ext cx="718334" cy="181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6"/>
              </a:lnSpc>
            </a:pPr>
            <a:r>
              <a:rPr sz="1386" spc="-120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1386" spc="-14" dirty="0">
                <a:solidFill>
                  <a:srgbClr val="FF0000"/>
                </a:solidFill>
                <a:latin typeface="Calibri"/>
                <a:cs typeface="Calibri"/>
              </a:rPr>
              <a:t>e</a:t>
            </a:r>
            <a:r>
              <a:rPr sz="2079" spc="-60" baseline="1461" dirty="0">
                <a:solidFill>
                  <a:srgbClr val="FF0000"/>
                </a:solidFill>
                <a:latin typeface="Calibri"/>
                <a:cs typeface="Calibri"/>
              </a:rPr>
              <a:t>s</a:t>
            </a:r>
            <a:r>
              <a:rPr sz="2079" baseline="1461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79" spc="-22" baseline="1461" dirty="0">
                <a:solidFill>
                  <a:srgbClr val="FF0000"/>
                </a:solidFill>
                <a:latin typeface="Calibri"/>
                <a:cs typeface="Calibri"/>
              </a:rPr>
              <a:t> e</a:t>
            </a:r>
            <a:r>
              <a:rPr sz="2079" spc="-32" baseline="1461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79" spc="-65" baseline="292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79" spc="-26" baseline="2923" dirty="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sz="2079" baseline="2923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2079" baseline="2923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20456" y="4117170"/>
            <a:ext cx="73198" cy="711136"/>
          </a:xfrm>
          <a:custGeom>
            <a:avLst/>
            <a:gdLst/>
            <a:ahLst/>
            <a:cxnLst/>
            <a:rect l="l" t="t" r="r" b="b"/>
            <a:pathLst>
              <a:path w="100329" h="974725">
                <a:moveTo>
                  <a:pt x="39104" y="883134"/>
                </a:moveTo>
                <a:lnTo>
                  <a:pt x="8547" y="883465"/>
                </a:lnTo>
                <a:lnTo>
                  <a:pt x="55374" y="974722"/>
                </a:lnTo>
                <a:lnTo>
                  <a:pt x="92463" y="898427"/>
                </a:lnTo>
                <a:lnTo>
                  <a:pt x="39269" y="898427"/>
                </a:lnTo>
                <a:lnTo>
                  <a:pt x="39104" y="883134"/>
                </a:lnTo>
                <a:close/>
              </a:path>
              <a:path w="100329" h="974725">
                <a:moveTo>
                  <a:pt x="100219" y="882473"/>
                </a:moveTo>
                <a:lnTo>
                  <a:pt x="39104" y="883134"/>
                </a:lnTo>
                <a:lnTo>
                  <a:pt x="39269" y="898427"/>
                </a:lnTo>
                <a:lnTo>
                  <a:pt x="69827" y="898097"/>
                </a:lnTo>
                <a:lnTo>
                  <a:pt x="69661" y="882804"/>
                </a:lnTo>
                <a:lnTo>
                  <a:pt x="100058" y="882804"/>
                </a:lnTo>
                <a:lnTo>
                  <a:pt x="100219" y="882473"/>
                </a:lnTo>
                <a:close/>
              </a:path>
              <a:path w="100329" h="974725">
                <a:moveTo>
                  <a:pt x="100058" y="882804"/>
                </a:moveTo>
                <a:lnTo>
                  <a:pt x="69661" y="882804"/>
                </a:lnTo>
                <a:lnTo>
                  <a:pt x="69827" y="898097"/>
                </a:lnTo>
                <a:lnTo>
                  <a:pt x="39269" y="898427"/>
                </a:lnTo>
                <a:lnTo>
                  <a:pt x="92463" y="898427"/>
                </a:lnTo>
                <a:lnTo>
                  <a:pt x="100058" y="882804"/>
                </a:lnTo>
                <a:close/>
              </a:path>
              <a:path w="100329" h="974725">
                <a:moveTo>
                  <a:pt x="61115" y="91586"/>
                </a:moveTo>
                <a:lnTo>
                  <a:pt x="30557" y="91917"/>
                </a:lnTo>
                <a:lnTo>
                  <a:pt x="39104" y="883134"/>
                </a:lnTo>
                <a:lnTo>
                  <a:pt x="69661" y="882804"/>
                </a:lnTo>
                <a:lnTo>
                  <a:pt x="61115" y="91586"/>
                </a:lnTo>
                <a:close/>
              </a:path>
              <a:path w="100329" h="974725">
                <a:moveTo>
                  <a:pt x="44846" y="0"/>
                </a:moveTo>
                <a:lnTo>
                  <a:pt x="0" y="92247"/>
                </a:lnTo>
                <a:lnTo>
                  <a:pt x="30557" y="91917"/>
                </a:lnTo>
                <a:lnTo>
                  <a:pt x="30392" y="76625"/>
                </a:lnTo>
                <a:lnTo>
                  <a:pt x="60949" y="76293"/>
                </a:lnTo>
                <a:lnTo>
                  <a:pt x="83996" y="76293"/>
                </a:lnTo>
                <a:lnTo>
                  <a:pt x="44846" y="0"/>
                </a:lnTo>
                <a:close/>
              </a:path>
              <a:path w="100329" h="974725">
                <a:moveTo>
                  <a:pt x="60949" y="76293"/>
                </a:moveTo>
                <a:lnTo>
                  <a:pt x="30392" y="76625"/>
                </a:lnTo>
                <a:lnTo>
                  <a:pt x="30557" y="91917"/>
                </a:lnTo>
                <a:lnTo>
                  <a:pt x="61115" y="91586"/>
                </a:lnTo>
                <a:lnTo>
                  <a:pt x="60949" y="76293"/>
                </a:lnTo>
                <a:close/>
              </a:path>
              <a:path w="100329" h="974725">
                <a:moveTo>
                  <a:pt x="83996" y="76293"/>
                </a:moveTo>
                <a:lnTo>
                  <a:pt x="60949" y="76293"/>
                </a:lnTo>
                <a:lnTo>
                  <a:pt x="61115" y="91586"/>
                </a:lnTo>
                <a:lnTo>
                  <a:pt x="91673" y="91255"/>
                </a:lnTo>
                <a:lnTo>
                  <a:pt x="83996" y="76293"/>
                </a:lnTo>
                <a:close/>
              </a:path>
            </a:pathLst>
          </a:custGeom>
          <a:solidFill>
            <a:srgbClr val="BB57BE"/>
          </a:solidFill>
        </p:spPr>
        <p:txBody>
          <a:bodyPr wrap="square" lIns="0" tIns="0" rIns="0" bIns="0" rtlCol="0"/>
          <a:lstStyle/>
          <a:p>
            <a:endParaRPr sz="1022"/>
          </a:p>
        </p:txBody>
      </p:sp>
      <p:sp>
        <p:nvSpPr>
          <p:cNvPr id="17" name="object 17"/>
          <p:cNvSpPr txBox="1"/>
          <p:nvPr/>
        </p:nvSpPr>
        <p:spPr>
          <a:xfrm>
            <a:off x="6171545" y="4346155"/>
            <a:ext cx="771361" cy="222619"/>
          </a:xfrm>
          <a:prstGeom prst="rect">
            <a:avLst/>
          </a:prstGeom>
        </p:spPr>
        <p:txBody>
          <a:bodyPr vert="horz" wrap="square" lIns="0" tIns="9265" rIns="0" bIns="0" rtlCol="0">
            <a:spAutoFit/>
          </a:bodyPr>
          <a:lstStyle/>
          <a:p>
            <a:pPr marL="9267">
              <a:spcBef>
                <a:spcPts val="73"/>
              </a:spcBef>
            </a:pPr>
            <a:r>
              <a:rPr sz="1386" spc="3" dirty="0">
                <a:solidFill>
                  <a:srgbClr val="BB57BE"/>
                </a:solidFill>
                <a:latin typeface="Calibri"/>
                <a:cs typeface="Calibri"/>
              </a:rPr>
              <a:t>o</a:t>
            </a:r>
            <a:r>
              <a:rPr sz="1386" spc="-8" dirty="0">
                <a:solidFill>
                  <a:srgbClr val="BB57BE"/>
                </a:solidFill>
                <a:latin typeface="Calibri"/>
                <a:cs typeface="Calibri"/>
              </a:rPr>
              <a:t>v</a:t>
            </a:r>
            <a:r>
              <a:rPr sz="1386" spc="11" dirty="0">
                <a:solidFill>
                  <a:srgbClr val="BB57BE"/>
                </a:solidFill>
                <a:latin typeface="Calibri"/>
                <a:cs typeface="Calibri"/>
              </a:rPr>
              <a:t>e</a:t>
            </a:r>
            <a:r>
              <a:rPr sz="1386" spc="3" dirty="0">
                <a:solidFill>
                  <a:srgbClr val="BB57BE"/>
                </a:solidFill>
                <a:latin typeface="Calibri"/>
                <a:cs typeface="Calibri"/>
              </a:rPr>
              <a:t>rfi</a:t>
            </a:r>
            <a:r>
              <a:rPr sz="1386" spc="-19" dirty="0">
                <a:solidFill>
                  <a:srgbClr val="BB57BE"/>
                </a:solidFill>
                <a:latin typeface="Calibri"/>
                <a:cs typeface="Calibri"/>
              </a:rPr>
              <a:t>t</a:t>
            </a:r>
            <a:r>
              <a:rPr sz="1386" dirty="0">
                <a:solidFill>
                  <a:srgbClr val="BB57BE"/>
                </a:solidFill>
                <a:latin typeface="Calibri"/>
                <a:cs typeface="Calibri"/>
              </a:rPr>
              <a:t>t</a:t>
            </a:r>
            <a:r>
              <a:rPr sz="1386" spc="3" dirty="0">
                <a:solidFill>
                  <a:srgbClr val="BB57BE"/>
                </a:solidFill>
                <a:latin typeface="Calibri"/>
                <a:cs typeface="Calibri"/>
              </a:rPr>
              <a:t>i</a:t>
            </a:r>
            <a:r>
              <a:rPr sz="1386" spc="11" dirty="0">
                <a:solidFill>
                  <a:srgbClr val="BB57BE"/>
                </a:solidFill>
                <a:latin typeface="Calibri"/>
                <a:cs typeface="Calibri"/>
              </a:rPr>
              <a:t>n</a:t>
            </a:r>
            <a:r>
              <a:rPr sz="1386" dirty="0">
                <a:solidFill>
                  <a:srgbClr val="BB57BE"/>
                </a:solidFill>
                <a:latin typeface="Calibri"/>
                <a:cs typeface="Calibri"/>
              </a:rPr>
              <a:t>g</a:t>
            </a:r>
            <a:endParaRPr sz="1386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27100" y="129073"/>
            <a:ext cx="7093871" cy="1257217"/>
          </a:xfrm>
          <a:prstGeom prst="rect">
            <a:avLst/>
          </a:prstGeom>
        </p:spPr>
        <p:txBody>
          <a:bodyPr spcFirstLastPara="1" vert="horz" wrap="square" lIns="0" tIns="76658" rIns="0" bIns="0" rtlCol="0" anchor="ctr" anchorCtr="0">
            <a:spAutoFit/>
          </a:bodyPr>
          <a:lstStyle/>
          <a:p>
            <a:pPr marL="10501" marR="4201">
              <a:lnSpc>
                <a:spcPts val="4309"/>
              </a:lnSpc>
              <a:spcBef>
                <a:spcPts val="604"/>
              </a:spcBef>
            </a:pPr>
            <a:r>
              <a:rPr lang="en-US" sz="3969" dirty="0"/>
              <a:t>We </a:t>
            </a:r>
            <a:r>
              <a:rPr sz="3969" dirty="0"/>
              <a:t>need</a:t>
            </a:r>
            <a:r>
              <a:rPr sz="3969" spc="-4" dirty="0"/>
              <a:t> </a:t>
            </a:r>
            <a:r>
              <a:rPr sz="3969" spc="-25" dirty="0"/>
              <a:t>to</a:t>
            </a:r>
            <a:r>
              <a:rPr sz="3969" spc="-9" dirty="0"/>
              <a:t> </a:t>
            </a:r>
            <a:r>
              <a:rPr sz="3969" spc="-37" dirty="0"/>
              <a:t>make</a:t>
            </a:r>
            <a:r>
              <a:rPr sz="3969" spc="-4" dirty="0"/>
              <a:t> </a:t>
            </a:r>
            <a:r>
              <a:rPr sz="3969" dirty="0"/>
              <a:t>assumptions </a:t>
            </a:r>
            <a:r>
              <a:rPr sz="3969" spc="-12" dirty="0"/>
              <a:t>that </a:t>
            </a:r>
            <a:r>
              <a:rPr sz="3969" spc="-885" dirty="0"/>
              <a:t> </a:t>
            </a:r>
            <a:r>
              <a:rPr sz="3969" spc="-21" dirty="0"/>
              <a:t>are</a:t>
            </a:r>
            <a:r>
              <a:rPr sz="3969" spc="-4" dirty="0"/>
              <a:t> </a:t>
            </a:r>
            <a:r>
              <a:rPr sz="3969" dirty="0"/>
              <a:t>able </a:t>
            </a:r>
            <a:r>
              <a:rPr sz="3969" spc="-21" dirty="0"/>
              <a:t>to</a:t>
            </a:r>
            <a:r>
              <a:rPr sz="3969" spc="-4" dirty="0"/>
              <a:t> </a:t>
            </a:r>
            <a:r>
              <a:rPr sz="3969" spc="-25" dirty="0"/>
              <a:t>generalize</a:t>
            </a:r>
            <a:endParaRPr sz="3969" dirty="0"/>
          </a:p>
        </p:txBody>
      </p:sp>
      <p:sp>
        <p:nvSpPr>
          <p:cNvPr id="7" name="object 7"/>
          <p:cNvSpPr txBox="1"/>
          <p:nvPr/>
        </p:nvSpPr>
        <p:spPr>
          <a:xfrm>
            <a:off x="1689100" y="1601412"/>
            <a:ext cx="6228155" cy="2676939"/>
          </a:xfrm>
          <a:prstGeom prst="rect">
            <a:avLst/>
          </a:prstGeom>
        </p:spPr>
        <p:txBody>
          <a:bodyPr vert="horz" wrap="square" lIns="0" tIns="44629" rIns="0" bIns="0" rtlCol="0">
            <a:spAutoFit/>
          </a:bodyPr>
          <a:lstStyle/>
          <a:p>
            <a:pPr marL="152270" marR="4201" indent="-141768">
              <a:lnSpc>
                <a:spcPts val="2142"/>
              </a:lnSpc>
              <a:spcBef>
                <a:spcPts val="352"/>
              </a:spcBef>
              <a:buFont typeface="Arial"/>
              <a:buChar char="•"/>
              <a:tabLst>
                <a:tab pos="152270" algn="l"/>
              </a:tabLst>
            </a:pPr>
            <a:r>
              <a:rPr sz="1985" b="1" spc="-4" dirty="0"/>
              <a:t>Underfitting: </a:t>
            </a:r>
            <a:r>
              <a:rPr sz="1985" dirty="0"/>
              <a:t>model is </a:t>
            </a:r>
            <a:r>
              <a:rPr sz="1985" spc="-4" dirty="0"/>
              <a:t>too </a:t>
            </a:r>
            <a:r>
              <a:rPr sz="1985" dirty="0"/>
              <a:t>“simple” </a:t>
            </a:r>
            <a:r>
              <a:rPr sz="1985" spc="-4" dirty="0"/>
              <a:t>to </a:t>
            </a:r>
            <a:r>
              <a:rPr sz="1985" dirty="0"/>
              <a:t>represent all </a:t>
            </a:r>
            <a:r>
              <a:rPr sz="1985" spc="-4" dirty="0"/>
              <a:t>the </a:t>
            </a:r>
            <a:r>
              <a:rPr sz="1985" spc="-541" dirty="0"/>
              <a:t> </a:t>
            </a:r>
            <a:r>
              <a:rPr sz="1985" dirty="0"/>
              <a:t>relevant</a:t>
            </a:r>
            <a:r>
              <a:rPr sz="1985" spc="-12" dirty="0"/>
              <a:t> </a:t>
            </a:r>
            <a:r>
              <a:rPr sz="1985" spc="-4" dirty="0"/>
              <a:t>characteristics</a:t>
            </a:r>
            <a:endParaRPr sz="1985" dirty="0"/>
          </a:p>
          <a:p>
            <a:pPr marL="435805" lvl="1" indent="-141768">
              <a:spcBef>
                <a:spcPts val="165"/>
              </a:spcBef>
              <a:buChar char="•"/>
              <a:tabLst>
                <a:tab pos="435805" algn="l"/>
              </a:tabLst>
            </a:pPr>
            <a:r>
              <a:rPr sz="1654" dirty="0"/>
              <a:t>High</a:t>
            </a:r>
            <a:r>
              <a:rPr sz="1654" spc="-25" dirty="0"/>
              <a:t> </a:t>
            </a:r>
            <a:r>
              <a:rPr sz="1654" dirty="0"/>
              <a:t>bias</a:t>
            </a:r>
            <a:r>
              <a:rPr sz="1654" spc="-21" dirty="0"/>
              <a:t> </a:t>
            </a:r>
            <a:r>
              <a:rPr sz="1654" dirty="0"/>
              <a:t>and</a:t>
            </a:r>
            <a:r>
              <a:rPr sz="1654" spc="-21" dirty="0"/>
              <a:t> </a:t>
            </a:r>
            <a:r>
              <a:rPr sz="1654" dirty="0"/>
              <a:t>low</a:t>
            </a:r>
            <a:r>
              <a:rPr sz="1654" spc="-12" dirty="0"/>
              <a:t> </a:t>
            </a:r>
            <a:r>
              <a:rPr sz="1654" dirty="0"/>
              <a:t>variance</a:t>
            </a:r>
          </a:p>
          <a:p>
            <a:pPr marL="435805" lvl="1" indent="-141768">
              <a:spcBef>
                <a:spcPts val="78"/>
              </a:spcBef>
              <a:buChar char="•"/>
              <a:tabLst>
                <a:tab pos="435805" algn="l"/>
              </a:tabLst>
            </a:pPr>
            <a:r>
              <a:rPr sz="1654" dirty="0">
                <a:solidFill>
                  <a:srgbClr val="FF0000"/>
                </a:solidFill>
              </a:rPr>
              <a:t>High</a:t>
            </a:r>
            <a:r>
              <a:rPr sz="1654" spc="-12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training</a:t>
            </a:r>
            <a:r>
              <a:rPr sz="1654" spc="-9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error</a:t>
            </a:r>
            <a:r>
              <a:rPr sz="1654" spc="-9" dirty="0">
                <a:solidFill>
                  <a:srgbClr val="FF0000"/>
                </a:solidFill>
              </a:rPr>
              <a:t> </a:t>
            </a:r>
            <a:r>
              <a:rPr sz="1654" dirty="0">
                <a:solidFill>
                  <a:srgbClr val="FF0000"/>
                </a:solidFill>
              </a:rPr>
              <a:t>and</a:t>
            </a:r>
            <a:r>
              <a:rPr sz="1654" spc="-12" dirty="0">
                <a:solidFill>
                  <a:srgbClr val="FF0000"/>
                </a:solidFill>
              </a:rPr>
              <a:t> </a:t>
            </a:r>
            <a:r>
              <a:rPr sz="1654" dirty="0">
                <a:solidFill>
                  <a:srgbClr val="FF0000"/>
                </a:solidFill>
              </a:rPr>
              <a:t>high</a:t>
            </a:r>
            <a:r>
              <a:rPr sz="1654" spc="-9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test</a:t>
            </a:r>
            <a:r>
              <a:rPr sz="1654" spc="-12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error</a:t>
            </a:r>
            <a:endParaRPr sz="1654" dirty="0"/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1819" dirty="0"/>
          </a:p>
          <a:p>
            <a:pPr marL="152270" marR="114990" indent="-141768">
              <a:lnSpc>
                <a:spcPts val="2142"/>
              </a:lnSpc>
              <a:spcBef>
                <a:spcPts val="1401"/>
              </a:spcBef>
              <a:buFont typeface="Arial"/>
              <a:buChar char="•"/>
              <a:tabLst>
                <a:tab pos="152270" algn="l"/>
              </a:tabLst>
            </a:pPr>
            <a:r>
              <a:rPr sz="1985" b="1" spc="-4" dirty="0"/>
              <a:t>Overfitting: </a:t>
            </a:r>
            <a:r>
              <a:rPr sz="1985" dirty="0"/>
              <a:t>model is </a:t>
            </a:r>
            <a:r>
              <a:rPr sz="1985" spc="-4" dirty="0"/>
              <a:t>too </a:t>
            </a:r>
            <a:r>
              <a:rPr sz="1985" dirty="0"/>
              <a:t>“complex” and </a:t>
            </a:r>
            <a:r>
              <a:rPr sz="1985" spc="-4" dirty="0"/>
              <a:t>fits </a:t>
            </a:r>
            <a:r>
              <a:rPr sz="1985" dirty="0"/>
              <a:t>irrelevant </a:t>
            </a:r>
            <a:r>
              <a:rPr sz="1985" spc="-541" dirty="0"/>
              <a:t> </a:t>
            </a:r>
            <a:r>
              <a:rPr sz="1985" spc="-4" dirty="0"/>
              <a:t>characteristics</a:t>
            </a:r>
            <a:r>
              <a:rPr sz="1985" spc="-9" dirty="0"/>
              <a:t> </a:t>
            </a:r>
            <a:r>
              <a:rPr sz="1985" dirty="0"/>
              <a:t>(noise)</a:t>
            </a:r>
            <a:r>
              <a:rPr sz="1985" spc="-4" dirty="0"/>
              <a:t> </a:t>
            </a:r>
            <a:r>
              <a:rPr sz="1985" dirty="0"/>
              <a:t>in</a:t>
            </a:r>
            <a:r>
              <a:rPr sz="1985" spc="-4" dirty="0"/>
              <a:t> the data</a:t>
            </a:r>
            <a:endParaRPr sz="1985" dirty="0"/>
          </a:p>
          <a:p>
            <a:pPr marL="435805" lvl="1" indent="-141768">
              <a:spcBef>
                <a:spcPts val="161"/>
              </a:spcBef>
              <a:buChar char="•"/>
              <a:tabLst>
                <a:tab pos="435805" algn="l"/>
              </a:tabLst>
            </a:pPr>
            <a:r>
              <a:rPr sz="1654" dirty="0"/>
              <a:t>Low</a:t>
            </a:r>
            <a:r>
              <a:rPr sz="1654" spc="-17" dirty="0"/>
              <a:t> </a:t>
            </a:r>
            <a:r>
              <a:rPr sz="1654" dirty="0"/>
              <a:t>bias</a:t>
            </a:r>
            <a:r>
              <a:rPr sz="1654" spc="-21" dirty="0"/>
              <a:t> </a:t>
            </a:r>
            <a:r>
              <a:rPr sz="1654" dirty="0"/>
              <a:t>and</a:t>
            </a:r>
            <a:r>
              <a:rPr sz="1654" spc="-25" dirty="0"/>
              <a:t> </a:t>
            </a:r>
            <a:r>
              <a:rPr sz="1654" dirty="0"/>
              <a:t>high</a:t>
            </a:r>
            <a:r>
              <a:rPr sz="1654" spc="-21" dirty="0"/>
              <a:t> </a:t>
            </a:r>
            <a:r>
              <a:rPr sz="1654" dirty="0"/>
              <a:t>variance</a:t>
            </a:r>
          </a:p>
          <a:p>
            <a:pPr marL="435805" lvl="1" indent="-141768">
              <a:spcBef>
                <a:spcPts val="78"/>
              </a:spcBef>
              <a:buChar char="•"/>
              <a:tabLst>
                <a:tab pos="435805" algn="l"/>
              </a:tabLst>
            </a:pPr>
            <a:r>
              <a:rPr sz="1654" dirty="0">
                <a:solidFill>
                  <a:srgbClr val="FF0000"/>
                </a:solidFill>
              </a:rPr>
              <a:t>Low</a:t>
            </a:r>
            <a:r>
              <a:rPr sz="1654" spc="-4" dirty="0">
                <a:solidFill>
                  <a:srgbClr val="FF0000"/>
                </a:solidFill>
              </a:rPr>
              <a:t> training</a:t>
            </a:r>
            <a:r>
              <a:rPr sz="1654" spc="-12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error</a:t>
            </a:r>
            <a:r>
              <a:rPr sz="1654" spc="-9" dirty="0">
                <a:solidFill>
                  <a:srgbClr val="FF0000"/>
                </a:solidFill>
              </a:rPr>
              <a:t> </a:t>
            </a:r>
            <a:r>
              <a:rPr sz="1654" dirty="0">
                <a:solidFill>
                  <a:srgbClr val="FF0000"/>
                </a:solidFill>
              </a:rPr>
              <a:t>and</a:t>
            </a:r>
            <a:r>
              <a:rPr sz="1654" spc="-12" dirty="0">
                <a:solidFill>
                  <a:srgbClr val="FF0000"/>
                </a:solidFill>
              </a:rPr>
              <a:t> </a:t>
            </a:r>
            <a:r>
              <a:rPr sz="1654" dirty="0">
                <a:solidFill>
                  <a:srgbClr val="FF0000"/>
                </a:solidFill>
              </a:rPr>
              <a:t>high</a:t>
            </a:r>
            <a:r>
              <a:rPr sz="1654" spc="-9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test</a:t>
            </a:r>
            <a:r>
              <a:rPr sz="1654" spc="-17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error</a:t>
            </a:r>
            <a:endParaRPr sz="1654" dirty="0"/>
          </a:p>
        </p:txBody>
      </p:sp>
      <p:sp>
        <p:nvSpPr>
          <p:cNvPr id="11" name="object 11"/>
          <p:cNvSpPr txBox="1"/>
          <p:nvPr/>
        </p:nvSpPr>
        <p:spPr>
          <a:xfrm>
            <a:off x="2722675" y="4286521"/>
            <a:ext cx="3912680" cy="348794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118662" rIns="0" bIns="0" rtlCol="0">
            <a:spAutoFit/>
          </a:bodyPr>
          <a:lstStyle/>
          <a:p>
            <a:pPr algn="ctr">
              <a:spcBef>
                <a:spcPts val="935"/>
              </a:spcBef>
            </a:pPr>
            <a:r>
              <a:rPr sz="1488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88" spc="-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88" spc="-4" dirty="0">
                <a:solidFill>
                  <a:srgbClr val="FFFFFF"/>
                </a:solidFill>
                <a:latin typeface="Calibri"/>
                <a:cs typeface="Calibri"/>
              </a:rPr>
              <a:t>Gentle</a:t>
            </a:r>
            <a:r>
              <a:rPr sz="1488" spc="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88" spc="-29" dirty="0">
                <a:solidFill>
                  <a:srgbClr val="FFFFFF"/>
                </a:solidFill>
                <a:latin typeface="Calibri"/>
                <a:cs typeface="Calibri"/>
              </a:rPr>
              <a:t>Touch</a:t>
            </a:r>
            <a:r>
              <a:rPr sz="1488" dirty="0">
                <a:solidFill>
                  <a:srgbClr val="FFFFFF"/>
                </a:solidFill>
                <a:latin typeface="Calibri"/>
                <a:cs typeface="Calibri"/>
              </a:rPr>
              <a:t> of </a:t>
            </a:r>
            <a:r>
              <a:rPr sz="1488" spc="-4" dirty="0">
                <a:solidFill>
                  <a:srgbClr val="FFFFFF"/>
                </a:solidFill>
                <a:latin typeface="Calibri"/>
                <a:cs typeface="Calibri"/>
              </a:rPr>
              <a:t>Bias</a:t>
            </a:r>
            <a:r>
              <a:rPr sz="1488" spc="-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88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488" spc="-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88" spc="-12" dirty="0">
                <a:solidFill>
                  <a:srgbClr val="FFFFFF"/>
                </a:solidFill>
                <a:latin typeface="Calibri"/>
                <a:cs typeface="Calibri"/>
              </a:rPr>
              <a:t>Variance</a:t>
            </a:r>
            <a:r>
              <a:rPr sz="148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88" spc="-21" dirty="0">
                <a:solidFill>
                  <a:srgbClr val="FFFFFF"/>
                </a:solidFill>
                <a:latin typeface="Calibri"/>
                <a:cs typeface="Calibri"/>
              </a:rPr>
              <a:t>Tradeoff</a:t>
            </a:r>
            <a:endParaRPr sz="1488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6941" y="5343660"/>
            <a:ext cx="6368868" cy="111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6"/>
              </a:lnSpc>
              <a:tabLst>
                <a:tab pos="2751344" algn="l"/>
                <a:tab pos="6274009" algn="l"/>
              </a:tabLst>
            </a:pP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9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/</a:t>
            </a: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10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/</a:t>
            </a: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2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0	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Dr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.</a:t>
            </a: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Y</a:t>
            </a: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a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n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j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un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Q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i /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 U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VA 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C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S	</a:t>
            </a: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53</a:t>
            </a:r>
            <a:endParaRPr sz="744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6652" y="4645272"/>
            <a:ext cx="7327137" cy="77056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18812" y="0"/>
            <a:ext cx="7446273" cy="4737010"/>
            <a:chOff x="69273" y="0"/>
            <a:chExt cx="9005570" cy="57289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489" y="0"/>
              <a:ext cx="8900859" cy="37076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273" y="3645988"/>
              <a:ext cx="9005453" cy="208287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828712" y="5052670"/>
            <a:ext cx="2652557" cy="585889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1" marR="4201" indent="1042255">
              <a:lnSpc>
                <a:spcPct val="131100"/>
              </a:lnSpc>
              <a:spcBef>
                <a:spcPts val="83"/>
              </a:spcBef>
            </a:pPr>
            <a:r>
              <a:rPr sz="1488" dirty="0">
                <a:latin typeface="Calibri"/>
                <a:cs typeface="Calibri"/>
              </a:rPr>
              <a:t>-</a:t>
            </a:r>
            <a:r>
              <a:rPr sz="1488" spc="-9" dirty="0">
                <a:latin typeface="Calibri"/>
                <a:cs typeface="Calibri"/>
              </a:rPr>
              <a:t> </a:t>
            </a:r>
            <a:r>
              <a:rPr sz="1488" spc="-12" dirty="0">
                <a:latin typeface="Calibri"/>
                <a:cs typeface="Calibri"/>
              </a:rPr>
              <a:t>Feature</a:t>
            </a:r>
            <a:r>
              <a:rPr sz="1488" dirty="0">
                <a:latin typeface="Calibri"/>
                <a:cs typeface="Calibri"/>
              </a:rPr>
              <a:t> </a:t>
            </a:r>
            <a:r>
              <a:rPr sz="1488" spc="-4" dirty="0">
                <a:latin typeface="Calibri"/>
                <a:cs typeface="Calibri"/>
              </a:rPr>
              <a:t>selection </a:t>
            </a:r>
            <a:r>
              <a:rPr sz="1488" dirty="0">
                <a:latin typeface="Calibri"/>
                <a:cs typeface="Calibri"/>
              </a:rPr>
              <a:t> </a:t>
            </a:r>
            <a:r>
              <a:rPr sz="1488" spc="-4" dirty="0">
                <a:latin typeface="Calibri"/>
                <a:cs typeface="Calibri"/>
              </a:rPr>
              <a:t>Credit:</a:t>
            </a:r>
            <a:r>
              <a:rPr sz="1488" spc="-17" dirty="0">
                <a:latin typeface="Calibri"/>
                <a:cs typeface="Calibri"/>
              </a:rPr>
              <a:t> </a:t>
            </a:r>
            <a:r>
              <a:rPr sz="1488" spc="-12" dirty="0">
                <a:latin typeface="Calibri"/>
                <a:cs typeface="Calibri"/>
              </a:rPr>
              <a:t>Stanford </a:t>
            </a:r>
            <a:r>
              <a:rPr sz="1488" dirty="0">
                <a:latin typeface="Calibri"/>
                <a:cs typeface="Calibri"/>
              </a:rPr>
              <a:t>Machine</a:t>
            </a:r>
            <a:r>
              <a:rPr sz="1488" spc="-17" dirty="0">
                <a:latin typeface="Calibri"/>
                <a:cs typeface="Calibri"/>
              </a:rPr>
              <a:t> </a:t>
            </a:r>
            <a:r>
              <a:rPr sz="1488" dirty="0">
                <a:latin typeface="Calibri"/>
                <a:cs typeface="Calibri"/>
              </a:rPr>
              <a:t>Learning</a:t>
            </a:r>
            <a:endParaRPr sz="1488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04676" y="-42126"/>
            <a:ext cx="6392495" cy="1257217"/>
          </a:xfrm>
          <a:prstGeom prst="rect">
            <a:avLst/>
          </a:prstGeom>
        </p:spPr>
        <p:txBody>
          <a:bodyPr spcFirstLastPara="1" vert="horz" wrap="square" lIns="0" tIns="76658" rIns="0" bIns="0" rtlCol="0" anchor="ctr" anchorCtr="0">
            <a:spAutoFit/>
          </a:bodyPr>
          <a:lstStyle/>
          <a:p>
            <a:pPr marL="10501" marR="4201">
              <a:lnSpc>
                <a:spcPts val="4309"/>
              </a:lnSpc>
              <a:spcBef>
                <a:spcPts val="604"/>
              </a:spcBef>
            </a:pPr>
            <a:r>
              <a:rPr sz="3969" dirty="0"/>
              <a:t>need</a:t>
            </a:r>
            <a:r>
              <a:rPr sz="3969" spc="-4" dirty="0"/>
              <a:t> </a:t>
            </a:r>
            <a:r>
              <a:rPr sz="3969" spc="-25" dirty="0"/>
              <a:t>to</a:t>
            </a:r>
            <a:r>
              <a:rPr sz="3969" spc="-9" dirty="0"/>
              <a:t> </a:t>
            </a:r>
            <a:r>
              <a:rPr sz="3969" spc="-37" dirty="0"/>
              <a:t>make</a:t>
            </a:r>
            <a:r>
              <a:rPr sz="3969" spc="-4" dirty="0"/>
              <a:t> </a:t>
            </a:r>
            <a:r>
              <a:rPr sz="3969" dirty="0"/>
              <a:t>assumptions </a:t>
            </a:r>
            <a:r>
              <a:rPr sz="3969" spc="-12" dirty="0"/>
              <a:t>that </a:t>
            </a:r>
            <a:r>
              <a:rPr sz="3969" spc="-885" dirty="0"/>
              <a:t> </a:t>
            </a:r>
            <a:r>
              <a:rPr sz="3969" spc="-21" dirty="0"/>
              <a:t>are</a:t>
            </a:r>
            <a:r>
              <a:rPr sz="3969" spc="-4" dirty="0"/>
              <a:t> </a:t>
            </a:r>
            <a:r>
              <a:rPr sz="3969" dirty="0"/>
              <a:t>able </a:t>
            </a:r>
            <a:r>
              <a:rPr sz="3969" spc="-21" dirty="0"/>
              <a:t>to</a:t>
            </a:r>
            <a:r>
              <a:rPr sz="3969" spc="-4" dirty="0"/>
              <a:t> </a:t>
            </a:r>
            <a:r>
              <a:rPr sz="3969" spc="-25" dirty="0"/>
              <a:t>generalize</a:t>
            </a:r>
            <a:endParaRPr sz="3969"/>
          </a:p>
        </p:txBody>
      </p:sp>
      <p:sp>
        <p:nvSpPr>
          <p:cNvPr id="7" name="object 7"/>
          <p:cNvSpPr txBox="1"/>
          <p:nvPr/>
        </p:nvSpPr>
        <p:spPr>
          <a:xfrm>
            <a:off x="1704675" y="1291626"/>
            <a:ext cx="6145721" cy="3197117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52270" indent="-141768">
              <a:spcBef>
                <a:spcPts val="83"/>
              </a:spcBef>
              <a:buChar char="•"/>
              <a:tabLst>
                <a:tab pos="152270" algn="l"/>
              </a:tabLst>
            </a:pPr>
            <a:r>
              <a:rPr sz="2646" spc="-4" dirty="0"/>
              <a:t>Components</a:t>
            </a:r>
            <a:endParaRPr sz="2646" dirty="0"/>
          </a:p>
          <a:p>
            <a:pPr marL="435805" marR="4201" lvl="1" indent="-141768">
              <a:lnSpc>
                <a:spcPts val="2563"/>
              </a:lnSpc>
              <a:spcBef>
                <a:spcPts val="318"/>
              </a:spcBef>
              <a:buFont typeface="Arial"/>
              <a:buChar char="•"/>
              <a:tabLst>
                <a:tab pos="435805" algn="l"/>
              </a:tabLst>
            </a:pPr>
            <a:r>
              <a:rPr sz="2315" b="1" dirty="0"/>
              <a:t>Bias: </a:t>
            </a:r>
            <a:r>
              <a:rPr sz="2315" dirty="0"/>
              <a:t>how much the average model over all </a:t>
            </a:r>
            <a:r>
              <a:rPr sz="2315" spc="-633" dirty="0"/>
              <a:t> </a:t>
            </a:r>
            <a:r>
              <a:rPr sz="2315" dirty="0"/>
              <a:t>training</a:t>
            </a:r>
            <a:r>
              <a:rPr sz="2315" spc="-4" dirty="0"/>
              <a:t> </a:t>
            </a:r>
            <a:r>
              <a:rPr sz="2315" dirty="0"/>
              <a:t>sets</a:t>
            </a:r>
            <a:r>
              <a:rPr sz="2315" spc="-9" dirty="0"/>
              <a:t> differ</a:t>
            </a:r>
            <a:r>
              <a:rPr sz="2315" spc="-4" dirty="0"/>
              <a:t> </a:t>
            </a:r>
            <a:r>
              <a:rPr sz="2315" dirty="0"/>
              <a:t>from the</a:t>
            </a:r>
            <a:r>
              <a:rPr sz="2315" spc="-4" dirty="0"/>
              <a:t> </a:t>
            </a:r>
            <a:r>
              <a:rPr sz="2315" dirty="0"/>
              <a:t>true</a:t>
            </a:r>
            <a:r>
              <a:rPr sz="2315" spc="-4" dirty="0"/>
              <a:t> </a:t>
            </a:r>
            <a:r>
              <a:rPr sz="2315" dirty="0"/>
              <a:t>model?</a:t>
            </a:r>
          </a:p>
          <a:p>
            <a:pPr marL="718815" marR="148594" lvl="2" indent="-141768">
              <a:lnSpc>
                <a:spcPts val="2481"/>
              </a:lnSpc>
              <a:spcBef>
                <a:spcPts val="314"/>
              </a:spcBef>
              <a:buChar char="•"/>
              <a:tabLst>
                <a:tab pos="719340" algn="l"/>
              </a:tabLst>
            </a:pPr>
            <a:r>
              <a:rPr sz="2315" dirty="0"/>
              <a:t>Error due </a:t>
            </a:r>
            <a:r>
              <a:rPr sz="2315" spc="-4" dirty="0"/>
              <a:t>to </a:t>
            </a:r>
            <a:r>
              <a:rPr sz="2315" dirty="0"/>
              <a:t>inaccurate </a:t>
            </a:r>
            <a:r>
              <a:rPr sz="2315" spc="4" dirty="0"/>
              <a:t> </a:t>
            </a:r>
            <a:r>
              <a:rPr sz="2315" dirty="0"/>
              <a:t>assumptions/simplifications</a:t>
            </a:r>
            <a:r>
              <a:rPr sz="2315" spc="-17" dirty="0"/>
              <a:t> </a:t>
            </a:r>
            <a:r>
              <a:rPr sz="2315" dirty="0"/>
              <a:t>made</a:t>
            </a:r>
            <a:r>
              <a:rPr sz="2315" spc="-12" dirty="0"/>
              <a:t> </a:t>
            </a:r>
            <a:r>
              <a:rPr sz="2315" dirty="0"/>
              <a:t>by</a:t>
            </a:r>
            <a:r>
              <a:rPr sz="2315" spc="-17" dirty="0"/>
              <a:t> </a:t>
            </a:r>
            <a:r>
              <a:rPr sz="2315" dirty="0"/>
              <a:t>the </a:t>
            </a:r>
            <a:r>
              <a:rPr sz="2315" spc="-633" dirty="0"/>
              <a:t> </a:t>
            </a:r>
            <a:r>
              <a:rPr sz="2315" spc="4" dirty="0"/>
              <a:t>model</a:t>
            </a:r>
            <a:endParaRPr sz="2315" dirty="0"/>
          </a:p>
          <a:p>
            <a:pPr lvl="2">
              <a:spcBef>
                <a:spcPts val="4"/>
              </a:spcBef>
              <a:buFont typeface="Arial"/>
              <a:buChar char="•"/>
            </a:pPr>
            <a:endParaRPr sz="2811" dirty="0"/>
          </a:p>
          <a:p>
            <a:pPr marL="435805" marR="181673" lvl="1" indent="-141768">
              <a:lnSpc>
                <a:spcPts val="2481"/>
              </a:lnSpc>
              <a:buFont typeface="Arial"/>
              <a:buChar char="•"/>
              <a:tabLst>
                <a:tab pos="435805" algn="l"/>
              </a:tabLst>
            </a:pPr>
            <a:r>
              <a:rPr sz="2315" b="1" spc="-17" dirty="0"/>
              <a:t>Variance:</a:t>
            </a:r>
            <a:r>
              <a:rPr sz="2315" b="1" spc="-4" dirty="0"/>
              <a:t> </a:t>
            </a:r>
            <a:r>
              <a:rPr sz="2315" dirty="0"/>
              <a:t>how much</a:t>
            </a:r>
            <a:r>
              <a:rPr sz="2315" spc="-4" dirty="0"/>
              <a:t> </a:t>
            </a:r>
            <a:r>
              <a:rPr sz="2315" dirty="0"/>
              <a:t>models</a:t>
            </a:r>
            <a:r>
              <a:rPr sz="2315" spc="-4" dirty="0"/>
              <a:t> </a:t>
            </a:r>
            <a:r>
              <a:rPr sz="2315" dirty="0"/>
              <a:t>estimated </a:t>
            </a:r>
            <a:r>
              <a:rPr sz="2315" spc="4" dirty="0"/>
              <a:t> </a:t>
            </a:r>
            <a:r>
              <a:rPr sz="2315" dirty="0"/>
              <a:t>from </a:t>
            </a:r>
            <a:r>
              <a:rPr sz="2315" spc="-4" dirty="0"/>
              <a:t>different </a:t>
            </a:r>
            <a:r>
              <a:rPr sz="2315" dirty="0"/>
              <a:t>training sets </a:t>
            </a:r>
            <a:r>
              <a:rPr sz="2315" spc="-9" dirty="0"/>
              <a:t>differ </a:t>
            </a:r>
            <a:r>
              <a:rPr sz="2315" dirty="0"/>
              <a:t>from each </a:t>
            </a:r>
            <a:r>
              <a:rPr sz="2315" spc="-633" dirty="0"/>
              <a:t> </a:t>
            </a:r>
            <a:r>
              <a:rPr sz="2315" dirty="0"/>
              <a:t>other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774700" y="38100"/>
            <a:ext cx="9744945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969" dirty="0"/>
              <a:t>Generative vs. Discriminative Models</a:t>
            </a:r>
            <a:endParaRPr sz="3969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37444" y="894213"/>
            <a:ext cx="9156888" cy="4461307"/>
          </a:xfrm>
          <a:prstGeom prst="rect">
            <a:avLst/>
          </a:prstGeom>
        </p:spPr>
        <p:txBody>
          <a:bodyPr spcFirstLastPara="1" wrap="square" lIns="100793" tIns="100793" rIns="100793" bIns="100793" anchor="t" anchorCtr="0">
            <a:noAutofit/>
          </a:bodyPr>
          <a:lstStyle/>
          <a:p>
            <a:pPr>
              <a:buNone/>
            </a:pPr>
            <a:r>
              <a:rPr lang="en-US" b="1" dirty="0"/>
              <a:t>Generative: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Discriminative:</a:t>
            </a:r>
          </a:p>
          <a:p>
            <a:pPr>
              <a:spcBef>
                <a:spcPts val="1323"/>
              </a:spcBef>
              <a:buNone/>
            </a:pPr>
            <a:endParaRPr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4</a:t>
            </a:fld>
            <a:endParaRPr sz="1103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1935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67"/>
    </mc:Choice>
    <mc:Fallback xmlns="">
      <p:transition spd="slow" advTm="235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6382" y="1237112"/>
            <a:ext cx="0" cy="576506"/>
          </a:xfrm>
          <a:custGeom>
            <a:avLst/>
            <a:gdLst/>
            <a:ahLst/>
            <a:cxnLst/>
            <a:rect l="l" t="t" r="r" b="b"/>
            <a:pathLst>
              <a:path h="697230">
                <a:moveTo>
                  <a:pt x="0" y="0"/>
                </a:moveTo>
                <a:lnTo>
                  <a:pt x="1" y="697224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 sz="1158"/>
          </a:p>
        </p:txBody>
      </p:sp>
      <p:grpSp>
        <p:nvGrpSpPr>
          <p:cNvPr id="3" name="object 3"/>
          <p:cNvGrpSpPr/>
          <p:nvPr/>
        </p:nvGrpSpPr>
        <p:grpSpPr>
          <a:xfrm>
            <a:off x="8146589" y="1243793"/>
            <a:ext cx="437893" cy="581756"/>
            <a:chOff x="8326831" y="1504251"/>
            <a:chExt cx="529590" cy="703580"/>
          </a:xfrm>
        </p:grpSpPr>
        <p:sp>
          <p:nvSpPr>
            <p:cNvPr id="4" name="object 4"/>
            <p:cNvSpPr/>
            <p:nvPr/>
          </p:nvSpPr>
          <p:spPr>
            <a:xfrm>
              <a:off x="8326831" y="1510601"/>
              <a:ext cx="523240" cy="0"/>
            </a:xfrm>
            <a:custGeom>
              <a:avLst/>
              <a:gdLst/>
              <a:ahLst/>
              <a:cxnLst/>
              <a:rect l="l" t="t" r="r" b="b"/>
              <a:pathLst>
                <a:path w="523240">
                  <a:moveTo>
                    <a:pt x="0" y="0"/>
                  </a:moveTo>
                  <a:lnTo>
                    <a:pt x="523012" y="1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158"/>
            </a:p>
          </p:txBody>
        </p:sp>
        <p:sp>
          <p:nvSpPr>
            <p:cNvPr id="5" name="object 5"/>
            <p:cNvSpPr/>
            <p:nvPr/>
          </p:nvSpPr>
          <p:spPr>
            <a:xfrm>
              <a:off x="8849842" y="1510601"/>
              <a:ext cx="0" cy="697230"/>
            </a:xfrm>
            <a:custGeom>
              <a:avLst/>
              <a:gdLst/>
              <a:ahLst/>
              <a:cxnLst/>
              <a:rect l="l" t="t" r="r" b="b"/>
              <a:pathLst>
                <a:path h="697230">
                  <a:moveTo>
                    <a:pt x="0" y="0"/>
                  </a:moveTo>
                  <a:lnTo>
                    <a:pt x="1" y="697224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15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85882" y="399739"/>
            <a:ext cx="4229285" cy="818517"/>
          </a:xfrm>
          <a:prstGeom prst="rect">
            <a:avLst/>
          </a:prstGeom>
        </p:spPr>
        <p:txBody>
          <a:bodyPr spcFirstLastPara="1" vert="horz" wrap="square" lIns="0" tIns="10501" rIns="0" bIns="0" rtlCol="0" anchor="ctr" anchorCtr="0">
            <a:spAutoFit/>
          </a:bodyPr>
          <a:lstStyle/>
          <a:p>
            <a:pPr marR="63533">
              <a:lnSpc>
                <a:spcPts val="3124"/>
              </a:lnSpc>
              <a:spcBef>
                <a:spcPts val="83"/>
              </a:spcBef>
            </a:pPr>
            <a:r>
              <a:rPr sz="2729" spc="-4" dirty="0"/>
              <a:t>Randomness</a:t>
            </a:r>
            <a:r>
              <a:rPr sz="2729" spc="-12" dirty="0"/>
              <a:t> </a:t>
            </a:r>
            <a:r>
              <a:rPr sz="2729" dirty="0"/>
              <a:t>of</a:t>
            </a:r>
            <a:r>
              <a:rPr sz="2729" spc="-12" dirty="0"/>
              <a:t> </a:t>
            </a:r>
            <a:r>
              <a:rPr sz="2729" spc="-50" dirty="0"/>
              <a:t>Train</a:t>
            </a:r>
            <a:r>
              <a:rPr sz="2729" spc="-12" dirty="0"/>
              <a:t> Set</a:t>
            </a:r>
            <a:endParaRPr sz="2729"/>
          </a:p>
          <a:p>
            <a:pPr>
              <a:lnSpc>
                <a:spcPts val="3124"/>
              </a:lnSpc>
              <a:tabLst>
                <a:tab pos="360194" algn="l"/>
              </a:tabLst>
            </a:pPr>
            <a:r>
              <a:rPr sz="2729" u="heavy" dirty="0">
                <a:uFill>
                  <a:solidFill>
                    <a:srgbClr val="4472C4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729" u="heavy" spc="-4" dirty="0">
                <a:uFill>
                  <a:solidFill>
                    <a:srgbClr val="4472C4"/>
                  </a:solidFill>
                </a:uFill>
              </a:rPr>
              <a:t>=&gt;</a:t>
            </a:r>
            <a:r>
              <a:rPr sz="2729" spc="-12" dirty="0"/>
              <a:t> </a:t>
            </a:r>
            <a:r>
              <a:rPr sz="2729" spc="-25" dirty="0"/>
              <a:t>Variance</a:t>
            </a:r>
            <a:r>
              <a:rPr sz="2729" spc="-12" dirty="0"/>
              <a:t> </a:t>
            </a:r>
            <a:r>
              <a:rPr sz="2729" dirty="0"/>
              <a:t>of</a:t>
            </a:r>
            <a:r>
              <a:rPr sz="2729" spc="-9" dirty="0"/>
              <a:t> </a:t>
            </a:r>
            <a:r>
              <a:rPr sz="2729" spc="-4" dirty="0"/>
              <a:t>Models,</a:t>
            </a:r>
            <a:r>
              <a:rPr sz="2729" spc="-9" dirty="0"/>
              <a:t> </a:t>
            </a:r>
            <a:r>
              <a:rPr sz="2729" spc="4" dirty="0"/>
              <a:t>e.g.,</a:t>
            </a:r>
            <a:endParaRPr sz="2729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5870" y="1698531"/>
            <a:ext cx="6304662" cy="177343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120799" y="5328639"/>
            <a:ext cx="115511" cy="12512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1">
              <a:spcBef>
                <a:spcPts val="83"/>
              </a:spcBef>
            </a:pP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55</a:t>
            </a:r>
            <a:endParaRPr sz="744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7966" y="2015609"/>
            <a:ext cx="204423" cy="31943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49018" y="3918605"/>
            <a:ext cx="392208" cy="31608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380225" y="3707197"/>
            <a:ext cx="1409236" cy="797553"/>
            <a:chOff x="1352952" y="4483507"/>
            <a:chExt cx="1704339" cy="964565"/>
          </a:xfrm>
        </p:grpSpPr>
        <p:sp>
          <p:nvSpPr>
            <p:cNvPr id="14" name="object 14"/>
            <p:cNvSpPr/>
            <p:nvPr/>
          </p:nvSpPr>
          <p:spPr>
            <a:xfrm>
              <a:off x="2076940" y="4483507"/>
              <a:ext cx="59690" cy="43815"/>
            </a:xfrm>
            <a:custGeom>
              <a:avLst/>
              <a:gdLst/>
              <a:ahLst/>
              <a:cxnLst/>
              <a:rect l="l" t="t" r="r" b="b"/>
              <a:pathLst>
                <a:path w="59689" h="43814">
                  <a:moveTo>
                    <a:pt x="52975" y="36993"/>
                  </a:moveTo>
                  <a:lnTo>
                    <a:pt x="11978" y="36993"/>
                  </a:lnTo>
                  <a:lnTo>
                    <a:pt x="12774" y="37614"/>
                  </a:lnTo>
                  <a:lnTo>
                    <a:pt x="16148" y="40467"/>
                  </a:lnTo>
                  <a:lnTo>
                    <a:pt x="18543" y="41612"/>
                  </a:lnTo>
                  <a:lnTo>
                    <a:pt x="26507" y="43205"/>
                  </a:lnTo>
                  <a:lnTo>
                    <a:pt x="29584" y="43510"/>
                  </a:lnTo>
                  <a:lnTo>
                    <a:pt x="32824" y="43510"/>
                  </a:lnTo>
                  <a:lnTo>
                    <a:pt x="34410" y="43430"/>
                  </a:lnTo>
                  <a:lnTo>
                    <a:pt x="44632" y="42392"/>
                  </a:lnTo>
                  <a:lnTo>
                    <a:pt x="47240" y="41361"/>
                  </a:lnTo>
                  <a:lnTo>
                    <a:pt x="52975" y="36993"/>
                  </a:lnTo>
                  <a:close/>
                </a:path>
                <a:path w="59689" h="43814">
                  <a:moveTo>
                    <a:pt x="12365" y="37315"/>
                  </a:moveTo>
                  <a:lnTo>
                    <a:pt x="12724" y="37614"/>
                  </a:lnTo>
                  <a:lnTo>
                    <a:pt x="12365" y="37315"/>
                  </a:lnTo>
                  <a:close/>
                </a:path>
                <a:path w="59689" h="43814">
                  <a:moveTo>
                    <a:pt x="11978" y="36993"/>
                  </a:moveTo>
                  <a:lnTo>
                    <a:pt x="12365" y="37315"/>
                  </a:lnTo>
                  <a:lnTo>
                    <a:pt x="12774" y="37614"/>
                  </a:lnTo>
                  <a:lnTo>
                    <a:pt x="11978" y="36993"/>
                  </a:lnTo>
                  <a:close/>
                </a:path>
                <a:path w="59689" h="43814">
                  <a:moveTo>
                    <a:pt x="21341" y="0"/>
                  </a:moveTo>
                  <a:lnTo>
                    <a:pt x="15403" y="594"/>
                  </a:lnTo>
                  <a:lnTo>
                    <a:pt x="2029" y="11113"/>
                  </a:lnTo>
                  <a:lnTo>
                    <a:pt x="0" y="17894"/>
                  </a:lnTo>
                  <a:lnTo>
                    <a:pt x="4047" y="30008"/>
                  </a:lnTo>
                  <a:lnTo>
                    <a:pt x="5989" y="32663"/>
                  </a:lnTo>
                  <a:lnTo>
                    <a:pt x="12365" y="37315"/>
                  </a:lnTo>
                  <a:lnTo>
                    <a:pt x="11978" y="36993"/>
                  </a:lnTo>
                  <a:lnTo>
                    <a:pt x="52975" y="36993"/>
                  </a:lnTo>
                  <a:lnTo>
                    <a:pt x="58233" y="32989"/>
                  </a:lnTo>
                  <a:lnTo>
                    <a:pt x="59165" y="26095"/>
                  </a:lnTo>
                  <a:lnTo>
                    <a:pt x="30340" y="26095"/>
                  </a:lnTo>
                  <a:lnTo>
                    <a:pt x="30636" y="17894"/>
                  </a:lnTo>
                  <a:lnTo>
                    <a:pt x="30702" y="14608"/>
                  </a:lnTo>
                  <a:lnTo>
                    <a:pt x="28343" y="11865"/>
                  </a:lnTo>
                  <a:lnTo>
                    <a:pt x="27263" y="11348"/>
                  </a:lnTo>
                  <a:lnTo>
                    <a:pt x="27899" y="11348"/>
                  </a:lnTo>
                  <a:lnTo>
                    <a:pt x="25735" y="8831"/>
                  </a:lnTo>
                  <a:lnTo>
                    <a:pt x="34231" y="8831"/>
                  </a:lnTo>
                  <a:lnTo>
                    <a:pt x="33310" y="6037"/>
                  </a:lnTo>
                  <a:lnTo>
                    <a:pt x="21341" y="0"/>
                  </a:lnTo>
                  <a:close/>
                </a:path>
                <a:path w="59689" h="43814">
                  <a:moveTo>
                    <a:pt x="30753" y="14668"/>
                  </a:moveTo>
                  <a:lnTo>
                    <a:pt x="30340" y="26095"/>
                  </a:lnTo>
                  <a:lnTo>
                    <a:pt x="35381" y="16102"/>
                  </a:lnTo>
                  <a:lnTo>
                    <a:pt x="31986" y="16102"/>
                  </a:lnTo>
                  <a:lnTo>
                    <a:pt x="30753" y="14668"/>
                  </a:lnTo>
                  <a:close/>
                </a:path>
                <a:path w="59689" h="43814">
                  <a:moveTo>
                    <a:pt x="35375" y="12302"/>
                  </a:moveTo>
                  <a:lnTo>
                    <a:pt x="36024" y="14273"/>
                  </a:lnTo>
                  <a:lnTo>
                    <a:pt x="36098" y="14681"/>
                  </a:lnTo>
                  <a:lnTo>
                    <a:pt x="30340" y="26095"/>
                  </a:lnTo>
                  <a:lnTo>
                    <a:pt x="59165" y="26095"/>
                  </a:lnTo>
                  <a:lnTo>
                    <a:pt x="44632" y="13243"/>
                  </a:lnTo>
                  <a:lnTo>
                    <a:pt x="35375" y="12302"/>
                  </a:lnTo>
                  <a:close/>
                </a:path>
                <a:path w="59689" h="43814">
                  <a:moveTo>
                    <a:pt x="30803" y="13265"/>
                  </a:moveTo>
                  <a:lnTo>
                    <a:pt x="30764" y="14681"/>
                  </a:lnTo>
                  <a:lnTo>
                    <a:pt x="31986" y="16102"/>
                  </a:lnTo>
                  <a:lnTo>
                    <a:pt x="30803" y="13265"/>
                  </a:lnTo>
                  <a:close/>
                </a:path>
                <a:path w="59689" h="43814">
                  <a:moveTo>
                    <a:pt x="31270" y="13265"/>
                  </a:moveTo>
                  <a:lnTo>
                    <a:pt x="30803" y="13265"/>
                  </a:lnTo>
                  <a:lnTo>
                    <a:pt x="31986" y="16102"/>
                  </a:lnTo>
                  <a:lnTo>
                    <a:pt x="35381" y="16102"/>
                  </a:lnTo>
                  <a:lnTo>
                    <a:pt x="36098" y="14681"/>
                  </a:lnTo>
                  <a:lnTo>
                    <a:pt x="34231" y="14681"/>
                  </a:lnTo>
                  <a:lnTo>
                    <a:pt x="31270" y="13265"/>
                  </a:lnTo>
                  <a:close/>
                </a:path>
                <a:path w="59689" h="43814">
                  <a:moveTo>
                    <a:pt x="28031" y="11502"/>
                  </a:moveTo>
                  <a:lnTo>
                    <a:pt x="28343" y="11865"/>
                  </a:lnTo>
                  <a:lnTo>
                    <a:pt x="34231" y="14681"/>
                  </a:lnTo>
                  <a:lnTo>
                    <a:pt x="32071" y="12881"/>
                  </a:lnTo>
                  <a:lnTo>
                    <a:pt x="31241" y="12288"/>
                  </a:lnTo>
                  <a:lnTo>
                    <a:pt x="29584" y="12124"/>
                  </a:lnTo>
                  <a:lnTo>
                    <a:pt x="31012" y="12124"/>
                  </a:lnTo>
                  <a:lnTo>
                    <a:pt x="28031" y="11502"/>
                  </a:lnTo>
                  <a:close/>
                </a:path>
                <a:path w="59689" h="43814">
                  <a:moveTo>
                    <a:pt x="31241" y="12288"/>
                  </a:moveTo>
                  <a:lnTo>
                    <a:pt x="32071" y="12881"/>
                  </a:lnTo>
                  <a:lnTo>
                    <a:pt x="34231" y="14681"/>
                  </a:lnTo>
                  <a:lnTo>
                    <a:pt x="36098" y="14681"/>
                  </a:lnTo>
                  <a:lnTo>
                    <a:pt x="36024" y="14273"/>
                  </a:lnTo>
                  <a:lnTo>
                    <a:pt x="35417" y="12429"/>
                  </a:lnTo>
                  <a:lnTo>
                    <a:pt x="32663" y="12429"/>
                  </a:lnTo>
                  <a:lnTo>
                    <a:pt x="31241" y="12288"/>
                  </a:lnTo>
                  <a:close/>
                </a:path>
                <a:path w="59689" h="43814">
                  <a:moveTo>
                    <a:pt x="28343" y="11865"/>
                  </a:moveTo>
                  <a:lnTo>
                    <a:pt x="30753" y="14668"/>
                  </a:lnTo>
                  <a:lnTo>
                    <a:pt x="30803" y="13265"/>
                  </a:lnTo>
                  <a:lnTo>
                    <a:pt x="31270" y="13265"/>
                  </a:lnTo>
                  <a:lnTo>
                    <a:pt x="28343" y="11865"/>
                  </a:lnTo>
                  <a:close/>
                </a:path>
                <a:path w="59689" h="43814">
                  <a:moveTo>
                    <a:pt x="30962" y="12089"/>
                  </a:moveTo>
                  <a:lnTo>
                    <a:pt x="31241" y="12288"/>
                  </a:lnTo>
                  <a:lnTo>
                    <a:pt x="32663" y="12429"/>
                  </a:lnTo>
                  <a:lnTo>
                    <a:pt x="30962" y="12089"/>
                  </a:lnTo>
                  <a:close/>
                </a:path>
                <a:path w="59689" h="43814">
                  <a:moveTo>
                    <a:pt x="34231" y="8831"/>
                  </a:moveTo>
                  <a:lnTo>
                    <a:pt x="25735" y="8831"/>
                  </a:lnTo>
                  <a:lnTo>
                    <a:pt x="30170" y="11522"/>
                  </a:lnTo>
                  <a:lnTo>
                    <a:pt x="30962" y="12089"/>
                  </a:lnTo>
                  <a:lnTo>
                    <a:pt x="32663" y="12429"/>
                  </a:lnTo>
                  <a:lnTo>
                    <a:pt x="35417" y="12429"/>
                  </a:lnTo>
                  <a:lnTo>
                    <a:pt x="34410" y="12204"/>
                  </a:lnTo>
                  <a:lnTo>
                    <a:pt x="32824" y="12124"/>
                  </a:lnTo>
                  <a:lnTo>
                    <a:pt x="35316" y="12124"/>
                  </a:lnTo>
                  <a:lnTo>
                    <a:pt x="34231" y="8831"/>
                  </a:lnTo>
                  <a:close/>
                </a:path>
                <a:path w="59689" h="43814">
                  <a:moveTo>
                    <a:pt x="35316" y="12124"/>
                  </a:moveTo>
                  <a:lnTo>
                    <a:pt x="32824" y="12124"/>
                  </a:lnTo>
                  <a:lnTo>
                    <a:pt x="34410" y="12204"/>
                  </a:lnTo>
                  <a:lnTo>
                    <a:pt x="35375" y="12302"/>
                  </a:lnTo>
                  <a:lnTo>
                    <a:pt x="35316" y="12124"/>
                  </a:lnTo>
                  <a:close/>
                </a:path>
                <a:path w="59689" h="43814">
                  <a:moveTo>
                    <a:pt x="31012" y="12124"/>
                  </a:moveTo>
                  <a:lnTo>
                    <a:pt x="29584" y="12124"/>
                  </a:lnTo>
                  <a:lnTo>
                    <a:pt x="31241" y="12288"/>
                  </a:lnTo>
                  <a:lnTo>
                    <a:pt x="31012" y="12124"/>
                  </a:lnTo>
                  <a:close/>
                </a:path>
                <a:path w="59689" h="43814">
                  <a:moveTo>
                    <a:pt x="25735" y="8831"/>
                  </a:moveTo>
                  <a:lnTo>
                    <a:pt x="28031" y="11502"/>
                  </a:lnTo>
                  <a:lnTo>
                    <a:pt x="30962" y="12089"/>
                  </a:lnTo>
                  <a:lnTo>
                    <a:pt x="30136" y="11502"/>
                  </a:lnTo>
                  <a:lnTo>
                    <a:pt x="25735" y="8831"/>
                  </a:lnTo>
                  <a:close/>
                </a:path>
                <a:path w="59689" h="43814">
                  <a:moveTo>
                    <a:pt x="27263" y="11348"/>
                  </a:moveTo>
                  <a:lnTo>
                    <a:pt x="28343" y="11865"/>
                  </a:lnTo>
                  <a:lnTo>
                    <a:pt x="28031" y="11502"/>
                  </a:lnTo>
                  <a:lnTo>
                    <a:pt x="27263" y="11348"/>
                  </a:lnTo>
                  <a:close/>
                </a:path>
                <a:path w="59689" h="43814">
                  <a:moveTo>
                    <a:pt x="27899" y="11348"/>
                  </a:moveTo>
                  <a:lnTo>
                    <a:pt x="27263" y="11348"/>
                  </a:lnTo>
                  <a:lnTo>
                    <a:pt x="28031" y="11502"/>
                  </a:lnTo>
                  <a:lnTo>
                    <a:pt x="27899" y="11348"/>
                  </a:lnTo>
                  <a:close/>
                </a:path>
                <a:path w="59689" h="43814">
                  <a:moveTo>
                    <a:pt x="7127" y="7103"/>
                  </a:move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158"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25236" y="5164416"/>
              <a:ext cx="446111" cy="28355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2952" y="4541033"/>
              <a:ext cx="1704144" cy="887587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81212" y="3836601"/>
            <a:ext cx="771446" cy="42363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33271" y="2417405"/>
            <a:ext cx="2187879" cy="31629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73966" y="2102704"/>
            <a:ext cx="714392" cy="74210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58120" y="1927274"/>
            <a:ext cx="1732686" cy="112425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528754" y="1995860"/>
            <a:ext cx="224853" cy="32935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623427" y="2671763"/>
            <a:ext cx="210744" cy="37771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665099" y="4669950"/>
            <a:ext cx="676457" cy="41390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494944" y="4505657"/>
            <a:ext cx="976774" cy="406077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25781" y="4315771"/>
            <a:ext cx="177263" cy="507722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57356" y="4496919"/>
            <a:ext cx="306232" cy="24582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360647" y="4133858"/>
            <a:ext cx="634873" cy="47004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115310" y="4050217"/>
            <a:ext cx="631446" cy="30943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790722" y="3985519"/>
            <a:ext cx="222140" cy="244674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058415" y="3762517"/>
            <a:ext cx="317579" cy="61735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6383" y="1237112"/>
            <a:ext cx="756073" cy="576506"/>
          </a:xfrm>
          <a:custGeom>
            <a:avLst/>
            <a:gdLst/>
            <a:ahLst/>
            <a:cxnLst/>
            <a:rect l="l" t="t" r="r" b="b"/>
            <a:pathLst>
              <a:path w="914400" h="697230">
                <a:moveTo>
                  <a:pt x="0" y="0"/>
                </a:moveTo>
                <a:lnTo>
                  <a:pt x="1" y="697224"/>
                </a:lnTo>
              </a:path>
              <a:path w="914400" h="69723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 sz="1158"/>
          </a:p>
        </p:txBody>
      </p:sp>
      <p:grpSp>
        <p:nvGrpSpPr>
          <p:cNvPr id="3" name="object 3"/>
          <p:cNvGrpSpPr/>
          <p:nvPr/>
        </p:nvGrpSpPr>
        <p:grpSpPr>
          <a:xfrm>
            <a:off x="8146589" y="1243793"/>
            <a:ext cx="437893" cy="581756"/>
            <a:chOff x="8326831" y="1504251"/>
            <a:chExt cx="529590" cy="703580"/>
          </a:xfrm>
        </p:grpSpPr>
        <p:sp>
          <p:nvSpPr>
            <p:cNvPr id="4" name="object 4"/>
            <p:cNvSpPr/>
            <p:nvPr/>
          </p:nvSpPr>
          <p:spPr>
            <a:xfrm>
              <a:off x="8326831" y="1510601"/>
              <a:ext cx="523240" cy="0"/>
            </a:xfrm>
            <a:custGeom>
              <a:avLst/>
              <a:gdLst/>
              <a:ahLst/>
              <a:cxnLst/>
              <a:rect l="l" t="t" r="r" b="b"/>
              <a:pathLst>
                <a:path w="523240">
                  <a:moveTo>
                    <a:pt x="0" y="0"/>
                  </a:moveTo>
                  <a:lnTo>
                    <a:pt x="523012" y="1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158"/>
            </a:p>
          </p:txBody>
        </p:sp>
        <p:sp>
          <p:nvSpPr>
            <p:cNvPr id="5" name="object 5"/>
            <p:cNvSpPr/>
            <p:nvPr/>
          </p:nvSpPr>
          <p:spPr>
            <a:xfrm>
              <a:off x="8849842" y="1510601"/>
              <a:ext cx="0" cy="697230"/>
            </a:xfrm>
            <a:custGeom>
              <a:avLst/>
              <a:gdLst/>
              <a:ahLst/>
              <a:cxnLst/>
              <a:rect l="l" t="t" r="r" b="b"/>
              <a:pathLst>
                <a:path h="697230">
                  <a:moveTo>
                    <a:pt x="0" y="0"/>
                  </a:moveTo>
                  <a:lnTo>
                    <a:pt x="1" y="697224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15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95395" y="326950"/>
            <a:ext cx="7151194" cy="401416"/>
          </a:xfrm>
          <a:prstGeom prst="rect">
            <a:avLst/>
          </a:prstGeom>
        </p:spPr>
        <p:txBody>
          <a:bodyPr spcFirstLastPara="1" vert="horz" wrap="square" lIns="0" tIns="10501" rIns="0" bIns="0" rtlCol="0" anchor="ctr" anchorCtr="0">
            <a:spAutoFit/>
          </a:bodyPr>
          <a:lstStyle/>
          <a:p>
            <a:pPr marL="10501">
              <a:spcBef>
                <a:spcPts val="83"/>
              </a:spcBef>
            </a:pPr>
            <a:r>
              <a:rPr sz="2729" dirty="0"/>
              <a:t>(1)</a:t>
            </a:r>
            <a:r>
              <a:rPr sz="2729" spc="4" dirty="0"/>
              <a:t> </a:t>
            </a:r>
            <a:r>
              <a:rPr sz="2729" spc="-12" dirty="0"/>
              <a:t>Overfitting</a:t>
            </a:r>
            <a:r>
              <a:rPr sz="2729" spc="4" dirty="0"/>
              <a:t> </a:t>
            </a:r>
            <a:r>
              <a:rPr sz="2729" dirty="0"/>
              <a:t>/</a:t>
            </a:r>
            <a:r>
              <a:rPr sz="2729" spc="4" dirty="0"/>
              <a:t> </a:t>
            </a:r>
            <a:r>
              <a:rPr sz="2729" spc="-4" dirty="0"/>
              <a:t>High</a:t>
            </a:r>
            <a:r>
              <a:rPr sz="2729" dirty="0"/>
              <a:t> </a:t>
            </a:r>
            <a:r>
              <a:rPr sz="2729" spc="-12" dirty="0"/>
              <a:t>variance</a:t>
            </a:r>
            <a:r>
              <a:rPr sz="2729" spc="-4" dirty="0"/>
              <a:t> </a:t>
            </a:r>
            <a:r>
              <a:rPr sz="2729" dirty="0"/>
              <a:t>/</a:t>
            </a:r>
            <a:r>
              <a:rPr sz="2729" spc="4" dirty="0"/>
              <a:t> </a:t>
            </a:r>
            <a:r>
              <a:rPr sz="2729" spc="-4" dirty="0"/>
              <a:t>Model </a:t>
            </a:r>
            <a:r>
              <a:rPr sz="2729" spc="-9" dirty="0"/>
              <a:t>too</a:t>
            </a:r>
            <a:r>
              <a:rPr sz="2729" spc="4" dirty="0"/>
              <a:t> </a:t>
            </a:r>
            <a:r>
              <a:rPr sz="2729" spc="-9" dirty="0"/>
              <a:t>Complex</a:t>
            </a:r>
            <a:endParaRPr sz="2729" dirty="0"/>
          </a:p>
        </p:txBody>
      </p:sp>
      <p:sp>
        <p:nvSpPr>
          <p:cNvPr id="7" name="object 7"/>
          <p:cNvSpPr txBox="1"/>
          <p:nvPr/>
        </p:nvSpPr>
        <p:spPr>
          <a:xfrm>
            <a:off x="1846441" y="5328638"/>
            <a:ext cx="331307" cy="12512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1">
              <a:spcBef>
                <a:spcPts val="83"/>
              </a:spcBef>
            </a:pP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9/10/20</a:t>
            </a:r>
            <a:endParaRPr sz="744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8733" y="5343661"/>
            <a:ext cx="3617076" cy="111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6"/>
              </a:lnSpc>
              <a:tabLst>
                <a:tab pos="3522140" algn="l"/>
              </a:tabLst>
            </a:pP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Dr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.</a:t>
            </a: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Y</a:t>
            </a: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a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n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j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un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Q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i /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 U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VA 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C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S	</a:t>
            </a: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56</a:t>
            </a:r>
            <a:endParaRPr sz="744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61534" y="1045459"/>
            <a:ext cx="7560733" cy="3710010"/>
            <a:chOff x="0" y="1264384"/>
            <a:chExt cx="9144000" cy="448691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64384"/>
              <a:ext cx="9144000" cy="448685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84921" y="2179614"/>
              <a:ext cx="878173" cy="44749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92679" y="3381911"/>
              <a:ext cx="180704" cy="8815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4265" y="3573434"/>
              <a:ext cx="453734" cy="3020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79420" y="3610480"/>
              <a:ext cx="369486" cy="2385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49630" y="1471260"/>
              <a:ext cx="1927294" cy="1520554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2436445" y="4874030"/>
            <a:ext cx="5824390" cy="738222"/>
          </a:xfrm>
          <a:custGeom>
            <a:avLst/>
            <a:gdLst/>
            <a:ahLst/>
            <a:cxnLst/>
            <a:rect l="l" t="t" r="r" b="b"/>
            <a:pathLst>
              <a:path w="7044055" h="892809">
                <a:moveTo>
                  <a:pt x="7043832" y="0"/>
                </a:moveTo>
                <a:lnTo>
                  <a:pt x="0" y="0"/>
                </a:lnTo>
                <a:lnTo>
                  <a:pt x="0" y="892551"/>
                </a:lnTo>
                <a:lnTo>
                  <a:pt x="7043832" y="892551"/>
                </a:lnTo>
                <a:lnTo>
                  <a:pt x="70438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158"/>
          </a:p>
        </p:txBody>
      </p:sp>
      <p:sp>
        <p:nvSpPr>
          <p:cNvPr id="17" name="object 17"/>
          <p:cNvSpPr txBox="1"/>
          <p:nvPr/>
        </p:nvSpPr>
        <p:spPr>
          <a:xfrm>
            <a:off x="2737824" y="4816606"/>
            <a:ext cx="5310890" cy="422980"/>
          </a:xfrm>
          <a:prstGeom prst="rect">
            <a:avLst/>
          </a:prstGeom>
        </p:spPr>
        <p:txBody>
          <a:bodyPr vert="horz" wrap="square" lIns="0" tIns="18902" rIns="0" bIns="0" rtlCol="0">
            <a:spAutoFit/>
          </a:bodyPr>
          <a:lstStyle/>
          <a:p>
            <a:pPr marL="10501" marR="4201">
              <a:lnSpc>
                <a:spcPts val="1571"/>
              </a:lnSpc>
              <a:spcBef>
                <a:spcPts val="149"/>
              </a:spcBef>
            </a:pPr>
            <a:r>
              <a:rPr sz="1323" spc="-37" dirty="0">
                <a:latin typeface="Calibri"/>
                <a:cs typeface="Calibri"/>
              </a:rPr>
              <a:t>Test</a:t>
            </a:r>
            <a:r>
              <a:rPr sz="1323" dirty="0">
                <a:latin typeface="Calibri"/>
                <a:cs typeface="Calibri"/>
              </a:rPr>
              <a:t> </a:t>
            </a:r>
            <a:r>
              <a:rPr sz="1323" spc="-4" dirty="0">
                <a:latin typeface="Calibri"/>
                <a:cs typeface="Calibri"/>
              </a:rPr>
              <a:t>error</a:t>
            </a:r>
            <a:r>
              <a:rPr sz="1323" spc="4" dirty="0">
                <a:latin typeface="Calibri"/>
                <a:cs typeface="Calibri"/>
              </a:rPr>
              <a:t> </a:t>
            </a:r>
            <a:r>
              <a:rPr sz="1323" spc="-9" dirty="0">
                <a:latin typeface="Calibri"/>
                <a:cs typeface="Calibri"/>
              </a:rPr>
              <a:t>still</a:t>
            </a:r>
            <a:r>
              <a:rPr sz="1323" spc="-4" dirty="0">
                <a:latin typeface="Calibri"/>
                <a:cs typeface="Calibri"/>
              </a:rPr>
              <a:t> decreasing as</a:t>
            </a:r>
            <a:r>
              <a:rPr sz="1323" dirty="0">
                <a:latin typeface="Calibri"/>
                <a:cs typeface="Calibri"/>
              </a:rPr>
              <a:t> m</a:t>
            </a:r>
            <a:r>
              <a:rPr sz="1323" spc="-4" dirty="0">
                <a:latin typeface="Calibri"/>
                <a:cs typeface="Calibri"/>
              </a:rPr>
              <a:t> increases.</a:t>
            </a:r>
            <a:r>
              <a:rPr sz="1323" dirty="0">
                <a:latin typeface="Calibri"/>
                <a:cs typeface="Calibri"/>
              </a:rPr>
              <a:t> </a:t>
            </a:r>
            <a:r>
              <a:rPr sz="1323" spc="-4" dirty="0">
                <a:latin typeface="Calibri"/>
                <a:cs typeface="Calibri"/>
              </a:rPr>
              <a:t>Suggests</a:t>
            </a:r>
            <a:r>
              <a:rPr sz="1323" dirty="0">
                <a:latin typeface="Calibri"/>
                <a:cs typeface="Calibri"/>
              </a:rPr>
              <a:t> </a:t>
            </a:r>
            <a:r>
              <a:rPr sz="1323" spc="-9" dirty="0">
                <a:latin typeface="Calibri"/>
                <a:cs typeface="Calibri"/>
              </a:rPr>
              <a:t>larger</a:t>
            </a:r>
            <a:r>
              <a:rPr sz="1323" spc="4" dirty="0">
                <a:latin typeface="Calibri"/>
                <a:cs typeface="Calibri"/>
              </a:rPr>
              <a:t> </a:t>
            </a:r>
            <a:r>
              <a:rPr sz="1323" spc="-9" dirty="0">
                <a:latin typeface="Calibri"/>
                <a:cs typeface="Calibri"/>
              </a:rPr>
              <a:t>training</a:t>
            </a:r>
            <a:r>
              <a:rPr sz="1323" spc="-4" dirty="0">
                <a:latin typeface="Calibri"/>
                <a:cs typeface="Calibri"/>
              </a:rPr>
              <a:t> set</a:t>
            </a:r>
            <a:r>
              <a:rPr sz="1323" dirty="0">
                <a:latin typeface="Calibri"/>
                <a:cs typeface="Calibri"/>
              </a:rPr>
              <a:t> </a:t>
            </a:r>
            <a:r>
              <a:rPr sz="1323" spc="-4" dirty="0">
                <a:latin typeface="Calibri"/>
                <a:cs typeface="Calibri"/>
              </a:rPr>
              <a:t>will help. </a:t>
            </a:r>
            <a:r>
              <a:rPr sz="1323" spc="-286" dirty="0">
                <a:latin typeface="Calibri"/>
                <a:cs typeface="Calibri"/>
              </a:rPr>
              <a:t> </a:t>
            </a:r>
            <a:r>
              <a:rPr sz="1323" spc="-9" dirty="0">
                <a:latin typeface="Calibri"/>
                <a:cs typeface="Calibri"/>
              </a:rPr>
              <a:t>Large</a:t>
            </a:r>
            <a:r>
              <a:rPr sz="1323" dirty="0">
                <a:latin typeface="Calibri"/>
                <a:cs typeface="Calibri"/>
              </a:rPr>
              <a:t> </a:t>
            </a:r>
            <a:r>
              <a:rPr sz="1323" spc="-12" dirty="0">
                <a:latin typeface="Calibri"/>
                <a:cs typeface="Calibri"/>
              </a:rPr>
              <a:t>gap</a:t>
            </a:r>
            <a:r>
              <a:rPr sz="1323" spc="-4" dirty="0">
                <a:latin typeface="Calibri"/>
                <a:cs typeface="Calibri"/>
              </a:rPr>
              <a:t> between </a:t>
            </a:r>
            <a:r>
              <a:rPr sz="1323" spc="-9" dirty="0">
                <a:latin typeface="Calibri"/>
                <a:cs typeface="Calibri"/>
              </a:rPr>
              <a:t>training</a:t>
            </a:r>
            <a:r>
              <a:rPr sz="1323" spc="-4" dirty="0">
                <a:latin typeface="Calibri"/>
                <a:cs typeface="Calibri"/>
              </a:rPr>
              <a:t> and </a:t>
            </a:r>
            <a:r>
              <a:rPr sz="1323" spc="-9" dirty="0">
                <a:latin typeface="Calibri"/>
                <a:cs typeface="Calibri"/>
              </a:rPr>
              <a:t>test</a:t>
            </a:r>
            <a:r>
              <a:rPr sz="1323" dirty="0">
                <a:latin typeface="Calibri"/>
                <a:cs typeface="Calibri"/>
              </a:rPr>
              <a:t> </a:t>
            </a:r>
            <a:r>
              <a:rPr sz="1323" spc="-25" dirty="0">
                <a:latin typeface="Calibri"/>
                <a:cs typeface="Calibri"/>
              </a:rPr>
              <a:t>error.</a:t>
            </a:r>
            <a:endParaRPr sz="1323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37823" y="4742392"/>
            <a:ext cx="3649629" cy="77190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1">
              <a:lnSpc>
                <a:spcPts val="1985"/>
              </a:lnSpc>
              <a:spcBef>
                <a:spcPts val="83"/>
              </a:spcBef>
            </a:pPr>
            <a:r>
              <a:rPr sz="1985" dirty="0"/>
              <a:t>•</a:t>
            </a:r>
          </a:p>
          <a:p>
            <a:pPr marL="10501">
              <a:lnSpc>
                <a:spcPts val="1951"/>
              </a:lnSpc>
            </a:pPr>
            <a:r>
              <a:rPr sz="1985" dirty="0"/>
              <a:t>•</a:t>
            </a:r>
          </a:p>
          <a:p>
            <a:pPr marL="246781" indent="-236280">
              <a:lnSpc>
                <a:spcPts val="1951"/>
              </a:lnSpc>
              <a:buChar char="•"/>
              <a:tabLst>
                <a:tab pos="246256" algn="l"/>
                <a:tab pos="246781" algn="l"/>
              </a:tabLst>
            </a:pPr>
            <a:r>
              <a:rPr sz="1654" dirty="0">
                <a:solidFill>
                  <a:srgbClr val="FF0000"/>
                </a:solidFill>
              </a:rPr>
              <a:t>Low</a:t>
            </a:r>
            <a:r>
              <a:rPr sz="1654" spc="-4" dirty="0">
                <a:solidFill>
                  <a:srgbClr val="FF0000"/>
                </a:solidFill>
              </a:rPr>
              <a:t> training</a:t>
            </a:r>
            <a:r>
              <a:rPr sz="1654" spc="-12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error</a:t>
            </a:r>
            <a:r>
              <a:rPr sz="1654" spc="-9" dirty="0">
                <a:solidFill>
                  <a:srgbClr val="FF0000"/>
                </a:solidFill>
              </a:rPr>
              <a:t> </a:t>
            </a:r>
            <a:r>
              <a:rPr sz="1654" dirty="0">
                <a:solidFill>
                  <a:srgbClr val="FF0000"/>
                </a:solidFill>
              </a:rPr>
              <a:t>and</a:t>
            </a:r>
            <a:r>
              <a:rPr sz="1654" spc="-12" dirty="0">
                <a:solidFill>
                  <a:srgbClr val="FF0000"/>
                </a:solidFill>
              </a:rPr>
              <a:t> </a:t>
            </a:r>
            <a:r>
              <a:rPr sz="1654" dirty="0">
                <a:solidFill>
                  <a:srgbClr val="FF0000"/>
                </a:solidFill>
              </a:rPr>
              <a:t>high</a:t>
            </a:r>
            <a:r>
              <a:rPr sz="1654" spc="-12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test</a:t>
            </a:r>
            <a:r>
              <a:rPr sz="1654" spc="-12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error</a:t>
            </a:r>
            <a:endParaRPr sz="1654" dirty="0"/>
          </a:p>
        </p:txBody>
      </p:sp>
      <p:sp>
        <p:nvSpPr>
          <p:cNvPr id="19" name="object 19"/>
          <p:cNvSpPr txBox="1"/>
          <p:nvPr/>
        </p:nvSpPr>
        <p:spPr>
          <a:xfrm>
            <a:off x="7791760" y="5460950"/>
            <a:ext cx="927765" cy="16327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1">
              <a:spcBef>
                <a:spcPts val="83"/>
              </a:spcBef>
            </a:pPr>
            <a:r>
              <a:rPr sz="992" spc="-4" dirty="0">
                <a:solidFill>
                  <a:srgbClr val="A6A6A6"/>
                </a:solidFill>
                <a:latin typeface="Calibri"/>
                <a:cs typeface="Calibri"/>
              </a:rPr>
              <a:t>Slide</a:t>
            </a:r>
            <a:r>
              <a:rPr sz="992" spc="-12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992" spc="-9" dirty="0">
                <a:solidFill>
                  <a:srgbClr val="A6A6A6"/>
                </a:solidFill>
                <a:latin typeface="Calibri"/>
                <a:cs typeface="Calibri"/>
              </a:rPr>
              <a:t>credit:</a:t>
            </a:r>
            <a:r>
              <a:rPr sz="992" spc="-12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992" spc="4" dirty="0">
                <a:solidFill>
                  <a:srgbClr val="A6A6A6"/>
                </a:solidFill>
                <a:latin typeface="Calibri"/>
                <a:cs typeface="Calibri"/>
              </a:rPr>
              <a:t>A.</a:t>
            </a:r>
            <a:r>
              <a:rPr sz="992" spc="-17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992" spc="-4" dirty="0">
                <a:solidFill>
                  <a:srgbClr val="A6A6A6"/>
                </a:solidFill>
                <a:latin typeface="Calibri"/>
                <a:cs typeface="Calibri"/>
              </a:rPr>
              <a:t>Ng</a:t>
            </a:r>
            <a:endParaRPr sz="992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03300" y="288070"/>
            <a:ext cx="7086600" cy="466626"/>
          </a:xfrm>
          <a:prstGeom prst="rect">
            <a:avLst/>
          </a:prstGeom>
        </p:spPr>
        <p:txBody>
          <a:bodyPr spcFirstLastPara="1" vert="horz" wrap="square" lIns="0" tIns="10501" rIns="0" bIns="0" rtlCol="0" anchor="ctr" anchorCtr="0">
            <a:spAutoFit/>
          </a:bodyPr>
          <a:lstStyle/>
          <a:p>
            <a:pPr marL="10501">
              <a:spcBef>
                <a:spcPts val="83"/>
              </a:spcBef>
            </a:pPr>
            <a:r>
              <a:rPr sz="3200" b="1" spc="-9" dirty="0">
                <a:latin typeface="Calibri"/>
                <a:cs typeface="Calibri"/>
              </a:rPr>
              <a:t>How</a:t>
            </a:r>
            <a:r>
              <a:rPr sz="3200" b="1" spc="-4" dirty="0">
                <a:latin typeface="Calibri"/>
                <a:cs typeface="Calibri"/>
              </a:rPr>
              <a:t> </a:t>
            </a:r>
            <a:r>
              <a:rPr sz="3200" b="1" spc="-17" dirty="0">
                <a:latin typeface="Calibri"/>
                <a:cs typeface="Calibri"/>
              </a:rPr>
              <a:t>to</a:t>
            </a:r>
            <a:r>
              <a:rPr sz="3200" b="1" spc="-9" dirty="0">
                <a:latin typeface="Calibri"/>
                <a:cs typeface="Calibri"/>
              </a:rPr>
              <a:t> reduce </a:t>
            </a:r>
            <a:r>
              <a:rPr sz="3200" b="1" spc="-4" dirty="0">
                <a:latin typeface="Calibri"/>
                <a:cs typeface="Calibri"/>
              </a:rPr>
              <a:t>Model</a:t>
            </a:r>
            <a:r>
              <a:rPr sz="3200" b="1" dirty="0">
                <a:latin typeface="Calibri"/>
                <a:cs typeface="Calibri"/>
              </a:rPr>
              <a:t> </a:t>
            </a:r>
            <a:r>
              <a:rPr sz="3200" b="1" spc="-4" dirty="0">
                <a:latin typeface="Calibri"/>
                <a:cs typeface="Calibri"/>
              </a:rPr>
              <a:t>High </a:t>
            </a:r>
            <a:r>
              <a:rPr sz="3200" b="1" spc="-21" dirty="0">
                <a:latin typeface="Calibri"/>
                <a:cs typeface="Calibri"/>
              </a:rPr>
              <a:t>Variance?</a:t>
            </a:r>
            <a:endParaRPr sz="3200" b="1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36700" y="1006475"/>
            <a:ext cx="7615059" cy="4393040"/>
          </a:xfrm>
          <a:prstGeom prst="rect">
            <a:avLst/>
          </a:prstGeom>
        </p:spPr>
        <p:txBody>
          <a:bodyPr vert="horz" wrap="square" lIns="0" tIns="32554" rIns="0" bIns="0" rtlCol="0">
            <a:spAutoFit/>
          </a:bodyPr>
          <a:lstStyle/>
          <a:p>
            <a:pPr marL="152270" indent="-141768">
              <a:spcBef>
                <a:spcPts val="257"/>
              </a:spcBef>
              <a:buFont typeface="Arial"/>
              <a:buChar char="•"/>
              <a:tabLst>
                <a:tab pos="152270" algn="l"/>
              </a:tabLst>
            </a:pPr>
            <a:r>
              <a:rPr sz="2800" dirty="0">
                <a:latin typeface="Calibri"/>
                <a:cs typeface="Calibri"/>
              </a:rPr>
              <a:t>Choose</a:t>
            </a:r>
            <a:r>
              <a:rPr sz="2800" spc="-12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simpler</a:t>
            </a:r>
            <a:r>
              <a:rPr sz="2800" spc="-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classifier</a:t>
            </a:r>
            <a:endParaRPr sz="2800" dirty="0">
              <a:latin typeface="Calibri"/>
              <a:cs typeface="Calibri"/>
            </a:endParaRPr>
          </a:p>
          <a:p>
            <a:pPr marL="435805" lvl="1" indent="-141768">
              <a:spcBef>
                <a:spcPts val="149"/>
              </a:spcBef>
              <a:buFont typeface="Arial"/>
              <a:buChar char="•"/>
              <a:tabLst>
                <a:tab pos="435805" algn="l"/>
              </a:tabLst>
            </a:pPr>
            <a:r>
              <a:rPr sz="2800" spc="-9" dirty="0">
                <a:latin typeface="Calibri"/>
                <a:cs typeface="Calibri"/>
              </a:rPr>
              <a:t>More</a:t>
            </a:r>
            <a:r>
              <a:rPr sz="2800" spc="-2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Bias</a:t>
            </a:r>
            <a:endParaRPr sz="2800" dirty="0">
              <a:latin typeface="Calibri"/>
              <a:cs typeface="Calibri"/>
            </a:endParaRPr>
          </a:p>
          <a:p>
            <a:pPr lvl="1">
              <a:spcBef>
                <a:spcPts val="25"/>
              </a:spcBef>
              <a:buFont typeface="Arial"/>
              <a:buChar char="•"/>
            </a:pPr>
            <a:endParaRPr sz="2800" dirty="0">
              <a:latin typeface="Calibri"/>
              <a:cs typeface="Calibri"/>
            </a:endParaRPr>
          </a:p>
          <a:p>
            <a:pPr marL="152270" indent="-141768">
              <a:spcBef>
                <a:spcPts val="4"/>
              </a:spcBef>
              <a:buFont typeface="Arial"/>
              <a:buChar char="•"/>
              <a:tabLst>
                <a:tab pos="152270" algn="l"/>
              </a:tabLst>
            </a:pPr>
            <a:r>
              <a:rPr sz="2800" spc="-9" dirty="0">
                <a:latin typeface="Calibri"/>
                <a:cs typeface="Calibri"/>
              </a:rPr>
              <a:t>Regularize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the</a:t>
            </a:r>
            <a:r>
              <a:rPr sz="2800" spc="-21" dirty="0">
                <a:latin typeface="Calibri"/>
                <a:cs typeface="Calibri"/>
              </a:rPr>
              <a:t> </a:t>
            </a:r>
            <a:r>
              <a:rPr sz="2800" spc="-12" dirty="0">
                <a:latin typeface="Calibri"/>
                <a:cs typeface="Calibri"/>
              </a:rPr>
              <a:t>parameters</a:t>
            </a:r>
            <a:endParaRPr sz="2800" dirty="0">
              <a:latin typeface="Calibri"/>
              <a:cs typeface="Calibri"/>
            </a:endParaRPr>
          </a:p>
          <a:p>
            <a:pPr marL="435805" lvl="1" indent="-141768">
              <a:spcBef>
                <a:spcPts val="149"/>
              </a:spcBef>
              <a:buFont typeface="Arial"/>
              <a:buChar char="•"/>
              <a:tabLst>
                <a:tab pos="435805" algn="l"/>
              </a:tabLst>
            </a:pPr>
            <a:r>
              <a:rPr sz="2800" spc="-9" dirty="0">
                <a:latin typeface="Calibri"/>
                <a:cs typeface="Calibri"/>
              </a:rPr>
              <a:t>More</a:t>
            </a:r>
            <a:r>
              <a:rPr sz="2800" spc="-2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Bias</a:t>
            </a:r>
            <a:endParaRPr sz="2800" dirty="0">
              <a:latin typeface="Calibri"/>
              <a:cs typeface="Calibri"/>
            </a:endParaRPr>
          </a:p>
          <a:p>
            <a:pPr lvl="1">
              <a:spcBef>
                <a:spcPts val="50"/>
              </a:spcBef>
              <a:buFont typeface="Arial"/>
              <a:buChar char="•"/>
            </a:pPr>
            <a:endParaRPr sz="2800" dirty="0">
              <a:latin typeface="Calibri"/>
              <a:cs typeface="Calibri"/>
            </a:endParaRPr>
          </a:p>
          <a:p>
            <a:pPr marL="152270" indent="-141768">
              <a:buFont typeface="Arial"/>
              <a:buChar char="•"/>
              <a:tabLst>
                <a:tab pos="152270" algn="l"/>
              </a:tabLst>
            </a:pPr>
            <a:r>
              <a:rPr sz="2800" spc="-4" dirty="0">
                <a:latin typeface="Calibri"/>
                <a:cs typeface="Calibri"/>
              </a:rPr>
              <a:t>Get</a:t>
            </a:r>
            <a:r>
              <a:rPr sz="2800" spc="-12" dirty="0">
                <a:latin typeface="Calibri"/>
                <a:cs typeface="Calibri"/>
              </a:rPr>
              <a:t> </a:t>
            </a:r>
            <a:r>
              <a:rPr sz="2800" spc="-9" dirty="0">
                <a:latin typeface="Calibri"/>
                <a:cs typeface="Calibri"/>
              </a:rPr>
              <a:t>more</a:t>
            </a:r>
            <a:r>
              <a:rPr sz="2800" spc="-4" dirty="0">
                <a:latin typeface="Calibri"/>
                <a:cs typeface="Calibri"/>
              </a:rPr>
              <a:t> </a:t>
            </a:r>
            <a:r>
              <a:rPr sz="2800" spc="-9" dirty="0">
                <a:latin typeface="Calibri"/>
                <a:cs typeface="Calibri"/>
              </a:rPr>
              <a:t>training</a:t>
            </a:r>
            <a:r>
              <a:rPr sz="2800" spc="-12" dirty="0">
                <a:latin typeface="Calibri"/>
                <a:cs typeface="Calibri"/>
              </a:rPr>
              <a:t> </a:t>
            </a:r>
            <a:r>
              <a:rPr sz="2800" spc="-17" dirty="0">
                <a:latin typeface="Calibri"/>
                <a:cs typeface="Calibri"/>
              </a:rPr>
              <a:t>data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9"/>
              </a:spcBef>
              <a:buFont typeface="Arial"/>
              <a:buChar char="•"/>
            </a:pPr>
            <a:endParaRPr sz="2800" dirty="0">
              <a:latin typeface="Calibri"/>
              <a:cs typeface="Calibri"/>
            </a:endParaRPr>
          </a:p>
          <a:p>
            <a:pPr marL="152270" indent="-141768">
              <a:buFont typeface="Arial"/>
              <a:buChar char="•"/>
              <a:tabLst>
                <a:tab pos="152270" algn="l"/>
              </a:tabLst>
            </a:pPr>
            <a:r>
              <a:rPr sz="2800" spc="-33" dirty="0">
                <a:latin typeface="Calibri"/>
                <a:cs typeface="Calibri"/>
              </a:rPr>
              <a:t>Try</a:t>
            </a:r>
            <a:r>
              <a:rPr sz="2800" spc="-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smaller</a:t>
            </a:r>
            <a:r>
              <a:rPr sz="2800" spc="-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set</a:t>
            </a:r>
            <a:r>
              <a:rPr sz="2800" spc="-17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7" dirty="0">
                <a:latin typeface="Calibri"/>
                <a:cs typeface="Calibri"/>
              </a:rPr>
              <a:t> </a:t>
            </a:r>
            <a:r>
              <a:rPr sz="2800" spc="-12" dirty="0">
                <a:latin typeface="Calibri"/>
                <a:cs typeface="Calibri"/>
              </a:rPr>
              <a:t>features</a:t>
            </a:r>
            <a:endParaRPr sz="2800" dirty="0">
              <a:latin typeface="Calibri"/>
              <a:cs typeface="Calibri"/>
            </a:endParaRPr>
          </a:p>
          <a:p>
            <a:pPr marL="435805" lvl="1" indent="-141768">
              <a:spcBef>
                <a:spcPts val="149"/>
              </a:spcBef>
              <a:buFont typeface="Arial"/>
              <a:buChar char="•"/>
              <a:tabLst>
                <a:tab pos="435805" algn="l"/>
              </a:tabLst>
            </a:pPr>
            <a:r>
              <a:rPr sz="2800" spc="-9" dirty="0">
                <a:latin typeface="Calibri"/>
                <a:cs typeface="Calibri"/>
              </a:rPr>
              <a:t>More</a:t>
            </a:r>
            <a:r>
              <a:rPr sz="2800" spc="-21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Bias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6383" y="1237112"/>
            <a:ext cx="756073" cy="576506"/>
          </a:xfrm>
          <a:custGeom>
            <a:avLst/>
            <a:gdLst/>
            <a:ahLst/>
            <a:cxnLst/>
            <a:rect l="l" t="t" r="r" b="b"/>
            <a:pathLst>
              <a:path w="914400" h="697230">
                <a:moveTo>
                  <a:pt x="0" y="0"/>
                </a:moveTo>
                <a:lnTo>
                  <a:pt x="1" y="697224"/>
                </a:lnTo>
              </a:path>
              <a:path w="914400" h="69723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 sz="1158"/>
          </a:p>
        </p:txBody>
      </p:sp>
      <p:grpSp>
        <p:nvGrpSpPr>
          <p:cNvPr id="3" name="object 3"/>
          <p:cNvGrpSpPr/>
          <p:nvPr/>
        </p:nvGrpSpPr>
        <p:grpSpPr>
          <a:xfrm>
            <a:off x="8146589" y="1243793"/>
            <a:ext cx="437893" cy="581756"/>
            <a:chOff x="8326831" y="1504251"/>
            <a:chExt cx="529590" cy="703580"/>
          </a:xfrm>
        </p:grpSpPr>
        <p:sp>
          <p:nvSpPr>
            <p:cNvPr id="4" name="object 4"/>
            <p:cNvSpPr/>
            <p:nvPr/>
          </p:nvSpPr>
          <p:spPr>
            <a:xfrm>
              <a:off x="8326831" y="1510601"/>
              <a:ext cx="523240" cy="0"/>
            </a:xfrm>
            <a:custGeom>
              <a:avLst/>
              <a:gdLst/>
              <a:ahLst/>
              <a:cxnLst/>
              <a:rect l="l" t="t" r="r" b="b"/>
              <a:pathLst>
                <a:path w="523240">
                  <a:moveTo>
                    <a:pt x="0" y="0"/>
                  </a:moveTo>
                  <a:lnTo>
                    <a:pt x="523012" y="1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158"/>
            </a:p>
          </p:txBody>
        </p:sp>
        <p:sp>
          <p:nvSpPr>
            <p:cNvPr id="5" name="object 5"/>
            <p:cNvSpPr/>
            <p:nvPr/>
          </p:nvSpPr>
          <p:spPr>
            <a:xfrm>
              <a:off x="8849842" y="1510601"/>
              <a:ext cx="0" cy="697230"/>
            </a:xfrm>
            <a:custGeom>
              <a:avLst/>
              <a:gdLst/>
              <a:ahLst/>
              <a:cxnLst/>
              <a:rect l="l" t="t" r="r" b="b"/>
              <a:pathLst>
                <a:path h="697230">
                  <a:moveTo>
                    <a:pt x="0" y="0"/>
                  </a:moveTo>
                  <a:lnTo>
                    <a:pt x="1" y="697224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15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04677" y="270578"/>
            <a:ext cx="6469678" cy="401416"/>
          </a:xfrm>
          <a:prstGeom prst="rect">
            <a:avLst/>
          </a:prstGeom>
        </p:spPr>
        <p:txBody>
          <a:bodyPr spcFirstLastPara="1" vert="horz" wrap="square" lIns="0" tIns="10501" rIns="0" bIns="0" rtlCol="0" anchor="ctr" anchorCtr="0">
            <a:spAutoFit/>
          </a:bodyPr>
          <a:lstStyle/>
          <a:p>
            <a:pPr marL="10501">
              <a:spcBef>
                <a:spcPts val="83"/>
              </a:spcBef>
            </a:pPr>
            <a:r>
              <a:rPr sz="2729" dirty="0"/>
              <a:t>(2) </a:t>
            </a:r>
            <a:r>
              <a:rPr sz="2729" spc="-9" dirty="0"/>
              <a:t>Underfitting</a:t>
            </a:r>
            <a:r>
              <a:rPr sz="2729" dirty="0"/>
              <a:t> / </a:t>
            </a:r>
            <a:r>
              <a:rPr sz="2729" spc="-4" dirty="0"/>
              <a:t>High bias </a:t>
            </a:r>
            <a:r>
              <a:rPr sz="2729" dirty="0"/>
              <a:t>/ </a:t>
            </a:r>
            <a:r>
              <a:rPr sz="2729" spc="-4" dirty="0"/>
              <a:t>Model </a:t>
            </a:r>
            <a:r>
              <a:rPr sz="2729" spc="-9" dirty="0"/>
              <a:t>too</a:t>
            </a:r>
            <a:r>
              <a:rPr sz="2729" dirty="0"/>
              <a:t> </a:t>
            </a:r>
            <a:r>
              <a:rPr sz="2729" spc="-4" dirty="0"/>
              <a:t>Simple</a:t>
            </a:r>
            <a:endParaRPr sz="2729"/>
          </a:p>
        </p:txBody>
      </p:sp>
      <p:sp>
        <p:nvSpPr>
          <p:cNvPr id="7" name="object 7"/>
          <p:cNvSpPr txBox="1"/>
          <p:nvPr/>
        </p:nvSpPr>
        <p:spPr>
          <a:xfrm>
            <a:off x="1846441" y="5328638"/>
            <a:ext cx="331307" cy="12512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1">
              <a:spcBef>
                <a:spcPts val="83"/>
              </a:spcBef>
            </a:pP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9/10/20</a:t>
            </a:r>
            <a:endParaRPr sz="744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8734" y="5343660"/>
            <a:ext cx="866859" cy="111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56"/>
              </a:lnSpc>
            </a:pP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Dr.</a:t>
            </a:r>
            <a:r>
              <a:rPr sz="744" spc="-12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Yanjun</a:t>
            </a: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Qi </a:t>
            </a:r>
            <a:r>
              <a:rPr sz="744" dirty="0">
                <a:solidFill>
                  <a:srgbClr val="898989"/>
                </a:solidFill>
                <a:latin typeface="Calibri"/>
                <a:cs typeface="Calibri"/>
              </a:rPr>
              <a:t>/</a:t>
            </a: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744" spc="-4" dirty="0">
                <a:solidFill>
                  <a:srgbClr val="898989"/>
                </a:solidFill>
                <a:latin typeface="Calibri"/>
                <a:cs typeface="Calibri"/>
              </a:rPr>
              <a:t>UVA CS</a:t>
            </a:r>
            <a:endParaRPr sz="744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61534" y="1055189"/>
            <a:ext cx="7560733" cy="4540640"/>
            <a:chOff x="0" y="1276152"/>
            <a:chExt cx="9144000" cy="549148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76152"/>
              <a:ext cx="9144000" cy="451660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108381" y="5792759"/>
              <a:ext cx="5013960" cy="974725"/>
            </a:xfrm>
            <a:custGeom>
              <a:avLst/>
              <a:gdLst/>
              <a:ahLst/>
              <a:cxnLst/>
              <a:rect l="l" t="t" r="r" b="b"/>
              <a:pathLst>
                <a:path w="5013959" h="974725">
                  <a:moveTo>
                    <a:pt x="5013344" y="0"/>
                  </a:moveTo>
                  <a:lnTo>
                    <a:pt x="0" y="0"/>
                  </a:lnTo>
                  <a:lnTo>
                    <a:pt x="0" y="974625"/>
                  </a:lnTo>
                  <a:lnTo>
                    <a:pt x="5013344" y="974625"/>
                  </a:lnTo>
                  <a:lnTo>
                    <a:pt x="501334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1158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69959" y="4712018"/>
            <a:ext cx="3488963" cy="838394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52270" indent="-142293">
              <a:spcBef>
                <a:spcPts val="83"/>
              </a:spcBef>
              <a:buChar char="•"/>
              <a:tabLst>
                <a:tab pos="152794" algn="l"/>
              </a:tabLst>
            </a:pPr>
            <a:r>
              <a:rPr sz="1571" spc="-29" dirty="0">
                <a:latin typeface="Calibri"/>
                <a:cs typeface="Calibri"/>
              </a:rPr>
              <a:t>Even</a:t>
            </a:r>
            <a:r>
              <a:rPr sz="1571" spc="-33" dirty="0">
                <a:latin typeface="Calibri"/>
                <a:cs typeface="Calibri"/>
              </a:rPr>
              <a:t> </a:t>
            </a:r>
            <a:r>
              <a:rPr sz="1571" spc="-17" dirty="0">
                <a:latin typeface="Calibri"/>
                <a:cs typeface="Calibri"/>
              </a:rPr>
              <a:t>training</a:t>
            </a:r>
            <a:r>
              <a:rPr sz="1571" spc="-29" dirty="0">
                <a:latin typeface="Calibri"/>
                <a:cs typeface="Calibri"/>
              </a:rPr>
              <a:t> </a:t>
            </a:r>
            <a:r>
              <a:rPr sz="1571" spc="-17" dirty="0">
                <a:latin typeface="Calibri"/>
                <a:cs typeface="Calibri"/>
              </a:rPr>
              <a:t>error</a:t>
            </a:r>
            <a:r>
              <a:rPr sz="1571" spc="-25" dirty="0">
                <a:latin typeface="Calibri"/>
                <a:cs typeface="Calibri"/>
              </a:rPr>
              <a:t> </a:t>
            </a:r>
            <a:r>
              <a:rPr sz="1571" spc="-9" dirty="0">
                <a:latin typeface="Calibri"/>
                <a:cs typeface="Calibri"/>
              </a:rPr>
              <a:t>is</a:t>
            </a:r>
            <a:r>
              <a:rPr sz="1571" spc="-29" dirty="0">
                <a:latin typeface="Calibri"/>
                <a:cs typeface="Calibri"/>
              </a:rPr>
              <a:t> </a:t>
            </a:r>
            <a:r>
              <a:rPr sz="1571" spc="-17" dirty="0">
                <a:latin typeface="Calibri"/>
                <a:cs typeface="Calibri"/>
              </a:rPr>
              <a:t>unacceptably</a:t>
            </a:r>
            <a:r>
              <a:rPr sz="1571" spc="-21" dirty="0">
                <a:latin typeface="Calibri"/>
                <a:cs typeface="Calibri"/>
              </a:rPr>
              <a:t> </a:t>
            </a:r>
            <a:r>
              <a:rPr sz="1571" spc="-17" dirty="0">
                <a:latin typeface="Calibri"/>
                <a:cs typeface="Calibri"/>
              </a:rPr>
              <a:t>high.</a:t>
            </a:r>
            <a:endParaRPr sz="1571">
              <a:latin typeface="Calibri"/>
              <a:cs typeface="Calibri"/>
            </a:endParaRPr>
          </a:p>
          <a:p>
            <a:pPr marL="152270" indent="-142293">
              <a:spcBef>
                <a:spcPts val="17"/>
              </a:spcBef>
              <a:buChar char="•"/>
              <a:tabLst>
                <a:tab pos="152794" algn="l"/>
              </a:tabLst>
            </a:pPr>
            <a:r>
              <a:rPr sz="1571" spc="-12" dirty="0">
                <a:latin typeface="Calibri"/>
                <a:cs typeface="Calibri"/>
              </a:rPr>
              <a:t>Small</a:t>
            </a:r>
            <a:r>
              <a:rPr sz="1571" spc="-29" dirty="0">
                <a:latin typeface="Calibri"/>
                <a:cs typeface="Calibri"/>
              </a:rPr>
              <a:t> </a:t>
            </a:r>
            <a:r>
              <a:rPr sz="1571" spc="-21" dirty="0">
                <a:latin typeface="Calibri"/>
                <a:cs typeface="Calibri"/>
              </a:rPr>
              <a:t>gap</a:t>
            </a:r>
            <a:r>
              <a:rPr sz="1571" spc="-33" dirty="0">
                <a:latin typeface="Calibri"/>
                <a:cs typeface="Calibri"/>
              </a:rPr>
              <a:t> </a:t>
            </a:r>
            <a:r>
              <a:rPr sz="1571" spc="-21" dirty="0">
                <a:latin typeface="Calibri"/>
                <a:cs typeface="Calibri"/>
              </a:rPr>
              <a:t>between</a:t>
            </a:r>
            <a:r>
              <a:rPr sz="1571" spc="-33" dirty="0">
                <a:latin typeface="Calibri"/>
                <a:cs typeface="Calibri"/>
              </a:rPr>
              <a:t> </a:t>
            </a:r>
            <a:r>
              <a:rPr sz="1571" spc="-17" dirty="0">
                <a:latin typeface="Calibri"/>
                <a:cs typeface="Calibri"/>
              </a:rPr>
              <a:t>training</a:t>
            </a:r>
            <a:r>
              <a:rPr sz="1571" spc="-29" dirty="0">
                <a:latin typeface="Calibri"/>
                <a:cs typeface="Calibri"/>
              </a:rPr>
              <a:t> </a:t>
            </a:r>
            <a:r>
              <a:rPr sz="1571" spc="-12" dirty="0">
                <a:latin typeface="Calibri"/>
                <a:cs typeface="Calibri"/>
              </a:rPr>
              <a:t>and</a:t>
            </a:r>
            <a:r>
              <a:rPr sz="1571" spc="-33" dirty="0">
                <a:latin typeface="Calibri"/>
                <a:cs typeface="Calibri"/>
              </a:rPr>
              <a:t> </a:t>
            </a:r>
            <a:r>
              <a:rPr sz="1571" spc="-21" dirty="0">
                <a:latin typeface="Calibri"/>
                <a:cs typeface="Calibri"/>
              </a:rPr>
              <a:t>test</a:t>
            </a:r>
            <a:r>
              <a:rPr sz="1571" spc="-25" dirty="0">
                <a:latin typeface="Calibri"/>
                <a:cs typeface="Calibri"/>
              </a:rPr>
              <a:t> </a:t>
            </a:r>
            <a:r>
              <a:rPr sz="1571" spc="-42" dirty="0">
                <a:latin typeface="Calibri"/>
                <a:cs typeface="Calibri"/>
              </a:rPr>
              <a:t>error.</a:t>
            </a:r>
            <a:endParaRPr sz="1571">
              <a:latin typeface="Calibri"/>
              <a:cs typeface="Calibri"/>
            </a:endParaRPr>
          </a:p>
          <a:p>
            <a:pPr marL="10501">
              <a:spcBef>
                <a:spcPts val="674"/>
              </a:spcBef>
            </a:pPr>
            <a:r>
              <a:rPr sz="1654" dirty="0">
                <a:solidFill>
                  <a:srgbClr val="FF0000"/>
                </a:solidFill>
              </a:rPr>
              <a:t>High</a:t>
            </a:r>
            <a:r>
              <a:rPr sz="1654" spc="-17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training</a:t>
            </a:r>
            <a:r>
              <a:rPr sz="1654" spc="-12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error</a:t>
            </a:r>
            <a:r>
              <a:rPr sz="1654" spc="-12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and </a:t>
            </a:r>
            <a:r>
              <a:rPr sz="1654" dirty="0">
                <a:solidFill>
                  <a:srgbClr val="FF0000"/>
                </a:solidFill>
              </a:rPr>
              <a:t>high</a:t>
            </a:r>
            <a:r>
              <a:rPr sz="1654" spc="-12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test</a:t>
            </a:r>
            <a:r>
              <a:rPr sz="1654" spc="-17" dirty="0">
                <a:solidFill>
                  <a:srgbClr val="FF0000"/>
                </a:solidFill>
              </a:rPr>
              <a:t> </a:t>
            </a:r>
            <a:r>
              <a:rPr sz="1654" spc="-4" dirty="0">
                <a:solidFill>
                  <a:srgbClr val="FF0000"/>
                </a:solidFill>
              </a:rPr>
              <a:t>error</a:t>
            </a:r>
            <a:endParaRPr sz="1654"/>
          </a:p>
        </p:txBody>
      </p:sp>
      <p:sp>
        <p:nvSpPr>
          <p:cNvPr id="13" name="object 13"/>
          <p:cNvSpPr txBox="1"/>
          <p:nvPr/>
        </p:nvSpPr>
        <p:spPr>
          <a:xfrm>
            <a:off x="7791760" y="5314459"/>
            <a:ext cx="927765" cy="304931"/>
          </a:xfrm>
          <a:prstGeom prst="rect">
            <a:avLst/>
          </a:prstGeom>
        </p:spPr>
        <p:txBody>
          <a:bodyPr vert="horz" wrap="square" lIns="0" tIns="24677" rIns="0" bIns="0" rtlCol="0">
            <a:spAutoFit/>
          </a:bodyPr>
          <a:lstStyle/>
          <a:p>
            <a:pPr marR="147018" algn="ctr">
              <a:spcBef>
                <a:spcPts val="194"/>
              </a:spcBef>
            </a:pP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58</a:t>
            </a:r>
            <a:endParaRPr sz="744">
              <a:latin typeface="Calibri"/>
              <a:cs typeface="Calibri"/>
            </a:endParaRPr>
          </a:p>
          <a:p>
            <a:pPr marL="10501">
              <a:spcBef>
                <a:spcPts val="149"/>
              </a:spcBef>
            </a:pPr>
            <a:r>
              <a:rPr sz="992" spc="-4" dirty="0">
                <a:solidFill>
                  <a:srgbClr val="A6A6A6"/>
                </a:solidFill>
                <a:latin typeface="Calibri"/>
                <a:cs typeface="Calibri"/>
              </a:rPr>
              <a:t>Slide</a:t>
            </a:r>
            <a:r>
              <a:rPr sz="992" spc="-12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992" spc="-9" dirty="0">
                <a:solidFill>
                  <a:srgbClr val="A6A6A6"/>
                </a:solidFill>
                <a:latin typeface="Calibri"/>
                <a:cs typeface="Calibri"/>
              </a:rPr>
              <a:t>credit:</a:t>
            </a:r>
            <a:r>
              <a:rPr sz="992" spc="-12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992" spc="4" dirty="0">
                <a:solidFill>
                  <a:srgbClr val="A6A6A6"/>
                </a:solidFill>
                <a:latin typeface="Calibri"/>
                <a:cs typeface="Calibri"/>
              </a:rPr>
              <a:t>A.</a:t>
            </a:r>
            <a:r>
              <a:rPr sz="992" spc="-17" dirty="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sz="992" spc="-4" dirty="0">
                <a:solidFill>
                  <a:srgbClr val="A6A6A6"/>
                </a:solidFill>
                <a:latin typeface="Calibri"/>
                <a:cs typeface="Calibri"/>
              </a:rPr>
              <a:t>Ng</a:t>
            </a:r>
            <a:endParaRPr sz="992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40239" y="1275266"/>
            <a:ext cx="3608150" cy="2933460"/>
            <a:chOff x="4328109" y="1542314"/>
            <a:chExt cx="4363720" cy="3547745"/>
          </a:xfrm>
        </p:grpSpPr>
        <p:sp>
          <p:nvSpPr>
            <p:cNvPr id="15" name="object 15"/>
            <p:cNvSpPr/>
            <p:nvPr/>
          </p:nvSpPr>
          <p:spPr>
            <a:xfrm>
              <a:off x="8672400" y="4802760"/>
              <a:ext cx="19050" cy="19050"/>
            </a:xfrm>
            <a:custGeom>
              <a:avLst/>
              <a:gdLst/>
              <a:ahLst/>
              <a:cxnLst/>
              <a:rect l="l" t="t" r="r" b="b"/>
              <a:pathLst>
                <a:path w="19050" h="19050">
                  <a:moveTo>
                    <a:pt x="0" y="9525"/>
                  </a:moveTo>
                  <a:lnTo>
                    <a:pt x="2790" y="16261"/>
                  </a:lnTo>
                  <a:lnTo>
                    <a:pt x="9525" y="19051"/>
                  </a:lnTo>
                  <a:lnTo>
                    <a:pt x="16261" y="16261"/>
                  </a:lnTo>
                  <a:lnTo>
                    <a:pt x="19051" y="9525"/>
                  </a:lnTo>
                  <a:lnTo>
                    <a:pt x="16261" y="2790"/>
                  </a:lnTo>
                  <a:lnTo>
                    <a:pt x="9525" y="0"/>
                  </a:lnTo>
                  <a:lnTo>
                    <a:pt x="2790" y="2790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158"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1309" y="2907503"/>
              <a:ext cx="557662" cy="218238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000971" y="2397513"/>
              <a:ext cx="212725" cy="370205"/>
            </a:xfrm>
            <a:custGeom>
              <a:avLst/>
              <a:gdLst/>
              <a:ahLst/>
              <a:cxnLst/>
              <a:rect l="l" t="t" r="r" b="b"/>
              <a:pathLst>
                <a:path w="212725" h="370205">
                  <a:moveTo>
                    <a:pt x="53620" y="166309"/>
                  </a:moveTo>
                  <a:lnTo>
                    <a:pt x="37900" y="166309"/>
                  </a:lnTo>
                  <a:lnTo>
                    <a:pt x="38174" y="166838"/>
                  </a:lnTo>
                  <a:lnTo>
                    <a:pt x="66647" y="224064"/>
                  </a:lnTo>
                  <a:lnTo>
                    <a:pt x="101820" y="288296"/>
                  </a:lnTo>
                  <a:lnTo>
                    <a:pt x="134837" y="333411"/>
                  </a:lnTo>
                  <a:lnTo>
                    <a:pt x="161485" y="362891"/>
                  </a:lnTo>
                  <a:lnTo>
                    <a:pt x="177298" y="369694"/>
                  </a:lnTo>
                  <a:lnTo>
                    <a:pt x="188694" y="364303"/>
                  </a:lnTo>
                  <a:lnTo>
                    <a:pt x="191857" y="361713"/>
                  </a:lnTo>
                  <a:lnTo>
                    <a:pt x="198054" y="353410"/>
                  </a:lnTo>
                  <a:lnTo>
                    <a:pt x="172392" y="353410"/>
                  </a:lnTo>
                  <a:lnTo>
                    <a:pt x="176058" y="351625"/>
                  </a:lnTo>
                  <a:lnTo>
                    <a:pt x="172771" y="350038"/>
                  </a:lnTo>
                  <a:lnTo>
                    <a:pt x="171382" y="350038"/>
                  </a:lnTo>
                  <a:lnTo>
                    <a:pt x="168856" y="348148"/>
                  </a:lnTo>
                  <a:lnTo>
                    <a:pt x="169671" y="348148"/>
                  </a:lnTo>
                  <a:lnTo>
                    <a:pt x="159026" y="336396"/>
                  </a:lnTo>
                  <a:lnTo>
                    <a:pt x="146627" y="322868"/>
                  </a:lnTo>
                  <a:lnTo>
                    <a:pt x="133524" y="307597"/>
                  </a:lnTo>
                  <a:lnTo>
                    <a:pt x="132986" y="306971"/>
                  </a:lnTo>
                  <a:lnTo>
                    <a:pt x="114972" y="280948"/>
                  </a:lnTo>
                  <a:lnTo>
                    <a:pt x="114567" y="280365"/>
                  </a:lnTo>
                  <a:lnTo>
                    <a:pt x="96430" y="248269"/>
                  </a:lnTo>
                  <a:lnTo>
                    <a:pt x="79579" y="217078"/>
                  </a:lnTo>
                  <a:lnTo>
                    <a:pt x="64487" y="188681"/>
                  </a:lnTo>
                  <a:lnTo>
                    <a:pt x="53620" y="166309"/>
                  </a:lnTo>
                  <a:close/>
                </a:path>
                <a:path w="212725" h="370205">
                  <a:moveTo>
                    <a:pt x="176058" y="351625"/>
                  </a:moveTo>
                  <a:lnTo>
                    <a:pt x="172392" y="353410"/>
                  </a:lnTo>
                  <a:lnTo>
                    <a:pt x="179729" y="353397"/>
                  </a:lnTo>
                  <a:lnTo>
                    <a:pt x="176058" y="351625"/>
                  </a:lnTo>
                  <a:close/>
                </a:path>
                <a:path w="212725" h="370205">
                  <a:moveTo>
                    <a:pt x="179451" y="349973"/>
                  </a:moveTo>
                  <a:lnTo>
                    <a:pt x="176058" y="351625"/>
                  </a:lnTo>
                  <a:lnTo>
                    <a:pt x="179729" y="353397"/>
                  </a:lnTo>
                  <a:lnTo>
                    <a:pt x="172392" y="353410"/>
                  </a:lnTo>
                  <a:lnTo>
                    <a:pt x="198063" y="353397"/>
                  </a:lnTo>
                  <a:lnTo>
                    <a:pt x="199329" y="351702"/>
                  </a:lnTo>
                  <a:lnTo>
                    <a:pt x="178205" y="351702"/>
                  </a:lnTo>
                  <a:lnTo>
                    <a:pt x="179451" y="349973"/>
                  </a:lnTo>
                  <a:close/>
                </a:path>
                <a:path w="212725" h="370205">
                  <a:moveTo>
                    <a:pt x="181367" y="349040"/>
                  </a:moveTo>
                  <a:lnTo>
                    <a:pt x="179451" y="349973"/>
                  </a:lnTo>
                  <a:lnTo>
                    <a:pt x="178205" y="351702"/>
                  </a:lnTo>
                  <a:lnTo>
                    <a:pt x="181367" y="349040"/>
                  </a:lnTo>
                  <a:close/>
                </a:path>
                <a:path w="212725" h="370205">
                  <a:moveTo>
                    <a:pt x="200877" y="349040"/>
                  </a:moveTo>
                  <a:lnTo>
                    <a:pt x="181367" y="349040"/>
                  </a:lnTo>
                  <a:lnTo>
                    <a:pt x="178205" y="351702"/>
                  </a:lnTo>
                  <a:lnTo>
                    <a:pt x="199329" y="351702"/>
                  </a:lnTo>
                  <a:lnTo>
                    <a:pt x="199867" y="350981"/>
                  </a:lnTo>
                  <a:lnTo>
                    <a:pt x="200877" y="349040"/>
                  </a:lnTo>
                  <a:close/>
                </a:path>
                <a:path w="212725" h="370205">
                  <a:moveTo>
                    <a:pt x="168856" y="348148"/>
                  </a:moveTo>
                  <a:lnTo>
                    <a:pt x="171382" y="350038"/>
                  </a:lnTo>
                  <a:lnTo>
                    <a:pt x="170303" y="348847"/>
                  </a:lnTo>
                  <a:lnTo>
                    <a:pt x="168856" y="348148"/>
                  </a:lnTo>
                  <a:close/>
                </a:path>
                <a:path w="212725" h="370205">
                  <a:moveTo>
                    <a:pt x="170303" y="348847"/>
                  </a:moveTo>
                  <a:lnTo>
                    <a:pt x="171382" y="350038"/>
                  </a:lnTo>
                  <a:lnTo>
                    <a:pt x="172771" y="350038"/>
                  </a:lnTo>
                  <a:lnTo>
                    <a:pt x="170303" y="348847"/>
                  </a:lnTo>
                  <a:close/>
                </a:path>
                <a:path w="212725" h="370205">
                  <a:moveTo>
                    <a:pt x="185252" y="341925"/>
                  </a:moveTo>
                  <a:lnTo>
                    <a:pt x="179451" y="349973"/>
                  </a:lnTo>
                  <a:lnTo>
                    <a:pt x="181367" y="349040"/>
                  </a:lnTo>
                  <a:lnTo>
                    <a:pt x="200877" y="349040"/>
                  </a:lnTo>
                  <a:lnTo>
                    <a:pt x="201136" y="348543"/>
                  </a:lnTo>
                  <a:lnTo>
                    <a:pt x="202904" y="343195"/>
                  </a:lnTo>
                  <a:lnTo>
                    <a:pt x="184838" y="343195"/>
                  </a:lnTo>
                  <a:lnTo>
                    <a:pt x="185252" y="341925"/>
                  </a:lnTo>
                  <a:close/>
                </a:path>
                <a:path w="212725" h="370205">
                  <a:moveTo>
                    <a:pt x="169671" y="348148"/>
                  </a:moveTo>
                  <a:lnTo>
                    <a:pt x="168856" y="348148"/>
                  </a:lnTo>
                  <a:lnTo>
                    <a:pt x="170303" y="348847"/>
                  </a:lnTo>
                  <a:lnTo>
                    <a:pt x="169671" y="348148"/>
                  </a:lnTo>
                  <a:close/>
                </a:path>
                <a:path w="212725" h="370205">
                  <a:moveTo>
                    <a:pt x="186035" y="340837"/>
                  </a:moveTo>
                  <a:lnTo>
                    <a:pt x="185252" y="341925"/>
                  </a:lnTo>
                  <a:lnTo>
                    <a:pt x="184838" y="343195"/>
                  </a:lnTo>
                  <a:lnTo>
                    <a:pt x="186035" y="340837"/>
                  </a:lnTo>
                  <a:close/>
                </a:path>
                <a:path w="212725" h="370205">
                  <a:moveTo>
                    <a:pt x="203684" y="340837"/>
                  </a:moveTo>
                  <a:lnTo>
                    <a:pt x="186035" y="340837"/>
                  </a:lnTo>
                  <a:lnTo>
                    <a:pt x="184838" y="343195"/>
                  </a:lnTo>
                  <a:lnTo>
                    <a:pt x="202904" y="343195"/>
                  </a:lnTo>
                  <a:lnTo>
                    <a:pt x="203684" y="340837"/>
                  </a:lnTo>
                  <a:close/>
                </a:path>
                <a:path w="212725" h="370205">
                  <a:moveTo>
                    <a:pt x="192042" y="321068"/>
                  </a:moveTo>
                  <a:lnTo>
                    <a:pt x="185252" y="341925"/>
                  </a:lnTo>
                  <a:lnTo>
                    <a:pt x="186035" y="340837"/>
                  </a:lnTo>
                  <a:lnTo>
                    <a:pt x="203684" y="340837"/>
                  </a:lnTo>
                  <a:lnTo>
                    <a:pt x="208749" y="325521"/>
                  </a:lnTo>
                  <a:lnTo>
                    <a:pt x="209148" y="323617"/>
                  </a:lnTo>
                  <a:lnTo>
                    <a:pt x="209296" y="322036"/>
                  </a:lnTo>
                  <a:lnTo>
                    <a:pt x="191955" y="322036"/>
                  </a:lnTo>
                  <a:lnTo>
                    <a:pt x="192042" y="321068"/>
                  </a:lnTo>
                  <a:close/>
                </a:path>
                <a:path w="212725" h="370205">
                  <a:moveTo>
                    <a:pt x="146714" y="322969"/>
                  </a:moveTo>
                  <a:close/>
                </a:path>
                <a:path w="212725" h="370205">
                  <a:moveTo>
                    <a:pt x="146627" y="322868"/>
                  </a:moveTo>
                  <a:close/>
                </a:path>
                <a:path w="212725" h="370205">
                  <a:moveTo>
                    <a:pt x="192345" y="320139"/>
                  </a:moveTo>
                  <a:lnTo>
                    <a:pt x="192042" y="321068"/>
                  </a:lnTo>
                  <a:lnTo>
                    <a:pt x="191955" y="322036"/>
                  </a:lnTo>
                  <a:lnTo>
                    <a:pt x="192345" y="320139"/>
                  </a:lnTo>
                  <a:close/>
                </a:path>
                <a:path w="212725" h="370205">
                  <a:moveTo>
                    <a:pt x="209474" y="320139"/>
                  </a:moveTo>
                  <a:lnTo>
                    <a:pt x="192345" y="320139"/>
                  </a:lnTo>
                  <a:lnTo>
                    <a:pt x="191955" y="322036"/>
                  </a:lnTo>
                  <a:lnTo>
                    <a:pt x="209296" y="322036"/>
                  </a:lnTo>
                  <a:lnTo>
                    <a:pt x="209474" y="320139"/>
                  </a:lnTo>
                  <a:close/>
                </a:path>
                <a:path w="212725" h="370205">
                  <a:moveTo>
                    <a:pt x="212119" y="290710"/>
                  </a:moveTo>
                  <a:lnTo>
                    <a:pt x="194779" y="290710"/>
                  </a:lnTo>
                  <a:lnTo>
                    <a:pt x="194745" y="291462"/>
                  </a:lnTo>
                  <a:lnTo>
                    <a:pt x="194636" y="292301"/>
                  </a:lnTo>
                  <a:lnTo>
                    <a:pt x="192042" y="321068"/>
                  </a:lnTo>
                  <a:lnTo>
                    <a:pt x="192345" y="320139"/>
                  </a:lnTo>
                  <a:lnTo>
                    <a:pt x="209474" y="320139"/>
                  </a:lnTo>
                  <a:lnTo>
                    <a:pt x="212083" y="292301"/>
                  </a:lnTo>
                  <a:lnTo>
                    <a:pt x="212119" y="290710"/>
                  </a:lnTo>
                  <a:close/>
                </a:path>
                <a:path w="212725" h="370205">
                  <a:moveTo>
                    <a:pt x="132986" y="306971"/>
                  </a:moveTo>
                  <a:lnTo>
                    <a:pt x="133470" y="307597"/>
                  </a:lnTo>
                  <a:lnTo>
                    <a:pt x="133244" y="307272"/>
                  </a:lnTo>
                  <a:lnTo>
                    <a:pt x="132986" y="306971"/>
                  </a:lnTo>
                  <a:close/>
                </a:path>
                <a:path w="212725" h="370205">
                  <a:moveTo>
                    <a:pt x="133244" y="307272"/>
                  </a:moveTo>
                  <a:lnTo>
                    <a:pt x="133470" y="307597"/>
                  </a:lnTo>
                  <a:lnTo>
                    <a:pt x="133244" y="307272"/>
                  </a:lnTo>
                  <a:close/>
                </a:path>
                <a:path w="212725" h="370205">
                  <a:moveTo>
                    <a:pt x="133036" y="306971"/>
                  </a:moveTo>
                  <a:lnTo>
                    <a:pt x="133244" y="307272"/>
                  </a:lnTo>
                  <a:lnTo>
                    <a:pt x="133036" y="306971"/>
                  </a:lnTo>
                  <a:close/>
                </a:path>
                <a:path w="212725" h="370205">
                  <a:moveTo>
                    <a:pt x="194746" y="291076"/>
                  </a:moveTo>
                  <a:lnTo>
                    <a:pt x="194712" y="291462"/>
                  </a:lnTo>
                  <a:lnTo>
                    <a:pt x="194746" y="291076"/>
                  </a:lnTo>
                  <a:close/>
                </a:path>
                <a:path w="212725" h="370205">
                  <a:moveTo>
                    <a:pt x="212009" y="258702"/>
                  </a:moveTo>
                  <a:lnTo>
                    <a:pt x="194857" y="258702"/>
                  </a:lnTo>
                  <a:lnTo>
                    <a:pt x="194877" y="259328"/>
                  </a:lnTo>
                  <a:lnTo>
                    <a:pt x="194746" y="291076"/>
                  </a:lnTo>
                  <a:lnTo>
                    <a:pt x="194779" y="290710"/>
                  </a:lnTo>
                  <a:lnTo>
                    <a:pt x="212119" y="290710"/>
                  </a:lnTo>
                  <a:lnTo>
                    <a:pt x="212009" y="258702"/>
                  </a:lnTo>
                  <a:close/>
                </a:path>
                <a:path w="212725" h="370205">
                  <a:moveTo>
                    <a:pt x="114567" y="280365"/>
                  </a:moveTo>
                  <a:lnTo>
                    <a:pt x="114933" y="280948"/>
                  </a:lnTo>
                  <a:lnTo>
                    <a:pt x="114761" y="280644"/>
                  </a:lnTo>
                  <a:lnTo>
                    <a:pt x="114567" y="280365"/>
                  </a:lnTo>
                  <a:close/>
                </a:path>
                <a:path w="212725" h="370205">
                  <a:moveTo>
                    <a:pt x="114761" y="280644"/>
                  </a:moveTo>
                  <a:lnTo>
                    <a:pt x="114933" y="280948"/>
                  </a:lnTo>
                  <a:lnTo>
                    <a:pt x="114761" y="280644"/>
                  </a:lnTo>
                  <a:close/>
                </a:path>
                <a:path w="212725" h="370205">
                  <a:moveTo>
                    <a:pt x="114603" y="280365"/>
                  </a:moveTo>
                  <a:lnTo>
                    <a:pt x="114761" y="280644"/>
                  </a:lnTo>
                  <a:lnTo>
                    <a:pt x="114603" y="280365"/>
                  </a:lnTo>
                  <a:close/>
                </a:path>
                <a:path w="212725" h="370205">
                  <a:moveTo>
                    <a:pt x="194856" y="259022"/>
                  </a:moveTo>
                  <a:lnTo>
                    <a:pt x="194855" y="259328"/>
                  </a:lnTo>
                  <a:lnTo>
                    <a:pt x="194856" y="259022"/>
                  </a:lnTo>
                  <a:close/>
                </a:path>
                <a:path w="212725" h="370205">
                  <a:moveTo>
                    <a:pt x="203969" y="103861"/>
                  </a:moveTo>
                  <a:lnTo>
                    <a:pt x="187805" y="103861"/>
                  </a:lnTo>
                  <a:lnTo>
                    <a:pt x="189184" y="141757"/>
                  </a:lnTo>
                  <a:lnTo>
                    <a:pt x="190766" y="180234"/>
                  </a:lnTo>
                  <a:lnTo>
                    <a:pt x="192109" y="219721"/>
                  </a:lnTo>
                  <a:lnTo>
                    <a:pt x="194856" y="259022"/>
                  </a:lnTo>
                  <a:lnTo>
                    <a:pt x="194857" y="258702"/>
                  </a:lnTo>
                  <a:lnTo>
                    <a:pt x="212009" y="258702"/>
                  </a:lnTo>
                  <a:lnTo>
                    <a:pt x="211985" y="258085"/>
                  </a:lnTo>
                  <a:lnTo>
                    <a:pt x="208999" y="218493"/>
                  </a:lnTo>
                  <a:lnTo>
                    <a:pt x="207458" y="179503"/>
                  </a:lnTo>
                  <a:lnTo>
                    <a:pt x="203969" y="103861"/>
                  </a:lnTo>
                  <a:close/>
                </a:path>
                <a:path w="212725" h="370205">
                  <a:moveTo>
                    <a:pt x="96468" y="248339"/>
                  </a:moveTo>
                  <a:close/>
                </a:path>
                <a:path w="212725" h="370205">
                  <a:moveTo>
                    <a:pt x="96430" y="248269"/>
                  </a:moveTo>
                  <a:close/>
                </a:path>
                <a:path w="212725" h="370205">
                  <a:moveTo>
                    <a:pt x="209004" y="218618"/>
                  </a:moveTo>
                  <a:lnTo>
                    <a:pt x="209011" y="218796"/>
                  </a:lnTo>
                  <a:lnTo>
                    <a:pt x="209004" y="218618"/>
                  </a:lnTo>
                  <a:close/>
                </a:path>
                <a:path w="212725" h="370205">
                  <a:moveTo>
                    <a:pt x="208999" y="218493"/>
                  </a:moveTo>
                  <a:close/>
                </a:path>
                <a:path w="212725" h="370205">
                  <a:moveTo>
                    <a:pt x="79579" y="217078"/>
                  </a:moveTo>
                  <a:close/>
                </a:path>
                <a:path w="212725" h="370205">
                  <a:moveTo>
                    <a:pt x="64537" y="188783"/>
                  </a:moveTo>
                  <a:lnTo>
                    <a:pt x="64603" y="188920"/>
                  </a:lnTo>
                  <a:lnTo>
                    <a:pt x="64537" y="188783"/>
                  </a:lnTo>
                  <a:close/>
                </a:path>
                <a:path w="212725" h="370205">
                  <a:moveTo>
                    <a:pt x="64487" y="188681"/>
                  </a:moveTo>
                  <a:close/>
                </a:path>
                <a:path w="212725" h="370205">
                  <a:moveTo>
                    <a:pt x="190764" y="180173"/>
                  </a:moveTo>
                  <a:close/>
                </a:path>
                <a:path w="212725" h="370205">
                  <a:moveTo>
                    <a:pt x="38023" y="166574"/>
                  </a:moveTo>
                  <a:lnTo>
                    <a:pt x="38146" y="166838"/>
                  </a:lnTo>
                  <a:lnTo>
                    <a:pt x="38023" y="166574"/>
                  </a:lnTo>
                  <a:close/>
                </a:path>
                <a:path w="212725" h="370205">
                  <a:moveTo>
                    <a:pt x="26145" y="145785"/>
                  </a:moveTo>
                  <a:lnTo>
                    <a:pt x="38023" y="166574"/>
                  </a:lnTo>
                  <a:lnTo>
                    <a:pt x="37900" y="166309"/>
                  </a:lnTo>
                  <a:lnTo>
                    <a:pt x="53620" y="166309"/>
                  </a:lnTo>
                  <a:lnTo>
                    <a:pt x="50673" y="160242"/>
                  </a:lnTo>
                  <a:lnTo>
                    <a:pt x="50388" y="159715"/>
                  </a:lnTo>
                  <a:lnTo>
                    <a:pt x="42426" y="146340"/>
                  </a:lnTo>
                  <a:lnTo>
                    <a:pt x="26650" y="146340"/>
                  </a:lnTo>
                  <a:lnTo>
                    <a:pt x="26145" y="145785"/>
                  </a:lnTo>
                  <a:close/>
                </a:path>
                <a:path w="212725" h="370205">
                  <a:moveTo>
                    <a:pt x="25769" y="145127"/>
                  </a:moveTo>
                  <a:lnTo>
                    <a:pt x="26145" y="145785"/>
                  </a:lnTo>
                  <a:lnTo>
                    <a:pt x="26650" y="146340"/>
                  </a:lnTo>
                  <a:lnTo>
                    <a:pt x="25769" y="145127"/>
                  </a:lnTo>
                  <a:close/>
                </a:path>
                <a:path w="212725" h="370205">
                  <a:moveTo>
                    <a:pt x="41704" y="145127"/>
                  </a:moveTo>
                  <a:lnTo>
                    <a:pt x="25769" y="145127"/>
                  </a:lnTo>
                  <a:lnTo>
                    <a:pt x="26650" y="146340"/>
                  </a:lnTo>
                  <a:lnTo>
                    <a:pt x="42426" y="146340"/>
                  </a:lnTo>
                  <a:lnTo>
                    <a:pt x="41704" y="145127"/>
                  </a:lnTo>
                  <a:close/>
                </a:path>
                <a:path w="212725" h="370205">
                  <a:moveTo>
                    <a:pt x="24752" y="123490"/>
                  </a:moveTo>
                  <a:lnTo>
                    <a:pt x="10953" y="123490"/>
                  </a:lnTo>
                  <a:lnTo>
                    <a:pt x="10720" y="124925"/>
                  </a:lnTo>
                  <a:lnTo>
                    <a:pt x="14277" y="126470"/>
                  </a:lnTo>
                  <a:lnTo>
                    <a:pt x="10812" y="127078"/>
                  </a:lnTo>
                  <a:lnTo>
                    <a:pt x="11295" y="127800"/>
                  </a:lnTo>
                  <a:lnTo>
                    <a:pt x="17275" y="135985"/>
                  </a:lnTo>
                  <a:lnTo>
                    <a:pt x="17733" y="136545"/>
                  </a:lnTo>
                  <a:lnTo>
                    <a:pt x="26145" y="145785"/>
                  </a:lnTo>
                  <a:lnTo>
                    <a:pt x="25769" y="145127"/>
                  </a:lnTo>
                  <a:lnTo>
                    <a:pt x="41704" y="145127"/>
                  </a:lnTo>
                  <a:lnTo>
                    <a:pt x="37597" y="138229"/>
                  </a:lnTo>
                  <a:lnTo>
                    <a:pt x="36697" y="137038"/>
                  </a:lnTo>
                  <a:lnTo>
                    <a:pt x="28167" y="127979"/>
                  </a:lnTo>
                  <a:lnTo>
                    <a:pt x="27616" y="127393"/>
                  </a:lnTo>
                  <a:lnTo>
                    <a:pt x="24752" y="123490"/>
                  </a:lnTo>
                  <a:close/>
                </a:path>
                <a:path w="212725" h="370205">
                  <a:moveTo>
                    <a:pt x="12278" y="115981"/>
                  </a:moveTo>
                  <a:lnTo>
                    <a:pt x="2373" y="118017"/>
                  </a:lnTo>
                  <a:lnTo>
                    <a:pt x="648" y="120061"/>
                  </a:lnTo>
                  <a:lnTo>
                    <a:pt x="0" y="139631"/>
                  </a:lnTo>
                  <a:lnTo>
                    <a:pt x="1851" y="141608"/>
                  </a:lnTo>
                  <a:lnTo>
                    <a:pt x="6362" y="141757"/>
                  </a:lnTo>
                  <a:lnTo>
                    <a:pt x="8230" y="140221"/>
                  </a:lnTo>
                  <a:lnTo>
                    <a:pt x="10252" y="127800"/>
                  </a:lnTo>
                  <a:lnTo>
                    <a:pt x="6696" y="127800"/>
                  </a:lnTo>
                  <a:lnTo>
                    <a:pt x="9456" y="125006"/>
                  </a:lnTo>
                  <a:lnTo>
                    <a:pt x="8879" y="124125"/>
                  </a:lnTo>
                  <a:lnTo>
                    <a:pt x="10326" y="124125"/>
                  </a:lnTo>
                  <a:lnTo>
                    <a:pt x="10953" y="123490"/>
                  </a:lnTo>
                  <a:lnTo>
                    <a:pt x="24752" y="123490"/>
                  </a:lnTo>
                  <a:lnTo>
                    <a:pt x="21943" y="119731"/>
                  </a:lnTo>
                  <a:lnTo>
                    <a:pt x="18749" y="117410"/>
                  </a:lnTo>
                  <a:lnTo>
                    <a:pt x="15077" y="116158"/>
                  </a:lnTo>
                  <a:lnTo>
                    <a:pt x="12278" y="115981"/>
                  </a:lnTo>
                  <a:close/>
                </a:path>
                <a:path w="212725" h="370205">
                  <a:moveTo>
                    <a:pt x="27616" y="127393"/>
                  </a:moveTo>
                  <a:lnTo>
                    <a:pt x="28107" y="127979"/>
                  </a:lnTo>
                  <a:lnTo>
                    <a:pt x="27877" y="127671"/>
                  </a:lnTo>
                  <a:lnTo>
                    <a:pt x="27616" y="127393"/>
                  </a:lnTo>
                  <a:close/>
                </a:path>
                <a:path w="212725" h="370205">
                  <a:moveTo>
                    <a:pt x="27877" y="127671"/>
                  </a:moveTo>
                  <a:lnTo>
                    <a:pt x="28107" y="127979"/>
                  </a:lnTo>
                  <a:lnTo>
                    <a:pt x="27877" y="127671"/>
                  </a:lnTo>
                  <a:close/>
                </a:path>
                <a:path w="212725" h="370205">
                  <a:moveTo>
                    <a:pt x="9456" y="125006"/>
                  </a:moveTo>
                  <a:lnTo>
                    <a:pt x="6696" y="127800"/>
                  </a:lnTo>
                  <a:lnTo>
                    <a:pt x="10357" y="127158"/>
                  </a:lnTo>
                  <a:lnTo>
                    <a:pt x="10414" y="126470"/>
                  </a:lnTo>
                  <a:lnTo>
                    <a:pt x="9456" y="125006"/>
                  </a:lnTo>
                  <a:close/>
                </a:path>
                <a:path w="212725" h="370205">
                  <a:moveTo>
                    <a:pt x="10357" y="127158"/>
                  </a:moveTo>
                  <a:lnTo>
                    <a:pt x="6696" y="127800"/>
                  </a:lnTo>
                  <a:lnTo>
                    <a:pt x="10252" y="127800"/>
                  </a:lnTo>
                  <a:lnTo>
                    <a:pt x="10357" y="127158"/>
                  </a:lnTo>
                  <a:close/>
                </a:path>
                <a:path w="212725" h="370205">
                  <a:moveTo>
                    <a:pt x="27670" y="127393"/>
                  </a:moveTo>
                  <a:lnTo>
                    <a:pt x="27877" y="127671"/>
                  </a:lnTo>
                  <a:lnTo>
                    <a:pt x="27670" y="127393"/>
                  </a:lnTo>
                  <a:close/>
                </a:path>
                <a:path w="212725" h="370205">
                  <a:moveTo>
                    <a:pt x="10458" y="126536"/>
                  </a:moveTo>
                  <a:lnTo>
                    <a:pt x="10357" y="127158"/>
                  </a:lnTo>
                  <a:lnTo>
                    <a:pt x="10812" y="127078"/>
                  </a:lnTo>
                  <a:lnTo>
                    <a:pt x="10458" y="126536"/>
                  </a:lnTo>
                  <a:close/>
                </a:path>
                <a:path w="212725" h="370205">
                  <a:moveTo>
                    <a:pt x="10720" y="124925"/>
                  </a:moveTo>
                  <a:lnTo>
                    <a:pt x="10458" y="126536"/>
                  </a:lnTo>
                  <a:lnTo>
                    <a:pt x="10812" y="127078"/>
                  </a:lnTo>
                  <a:lnTo>
                    <a:pt x="14277" y="126470"/>
                  </a:lnTo>
                  <a:lnTo>
                    <a:pt x="10720" y="124925"/>
                  </a:lnTo>
                  <a:close/>
                </a:path>
                <a:path w="212725" h="370205">
                  <a:moveTo>
                    <a:pt x="9892" y="124565"/>
                  </a:moveTo>
                  <a:lnTo>
                    <a:pt x="9456" y="125006"/>
                  </a:lnTo>
                  <a:lnTo>
                    <a:pt x="10458" y="126536"/>
                  </a:lnTo>
                  <a:lnTo>
                    <a:pt x="10720" y="124925"/>
                  </a:lnTo>
                  <a:lnTo>
                    <a:pt x="9892" y="124565"/>
                  </a:lnTo>
                  <a:close/>
                </a:path>
                <a:path w="212725" h="370205">
                  <a:moveTo>
                    <a:pt x="8879" y="124125"/>
                  </a:moveTo>
                  <a:lnTo>
                    <a:pt x="9456" y="125006"/>
                  </a:lnTo>
                  <a:lnTo>
                    <a:pt x="9892" y="124565"/>
                  </a:lnTo>
                  <a:lnTo>
                    <a:pt x="8879" y="124125"/>
                  </a:lnTo>
                  <a:close/>
                </a:path>
                <a:path w="212725" h="370205">
                  <a:moveTo>
                    <a:pt x="10953" y="123490"/>
                  </a:moveTo>
                  <a:lnTo>
                    <a:pt x="9892" y="124565"/>
                  </a:lnTo>
                  <a:lnTo>
                    <a:pt x="10720" y="124925"/>
                  </a:lnTo>
                  <a:lnTo>
                    <a:pt x="10953" y="123490"/>
                  </a:lnTo>
                  <a:close/>
                </a:path>
                <a:path w="212725" h="370205">
                  <a:moveTo>
                    <a:pt x="10326" y="124125"/>
                  </a:moveTo>
                  <a:lnTo>
                    <a:pt x="8879" y="124125"/>
                  </a:lnTo>
                  <a:lnTo>
                    <a:pt x="9892" y="124565"/>
                  </a:lnTo>
                  <a:lnTo>
                    <a:pt x="10326" y="124125"/>
                  </a:lnTo>
                  <a:close/>
                </a:path>
                <a:path w="212725" h="370205">
                  <a:moveTo>
                    <a:pt x="202369" y="73663"/>
                  </a:moveTo>
                  <a:lnTo>
                    <a:pt x="186533" y="73663"/>
                  </a:lnTo>
                  <a:lnTo>
                    <a:pt x="187806" y="103911"/>
                  </a:lnTo>
                  <a:lnTo>
                    <a:pt x="203969" y="103861"/>
                  </a:lnTo>
                  <a:lnTo>
                    <a:pt x="202369" y="73663"/>
                  </a:lnTo>
                  <a:close/>
                </a:path>
                <a:path w="212725" h="370205">
                  <a:moveTo>
                    <a:pt x="200826" y="49273"/>
                  </a:moveTo>
                  <a:lnTo>
                    <a:pt x="185210" y="49273"/>
                  </a:lnTo>
                  <a:lnTo>
                    <a:pt x="185228" y="49538"/>
                  </a:lnTo>
                  <a:lnTo>
                    <a:pt x="186537" y="73760"/>
                  </a:lnTo>
                  <a:lnTo>
                    <a:pt x="202369" y="73663"/>
                  </a:lnTo>
                  <a:lnTo>
                    <a:pt x="200826" y="49273"/>
                  </a:lnTo>
                  <a:close/>
                </a:path>
                <a:path w="212725" h="370205">
                  <a:moveTo>
                    <a:pt x="185219" y="49439"/>
                  </a:moveTo>
                  <a:close/>
                </a:path>
                <a:path w="212725" h="370205">
                  <a:moveTo>
                    <a:pt x="190899" y="30448"/>
                  </a:moveTo>
                  <a:lnTo>
                    <a:pt x="183540" y="30448"/>
                  </a:lnTo>
                  <a:lnTo>
                    <a:pt x="183669" y="31333"/>
                  </a:lnTo>
                  <a:lnTo>
                    <a:pt x="185219" y="49439"/>
                  </a:lnTo>
                  <a:lnTo>
                    <a:pt x="185210" y="49273"/>
                  </a:lnTo>
                  <a:lnTo>
                    <a:pt x="200826" y="49273"/>
                  </a:lnTo>
                  <a:lnTo>
                    <a:pt x="200675" y="47332"/>
                  </a:lnTo>
                  <a:lnTo>
                    <a:pt x="200348" y="44063"/>
                  </a:lnTo>
                  <a:lnTo>
                    <a:pt x="192592" y="33116"/>
                  </a:lnTo>
                  <a:lnTo>
                    <a:pt x="190899" y="30448"/>
                  </a:lnTo>
                  <a:close/>
                </a:path>
                <a:path w="212725" h="370205">
                  <a:moveTo>
                    <a:pt x="195103" y="10652"/>
                  </a:moveTo>
                  <a:lnTo>
                    <a:pt x="194930" y="10652"/>
                  </a:lnTo>
                  <a:lnTo>
                    <a:pt x="195821" y="15328"/>
                  </a:lnTo>
                  <a:lnTo>
                    <a:pt x="198690" y="28086"/>
                  </a:lnTo>
                  <a:lnTo>
                    <a:pt x="198838" y="29005"/>
                  </a:lnTo>
                  <a:lnTo>
                    <a:pt x="200348" y="44063"/>
                  </a:lnTo>
                  <a:lnTo>
                    <a:pt x="202664" y="47332"/>
                  </a:lnTo>
                  <a:lnTo>
                    <a:pt x="205891" y="47885"/>
                  </a:lnTo>
                  <a:lnTo>
                    <a:pt x="210418" y="44681"/>
                  </a:lnTo>
                  <a:lnTo>
                    <a:pt x="211056" y="41704"/>
                  </a:lnTo>
                  <a:lnTo>
                    <a:pt x="202497" y="27171"/>
                  </a:lnTo>
                  <a:lnTo>
                    <a:pt x="197311" y="16892"/>
                  </a:lnTo>
                  <a:lnTo>
                    <a:pt x="196910" y="16095"/>
                  </a:lnTo>
                  <a:lnTo>
                    <a:pt x="195103" y="10652"/>
                  </a:lnTo>
                  <a:close/>
                </a:path>
                <a:path w="212725" h="370205">
                  <a:moveTo>
                    <a:pt x="189450" y="95"/>
                  </a:moveTo>
                  <a:lnTo>
                    <a:pt x="185397" y="855"/>
                  </a:lnTo>
                  <a:lnTo>
                    <a:pt x="181411" y="1728"/>
                  </a:lnTo>
                  <a:lnTo>
                    <a:pt x="178879" y="5445"/>
                  </a:lnTo>
                  <a:lnTo>
                    <a:pt x="179675" y="10270"/>
                  </a:lnTo>
                  <a:lnTo>
                    <a:pt x="179919" y="10972"/>
                  </a:lnTo>
                  <a:lnTo>
                    <a:pt x="182196" y="15328"/>
                  </a:lnTo>
                  <a:lnTo>
                    <a:pt x="185475" y="21849"/>
                  </a:lnTo>
                  <a:lnTo>
                    <a:pt x="185788" y="22397"/>
                  </a:lnTo>
                  <a:lnTo>
                    <a:pt x="192592" y="33116"/>
                  </a:lnTo>
                  <a:lnTo>
                    <a:pt x="200348" y="44063"/>
                  </a:lnTo>
                  <a:lnTo>
                    <a:pt x="198838" y="29005"/>
                  </a:lnTo>
                  <a:lnTo>
                    <a:pt x="198690" y="28086"/>
                  </a:lnTo>
                  <a:lnTo>
                    <a:pt x="195706" y="14790"/>
                  </a:lnTo>
                  <a:lnTo>
                    <a:pt x="194185" y="6685"/>
                  </a:lnTo>
                  <a:lnTo>
                    <a:pt x="193300" y="2645"/>
                  </a:lnTo>
                  <a:lnTo>
                    <a:pt x="191388" y="1337"/>
                  </a:lnTo>
                  <a:lnTo>
                    <a:pt x="189450" y="95"/>
                  </a:lnTo>
                  <a:close/>
                </a:path>
                <a:path w="212725" h="370205">
                  <a:moveTo>
                    <a:pt x="183580" y="30903"/>
                  </a:moveTo>
                  <a:lnTo>
                    <a:pt x="183618" y="31333"/>
                  </a:lnTo>
                  <a:lnTo>
                    <a:pt x="183580" y="30903"/>
                  </a:lnTo>
                  <a:close/>
                </a:path>
                <a:path w="212725" h="370205">
                  <a:moveTo>
                    <a:pt x="183540" y="30448"/>
                  </a:moveTo>
                  <a:lnTo>
                    <a:pt x="183580" y="30903"/>
                  </a:lnTo>
                  <a:lnTo>
                    <a:pt x="183669" y="31333"/>
                  </a:lnTo>
                  <a:lnTo>
                    <a:pt x="183540" y="30448"/>
                  </a:lnTo>
                  <a:close/>
                </a:path>
                <a:path w="212725" h="370205">
                  <a:moveTo>
                    <a:pt x="179538" y="9535"/>
                  </a:moveTo>
                  <a:lnTo>
                    <a:pt x="180900" y="17990"/>
                  </a:lnTo>
                  <a:lnTo>
                    <a:pt x="183580" y="30903"/>
                  </a:lnTo>
                  <a:lnTo>
                    <a:pt x="183540" y="30448"/>
                  </a:lnTo>
                  <a:lnTo>
                    <a:pt x="190899" y="30448"/>
                  </a:lnTo>
                  <a:lnTo>
                    <a:pt x="185788" y="22397"/>
                  </a:lnTo>
                  <a:lnTo>
                    <a:pt x="185475" y="21849"/>
                  </a:lnTo>
                  <a:lnTo>
                    <a:pt x="181915" y="14790"/>
                  </a:lnTo>
                  <a:lnTo>
                    <a:pt x="179919" y="10972"/>
                  </a:lnTo>
                  <a:lnTo>
                    <a:pt x="179675" y="10270"/>
                  </a:lnTo>
                  <a:lnTo>
                    <a:pt x="179538" y="9535"/>
                  </a:lnTo>
                  <a:close/>
                </a:path>
                <a:path w="212725" h="370205">
                  <a:moveTo>
                    <a:pt x="202392" y="26993"/>
                  </a:moveTo>
                  <a:lnTo>
                    <a:pt x="202482" y="27171"/>
                  </a:lnTo>
                  <a:lnTo>
                    <a:pt x="202392" y="26993"/>
                  </a:lnTo>
                  <a:close/>
                </a:path>
                <a:path w="212725" h="370205">
                  <a:moveTo>
                    <a:pt x="202313" y="26835"/>
                  </a:moveTo>
                  <a:lnTo>
                    <a:pt x="202392" y="26993"/>
                  </a:lnTo>
                  <a:lnTo>
                    <a:pt x="202313" y="26835"/>
                  </a:lnTo>
                  <a:close/>
                </a:path>
                <a:path w="212725" h="370205">
                  <a:moveTo>
                    <a:pt x="196910" y="16095"/>
                  </a:moveTo>
                  <a:lnTo>
                    <a:pt x="197246" y="16892"/>
                  </a:lnTo>
                  <a:lnTo>
                    <a:pt x="197105" y="16483"/>
                  </a:lnTo>
                  <a:lnTo>
                    <a:pt x="196910" y="16095"/>
                  </a:lnTo>
                  <a:close/>
                </a:path>
                <a:path w="212725" h="370205">
                  <a:moveTo>
                    <a:pt x="197105" y="16483"/>
                  </a:moveTo>
                  <a:lnTo>
                    <a:pt x="197246" y="16892"/>
                  </a:lnTo>
                  <a:lnTo>
                    <a:pt x="197105" y="16483"/>
                  </a:lnTo>
                  <a:close/>
                </a:path>
                <a:path w="212725" h="370205">
                  <a:moveTo>
                    <a:pt x="196972" y="16095"/>
                  </a:moveTo>
                  <a:lnTo>
                    <a:pt x="197105" y="16483"/>
                  </a:lnTo>
                  <a:lnTo>
                    <a:pt x="196972" y="16095"/>
                  </a:lnTo>
                  <a:close/>
                </a:path>
                <a:path w="212725" h="370205">
                  <a:moveTo>
                    <a:pt x="182147" y="15234"/>
                  </a:moveTo>
                  <a:close/>
                </a:path>
                <a:path w="212725" h="370205">
                  <a:moveTo>
                    <a:pt x="182147" y="15234"/>
                  </a:moveTo>
                  <a:close/>
                </a:path>
                <a:path w="212725" h="370205">
                  <a:moveTo>
                    <a:pt x="195738" y="14959"/>
                  </a:moveTo>
                  <a:close/>
                </a:path>
                <a:path w="212725" h="370205">
                  <a:moveTo>
                    <a:pt x="195706" y="14790"/>
                  </a:moveTo>
                  <a:lnTo>
                    <a:pt x="195738" y="14959"/>
                  </a:lnTo>
                  <a:lnTo>
                    <a:pt x="195706" y="14790"/>
                  </a:lnTo>
                  <a:close/>
                </a:path>
                <a:path w="212725" h="370205">
                  <a:moveTo>
                    <a:pt x="194840" y="9889"/>
                  </a:moveTo>
                  <a:lnTo>
                    <a:pt x="194930" y="10652"/>
                  </a:lnTo>
                  <a:lnTo>
                    <a:pt x="194840" y="9889"/>
                  </a:lnTo>
                  <a:close/>
                </a:path>
                <a:path w="212725" h="370205">
                  <a:moveTo>
                    <a:pt x="194840" y="9889"/>
                  </a:moveTo>
                  <a:lnTo>
                    <a:pt x="195055" y="10652"/>
                  </a:lnTo>
                  <a:lnTo>
                    <a:pt x="194971" y="10270"/>
                  </a:lnTo>
                  <a:lnTo>
                    <a:pt x="194840" y="9889"/>
                  </a:lnTo>
                  <a:close/>
                </a:path>
                <a:path w="212725" h="370205">
                  <a:moveTo>
                    <a:pt x="194971" y="10270"/>
                  </a:moveTo>
                  <a:lnTo>
                    <a:pt x="195055" y="10652"/>
                  </a:lnTo>
                  <a:lnTo>
                    <a:pt x="194971" y="10270"/>
                  </a:lnTo>
                  <a:close/>
                </a:path>
                <a:path w="212725" h="370205">
                  <a:moveTo>
                    <a:pt x="194888" y="9889"/>
                  </a:moveTo>
                  <a:lnTo>
                    <a:pt x="194971" y="10270"/>
                  </a:lnTo>
                  <a:lnTo>
                    <a:pt x="194888" y="9889"/>
                  </a:lnTo>
                  <a:close/>
                </a:path>
                <a:path w="212725" h="370205">
                  <a:moveTo>
                    <a:pt x="194185" y="6685"/>
                  </a:moveTo>
                  <a:lnTo>
                    <a:pt x="194787" y="9889"/>
                  </a:lnTo>
                  <a:lnTo>
                    <a:pt x="194185" y="6685"/>
                  </a:lnTo>
                  <a:close/>
                </a:path>
                <a:path w="212725" h="370205">
                  <a:moveTo>
                    <a:pt x="185397" y="855"/>
                  </a:moveTo>
                  <a:lnTo>
                    <a:pt x="181448" y="1595"/>
                  </a:lnTo>
                  <a:lnTo>
                    <a:pt x="178781" y="5494"/>
                  </a:lnTo>
                  <a:lnTo>
                    <a:pt x="179538" y="9535"/>
                  </a:lnTo>
                  <a:lnTo>
                    <a:pt x="178879" y="5445"/>
                  </a:lnTo>
                  <a:lnTo>
                    <a:pt x="181411" y="1728"/>
                  </a:lnTo>
                  <a:lnTo>
                    <a:pt x="185397" y="855"/>
                  </a:lnTo>
                  <a:close/>
                </a:path>
                <a:path w="212725" h="370205">
                  <a:moveTo>
                    <a:pt x="193300" y="2645"/>
                  </a:moveTo>
                  <a:lnTo>
                    <a:pt x="194185" y="6685"/>
                  </a:lnTo>
                  <a:lnTo>
                    <a:pt x="193446" y="2745"/>
                  </a:lnTo>
                  <a:lnTo>
                    <a:pt x="193300" y="2645"/>
                  </a:lnTo>
                  <a:close/>
                </a:path>
                <a:path w="212725" h="370205">
                  <a:moveTo>
                    <a:pt x="191388" y="1337"/>
                  </a:moveTo>
                  <a:lnTo>
                    <a:pt x="193300" y="2645"/>
                  </a:lnTo>
                  <a:lnTo>
                    <a:pt x="191388" y="1337"/>
                  </a:lnTo>
                  <a:close/>
                </a:path>
                <a:path w="212725" h="370205">
                  <a:moveTo>
                    <a:pt x="189548" y="77"/>
                  </a:moveTo>
                  <a:lnTo>
                    <a:pt x="191388" y="1337"/>
                  </a:lnTo>
                  <a:lnTo>
                    <a:pt x="189548" y="77"/>
                  </a:lnTo>
                  <a:close/>
                </a:path>
                <a:path w="212725" h="370205">
                  <a:moveTo>
                    <a:pt x="189301" y="0"/>
                  </a:moveTo>
                  <a:lnTo>
                    <a:pt x="185397" y="855"/>
                  </a:lnTo>
                  <a:lnTo>
                    <a:pt x="189450" y="95"/>
                  </a:lnTo>
                  <a:lnTo>
                    <a:pt x="18930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158"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3323" y="2307267"/>
              <a:ext cx="505584" cy="47798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4692" y="1883204"/>
              <a:ext cx="692133" cy="52624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8109" y="1542314"/>
              <a:ext cx="1059658" cy="5538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96383" y="1237112"/>
            <a:ext cx="756073" cy="576506"/>
          </a:xfrm>
          <a:custGeom>
            <a:avLst/>
            <a:gdLst/>
            <a:ahLst/>
            <a:cxnLst/>
            <a:rect l="l" t="t" r="r" b="b"/>
            <a:pathLst>
              <a:path w="914400" h="697230">
                <a:moveTo>
                  <a:pt x="0" y="0"/>
                </a:moveTo>
                <a:lnTo>
                  <a:pt x="1" y="697224"/>
                </a:lnTo>
              </a:path>
              <a:path w="914400" h="697230">
                <a:moveTo>
                  <a:pt x="0" y="0"/>
                </a:moveTo>
                <a:lnTo>
                  <a:pt x="914400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 sz="1158"/>
          </a:p>
        </p:txBody>
      </p:sp>
      <p:grpSp>
        <p:nvGrpSpPr>
          <p:cNvPr id="3" name="object 3"/>
          <p:cNvGrpSpPr/>
          <p:nvPr/>
        </p:nvGrpSpPr>
        <p:grpSpPr>
          <a:xfrm>
            <a:off x="8146589" y="1243793"/>
            <a:ext cx="437893" cy="581756"/>
            <a:chOff x="8326831" y="1504251"/>
            <a:chExt cx="529590" cy="703580"/>
          </a:xfrm>
        </p:grpSpPr>
        <p:sp>
          <p:nvSpPr>
            <p:cNvPr id="4" name="object 4"/>
            <p:cNvSpPr/>
            <p:nvPr/>
          </p:nvSpPr>
          <p:spPr>
            <a:xfrm>
              <a:off x="8326831" y="1510601"/>
              <a:ext cx="523240" cy="0"/>
            </a:xfrm>
            <a:custGeom>
              <a:avLst/>
              <a:gdLst/>
              <a:ahLst/>
              <a:cxnLst/>
              <a:rect l="l" t="t" r="r" b="b"/>
              <a:pathLst>
                <a:path w="523240">
                  <a:moveTo>
                    <a:pt x="0" y="0"/>
                  </a:moveTo>
                  <a:lnTo>
                    <a:pt x="523012" y="1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158"/>
            </a:p>
          </p:txBody>
        </p:sp>
        <p:sp>
          <p:nvSpPr>
            <p:cNvPr id="5" name="object 5"/>
            <p:cNvSpPr/>
            <p:nvPr/>
          </p:nvSpPr>
          <p:spPr>
            <a:xfrm>
              <a:off x="8849842" y="1510601"/>
              <a:ext cx="0" cy="697230"/>
            </a:xfrm>
            <a:custGeom>
              <a:avLst/>
              <a:gdLst/>
              <a:ahLst/>
              <a:cxnLst/>
              <a:rect l="l" t="t" r="r" b="b"/>
              <a:pathLst>
                <a:path h="697230">
                  <a:moveTo>
                    <a:pt x="0" y="0"/>
                  </a:moveTo>
                  <a:lnTo>
                    <a:pt x="1" y="697224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 sz="1158"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65300" y="320675"/>
            <a:ext cx="4677154" cy="401416"/>
          </a:xfrm>
          <a:prstGeom prst="rect">
            <a:avLst/>
          </a:prstGeom>
        </p:spPr>
        <p:txBody>
          <a:bodyPr spcFirstLastPara="1" vert="horz" wrap="square" lIns="0" tIns="10501" rIns="0" bIns="0" rtlCol="0" anchor="ctr" anchorCtr="0">
            <a:spAutoFit/>
          </a:bodyPr>
          <a:lstStyle/>
          <a:p>
            <a:pPr marL="10501">
              <a:spcBef>
                <a:spcPts val="83"/>
              </a:spcBef>
            </a:pPr>
            <a:r>
              <a:rPr sz="2729" spc="-9" dirty="0">
                <a:latin typeface="Calibri"/>
                <a:cs typeface="Calibri"/>
              </a:rPr>
              <a:t>How</a:t>
            </a:r>
            <a:r>
              <a:rPr sz="2729" spc="-4" dirty="0">
                <a:latin typeface="Calibri"/>
                <a:cs typeface="Calibri"/>
              </a:rPr>
              <a:t> </a:t>
            </a:r>
            <a:r>
              <a:rPr sz="2729" spc="-17" dirty="0">
                <a:latin typeface="Calibri"/>
                <a:cs typeface="Calibri"/>
              </a:rPr>
              <a:t>to</a:t>
            </a:r>
            <a:r>
              <a:rPr sz="2729" spc="-9" dirty="0">
                <a:latin typeface="Calibri"/>
                <a:cs typeface="Calibri"/>
              </a:rPr>
              <a:t> reduce </a:t>
            </a:r>
            <a:r>
              <a:rPr sz="2729" spc="-4" dirty="0">
                <a:latin typeface="Calibri"/>
                <a:cs typeface="Calibri"/>
              </a:rPr>
              <a:t>Model</a:t>
            </a:r>
            <a:r>
              <a:rPr sz="2729" dirty="0">
                <a:latin typeface="Calibri"/>
                <a:cs typeface="Calibri"/>
              </a:rPr>
              <a:t> </a:t>
            </a:r>
            <a:r>
              <a:rPr sz="2729" spc="-4" dirty="0">
                <a:latin typeface="Calibri"/>
                <a:cs typeface="Calibri"/>
              </a:rPr>
              <a:t>High </a:t>
            </a:r>
            <a:r>
              <a:rPr sz="2729" spc="-4" dirty="0"/>
              <a:t>Bias</a:t>
            </a:r>
            <a:r>
              <a:rPr sz="2729" spc="-12" dirty="0"/>
              <a:t> </a:t>
            </a:r>
            <a:r>
              <a:rPr sz="2729" dirty="0"/>
              <a:t>?</a:t>
            </a:r>
            <a:endParaRPr sz="2729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0799" y="5328639"/>
            <a:ext cx="115511" cy="125122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10501">
              <a:spcBef>
                <a:spcPts val="83"/>
              </a:spcBef>
            </a:pPr>
            <a:r>
              <a:rPr sz="744" spc="-9" dirty="0">
                <a:solidFill>
                  <a:srgbClr val="898989"/>
                </a:solidFill>
                <a:latin typeface="Calibri"/>
                <a:cs typeface="Calibri"/>
              </a:rPr>
              <a:t>59</a:t>
            </a:r>
            <a:endParaRPr sz="744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4676" y="1329430"/>
            <a:ext cx="3258467" cy="1989543"/>
          </a:xfrm>
          <a:prstGeom prst="rect">
            <a:avLst/>
          </a:prstGeom>
        </p:spPr>
        <p:txBody>
          <a:bodyPr vert="horz" wrap="square" lIns="0" tIns="10501" rIns="0" bIns="0" rtlCol="0">
            <a:spAutoFit/>
          </a:bodyPr>
          <a:lstStyle/>
          <a:p>
            <a:pPr marL="294037" indent="-283535">
              <a:spcBef>
                <a:spcPts val="83"/>
              </a:spcBef>
              <a:buFont typeface="Arial"/>
              <a:buChar char="•"/>
              <a:tabLst>
                <a:tab pos="293512" algn="l"/>
                <a:tab pos="294037" algn="l"/>
              </a:tabLst>
            </a:pPr>
            <a:r>
              <a:rPr sz="2646" spc="9" dirty="0">
                <a:latin typeface="Calibri"/>
                <a:cs typeface="Calibri"/>
              </a:rPr>
              <a:t>E.g.</a:t>
            </a:r>
            <a:endParaRPr sz="2646">
              <a:latin typeface="Calibri"/>
              <a:cs typeface="Calibri"/>
            </a:endParaRPr>
          </a:p>
          <a:p>
            <a:pPr>
              <a:spcBef>
                <a:spcPts val="12"/>
              </a:spcBef>
              <a:buFont typeface="Arial"/>
              <a:buChar char="•"/>
            </a:pPr>
            <a:endParaRPr sz="3556">
              <a:latin typeface="Calibri"/>
              <a:cs typeface="Calibri"/>
            </a:endParaRPr>
          </a:p>
          <a:p>
            <a:pPr marL="624829" lvl="1" indent="-236280">
              <a:buChar char="-"/>
              <a:tabLst>
                <a:tab pos="624303" algn="l"/>
                <a:tab pos="624829" algn="l"/>
              </a:tabLst>
            </a:pPr>
            <a:r>
              <a:rPr sz="1985" spc="-4" dirty="0">
                <a:latin typeface="Calibri"/>
                <a:cs typeface="Calibri"/>
              </a:rPr>
              <a:t>Get</a:t>
            </a:r>
            <a:r>
              <a:rPr sz="1985" spc="-25" dirty="0">
                <a:latin typeface="Calibri"/>
                <a:cs typeface="Calibri"/>
              </a:rPr>
              <a:t> </a:t>
            </a:r>
            <a:r>
              <a:rPr sz="1985" spc="-4" dirty="0">
                <a:latin typeface="Calibri"/>
                <a:cs typeface="Calibri"/>
              </a:rPr>
              <a:t>additional</a:t>
            </a:r>
            <a:r>
              <a:rPr sz="1985" spc="-21" dirty="0">
                <a:latin typeface="Calibri"/>
                <a:cs typeface="Calibri"/>
              </a:rPr>
              <a:t> </a:t>
            </a:r>
            <a:r>
              <a:rPr sz="1985" spc="-12" dirty="0">
                <a:latin typeface="Calibri"/>
                <a:cs typeface="Calibri"/>
              </a:rPr>
              <a:t>features</a:t>
            </a:r>
            <a:endParaRPr sz="1985">
              <a:latin typeface="Calibri"/>
              <a:cs typeface="Calibri"/>
            </a:endParaRPr>
          </a:p>
          <a:p>
            <a:pPr lvl="1">
              <a:spcBef>
                <a:spcPts val="33"/>
              </a:spcBef>
              <a:buFont typeface="Calibri"/>
              <a:buChar char="-"/>
            </a:pPr>
            <a:endParaRPr sz="2688">
              <a:latin typeface="Calibri"/>
              <a:cs typeface="Calibri"/>
            </a:endParaRPr>
          </a:p>
          <a:p>
            <a:pPr marL="624829" lvl="1" indent="-236280">
              <a:buChar char="-"/>
              <a:tabLst>
                <a:tab pos="624303" algn="l"/>
                <a:tab pos="624829" algn="l"/>
              </a:tabLst>
            </a:pPr>
            <a:r>
              <a:rPr sz="1985" spc="-37" dirty="0">
                <a:latin typeface="Calibri"/>
                <a:cs typeface="Calibri"/>
              </a:rPr>
              <a:t>Try</a:t>
            </a:r>
            <a:r>
              <a:rPr sz="1985" spc="-21" dirty="0">
                <a:latin typeface="Calibri"/>
                <a:cs typeface="Calibri"/>
              </a:rPr>
              <a:t> </a:t>
            </a:r>
            <a:r>
              <a:rPr sz="1985" spc="-12" dirty="0">
                <a:latin typeface="Calibri"/>
                <a:cs typeface="Calibri"/>
              </a:rPr>
              <a:t>more complex</a:t>
            </a:r>
            <a:r>
              <a:rPr sz="1985" spc="-21" dirty="0">
                <a:latin typeface="Calibri"/>
                <a:cs typeface="Calibri"/>
              </a:rPr>
              <a:t> </a:t>
            </a:r>
            <a:r>
              <a:rPr sz="1985" dirty="0">
                <a:latin typeface="Calibri"/>
                <a:cs typeface="Calibri"/>
              </a:rPr>
              <a:t>learner</a:t>
            </a:r>
            <a:endParaRPr sz="1985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079500" y="0"/>
            <a:ext cx="9744945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b="1" dirty="0"/>
              <a:t>Logistic Regression</a:t>
            </a:r>
            <a:endParaRPr sz="441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5100" y="434340"/>
                <a:ext cx="9744945" cy="4490720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spcBef>
                    <a:spcPts val="1323"/>
                  </a:spcBef>
                  <a:buNone/>
                </a:pPr>
                <a:r>
                  <a:rPr lang="en-US" b="1" dirty="0"/>
                  <a:t>Setup: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This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m-dimensional binary vector</a:t>
                </a:r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it could be the pixels in a binary image. 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The target values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i="1" dirty="0">
                    <a:solidFill>
                      <a:srgbClr val="0070C0"/>
                    </a:solidFill>
                  </a:rPr>
                  <a:t> will also be binary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but our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will actually be a real value </a:t>
                </a:r>
                <a:r>
                  <a:rPr lang="en-US" dirty="0"/>
                  <a:t>in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We can apply a threshold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sub>
                    </m:sSub>
                  </m:oMath>
                </a14:m>
                <a:r>
                  <a:rPr lang="en-US" dirty="0"/>
                  <a:t> later to get a class assignment to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The target class could be “cat”. The data are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images and labels,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cat image, while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no cat.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Think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output of our model, as being the </a:t>
                </a:r>
                <a:r>
                  <a:rPr lang="en-US" dirty="0">
                    <a:solidFill>
                      <a:srgbClr val="FF0000"/>
                    </a:solidFill>
                  </a:rPr>
                  <a:t>probability</a:t>
                </a:r>
                <a:r>
                  <a:rPr lang="en-US" dirty="0"/>
                  <a:t> that the image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cat. </a:t>
                </a:r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5100" y="434340"/>
                <a:ext cx="9744945" cy="4490720"/>
              </a:xfrm>
              <a:prstGeom prst="rect">
                <a:avLst/>
              </a:prstGeom>
              <a:blipFill>
                <a:blip r:embed="rId4"/>
                <a:stretch>
                  <a:fillRect l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45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6A878F-19F8-4BC1-8F1A-0B4608B7C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500" y="646840"/>
            <a:ext cx="1722167" cy="15026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194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811"/>
    </mc:Choice>
    <mc:Fallback xmlns="">
      <p:transition spd="slow" advTm="2118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079500" y="0"/>
            <a:ext cx="9782932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dirty="0"/>
              <a:t>Logistic Regression</a:t>
            </a:r>
            <a:endParaRPr sz="44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819079"/>
                <a:ext cx="9492921" cy="4536440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be a weight vector (the logistic model). Then</a:t>
                </a:r>
              </a:p>
              <a:p>
                <a:pPr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Is the probability that the output should be “cat”.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We can write this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 is the </a:t>
                </a:r>
                <a:r>
                  <a:rPr lang="en-US" b="1" i="1" dirty="0"/>
                  <a:t>logistic function: </a:t>
                </a:r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819079"/>
                <a:ext cx="9492921" cy="4536440"/>
              </a:xfrm>
              <a:prstGeom prst="rect">
                <a:avLst/>
              </a:prstGeom>
              <a:blipFill>
                <a:blip r:embed="rId4"/>
                <a:stretch>
                  <a:fillRect l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46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C018B-08F3-4AFF-8281-AC94C7BC5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4100" y="945257"/>
            <a:ext cx="2021040" cy="1648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499CAB-C3DB-497F-B4FE-C0374C339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1778" y="3449671"/>
            <a:ext cx="2688261" cy="1789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DA511-B9AD-4450-88CB-605F90B70478}"/>
                  </a:ext>
                </a:extLst>
              </p:cNvPr>
              <p:cNvSpPr txBox="1"/>
              <p:nvPr/>
            </p:nvSpPr>
            <p:spPr>
              <a:xfrm>
                <a:off x="6386031" y="4782101"/>
                <a:ext cx="394723" cy="397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85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985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DA511-B9AD-4450-88CB-605F90B70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031" y="4782101"/>
                <a:ext cx="394723" cy="3978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85A25C-ACA9-4A5E-BCAC-078C6FE42DC3}"/>
                  </a:ext>
                </a:extLst>
              </p:cNvPr>
              <p:cNvSpPr txBox="1"/>
              <p:nvPr/>
            </p:nvSpPr>
            <p:spPr>
              <a:xfrm>
                <a:off x="4789876" y="3163539"/>
                <a:ext cx="765914" cy="397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85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98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85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</m:oMath>
                  </m:oMathPara>
                </a14:m>
                <a:endParaRPr lang="en-US" sz="1985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85A25C-ACA9-4A5E-BCAC-078C6FE42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876" y="3163539"/>
                <a:ext cx="765914" cy="397801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92508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964"/>
    </mc:Choice>
    <mc:Fallback xmlns="">
      <p:transition spd="slow" advTm="1139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/>
      <p:bldP spid="5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079500" y="15240"/>
            <a:ext cx="9787314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dirty="0"/>
              <a:t>Logistic Regression</a:t>
            </a:r>
            <a:endParaRPr sz="44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819079"/>
                <a:ext cx="9492921" cy="4536440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be a weight vector (the logistic model). Then</a:t>
                </a:r>
              </a:p>
              <a:p>
                <a:pPr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Notice that the output is:</a:t>
                </a:r>
              </a:p>
              <a:p>
                <a:pPr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0.5      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0.5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&gt;0.5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So</a:t>
                </a:r>
                <a:r>
                  <a:rPr lang="en-US" b="1" i="1" dirty="0"/>
                  <a:t> </a:t>
                </a:r>
                <a:r>
                  <a:rPr lang="en-US" dirty="0"/>
                  <a:t>choosing a threshold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 gives the output  </a:t>
                </a:r>
                <a:br>
                  <a:rPr lang="en-US" dirty="0"/>
                </a:br>
                <a:r>
                  <a:rPr lang="en-US" dirty="0"/>
                  <a:t>of the linear classifier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spcBef>
                    <a:spcPts val="1323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819079"/>
                <a:ext cx="9492921" cy="4536440"/>
              </a:xfrm>
              <a:prstGeom prst="rect">
                <a:avLst/>
              </a:prstGeom>
              <a:blipFill>
                <a:blip r:embed="rId4"/>
                <a:stretch>
                  <a:fillRect l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47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C018B-08F3-4AFF-8281-AC94C7BC5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4088" y="980698"/>
            <a:ext cx="2478240" cy="1648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499CAB-C3DB-497F-B4FE-C0374C339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055" y="3447808"/>
            <a:ext cx="2688261" cy="17893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0502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525"/>
    </mc:Choice>
    <mc:Fallback xmlns="">
      <p:transition spd="slow" advTm="735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003300" y="31419"/>
            <a:ext cx="9778548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dirty="0"/>
              <a:t>Logistic Regression</a:t>
            </a:r>
            <a:endParaRPr sz="44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819079"/>
                <a:ext cx="9492921" cy="4536440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/>
                  <a:t> be a weight vector (the logistic model). Then</a:t>
                </a:r>
              </a:p>
              <a:p>
                <a:pPr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Notice that the output is:</a:t>
                </a:r>
              </a:p>
              <a:p>
                <a:pPr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0.8      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0.8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&gt;0.8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So</a:t>
                </a:r>
                <a:r>
                  <a:rPr lang="en-US" b="1" i="1" dirty="0"/>
                  <a:t> </a:t>
                </a:r>
                <a:r>
                  <a:rPr lang="en-US" dirty="0"/>
                  <a:t>choosing a threshold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𝑡h𝑟𝑒𝑠h𝑜𝑙𝑑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en-US" dirty="0"/>
                  <a:t> gives the output  </a:t>
                </a:r>
                <a:br>
                  <a:rPr lang="en-US" dirty="0"/>
                </a:br>
                <a:r>
                  <a:rPr lang="en-US" dirty="0"/>
                  <a:t>of the linear classifier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spcBef>
                    <a:spcPts val="1323"/>
                  </a:spcBef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819079"/>
                <a:ext cx="9492921" cy="4536440"/>
              </a:xfrm>
              <a:prstGeom prst="rect">
                <a:avLst/>
              </a:prstGeom>
              <a:blipFill>
                <a:blip r:embed="rId4"/>
                <a:stretch>
                  <a:fillRect l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48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C018B-08F3-4AFF-8281-AC94C7BC5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4088" y="980698"/>
            <a:ext cx="2478240" cy="1648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499CAB-C3DB-497F-B4FE-C0374C339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055" y="3447808"/>
            <a:ext cx="2688261" cy="178937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2F4690D-A3A0-40C3-BE06-A8FEAE405DEA}"/>
              </a:ext>
            </a:extLst>
          </p:cNvPr>
          <p:cNvSpPr/>
          <p:nvPr/>
        </p:nvSpPr>
        <p:spPr>
          <a:xfrm>
            <a:off x="6302022" y="2693635"/>
            <a:ext cx="336034" cy="85050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DBCBA3-5A98-433B-8F42-F1894087AEBD}"/>
              </a:ext>
            </a:extLst>
          </p:cNvPr>
          <p:cNvCxnSpPr>
            <a:cxnSpLocks/>
          </p:cNvCxnSpPr>
          <p:nvPr/>
        </p:nvCxnSpPr>
        <p:spPr>
          <a:xfrm>
            <a:off x="7982187" y="3843373"/>
            <a:ext cx="252023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21387B-141D-41CA-891D-385BC4C413FA}"/>
              </a:ext>
            </a:extLst>
          </p:cNvPr>
          <p:cNvCxnSpPr>
            <a:cxnSpLocks/>
          </p:cNvCxnSpPr>
          <p:nvPr/>
        </p:nvCxnSpPr>
        <p:spPr>
          <a:xfrm>
            <a:off x="8234210" y="3843373"/>
            <a:ext cx="0" cy="117611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407A48-D1F7-461D-A09C-D5639797EBA3}"/>
              </a:ext>
            </a:extLst>
          </p:cNvPr>
          <p:cNvSpPr txBox="1"/>
          <p:nvPr/>
        </p:nvSpPr>
        <p:spPr>
          <a:xfrm>
            <a:off x="7545769" y="3673716"/>
            <a:ext cx="505267" cy="3978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85" dirty="0"/>
              <a:t>0.8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5D16B8-E0C3-4131-8EBA-49A9DD1EB2DD}"/>
              </a:ext>
            </a:extLst>
          </p:cNvPr>
          <p:cNvCxnSpPr>
            <a:cxnSpLocks/>
          </p:cNvCxnSpPr>
          <p:nvPr/>
        </p:nvCxnSpPr>
        <p:spPr>
          <a:xfrm>
            <a:off x="8234210" y="3278057"/>
            <a:ext cx="0" cy="481308"/>
          </a:xfrm>
          <a:prstGeom prst="line">
            <a:avLst/>
          </a:prstGeom>
          <a:ln w="15875">
            <a:solidFill>
              <a:srgbClr val="C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2F2579-5ADC-4B1D-BE9A-25B00F1EF92E}"/>
                  </a:ext>
                </a:extLst>
              </p:cNvPr>
              <p:cNvSpPr txBox="1"/>
              <p:nvPr/>
            </p:nvSpPr>
            <p:spPr>
              <a:xfrm>
                <a:off x="8027221" y="2953947"/>
                <a:ext cx="387670" cy="397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85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985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2F2579-5ADC-4B1D-BE9A-25B00F1EF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221" y="2953947"/>
                <a:ext cx="387670" cy="3978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91E660-1C4D-4EF7-B1EE-C049BFFF94B4}"/>
              </a:ext>
            </a:extLst>
          </p:cNvPr>
          <p:cNvCxnSpPr>
            <a:cxnSpLocks/>
            <a:stCxn id="14" idx="1"/>
            <a:endCxn id="7" idx="6"/>
          </p:cNvCxnSpPr>
          <p:nvPr/>
        </p:nvCxnSpPr>
        <p:spPr>
          <a:xfrm flipH="1" flipV="1">
            <a:off x="6638056" y="3118885"/>
            <a:ext cx="1389165" cy="33963"/>
          </a:xfrm>
          <a:prstGeom prst="line">
            <a:avLst/>
          </a:prstGeom>
          <a:ln w="15875">
            <a:solidFill>
              <a:srgbClr val="C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DD13DD2-3FB6-4254-B8DE-788A6F8D57C1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470038" y="3838654"/>
            <a:ext cx="1075731" cy="33963"/>
          </a:xfrm>
          <a:prstGeom prst="line">
            <a:avLst/>
          </a:prstGeom>
          <a:ln w="15875">
            <a:solidFill>
              <a:srgbClr val="C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57887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49"/>
    </mc:Choice>
    <mc:Fallback xmlns="">
      <p:transition spd="slow" advTm="198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/>
      <p:bldP spid="7" grpId="0" animBg="1"/>
      <p:bldP spid="10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003300" y="0"/>
            <a:ext cx="9782932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dirty="0"/>
              <a:t>Loss for Logistic Regression</a:t>
            </a:r>
            <a:endParaRPr sz="44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735071"/>
                <a:ext cx="9492921" cy="4620448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We could use e.g. the squared loss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but there are more natural (and effective) choices.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Its based on our assumption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the probability that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i="1" dirty="0">
                    <a:solidFill>
                      <a:srgbClr val="0070C0"/>
                    </a:solidFill>
                  </a:rPr>
                  <a:t> is in the target class</a:t>
                </a:r>
                <a:r>
                  <a:rPr lang="en-US" dirty="0"/>
                  <a:t>.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Under this assumption, we can compute the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probability of correct classification</a:t>
                </a:r>
                <a:r>
                  <a:rPr lang="en-US" dirty="0"/>
                  <a:t>, and maximize that.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The probability of correct classification (for one input) is:</a:t>
                </a:r>
              </a:p>
              <a:p>
                <a:pPr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              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=1       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rue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positive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probability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     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        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true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negative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probability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Which we can turn into a simple expression as:</a:t>
                </a:r>
              </a:p>
              <a:p>
                <a:pPr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+ (1−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)(1−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735071"/>
                <a:ext cx="9492921" cy="4620448"/>
              </a:xfrm>
              <a:prstGeom prst="rect">
                <a:avLst/>
              </a:prstGeom>
              <a:blipFill>
                <a:blip r:embed="rId4"/>
                <a:stretch>
                  <a:fillRect l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49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100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205"/>
    </mc:Choice>
    <mc:Fallback xmlns="">
      <p:transition spd="slow" advTm="1212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894213"/>
                <a:ext cx="9156888" cy="4461307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buNone/>
                </a:pPr>
                <a:r>
                  <a:rPr lang="en-US" b="1" dirty="0"/>
                  <a:t>Generative:</a:t>
                </a:r>
              </a:p>
              <a:p>
                <a:pPr marL="315039" indent="-315039"/>
                <a:r>
                  <a:rPr lang="en-US" dirty="0"/>
                  <a:t>Compute a model of the full joint data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15039" indent="-315039"/>
                <a:r>
                  <a:rPr lang="en-US" dirty="0"/>
                  <a:t>Allow you to “generate” new synthetic data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b="1" dirty="0"/>
                  <a:t>Discriminative: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894213"/>
                <a:ext cx="9156888" cy="4461307"/>
              </a:xfrm>
              <a:prstGeom prst="rect">
                <a:avLst/>
              </a:prstGeom>
              <a:blipFill>
                <a:blip r:embed="rId3"/>
                <a:stretch>
                  <a:fillRect l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5</a:t>
            </a:fld>
            <a:endParaRPr sz="1103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762C3714-2E37-4CE9-8ED5-FDE57BE28CCF}"/>
              </a:ext>
            </a:extLst>
          </p:cNvPr>
          <p:cNvSpPr txBox="1">
            <a:spLocks/>
          </p:cNvSpPr>
          <p:nvPr/>
        </p:nvSpPr>
        <p:spPr>
          <a:xfrm>
            <a:off x="698500" y="0"/>
            <a:ext cx="9776292" cy="94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93" tIns="100793" rIns="100793" bIns="10079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n-US" sz="3969" dirty="0"/>
              <a:t>Generative vs. Discriminative Models</a:t>
            </a:r>
          </a:p>
        </p:txBody>
      </p:sp>
    </p:spTree>
    <p:extLst>
      <p:ext uri="{BB962C8B-B14F-4D97-AF65-F5344CB8AC3E}">
        <p14:creationId xmlns:p14="http://schemas.microsoft.com/office/powerpoint/2010/main" val="262945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18"/>
    </mc:Choice>
    <mc:Fallback xmlns="">
      <p:transition spd="slow" advTm="54218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003300" y="-21084"/>
            <a:ext cx="9874975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969" dirty="0"/>
              <a:t>Cross-Entropy Loss</a:t>
            </a:r>
            <a:endParaRPr sz="396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93700" y="525051"/>
                <a:ext cx="9492921" cy="4620448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spcBef>
                    <a:spcPts val="1323"/>
                  </a:spcBef>
                  <a:buNone/>
                </a:pPr>
                <a:r>
                  <a:rPr lang="en-US" sz="2000" dirty="0"/>
                  <a:t>We can 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𝑐𝑜𝑟𝑟𝑒𝑐𝑡</m:t>
                        </m:r>
                      </m:sub>
                    </m:sSub>
                  </m:oMath>
                </a14:m>
                <a:r>
                  <a:rPr lang="en-US" sz="2000" dirty="0"/>
                  <a:t> as the loss for each observation:</a:t>
                </a:r>
              </a:p>
              <a:p>
                <a:pPr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−(1− 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(1−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2000" dirty="0"/>
                  <a:t>We could sum this over all observations and minimize it to maximize the algorithm’s overall accuracy. This is sometimes done and may give good results. </a:t>
                </a:r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sz="2000" dirty="0"/>
                  <a:t>But much more commonly we use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the negative log of the probability of a correct result:</a:t>
                </a:r>
                <a:endParaRPr lang="en-US" sz="2000" dirty="0"/>
              </a:p>
              <a:p>
                <a:pPr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𝑐𝑜𝑟𝑟𝑒𝑐𝑡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⁡(1−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This is called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Cross-Entropy Loss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observations):</a:t>
                </a:r>
              </a:p>
              <a:p>
                <a:pPr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Cross entropy loss in this case is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the negative log probability that every label is correct  </a:t>
                </a:r>
                <a:r>
                  <a:rPr lang="en-US" dirty="0"/>
                  <a:t>- since label errors are independent, we should multiply them to get the overall probability that everything is correct. Taking logs turns this product into a sum. </a:t>
                </a:r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3700" y="525051"/>
                <a:ext cx="9492921" cy="4620448"/>
              </a:xfrm>
              <a:prstGeom prst="rect">
                <a:avLst/>
              </a:prstGeom>
              <a:blipFill>
                <a:blip r:embed="rId3"/>
                <a:stretch>
                  <a:fillRect l="-835" r="-835" b="-13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50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159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396"/>
    </mc:Choice>
    <mc:Fallback xmlns="">
      <p:transition spd="slow" advTm="1613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155700" y="0"/>
            <a:ext cx="9870592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969" dirty="0"/>
              <a:t>Cross-Entropy Loss</a:t>
            </a:r>
            <a:endParaRPr sz="396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53435" y="760975"/>
                <a:ext cx="9492921" cy="4384523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More generally </a:t>
                </a:r>
                <a:r>
                  <a:rPr lang="en-US" b="1" i="1" dirty="0">
                    <a:solidFill>
                      <a:srgbClr val="C00000"/>
                    </a:solidFill>
                  </a:rPr>
                  <a:t>Cross-Entropy Loss</a:t>
                </a:r>
                <a:r>
                  <a:rPr lang="en-US" dirty="0"/>
                  <a:t> compares a target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(now a vector over the possible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still the observation number) with a model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Its straightforward to show that the loss is minimized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, i.e. the predicted probability should match the observed probabilities of the labels on the data. </a:t>
                </a:r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3435" y="760975"/>
                <a:ext cx="9492921" cy="4384523"/>
              </a:xfrm>
              <a:prstGeom prst="rect">
                <a:avLst/>
              </a:prstGeom>
              <a:blipFill>
                <a:blip r:embed="rId4"/>
                <a:stretch>
                  <a:fillRect l="-835" r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51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148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902"/>
    </mc:Choice>
    <mc:Fallback xmlns="">
      <p:transition spd="slow" advTm="3559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308100" y="31419"/>
            <a:ext cx="9778548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410" dirty="0"/>
              <a:t>Logistic Regression</a:t>
            </a:r>
            <a:endParaRPr sz="44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819079"/>
                <a:ext cx="9492921" cy="4536440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Is there something special about the logistic function</a:t>
                </a:r>
              </a:p>
              <a:p>
                <a:pPr>
                  <a:spcBef>
                    <a:spcPts val="1323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r>
                  <a:rPr lang="en-US" dirty="0"/>
                  <a:t>or would any other “sigmoid” function work? </a:t>
                </a:r>
              </a:p>
              <a:p>
                <a:pPr>
                  <a:spcBef>
                    <a:spcPts val="1323"/>
                  </a:spcBef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819079"/>
                <a:ext cx="9492921" cy="4536440"/>
              </a:xfrm>
              <a:prstGeom prst="rect">
                <a:avLst/>
              </a:prstGeom>
              <a:blipFill>
                <a:blip r:embed="rId3"/>
                <a:stretch>
                  <a:fillRect l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52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99CAB-C3DB-497F-B4FE-C0374C339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071" y="945257"/>
            <a:ext cx="2688261" cy="178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6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78"/>
    </mc:Choice>
    <mc:Fallback xmlns="">
      <p:transition spd="slow" advTm="51878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1231900" y="31419"/>
            <a:ext cx="9744945" cy="945257"/>
          </a:xfrm>
          <a:prstGeom prst="rect">
            <a:avLst/>
          </a:prstGeom>
        </p:spPr>
        <p:txBody>
          <a:bodyPr spcFirstLastPara="1" wrap="square" lIns="100793" tIns="100793" rIns="100793" bIns="100793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3969" dirty="0"/>
              <a:t>Regressions !</a:t>
            </a:r>
            <a:endParaRPr sz="3969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819079"/>
                <a:ext cx="9492921" cy="4536440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 marL="315039" indent="-315039">
                  <a:spcBef>
                    <a:spcPts val="1323"/>
                  </a:spcBef>
                </a:pPr>
                <a:r>
                  <a:rPr lang="en-US" dirty="0"/>
                  <a:t>Prediction functions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323165" lvl="1" indent="-315039">
                  <a:spcBef>
                    <a:spcPts val="1323"/>
                  </a:spcBef>
                </a:pPr>
                <a:r>
                  <a:rPr lang="en-US" dirty="0"/>
                  <a:t>Linear regression: predict a real value, loss = squared loss. </a:t>
                </a:r>
              </a:p>
              <a:p>
                <a:pPr marL="1323165" lvl="1" indent="-315039">
                  <a:spcBef>
                    <a:spcPts val="1323"/>
                  </a:spcBef>
                </a:pPr>
                <a:r>
                  <a:rPr lang="en-US" dirty="0"/>
                  <a:t>Logistic regression: predict a binary target, loss = cross-entropy loss.</a:t>
                </a:r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819079"/>
                <a:ext cx="9492921" cy="4536440"/>
              </a:xfrm>
              <a:prstGeom prst="rect">
                <a:avLst/>
              </a:prstGeom>
              <a:blipFill>
                <a:blip r:embed="rId3"/>
                <a:stretch>
                  <a:fillRect l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53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5175F-2940-4CBC-846D-03FE0ED3C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0" y="2886079"/>
            <a:ext cx="3598747" cy="34916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5FAC95-CE75-4C30-8FAD-E56CFC40E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5719" y="2854964"/>
            <a:ext cx="3314077" cy="220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512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168275"/>
            <a:ext cx="7690746" cy="787576"/>
          </a:xfrm>
        </p:spPr>
        <p:txBody>
          <a:bodyPr/>
          <a:lstStyle/>
          <a:p>
            <a:pPr algn="l"/>
            <a:r>
              <a:rPr lang="en-US" sz="3969" b="1" dirty="0"/>
              <a:t>Bias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3484" y="723192"/>
                <a:ext cx="8632838" cy="5203383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dirty="0"/>
                  <a:t>A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is a </a:t>
                </a:r>
                <a:r>
                  <a:rPr lang="en-US" b="1" dirty="0">
                    <a:solidFill>
                      <a:srgbClr val="0070C0"/>
                    </a:solidFill>
                  </a:rPr>
                  <a:t>statistical estimate </a:t>
                </a:r>
                <a:r>
                  <a:rPr lang="en-US" dirty="0"/>
                  <a:t>of a true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>
                  <a:buNone/>
                </a:pPr>
                <a:r>
                  <a:rPr lang="en-US" dirty="0"/>
                  <a:t>Because of this, its subject to bias and variance:</a:t>
                </a:r>
              </a:p>
              <a:p>
                <a:pPr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Bias: </a:t>
                </a:r>
                <a:r>
                  <a:rPr lang="en-US" dirty="0"/>
                  <a:t>if we train models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on different datasets D, bias at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expected difference between their predictions and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buNone/>
                </a:pPr>
                <a:r>
                  <a:rPr lang="en-US" dirty="0"/>
                  <a:t>i.e.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𝐵𝑖𝑎𝑠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None/>
                </a:pPr>
                <a:r>
                  <a:rPr lang="en-US" dirty="0"/>
                  <a:t>The expectation is taken over the training datasets D used to train each model,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expected prediction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>
                  <a:buNone/>
                </a:pPr>
                <a:r>
                  <a:rPr lang="en-US" b="1" dirty="0">
                    <a:solidFill>
                      <a:srgbClr val="C00000"/>
                    </a:solidFill>
                  </a:rPr>
                  <a:t>Variance: </a:t>
                </a:r>
                <a:r>
                  <a:rPr lang="en-US" dirty="0"/>
                  <a:t>if we train models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over different datasets D, variance is the variance of the predictions:</a:t>
                </a:r>
              </a:p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𝑉𝑎𝑟𝑖𝑎𝑛𝑐𝑒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484" y="723192"/>
                <a:ext cx="8632838" cy="5203383"/>
              </a:xfrm>
              <a:blipFill>
                <a:blip r:embed="rId2"/>
                <a:stretch>
                  <a:fillRect l="-1059" t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75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92075"/>
            <a:ext cx="8944868" cy="787576"/>
          </a:xfrm>
        </p:spPr>
        <p:txBody>
          <a:bodyPr/>
          <a:lstStyle/>
          <a:p>
            <a:pPr algn="l"/>
            <a:r>
              <a:rPr lang="en-US" sz="3969" dirty="0"/>
              <a:t>Aside: Expected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3461" y="723192"/>
                <a:ext cx="8872861" cy="5203383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dirty="0"/>
                  <a:t>For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 expected value tells us what we expect to see if we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from a distribution. </a:t>
                </a:r>
              </a:p>
              <a:p>
                <a:pPr>
                  <a:buNone/>
                </a:pPr>
                <a:r>
                  <a:rPr lang="en-US" dirty="0"/>
                  <a:t>Finite case (m values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buNone/>
                </a:pPr>
                <a:r>
                  <a:rPr lang="en-US" dirty="0"/>
                  <a:t>Continuous case (n-dimensional)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461" y="723192"/>
                <a:ext cx="8872861" cy="5203383"/>
              </a:xfrm>
              <a:blipFill>
                <a:blip r:embed="rId2"/>
                <a:stretch>
                  <a:fillRect l="-962" t="-1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94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99" y="164101"/>
            <a:ext cx="9016875" cy="787576"/>
          </a:xfrm>
        </p:spPr>
        <p:txBody>
          <a:bodyPr/>
          <a:lstStyle/>
          <a:p>
            <a:pPr algn="l"/>
            <a:r>
              <a:rPr lang="en-US" sz="3969" dirty="0"/>
              <a:t>Bias-Variance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51" y="763785"/>
                <a:ext cx="9296901" cy="4862674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sz="2000" dirty="0"/>
                  <a:t>For squared-loss problems the total squared error decomposes into bias and variance:</a:t>
                </a:r>
                <a:br>
                  <a:rPr lang="en-US" sz="2000" dirty="0"/>
                </a:br>
                <a:br>
                  <a:rPr lang="en-US" dirty="0"/>
                </a:b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>
                  <a:buNone/>
                </a:pPr>
                <a:r>
                  <a:rPr lang="en-US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𝐵𝑖𝑎𝑠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+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𝐵𝑖𝑎𝑠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−    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𝐵𝑖𝑎𝑠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𝑉𝑎𝑟𝑖𝑎𝑛𝑐𝑒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sz="1985" dirty="0"/>
              </a:p>
              <a:p>
                <a:pPr>
                  <a:buNone/>
                </a:pPr>
                <a:endParaRPr lang="en-US" sz="1985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51" y="763785"/>
                <a:ext cx="9296901" cy="4862674"/>
              </a:xfrm>
              <a:blipFill>
                <a:blip r:embed="rId2"/>
                <a:stretch>
                  <a:fillRect l="-656" t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e 3">
            <a:extLst>
              <a:ext uri="{FF2B5EF4-FFF2-40B4-BE49-F238E27FC236}">
                <a16:creationId xmlns:a16="http://schemas.microsoft.com/office/drawing/2014/main" id="{91BC1E69-DF94-4D7C-A2DD-B96C8C838B62}"/>
              </a:ext>
            </a:extLst>
          </p:cNvPr>
          <p:cNvSpPr/>
          <p:nvPr/>
        </p:nvSpPr>
        <p:spPr>
          <a:xfrm rot="16200000">
            <a:off x="3640842" y="2076991"/>
            <a:ext cx="236621" cy="1329782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093D2165-C569-4545-82CB-5259A4782FE8}"/>
              </a:ext>
            </a:extLst>
          </p:cNvPr>
          <p:cNvSpPr/>
          <p:nvPr/>
        </p:nvSpPr>
        <p:spPr>
          <a:xfrm rot="16200000">
            <a:off x="4754559" y="2451581"/>
            <a:ext cx="232022" cy="607570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43D87-2F78-4254-AB24-71E08968B7A7}"/>
              </a:ext>
            </a:extLst>
          </p:cNvPr>
          <p:cNvSpPr txBox="1"/>
          <p:nvPr/>
        </p:nvSpPr>
        <p:spPr>
          <a:xfrm>
            <a:off x="3078802" y="2782897"/>
            <a:ext cx="1462580" cy="703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85" dirty="0"/>
              <a:t>Variance</a:t>
            </a:r>
            <a:br>
              <a:rPr lang="en-US" sz="1985" dirty="0"/>
            </a:br>
            <a:r>
              <a:rPr lang="en-US" sz="1985" dirty="0"/>
              <a:t>contribution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C1440-C99B-484F-BC14-BAC88A8D7A8A}"/>
              </a:ext>
            </a:extLst>
          </p:cNvPr>
          <p:cNvSpPr txBox="1"/>
          <p:nvPr/>
        </p:nvSpPr>
        <p:spPr>
          <a:xfrm>
            <a:off x="4605526" y="2791214"/>
            <a:ext cx="1462580" cy="703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85" dirty="0"/>
              <a:t>Bias</a:t>
            </a:r>
            <a:br>
              <a:rPr lang="en-US" sz="1985" dirty="0"/>
            </a:br>
            <a:r>
              <a:rPr lang="en-US" sz="1985" dirty="0"/>
              <a:t>contribution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153ECC4-6A28-4FAF-8B8E-8CCF1F003895}"/>
              </a:ext>
            </a:extLst>
          </p:cNvPr>
          <p:cNvSpPr/>
          <p:nvPr/>
        </p:nvSpPr>
        <p:spPr>
          <a:xfrm rot="16200000" flipH="1">
            <a:off x="3249426" y="2697084"/>
            <a:ext cx="232409" cy="1516560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A9FCC0A-581A-421E-BDE2-EFEFDEAADC58}"/>
              </a:ext>
            </a:extLst>
          </p:cNvPr>
          <p:cNvSpPr/>
          <p:nvPr/>
        </p:nvSpPr>
        <p:spPr>
          <a:xfrm rot="16200000" flipH="1">
            <a:off x="4888613" y="3176444"/>
            <a:ext cx="248004" cy="563703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F27B99E-07EF-42E0-95A1-224C7ABF6B88}"/>
              </a:ext>
            </a:extLst>
          </p:cNvPr>
          <p:cNvSpPr/>
          <p:nvPr/>
        </p:nvSpPr>
        <p:spPr>
          <a:xfrm rot="16200000">
            <a:off x="3259014" y="3446971"/>
            <a:ext cx="261336" cy="1468462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6678BFD-A345-4A29-A4CA-C84CE0575912}"/>
              </a:ext>
            </a:extLst>
          </p:cNvPr>
          <p:cNvSpPr/>
          <p:nvPr/>
        </p:nvSpPr>
        <p:spPr>
          <a:xfrm rot="16200000">
            <a:off x="4867697" y="3845217"/>
            <a:ext cx="286836" cy="563707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1DB73EB-DD9F-4F94-8211-7864E1DED1C2}"/>
              </a:ext>
            </a:extLst>
          </p:cNvPr>
          <p:cNvCxnSpPr/>
          <p:nvPr/>
        </p:nvCxnSpPr>
        <p:spPr>
          <a:xfrm flipV="1">
            <a:off x="6581786" y="3583366"/>
            <a:ext cx="1344130" cy="46716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F62C8B-A4EE-46BB-8854-A1D26F7FD8AE}"/>
              </a:ext>
            </a:extLst>
          </p:cNvPr>
          <p:cNvCxnSpPr>
            <a:cxnSpLocks/>
          </p:cNvCxnSpPr>
          <p:nvPr/>
        </p:nvCxnSpPr>
        <p:spPr>
          <a:xfrm flipH="1" flipV="1">
            <a:off x="5071502" y="2023752"/>
            <a:ext cx="1308171" cy="4545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67E5E6-289E-45C0-AA25-B3AE5BF11A2B}"/>
              </a:ext>
            </a:extLst>
          </p:cNvPr>
          <p:cNvCxnSpPr>
            <a:cxnSpLocks/>
          </p:cNvCxnSpPr>
          <p:nvPr/>
        </p:nvCxnSpPr>
        <p:spPr>
          <a:xfrm flipH="1" flipV="1">
            <a:off x="5637546" y="2011140"/>
            <a:ext cx="742125" cy="4671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29D9D7-2E80-4B76-8C97-B0716FE7BBCE}"/>
                  </a:ext>
                </a:extLst>
              </p:cNvPr>
              <p:cNvSpPr txBox="1"/>
              <p:nvPr/>
            </p:nvSpPr>
            <p:spPr>
              <a:xfrm>
                <a:off x="6379671" y="2182665"/>
                <a:ext cx="2510944" cy="7205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85" dirty="0">
                    <a:solidFill>
                      <a:srgbClr val="C00000"/>
                    </a:solidFill>
                  </a:rPr>
                  <a:t>Expected values (by </a:t>
                </a:r>
                <a:r>
                  <a:rPr lang="en-US" sz="1985" i="1" dirty="0">
                    <a:solidFill>
                      <a:srgbClr val="C00000"/>
                    </a:solidFill>
                  </a:rPr>
                  <a:t>D</a:t>
                </a:r>
                <a:r>
                  <a:rPr lang="en-US" sz="1985" dirty="0">
                    <a:solidFill>
                      <a:srgbClr val="C00000"/>
                    </a:solidFill>
                  </a:rPr>
                  <a:t>)</a:t>
                </a:r>
                <a:br>
                  <a:rPr lang="en-US" sz="1985" dirty="0">
                    <a:solidFill>
                      <a:srgbClr val="C00000"/>
                    </a:solidFill>
                  </a:rPr>
                </a:br>
                <a:r>
                  <a:rPr lang="en-US" sz="1985" dirty="0">
                    <a:solidFill>
                      <a:srgbClr val="C00000"/>
                    </a:solidFill>
                  </a:rPr>
                  <a:t>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985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985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1985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85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985" dirty="0">
                    <a:solidFill>
                      <a:srgbClr val="C00000"/>
                    </a:solidFill>
                  </a:rPr>
                  <a:t>, so constant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229D9D7-2E80-4B76-8C97-B0716FE7B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671" y="2182665"/>
                <a:ext cx="2510944" cy="720518"/>
              </a:xfrm>
              <a:prstGeom prst="rect">
                <a:avLst/>
              </a:prstGeom>
              <a:blipFill>
                <a:blip r:embed="rId3"/>
                <a:stretch>
                  <a:fillRect l="-2433" t="-3390" r="-1460" b="-1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0CB0CE60-5771-4EBA-839B-8669E16B3658}"/>
              </a:ext>
            </a:extLst>
          </p:cNvPr>
          <p:cNvSpPr/>
          <p:nvPr/>
        </p:nvSpPr>
        <p:spPr>
          <a:xfrm>
            <a:off x="3963289" y="1687306"/>
            <a:ext cx="1295683" cy="336446"/>
          </a:xfrm>
          <a:prstGeom prst="rect">
            <a:avLst/>
          </a:prstGeom>
          <a:solidFill>
            <a:srgbClr val="FFA22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90AAC0-D130-48AF-8366-7322213774B0}"/>
              </a:ext>
            </a:extLst>
          </p:cNvPr>
          <p:cNvSpPr/>
          <p:nvPr/>
        </p:nvSpPr>
        <p:spPr>
          <a:xfrm>
            <a:off x="3111311" y="2281402"/>
            <a:ext cx="1295683" cy="336446"/>
          </a:xfrm>
          <a:prstGeom prst="rect">
            <a:avLst/>
          </a:prstGeom>
          <a:solidFill>
            <a:srgbClr val="FFA22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0140E6-F35D-4311-8DF7-628E46F13B41}"/>
              </a:ext>
            </a:extLst>
          </p:cNvPr>
          <p:cNvSpPr/>
          <p:nvPr/>
        </p:nvSpPr>
        <p:spPr>
          <a:xfrm>
            <a:off x="5441937" y="1691743"/>
            <a:ext cx="1212120" cy="336446"/>
          </a:xfrm>
          <a:prstGeom prst="rect">
            <a:avLst/>
          </a:prstGeom>
          <a:solidFill>
            <a:srgbClr val="56CE7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E5E837-8185-4E23-A5D6-0D9142D86E2D}"/>
              </a:ext>
            </a:extLst>
          </p:cNvPr>
          <p:cNvSpPr/>
          <p:nvPr/>
        </p:nvSpPr>
        <p:spPr>
          <a:xfrm>
            <a:off x="4609777" y="2285443"/>
            <a:ext cx="533997" cy="336446"/>
          </a:xfrm>
          <a:prstGeom prst="rect">
            <a:avLst/>
          </a:prstGeom>
          <a:solidFill>
            <a:srgbClr val="56CE7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5"/>
          </a:p>
        </p:txBody>
      </p:sp>
    </p:spTree>
    <p:extLst>
      <p:ext uri="{BB962C8B-B14F-4D97-AF65-F5344CB8AC3E}">
        <p14:creationId xmlns:p14="http://schemas.microsoft.com/office/powerpoint/2010/main" val="70054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 animBg="1"/>
      <p:bldP spid="10" grpId="0" animBg="1"/>
      <p:bldP spid="11" grpId="0" animBg="1"/>
      <p:bldP spid="25" grpId="0"/>
      <p:bldP spid="26" grpId="0" animBg="1"/>
      <p:bldP spid="27" grpId="0" animBg="1"/>
      <p:bldP spid="28" grpId="0" animBg="1"/>
      <p:bldP spid="2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643" y="110131"/>
            <a:ext cx="8958137" cy="787576"/>
          </a:xfrm>
        </p:spPr>
        <p:txBody>
          <a:bodyPr/>
          <a:lstStyle/>
          <a:p>
            <a:pPr algn="l"/>
            <a:r>
              <a:rPr lang="en-US" sz="3969" dirty="0"/>
              <a:t>Bias-Variance Tradeoff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8578" y="874212"/>
                <a:ext cx="9040097" cy="4234446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dirty="0"/>
                  <a:t>The total expected error is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𝐵𝑖𝑎𝑠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𝑉𝑎𝑟𝑖𝑎𝑛𝑐𝑒</m:t>
                      </m:r>
                    </m:oMath>
                  </m:oMathPara>
                </a14:m>
                <a:endParaRPr lang="en-US" dirty="0"/>
              </a:p>
              <a:p>
                <a:pPr>
                  <a:buNone/>
                </a:pPr>
                <a:r>
                  <a:rPr lang="en-US" dirty="0"/>
                  <a:t>Because of the bias-variance trade-off, we want to </a:t>
                </a:r>
                <a:r>
                  <a:rPr lang="en-US" b="1" dirty="0">
                    <a:solidFill>
                      <a:srgbClr val="C00000"/>
                    </a:solidFill>
                  </a:rPr>
                  <a:t>balance</a:t>
                </a:r>
                <a:r>
                  <a:rPr lang="en-US" dirty="0"/>
                  <a:t> these two contributions. 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𝑉𝑎𝑟𝑖𝑎𝑛𝑐𝑒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𝐵𝑖𝑎𝑠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it means there is too much variation between models. This is called </a:t>
                </a:r>
                <a:r>
                  <a:rPr lang="en-US" b="1" dirty="0">
                    <a:solidFill>
                      <a:srgbClr val="C00000"/>
                    </a:solidFill>
                  </a:rPr>
                  <a:t>over-fitting</a:t>
                </a:r>
                <a:r>
                  <a:rPr lang="en-US" dirty="0"/>
                  <a:t>. 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𝐵𝑖𝑎𝑠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𝑉𝑎𝑟𝑖𝑎𝑛𝑐𝑒</m:t>
                    </m:r>
                  </m:oMath>
                </a14:m>
                <a:r>
                  <a:rPr lang="en-US" dirty="0"/>
                  <a:t>, then the models are not fitting the data well enough. This is called </a:t>
                </a:r>
                <a:r>
                  <a:rPr lang="en-US" b="1" dirty="0">
                    <a:solidFill>
                      <a:srgbClr val="C00000"/>
                    </a:solidFill>
                  </a:rPr>
                  <a:t>under-fitting</a:t>
                </a:r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78" y="874212"/>
                <a:ext cx="9040097" cy="4234446"/>
              </a:xfrm>
              <a:blipFill>
                <a:blip r:embed="rId2"/>
                <a:stretch>
                  <a:fillRect l="-1011" t="-1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02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100" y="168103"/>
            <a:ext cx="9015509" cy="787576"/>
          </a:xfrm>
        </p:spPr>
        <p:txBody>
          <a:bodyPr/>
          <a:lstStyle/>
          <a:p>
            <a:pPr algn="l"/>
            <a:r>
              <a:rPr lang="en-US" sz="3969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71" y="713046"/>
            <a:ext cx="8958137" cy="43956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A linear model can only fit a straight line, so has </a:t>
            </a:r>
            <a:r>
              <a:rPr lang="en-US" b="1" dirty="0">
                <a:solidFill>
                  <a:srgbClr val="C00000"/>
                </a:solidFill>
              </a:rPr>
              <a:t>high bias</a:t>
            </a:r>
            <a:r>
              <a:rPr lang="en-US" dirty="0"/>
              <a:t>. Linear models fit to different datasets vary only slightly, so they have </a:t>
            </a:r>
            <a:r>
              <a:rPr lang="en-US" b="1" dirty="0">
                <a:solidFill>
                  <a:srgbClr val="0070C0"/>
                </a:solidFill>
              </a:rPr>
              <a:t>low variance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A high-degree polynomial can fit a complex curve, so </a:t>
            </a:r>
            <a:r>
              <a:rPr lang="en-US" b="1" dirty="0">
                <a:solidFill>
                  <a:srgbClr val="0070C0"/>
                </a:solidFill>
              </a:rPr>
              <a:t>low bias</a:t>
            </a:r>
            <a:r>
              <a:rPr lang="en-US" dirty="0"/>
              <a:t>. But the polynomial tends to overfit the data sample, leading to </a:t>
            </a:r>
            <a:r>
              <a:rPr lang="en-US" b="1" dirty="0">
                <a:solidFill>
                  <a:srgbClr val="C00000"/>
                </a:solidFill>
              </a:rPr>
              <a:t>high variance</a:t>
            </a:r>
            <a:r>
              <a:rPr lang="en-US" dirty="0"/>
              <a:t>. </a:t>
            </a:r>
          </a:p>
          <a:p>
            <a:pPr>
              <a:buNone/>
            </a:pPr>
            <a:endParaRPr lang="en-US" sz="1985" dirty="0"/>
          </a:p>
        </p:txBody>
      </p:sp>
      <p:pic>
        <p:nvPicPr>
          <p:cNvPr id="1026" name="Picture 2" descr="Polynomial model for data, simple and complex c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828" y="2683118"/>
            <a:ext cx="5993446" cy="250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2796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300" y="86527"/>
            <a:ext cx="9015509" cy="787576"/>
          </a:xfrm>
        </p:spPr>
        <p:txBody>
          <a:bodyPr/>
          <a:lstStyle/>
          <a:p>
            <a:pPr algn="l"/>
            <a:r>
              <a:rPr lang="en-US" sz="3969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71" y="713046"/>
            <a:ext cx="8958137" cy="43956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Deep Networks have high-dimensional parametrizations so generally live on the right side graph. They tend to have high variance and low bias compared to other models.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Variance in models can be reduced by </a:t>
            </a:r>
            <a:r>
              <a:rPr lang="en-US" dirty="0">
                <a:solidFill>
                  <a:srgbClr val="0070C0"/>
                </a:solidFill>
              </a:rPr>
              <a:t>regularization</a:t>
            </a:r>
            <a:r>
              <a:rPr lang="en-US" dirty="0"/>
              <a:t>, and this is an important theme in the design of deep networks. </a:t>
            </a:r>
          </a:p>
          <a:p>
            <a:pPr>
              <a:buNone/>
            </a:pPr>
            <a:endParaRPr lang="en-US" sz="1985" dirty="0"/>
          </a:p>
        </p:txBody>
      </p:sp>
      <p:pic>
        <p:nvPicPr>
          <p:cNvPr id="1026" name="Picture 2" descr="Polynomial model for data, simple and complex ca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2910852"/>
            <a:ext cx="5993446" cy="2507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90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37444" y="894213"/>
                <a:ext cx="9156888" cy="4461307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buNone/>
                </a:pPr>
                <a:r>
                  <a:rPr lang="en-US" b="1" dirty="0"/>
                  <a:t>Generative:</a:t>
                </a:r>
              </a:p>
              <a:p>
                <a:pPr marL="315039" indent="-315039"/>
                <a:r>
                  <a:rPr lang="en-US" dirty="0"/>
                  <a:t>Compute a model of the full joint data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15039" indent="-315039"/>
                <a:r>
                  <a:rPr lang="en-US" dirty="0"/>
                  <a:t>Allow you to “generate” new synthetic data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endParaRPr lang="en-US" dirty="0"/>
              </a:p>
              <a:p>
                <a:pPr>
                  <a:buNone/>
                </a:pPr>
                <a:r>
                  <a:rPr lang="en-US" b="1" dirty="0"/>
                  <a:t>Discriminative:</a:t>
                </a:r>
              </a:p>
              <a:p>
                <a:pPr marL="315039" indent="-315039"/>
                <a:r>
                  <a:rPr lang="en-US" dirty="0"/>
                  <a:t>Compute only a model of target values conditioned on the data: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None/>
                </a:pPr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37444" y="894213"/>
                <a:ext cx="9156888" cy="4461307"/>
              </a:xfrm>
              <a:prstGeom prst="rect">
                <a:avLst/>
              </a:prstGeom>
              <a:blipFill>
                <a:blip r:embed="rId3"/>
                <a:stretch>
                  <a:fillRect l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6</a:t>
            </a:fld>
            <a:endParaRPr sz="1103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133">
            <a:extLst>
              <a:ext uri="{FF2B5EF4-FFF2-40B4-BE49-F238E27FC236}">
                <a16:creationId xmlns:a16="http://schemas.microsoft.com/office/drawing/2014/main" id="{6B7FB704-45B6-4DC7-BCCF-80585DA7D36D}"/>
              </a:ext>
            </a:extLst>
          </p:cNvPr>
          <p:cNvSpPr txBox="1">
            <a:spLocks/>
          </p:cNvSpPr>
          <p:nvPr/>
        </p:nvSpPr>
        <p:spPr>
          <a:xfrm>
            <a:off x="774700" y="38100"/>
            <a:ext cx="9782932" cy="94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93" tIns="100793" rIns="100793" bIns="10079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n-US" sz="3969" dirty="0"/>
              <a:t>Generative vs. Discriminative Models</a:t>
            </a:r>
          </a:p>
        </p:txBody>
      </p:sp>
    </p:spTree>
    <p:extLst>
      <p:ext uri="{BB962C8B-B14F-4D97-AF65-F5344CB8AC3E}">
        <p14:creationId xmlns:p14="http://schemas.microsoft.com/office/powerpoint/2010/main" val="80043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23"/>
    </mc:Choice>
    <mc:Fallback xmlns="">
      <p:transition spd="slow" advTm="57523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/>
          <p:nvPr/>
        </p:nvSpPr>
        <p:spPr>
          <a:xfrm>
            <a:off x="1917700" y="187730"/>
            <a:ext cx="4186434" cy="544067"/>
          </a:xfrm>
          <a:prstGeom prst="rect">
            <a:avLst/>
          </a:prstGeom>
          <a:noFill/>
          <a:ln>
            <a:noFill/>
          </a:ln>
        </p:spPr>
        <p:txBody>
          <a:bodyPr lIns="75595" tIns="75595" rIns="75595" bIns="75595" anchor="t" anchorCtr="0">
            <a:noAutofit/>
          </a:bodyPr>
          <a:lstStyle/>
          <a:p>
            <a:endParaRPr lang="en" sz="2646" dirty="0">
              <a:solidFill>
                <a:srgbClr val="2D2D8A"/>
              </a:solidFill>
            </a:endParaRPr>
          </a:p>
        </p:txBody>
      </p:sp>
      <p:sp>
        <p:nvSpPr>
          <p:cNvPr id="566" name="Shape 566"/>
          <p:cNvSpPr/>
          <p:nvPr/>
        </p:nvSpPr>
        <p:spPr>
          <a:xfrm>
            <a:off x="5470434" y="1403384"/>
            <a:ext cx="884317" cy="48823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75595" tIns="75595" rIns="75595" bIns="75595" anchor="ctr" anchorCtr="0">
            <a:noAutofit/>
          </a:bodyPr>
          <a:lstStyle/>
          <a:p>
            <a:endParaRPr sz="1158"/>
          </a:p>
        </p:txBody>
      </p:sp>
      <p:cxnSp>
        <p:nvCxnSpPr>
          <p:cNvPr id="567" name="Shape 567"/>
          <p:cNvCxnSpPr>
            <a:cxnSpLocks/>
          </p:cNvCxnSpPr>
          <p:nvPr/>
        </p:nvCxnSpPr>
        <p:spPr>
          <a:xfrm flipH="1">
            <a:off x="6354752" y="1143589"/>
            <a:ext cx="386934" cy="36869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8" name="Shape 568"/>
              <p:cNvSpPr txBox="1"/>
              <p:nvPr/>
            </p:nvSpPr>
            <p:spPr>
              <a:xfrm>
                <a:off x="5423311" y="507936"/>
                <a:ext cx="3393152" cy="34496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75595" tIns="75595" rIns="75595" bIns="75595" anchor="t" anchorCtr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" sz="1764" i="1" dirty="0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en" sz="1764" dirty="0"/>
                  <a:t>= regularization strength</a:t>
                </a:r>
              </a:p>
              <a:p>
                <a:r>
                  <a:rPr lang="en" sz="1764" dirty="0"/>
                  <a:t>(hyperparameter)</a:t>
                </a:r>
              </a:p>
            </p:txBody>
          </p:sp>
        </mc:Choice>
        <mc:Fallback xmlns="">
          <p:sp>
            <p:nvSpPr>
              <p:cNvPr id="568" name="Shape 5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311" y="507936"/>
                <a:ext cx="3393152" cy="344961"/>
              </a:xfrm>
              <a:prstGeom prst="rect">
                <a:avLst/>
              </a:prstGeom>
              <a:blipFill>
                <a:blip r:embed="rId3"/>
                <a:stretch>
                  <a:fillRect l="-1799" b="-1175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9" name="Shape 569"/>
              <p:cNvSpPr txBox="1"/>
              <p:nvPr/>
            </p:nvSpPr>
            <p:spPr>
              <a:xfrm>
                <a:off x="1075735" y="1135638"/>
                <a:ext cx="6804411" cy="41512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75595" tIns="75595" rIns="75595" bIns="75595" anchor="t" anchorCtr="0">
                <a:no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8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sz="198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98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98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98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98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 </m:t>
                          </m:r>
                          <m: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98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98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985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985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m:rPr>
                          <m:nor/>
                        </m:rPr>
                        <a:rPr lang="en-US" sz="1985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98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 </m:t>
                      </m:r>
                      <m:r>
                        <m:rPr>
                          <m:sty m:val="p"/>
                        </m:rPr>
                        <a:rPr lang="el-GR" sz="198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r>
                        <a:rPr lang="en-US" sz="1985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85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</m:oMath>
                  </m:oMathPara>
                </a14:m>
                <a:endParaRPr lang="en" sz="1985" dirty="0">
                  <a:solidFill>
                    <a:srgbClr val="38761D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992"/>
                  </a:spcBef>
                </a:pPr>
                <a:r>
                  <a:rPr lang="en" sz="1985" dirty="0">
                    <a:solidFill>
                      <a:srgbClr val="38761D"/>
                    </a:solidFill>
                  </a:rPr>
                  <a:t>In common use:</a:t>
                </a:r>
                <a:r>
                  <a:rPr lang="en" sz="1985" dirty="0"/>
                  <a:t> </a:t>
                </a:r>
              </a:p>
              <a:p>
                <a:pPr>
                  <a:spcBef>
                    <a:spcPts val="992"/>
                  </a:spcBef>
                </a:pPr>
                <a:r>
                  <a:rPr lang="en" sz="1985" b="1" dirty="0"/>
                  <a:t>L2 regularization                  </a:t>
                </a:r>
                <a14:m>
                  <m:oMath xmlns:m="http://schemas.openxmlformats.org/officeDocument/2006/math">
                    <m:r>
                      <a:rPr lang="en-US" sz="1985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98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85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1985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985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985" i="1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985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985" i="1"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1985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985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985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985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985" i="1"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sz="1985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r>
                  <a:rPr lang="en" sz="1985" b="1" dirty="0"/>
                  <a:t>    </a:t>
                </a:r>
              </a:p>
              <a:p>
                <a:pPr>
                  <a:spcBef>
                    <a:spcPts val="992"/>
                  </a:spcBef>
                </a:pPr>
                <a:r>
                  <a:rPr lang="en" sz="1985" dirty="0"/>
                  <a:t>L1 regularization                    </a:t>
                </a:r>
                <a14:m>
                  <m:oMath xmlns:m="http://schemas.openxmlformats.org/officeDocument/2006/math">
                    <m:r>
                      <a:rPr lang="en-US" sz="1985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98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85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1985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985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985" i="1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985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985" i="1"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985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985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985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985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1985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985" i="1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/>
                                </m:sSubSup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" sz="1985" dirty="0"/>
              </a:p>
              <a:p>
                <a:pPr>
                  <a:spcBef>
                    <a:spcPts val="992"/>
                  </a:spcBef>
                </a:pPr>
                <a:r>
                  <a:rPr lang="en" sz="1985" dirty="0"/>
                  <a:t>Elastic net (L1 + L2)               </a:t>
                </a:r>
                <a14:m>
                  <m:oMath xmlns:m="http://schemas.openxmlformats.org/officeDocument/2006/math">
                    <m:r>
                      <a:rPr lang="en-US" sz="1985" i="1">
                        <a:latin typeface="Cambria Math"/>
                      </a:rPr>
                      <m:t>𝑅</m:t>
                    </m:r>
                    <m:d>
                      <m:dPr>
                        <m:ctrlPr>
                          <a:rPr lang="en-US" sz="198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85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US" sz="1985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985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985" i="1">
                            <a:latin typeface="Cambria Math"/>
                          </a:rPr>
                          <m:t>𝑘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1985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985" i="1">
                                <a:latin typeface="Cambria Math"/>
                              </a:rPr>
                              <m:t>𝑙</m:t>
                            </m:r>
                          </m:sub>
                          <m:sup/>
                          <m:e>
                            <m:r>
                              <a:rPr lang="en-US" sz="1985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  <m:sSubSup>
                              <m:sSubSupPr>
                                <m:ctrlPr>
                                  <a:rPr lang="en-US" sz="1985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985" i="1">
                                    <a:latin typeface="Cambria Math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985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en-US" sz="1985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1985" i="1"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sz="1985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985" i="1">
                                <a:latin typeface="Cambria Math"/>
                              </a:rPr>
                              <m:t>+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985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985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985" i="1">
                                        <a:latin typeface="Cambria Math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1985" i="1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sz="1985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1985" i="1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/>
                                </m:sSubSup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" sz="1985" dirty="0"/>
              </a:p>
              <a:p>
                <a:pPr>
                  <a:spcBef>
                    <a:spcPts val="992"/>
                  </a:spcBef>
                </a:pPr>
                <a:r>
                  <a:rPr lang="en" sz="1985" dirty="0"/>
                  <a:t>Dropou</a:t>
                </a:r>
                <a:r>
                  <a:rPr lang="en-US" sz="1985" dirty="0"/>
                  <a:t>t (deep net specific)</a:t>
                </a:r>
              </a:p>
              <a:p>
                <a:pPr>
                  <a:spcBef>
                    <a:spcPts val="992"/>
                  </a:spcBef>
                </a:pPr>
                <a:r>
                  <a:rPr lang="en-US" sz="1985" dirty="0"/>
                  <a:t>Gradient noise, weight noise, MCMC simulation…</a:t>
                </a:r>
                <a:endParaRPr lang="en" sz="1985" dirty="0"/>
              </a:p>
            </p:txBody>
          </p:sp>
        </mc:Choice>
        <mc:Fallback xmlns="">
          <p:sp>
            <p:nvSpPr>
              <p:cNvPr id="569" name="Shape 5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35" y="1135638"/>
                <a:ext cx="6804411" cy="4151275"/>
              </a:xfrm>
              <a:prstGeom prst="rect">
                <a:avLst/>
              </a:prstGeom>
              <a:blipFill>
                <a:blip r:embed="rId4"/>
                <a:stretch>
                  <a:fillRect l="-10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7525032-C9E3-4B49-B290-93C417172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290079"/>
            <a:ext cx="9393699" cy="631384"/>
          </a:xfrm>
        </p:spPr>
        <p:txBody>
          <a:bodyPr/>
          <a:lstStyle/>
          <a:p>
            <a:r>
              <a:rPr lang="en" sz="3528" dirty="0">
                <a:solidFill>
                  <a:srgbClr val="2D2D8A"/>
                </a:solidFill>
              </a:rPr>
              <a:t>Weight Regularization</a:t>
            </a:r>
            <a:br>
              <a:rPr lang="en" sz="3528" dirty="0">
                <a:solidFill>
                  <a:srgbClr val="2D2D8A"/>
                </a:solidFill>
              </a:rPr>
            </a:br>
            <a:endParaRPr lang="en-US" sz="3528" dirty="0"/>
          </a:p>
        </p:txBody>
      </p:sp>
    </p:spTree>
    <p:extLst>
      <p:ext uri="{BB962C8B-B14F-4D97-AF65-F5344CB8AC3E}">
        <p14:creationId xmlns:p14="http://schemas.microsoft.com/office/powerpoint/2010/main" val="19435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37444" y="894213"/>
            <a:ext cx="4116399" cy="4461307"/>
          </a:xfrm>
          <a:prstGeom prst="rect">
            <a:avLst/>
          </a:prstGeom>
        </p:spPr>
        <p:txBody>
          <a:bodyPr spcFirstLastPara="1" wrap="square" lIns="100793" tIns="100793" rIns="100793" bIns="100793" anchor="t" anchorCtr="0">
            <a:noAutofit/>
          </a:bodyPr>
          <a:lstStyle/>
          <a:p>
            <a:pPr algn="r">
              <a:buNone/>
            </a:pPr>
            <a:r>
              <a:rPr lang="en-US" b="1" dirty="0"/>
              <a:t>Generative:</a:t>
            </a:r>
          </a:p>
          <a:p>
            <a:pPr algn="r">
              <a:buNone/>
            </a:pPr>
            <a:r>
              <a:rPr lang="en-US" dirty="0"/>
              <a:t>Linear Functions plus Gaussian Noise</a:t>
            </a:r>
          </a:p>
          <a:p>
            <a:pPr algn="r">
              <a:buNone/>
            </a:pPr>
            <a:r>
              <a:rPr lang="en-US" dirty="0"/>
              <a:t>Naïve Bayes</a:t>
            </a:r>
          </a:p>
          <a:p>
            <a:pPr algn="r">
              <a:buNone/>
            </a:pPr>
            <a:r>
              <a:rPr lang="en-US" dirty="0"/>
              <a:t>Hidden Markov Models</a:t>
            </a:r>
          </a:p>
          <a:p>
            <a:pPr algn="r">
              <a:buNone/>
            </a:pPr>
            <a:r>
              <a:rPr lang="en-US" dirty="0"/>
              <a:t>Gaussian mixture models</a:t>
            </a:r>
          </a:p>
          <a:p>
            <a:pPr algn="r">
              <a:buNone/>
            </a:pPr>
            <a:r>
              <a:rPr lang="en-US" dirty="0"/>
              <a:t>Latent </a:t>
            </a:r>
            <a:r>
              <a:rPr lang="en-US" dirty="0" err="1"/>
              <a:t>Dirichlet</a:t>
            </a:r>
            <a:r>
              <a:rPr lang="en-US" dirty="0"/>
              <a:t> Allocation</a:t>
            </a:r>
          </a:p>
          <a:p>
            <a:pPr algn="r">
              <a:buNone/>
            </a:pPr>
            <a:endParaRPr lang="en-US" dirty="0"/>
          </a:p>
          <a:p>
            <a:pPr algn="r">
              <a:spcBef>
                <a:spcPts val="1323"/>
              </a:spcBef>
              <a:buNone/>
            </a:pPr>
            <a:endParaRPr dirty="0"/>
          </a:p>
        </p:txBody>
      </p:sp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30161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7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34">
            <a:extLst>
              <a:ext uri="{FF2B5EF4-FFF2-40B4-BE49-F238E27FC236}">
                <a16:creationId xmlns:a16="http://schemas.microsoft.com/office/drawing/2014/main" id="{7A15CA63-9447-46EE-8B2F-AA1175B8CE76}"/>
              </a:ext>
            </a:extLst>
          </p:cNvPr>
          <p:cNvSpPr txBox="1">
            <a:spLocks/>
          </p:cNvSpPr>
          <p:nvPr/>
        </p:nvSpPr>
        <p:spPr>
          <a:xfrm>
            <a:off x="4705868" y="894213"/>
            <a:ext cx="4116399" cy="4461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93" tIns="100793" rIns="100793" bIns="100793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>
              <a:buFont typeface="Helvetica Neue"/>
              <a:buNone/>
            </a:pPr>
            <a:r>
              <a:rPr lang="en-US" sz="1764" b="1" dirty="0"/>
              <a:t>Discriminative:</a:t>
            </a:r>
          </a:p>
          <a:p>
            <a:pPr>
              <a:buNone/>
            </a:pPr>
            <a:r>
              <a:rPr lang="en-US" sz="1764" dirty="0"/>
              <a:t>Linear Least Squares Regression</a:t>
            </a:r>
          </a:p>
          <a:p>
            <a:pPr>
              <a:buNone/>
            </a:pPr>
            <a:r>
              <a:rPr lang="en-US" sz="1764" dirty="0"/>
              <a:t>Logistic Regression</a:t>
            </a:r>
          </a:p>
          <a:p>
            <a:pPr>
              <a:buNone/>
            </a:pPr>
            <a:r>
              <a:rPr lang="en-US" sz="1764" dirty="0"/>
              <a:t>Conditional Random Fields</a:t>
            </a:r>
          </a:p>
          <a:p>
            <a:pPr>
              <a:buFont typeface="Helvetica Neue"/>
              <a:buNone/>
            </a:pPr>
            <a:endParaRPr lang="en-US" sz="1764" dirty="0"/>
          </a:p>
          <a:p>
            <a:pPr>
              <a:buFont typeface="Helvetica Neue"/>
              <a:buNone/>
            </a:pPr>
            <a:endParaRPr lang="en-US" sz="1764" dirty="0"/>
          </a:p>
          <a:p>
            <a:pPr>
              <a:buFont typeface="Helvetica Neue"/>
              <a:buNone/>
            </a:pPr>
            <a:r>
              <a:rPr lang="en-US" sz="1764" dirty="0"/>
              <a:t>Support Vector Machines (SVM)</a:t>
            </a:r>
          </a:p>
          <a:p>
            <a:pPr>
              <a:buFont typeface="Helvetica Neue"/>
              <a:buNone/>
            </a:pPr>
            <a:r>
              <a:rPr lang="en-US" sz="1764" dirty="0"/>
              <a:t>Decision trees + Random Forests</a:t>
            </a:r>
          </a:p>
          <a:p>
            <a:pPr>
              <a:buFont typeface="Helvetica Neue"/>
              <a:buNone/>
            </a:pPr>
            <a:r>
              <a:rPr lang="en-US" sz="1764" dirty="0"/>
              <a:t>Neural Networks</a:t>
            </a:r>
          </a:p>
          <a:p>
            <a:pPr>
              <a:spcBef>
                <a:spcPts val="1323"/>
              </a:spcBef>
              <a:buNone/>
            </a:pPr>
            <a:endParaRPr lang="en-US" sz="1985" dirty="0"/>
          </a:p>
        </p:txBody>
      </p:sp>
      <p:sp>
        <p:nvSpPr>
          <p:cNvPr id="8" name="Shape 133">
            <a:extLst>
              <a:ext uri="{FF2B5EF4-FFF2-40B4-BE49-F238E27FC236}">
                <a16:creationId xmlns:a16="http://schemas.microsoft.com/office/drawing/2014/main" id="{67C11A06-FDC1-4332-B8A1-EF0AEDCD46F2}"/>
              </a:ext>
            </a:extLst>
          </p:cNvPr>
          <p:cNvSpPr txBox="1">
            <a:spLocks/>
          </p:cNvSpPr>
          <p:nvPr/>
        </p:nvSpPr>
        <p:spPr>
          <a:xfrm>
            <a:off x="1411" y="0"/>
            <a:ext cx="10080978" cy="94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93" tIns="100793" rIns="100793" bIns="10079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 sz="3969" dirty="0"/>
              <a:t>Generative vs. Discriminative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817034-5B13-4312-A4E1-4FBB935BF921}"/>
              </a:ext>
            </a:extLst>
          </p:cNvPr>
          <p:cNvSpPr txBox="1"/>
          <p:nvPr/>
        </p:nvSpPr>
        <p:spPr>
          <a:xfrm>
            <a:off x="241300" y="4378536"/>
            <a:ext cx="8661795" cy="7032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85" dirty="0"/>
              <a:t>Note: the correspondence is not 1-1, generative models usually include additional </a:t>
            </a:r>
          </a:p>
          <a:p>
            <a:r>
              <a:rPr lang="en-US" sz="1985" dirty="0"/>
              <a:t>assumptions about the data</a:t>
            </a:r>
          </a:p>
        </p:txBody>
      </p:sp>
    </p:spTree>
    <p:extLst>
      <p:ext uri="{BB962C8B-B14F-4D97-AF65-F5344CB8AC3E}">
        <p14:creationId xmlns:p14="http://schemas.microsoft.com/office/powerpoint/2010/main" val="315711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50"/>
    </mc:Choice>
    <mc:Fallback xmlns="">
      <p:transition spd="slow" advTm="6705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5440" y="785936"/>
                <a:ext cx="10461460" cy="4461307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>
                  <a:buNone/>
                </a:pPr>
                <a:r>
                  <a:rPr lang="en-US" sz="1764" b="1" dirty="0"/>
                  <a:t>Example:</a:t>
                </a:r>
              </a:p>
              <a:p>
                <a:pPr marL="315039" indent="-315039"/>
                <a:r>
                  <a:rPr lang="en-US" sz="1764" dirty="0"/>
                  <a:t>A Naïve Bayes model for images. </a:t>
                </a:r>
              </a:p>
              <a:p>
                <a:pPr marL="315039" indent="-315039"/>
                <a:r>
                  <a:rPr lang="en-US" sz="1764" dirty="0"/>
                  <a:t>Assume the image is binary (black or white pixels), the naïve Bayes model is specified by</a:t>
                </a:r>
              </a:p>
              <a:p>
                <a:pPr>
                  <a:buNone/>
                </a:pPr>
                <a:r>
                  <a:rPr lang="en-US" sz="1764" dirty="0"/>
                  <a:t>                                               the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764">
                            <a:latin typeface="Cambria Math" panose="02040503050406030204" pitchFamily="18" charset="0"/>
                          </a:rPr>
                          <m:t>white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 </m:t>
                        </m:r>
                      </m:e>
                    </m:d>
                    <m:r>
                      <a:rPr lang="en-US" sz="1764" i="1">
                        <a:latin typeface="Cambria Math" panose="02040503050406030204" pitchFamily="18" charset="0"/>
                      </a:rPr>
                      <m:t> 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="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𝑤𝑜𝑚𝑎𝑛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") </m:t>
                    </m:r>
                  </m:oMath>
                </a14:m>
                <a:r>
                  <a:rPr lang="en-US" sz="1764" dirty="0"/>
                  <a:t>for each pixel q,</a:t>
                </a:r>
              </a:p>
              <a:p>
                <a:pPr>
                  <a:buNone/>
                </a:pPr>
                <a:r>
                  <a:rPr lang="en-US" dirty="0"/>
                  <a:t>                                               </a:t>
                </a:r>
                <a:r>
                  <a:rPr lang="en-US" sz="1764" dirty="0"/>
                  <a:t>the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764">
                            <a:latin typeface="Cambria Math" panose="02040503050406030204" pitchFamily="18" charset="0"/>
                          </a:rPr>
                          <m:t>white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 </m:t>
                        </m:r>
                      </m:e>
                    </m:d>
                    <m:r>
                      <a:rPr lang="en-US" sz="1764" i="1">
                        <a:latin typeface="Cambria Math" panose="02040503050406030204" pitchFamily="18" charset="0"/>
                      </a:rPr>
                      <m:t> 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="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𝑚𝑎𝑛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") </m:t>
                    </m:r>
                  </m:oMath>
                </a14:m>
                <a:r>
                  <a:rPr lang="en-US" sz="1764" dirty="0"/>
                  <a:t>for each pixel q,</a:t>
                </a:r>
              </a:p>
              <a:p>
                <a:pPr>
                  <a:buNone/>
                </a:pPr>
                <a:r>
                  <a:rPr lang="en-US" sz="1764" dirty="0"/>
                  <a:t>                                               the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764">
                            <a:latin typeface="Cambria Math" panose="02040503050406030204" pitchFamily="18" charset="0"/>
                          </a:rPr>
                          <m:t>white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 </m:t>
                        </m:r>
                      </m:e>
                    </m:d>
                    <m:r>
                      <a:rPr lang="en-US" sz="1764" i="1">
                        <a:latin typeface="Cambria Math" panose="02040503050406030204" pitchFamily="18" charset="0"/>
                      </a:rPr>
                      <m:t> 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="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𝑐𝑎𝑡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") </m:t>
                    </m:r>
                  </m:oMath>
                </a14:m>
                <a:r>
                  <a:rPr lang="en-US" sz="1764" dirty="0"/>
                  <a:t>for each pixel q,…</a:t>
                </a:r>
              </a:p>
              <a:p>
                <a:pPr>
                  <a:buNone/>
                </a:pPr>
                <a:r>
                  <a:rPr lang="en-US" sz="1764" dirty="0"/>
                  <a:t>                                               and the class probabilities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="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="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764" dirty="0"/>
              </a:p>
              <a:p>
                <a:pPr>
                  <a:buNone/>
                </a:pPr>
                <a:endParaRPr lang="en-US" sz="1764" dirty="0"/>
              </a:p>
              <a:p>
                <a:pPr>
                  <a:buNone/>
                </a:pPr>
                <a:r>
                  <a:rPr lang="en-US" sz="1764" dirty="0"/>
                  <a:t>                                               Generate an image for the class “woman”: sample each pixel </a:t>
                </a:r>
                <a:br>
                  <a:rPr lang="en-US" sz="1764" dirty="0"/>
                </a:br>
                <a:r>
                  <a:rPr lang="en-US" sz="1764" dirty="0"/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sz="1764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764" dirty="0"/>
                  <a:t> </a:t>
                </a:r>
                <a:r>
                  <a:rPr lang="en-US" sz="1764" b="1" i="1" dirty="0"/>
                  <a:t>independently</a:t>
                </a:r>
                <a:r>
                  <a:rPr lang="en-US" sz="1764" dirty="0"/>
                  <a:t> according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764">
                            <a:latin typeface="Cambria Math" panose="02040503050406030204" pitchFamily="18" charset="0"/>
                          </a:rPr>
                          <m:t>white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 </m:t>
                        </m:r>
                      </m:e>
                    </m:d>
                    <m:r>
                      <a:rPr lang="en-US" sz="1764" i="1">
                        <a:latin typeface="Cambria Math" panose="02040503050406030204" pitchFamily="18" charset="0"/>
                      </a:rPr>
                      <m:t> 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="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𝑤𝑜𝑚𝑎𝑛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")</m:t>
                    </m:r>
                  </m:oMath>
                </a14:m>
                <a:endParaRPr lang="en-US" sz="1764" dirty="0"/>
              </a:p>
              <a:p>
                <a:pPr>
                  <a:buNone/>
                </a:pPr>
                <a:endParaRPr lang="en-US" sz="1764" dirty="0"/>
              </a:p>
              <a:p>
                <a:pPr>
                  <a:buNone/>
                </a:pPr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5440" y="785936"/>
                <a:ext cx="10461460" cy="4461307"/>
              </a:xfrm>
              <a:prstGeom prst="rect">
                <a:avLst/>
              </a:prstGeom>
              <a:blipFill>
                <a:blip r:embed="rId4"/>
                <a:stretch>
                  <a:fillRect l="-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47693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8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1C4816-9444-40AA-B355-0B471991D6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050" y="2211748"/>
            <a:ext cx="2356850" cy="2782770"/>
          </a:xfrm>
          <a:prstGeom prst="rect">
            <a:avLst/>
          </a:prstGeom>
        </p:spPr>
      </p:pic>
      <p:sp>
        <p:nvSpPr>
          <p:cNvPr id="8" name="Shape 133">
            <a:extLst>
              <a:ext uri="{FF2B5EF4-FFF2-40B4-BE49-F238E27FC236}">
                <a16:creationId xmlns:a16="http://schemas.microsoft.com/office/drawing/2014/main" id="{C4CC136C-1959-4BFF-9EE4-9E8B39B0F9B0}"/>
              </a:ext>
            </a:extLst>
          </p:cNvPr>
          <p:cNvSpPr txBox="1">
            <a:spLocks/>
          </p:cNvSpPr>
          <p:nvPr/>
        </p:nvSpPr>
        <p:spPr>
          <a:xfrm>
            <a:off x="850900" y="31115"/>
            <a:ext cx="9744945" cy="94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93" tIns="100793" rIns="100793" bIns="10079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n-US" sz="3528" dirty="0"/>
              <a:t>A Generative Model (Naïve Bayes)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33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6"/>
    </mc:Choice>
    <mc:Fallback xmlns="">
      <p:transition spd="slow" advTm="30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Shape 13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295439" y="785936"/>
                <a:ext cx="9637601" cy="4461307"/>
              </a:xfrm>
              <a:prstGeom prst="rect">
                <a:avLst/>
              </a:prstGeom>
            </p:spPr>
            <p:txBody>
              <a:bodyPr spcFirstLastPara="1" wrap="square" lIns="100793" tIns="100793" rIns="100793" bIns="100793" anchor="t" anchorCtr="0">
                <a:noAutofit/>
              </a:bodyPr>
              <a:lstStyle/>
              <a:p>
                <a:pPr marL="315039" indent="-315039"/>
                <a:r>
                  <a:rPr lang="en-US" sz="1764" dirty="0"/>
                  <a:t>Assume the image is binary (black or white pixels), </a:t>
                </a:r>
                <a:r>
                  <a:rPr lang="en-US" dirty="0"/>
                  <a:t>and given</a:t>
                </a:r>
                <a:endParaRPr lang="en-US" sz="1764" dirty="0"/>
              </a:p>
              <a:p>
                <a:pPr>
                  <a:buNone/>
                </a:pPr>
                <a:r>
                  <a:rPr lang="en-US" sz="1764" dirty="0"/>
                  <a:t>                                               the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764">
                            <a:latin typeface="Cambria Math" panose="02040503050406030204" pitchFamily="18" charset="0"/>
                          </a:rPr>
                          <m:t>white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 </m:t>
                        </m:r>
                      </m:e>
                    </m:d>
                    <m:r>
                      <a:rPr lang="en-US" sz="1764" i="1">
                        <a:latin typeface="Cambria Math" panose="02040503050406030204" pitchFamily="18" charset="0"/>
                      </a:rPr>
                      <m:t> 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="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𝑤𝑜𝑚𝑎𝑛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") </m:t>
                    </m:r>
                  </m:oMath>
                </a14:m>
                <a:r>
                  <a:rPr lang="en-US" sz="1764" dirty="0"/>
                  <a:t>for each pixel q,</a:t>
                </a:r>
              </a:p>
              <a:p>
                <a:pPr>
                  <a:buNone/>
                </a:pPr>
                <a:r>
                  <a:rPr lang="en-US" dirty="0"/>
                  <a:t>                                               </a:t>
                </a:r>
                <a:r>
                  <a:rPr lang="en-US" sz="1764" dirty="0"/>
                  <a:t>the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764">
                            <a:latin typeface="Cambria Math" panose="02040503050406030204" pitchFamily="18" charset="0"/>
                          </a:rPr>
                          <m:t>white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 </m:t>
                        </m:r>
                      </m:e>
                    </m:d>
                    <m:r>
                      <a:rPr lang="en-US" sz="1764" i="1">
                        <a:latin typeface="Cambria Math" panose="02040503050406030204" pitchFamily="18" charset="0"/>
                      </a:rPr>
                      <m:t> 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="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𝑚𝑎𝑛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") </m:t>
                    </m:r>
                  </m:oMath>
                </a14:m>
                <a:r>
                  <a:rPr lang="en-US" sz="1764" dirty="0"/>
                  <a:t>for each pixel q,</a:t>
                </a:r>
              </a:p>
              <a:p>
                <a:pPr>
                  <a:buNone/>
                </a:pPr>
                <a:r>
                  <a:rPr lang="en-US" sz="1764" dirty="0"/>
                  <a:t>                                               the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1764">
                            <a:latin typeface="Cambria Math" panose="02040503050406030204" pitchFamily="18" charset="0"/>
                          </a:rPr>
                          <m:t>white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 </m:t>
                        </m:r>
                      </m:e>
                    </m:d>
                    <m:r>
                      <a:rPr lang="en-US" sz="1764" i="1">
                        <a:latin typeface="Cambria Math" panose="02040503050406030204" pitchFamily="18" charset="0"/>
                      </a:rPr>
                      <m:t> 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="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𝑐𝑎𝑡</m:t>
                    </m:r>
                    <m:r>
                      <a:rPr lang="en-US" sz="1764" i="1">
                        <a:latin typeface="Cambria Math" panose="02040503050406030204" pitchFamily="18" charset="0"/>
                      </a:rPr>
                      <m:t>") </m:t>
                    </m:r>
                  </m:oMath>
                </a14:m>
                <a:r>
                  <a:rPr lang="en-US" sz="1764" dirty="0"/>
                  <a:t>for each pixel q,…</a:t>
                </a:r>
              </a:p>
              <a:p>
                <a:pPr>
                  <a:buNone/>
                </a:pPr>
                <a:endParaRPr lang="en-US" sz="1764" dirty="0"/>
              </a:p>
              <a:p>
                <a:pPr>
                  <a:buNone/>
                </a:pPr>
                <a:r>
                  <a:rPr lang="en-US" sz="1764" dirty="0"/>
                  <a:t>                                              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sz="1764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764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1764" dirty="0"/>
                  <a:t> is called a </a:t>
                </a:r>
                <a:r>
                  <a:rPr lang="en-US" sz="1764" b="1" dirty="0">
                    <a:solidFill>
                      <a:srgbClr val="C00000"/>
                    </a:solidFill>
                  </a:rPr>
                  <a:t>class-conditional density</a:t>
                </a:r>
                <a:r>
                  <a:rPr lang="en-US" sz="1764" dirty="0"/>
                  <a:t>.</a:t>
                </a:r>
              </a:p>
              <a:p>
                <a:pPr>
                  <a:buNone/>
                </a:pPr>
                <a:endParaRPr lang="en-US" sz="1764" dirty="0"/>
              </a:p>
              <a:p>
                <a:pPr>
                  <a:buNone/>
                </a:pPr>
                <a:endParaRPr lang="en-US" dirty="0"/>
              </a:p>
              <a:p>
                <a:pPr>
                  <a:spcBef>
                    <a:spcPts val="1323"/>
                  </a:spcBef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134" name="Shape 13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5439" y="785936"/>
                <a:ext cx="9637601" cy="4461307"/>
              </a:xfrm>
              <a:prstGeom prst="rect">
                <a:avLst/>
              </a:prstGeom>
              <a:blipFill>
                <a:blip r:embed="rId3"/>
                <a:stretch>
                  <a:fillRect l="-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Shape 135"/>
          <p:cNvSpPr txBox="1">
            <a:spLocks noGrp="1"/>
          </p:cNvSpPr>
          <p:nvPr>
            <p:ph type="sldNum" idx="12"/>
          </p:nvPr>
        </p:nvSpPr>
        <p:spPr>
          <a:xfrm>
            <a:off x="7747693" y="5292513"/>
            <a:ext cx="2352228" cy="378037"/>
          </a:xfrm>
          <a:prstGeom prst="rect">
            <a:avLst/>
          </a:prstGeom>
        </p:spPr>
        <p:txBody>
          <a:bodyPr spcFirstLastPara="1" vert="horz" wrap="square" lIns="100793" tIns="50383" rIns="100793" bIns="50383" rtlCol="0" anchor="t" anchorCtr="0">
            <a:noAutofit/>
          </a:bodyPr>
          <a:lstStyle/>
          <a:p>
            <a:pPr>
              <a:buClr>
                <a:schemeClr val="dk1"/>
              </a:buClr>
            </a:pPr>
            <a:fld id="{00000000-1234-1234-1234-123412341234}" type="slidenum">
              <a:rPr lang="en"/>
              <a:pPr>
                <a:buClr>
                  <a:schemeClr val="dk1"/>
                </a:buClr>
              </a:pPr>
              <a:t>9</a:t>
            </a:fld>
            <a:endParaRPr sz="1103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1C4816-9444-40AA-B355-0B471991D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83" y="1443890"/>
            <a:ext cx="2276917" cy="2782770"/>
          </a:xfrm>
          <a:prstGeom prst="rect">
            <a:avLst/>
          </a:prstGeom>
        </p:spPr>
      </p:pic>
      <p:sp>
        <p:nvSpPr>
          <p:cNvPr id="8" name="Shape 133">
            <a:extLst>
              <a:ext uri="{FF2B5EF4-FFF2-40B4-BE49-F238E27FC236}">
                <a16:creationId xmlns:a16="http://schemas.microsoft.com/office/drawing/2014/main" id="{C4CC136C-1959-4BFF-9EE4-9E8B39B0F9B0}"/>
              </a:ext>
            </a:extLst>
          </p:cNvPr>
          <p:cNvSpPr txBox="1">
            <a:spLocks/>
          </p:cNvSpPr>
          <p:nvPr/>
        </p:nvSpPr>
        <p:spPr>
          <a:xfrm>
            <a:off x="850900" y="3370"/>
            <a:ext cx="9744945" cy="94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93" tIns="100793" rIns="100793" bIns="100793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2D2D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4400" b="0" i="0" u="none" strike="noStrike" cap="none">
                <a:solidFill>
                  <a:srgbClr val="FFCC3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/>
            <a:r>
              <a:rPr lang="en-US" sz="3528" dirty="0"/>
              <a:t>A Generative Model (Naïve Bayes)</a:t>
            </a:r>
          </a:p>
        </p:txBody>
      </p:sp>
    </p:spTree>
    <p:extLst>
      <p:ext uri="{BB962C8B-B14F-4D97-AF65-F5344CB8AC3E}">
        <p14:creationId xmlns:p14="http://schemas.microsoft.com/office/powerpoint/2010/main" val="247366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605"/>
    </mc:Choice>
    <mc:Fallback xmlns="">
      <p:transition spd="slow" advTm="1216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10.5|5.6|7.3|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31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7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6|16|8.2|43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8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|2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5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3|1.1|1.9|4.5|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0.9|1.6|19.9|29.7|23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33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6|39.9|11.1|1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9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7658</TotalTime>
  <Words>4562</Words>
  <Application>Microsoft Office PowerPoint</Application>
  <PresentationFormat>Custom</PresentationFormat>
  <Paragraphs>676</Paragraphs>
  <Slides>60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新細明體</vt:lpstr>
      <vt:lpstr>Arial</vt:lpstr>
      <vt:lpstr>Calibri</vt:lpstr>
      <vt:lpstr>Cambria Math</vt:lpstr>
      <vt:lpstr>Helvetica Neue</vt:lpstr>
      <vt:lpstr>Times New Roman</vt:lpstr>
      <vt:lpstr>Wingdings</vt:lpstr>
      <vt:lpstr>1_Office Theme</vt:lpstr>
      <vt:lpstr>方程式</vt:lpstr>
      <vt:lpstr>DSI Review </vt:lpstr>
      <vt:lpstr>Machine Learning Background</vt:lpstr>
      <vt:lpstr>Prediction Problems</vt:lpstr>
      <vt:lpstr>Generative vs. Discriminative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 Functions</vt:lpstr>
      <vt:lpstr>Loss Functions</vt:lpstr>
      <vt:lpstr>Linear Regression</vt:lpstr>
      <vt:lpstr>Linear Regression</vt:lpstr>
      <vt:lpstr>Linear Regression</vt:lpstr>
      <vt:lpstr>Risk Minimization</vt:lpstr>
      <vt:lpstr>Risk Minimization</vt:lpstr>
      <vt:lpstr>Regression: Output a scalar</vt:lpstr>
      <vt:lpstr>Example Application</vt:lpstr>
      <vt:lpstr>Step 1: Model</vt:lpstr>
      <vt:lpstr>Step 2: Goodness of Function</vt:lpstr>
      <vt:lpstr>Step 2: Goodness of Function</vt:lpstr>
      <vt:lpstr>Step 2: Goodness of Function</vt:lpstr>
      <vt:lpstr>Step 2: Goodness of Function</vt:lpstr>
      <vt:lpstr>Step 3: Best Function</vt:lpstr>
      <vt:lpstr>Step 3: Gradient Descent</vt:lpstr>
      <vt:lpstr>Step 3: Gradient Descent</vt:lpstr>
      <vt:lpstr>Step 3: Gradient Descent</vt:lpstr>
      <vt:lpstr>Step 3: Gradient Descent</vt:lpstr>
      <vt:lpstr>Step 3: Gradient Descent</vt:lpstr>
      <vt:lpstr>Back to step 2: Regularization</vt:lpstr>
      <vt:lpstr>Regularization</vt:lpstr>
      <vt:lpstr>Models with many params? Regularization!</vt:lpstr>
      <vt:lpstr>We need to make assumptions that  are able to generalize</vt:lpstr>
      <vt:lpstr>PowerPoint Presentation</vt:lpstr>
      <vt:lpstr>need to make assumptions that  are able to generalize</vt:lpstr>
      <vt:lpstr>Randomness of Train Set   =&gt; Variance of Models, e.g.,</vt:lpstr>
      <vt:lpstr>(1) Overfitting / High variance / Model too Complex</vt:lpstr>
      <vt:lpstr>How to reduce Model High Variance?</vt:lpstr>
      <vt:lpstr>(2) Underfitting / High bias / Model too Simple</vt:lpstr>
      <vt:lpstr>How to reduce Model High Bias ?</vt:lpstr>
      <vt:lpstr>Logistic Regression</vt:lpstr>
      <vt:lpstr>Logistic Regression</vt:lpstr>
      <vt:lpstr>Logistic Regression</vt:lpstr>
      <vt:lpstr>Logistic Regression</vt:lpstr>
      <vt:lpstr>Loss for Logistic Regression</vt:lpstr>
      <vt:lpstr>Cross-Entropy Loss</vt:lpstr>
      <vt:lpstr>Cross-Entropy Loss</vt:lpstr>
      <vt:lpstr>Logistic Regression</vt:lpstr>
      <vt:lpstr>Regressions !</vt:lpstr>
      <vt:lpstr>Bias and Variance</vt:lpstr>
      <vt:lpstr>Aside: Expected Values</vt:lpstr>
      <vt:lpstr>Bias-Variance Decomposition</vt:lpstr>
      <vt:lpstr>Bias-Variance Tradeoff</vt:lpstr>
      <vt:lpstr>Bias-Variance Tradeoff</vt:lpstr>
      <vt:lpstr>Bias-Variance Tradeoff</vt:lpstr>
      <vt:lpstr>Weight Regularization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Israel Trejo</dc:creator>
  <cp:lastModifiedBy>Israel Trejo</cp:lastModifiedBy>
  <cp:revision>24</cp:revision>
  <dcterms:created xsi:type="dcterms:W3CDTF">2021-05-31T22:46:47Z</dcterms:created>
  <dcterms:modified xsi:type="dcterms:W3CDTF">2025-09-07T18:40:25Z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Creator">
    <vt:lpwstr>Impress</vt:lpwstr>
  </property>
  <property fmtid="{D5CDD505-2E9C-101B-9397-08002B2CF9AE}" pid="4" name="LastSaved">
    <vt:filetime>2020-01-27T00:00:00Z</vt:filetime>
  </property>
</Properties>
</file>