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11"/>
    <p:restoredTop sz="94688"/>
  </p:normalViewPr>
  <p:slideViewPr>
    <p:cSldViewPr snapToGrid="0">
      <p:cViewPr>
        <p:scale>
          <a:sx n="98" d="100"/>
          <a:sy n="98" d="100"/>
        </p:scale>
        <p:origin x="26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7/21/25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5685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7/21/25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3906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7/21/25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9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7/21/25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487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7/21/25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74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7/21/25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3738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7/21/25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889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7/21/25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4657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7/21/25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9875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7/21/25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8258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7/21/25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4101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7/21/25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26679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44" r:id="rId6"/>
    <p:sldLayoutId id="2147483739" r:id="rId7"/>
    <p:sldLayoutId id="2147483740" r:id="rId8"/>
    <p:sldLayoutId id="2147483741" r:id="rId9"/>
    <p:sldLayoutId id="2147483743" r:id="rId10"/>
    <p:sldLayoutId id="2147483742"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descr="A plane flying in the sky&#10;&#10;Description automatically generated">
            <a:extLst>
              <a:ext uri="{FF2B5EF4-FFF2-40B4-BE49-F238E27FC236}">
                <a16:creationId xmlns:a16="http://schemas.microsoft.com/office/drawing/2014/main" id="{32A77237-F61F-AEA7-289A-910AF4C797CD}"/>
              </a:ext>
            </a:extLst>
          </p:cNvPr>
          <p:cNvPicPr>
            <a:picLocks noChangeAspect="1"/>
          </p:cNvPicPr>
          <p:nvPr/>
        </p:nvPicPr>
        <p:blipFill>
          <a:blip r:embed="rId2">
            <a:alphaModFix amt="40000"/>
          </a:blip>
          <a:srcRect t="9091" r="14746" b="1"/>
          <a:stretch>
            <a:fillRect/>
          </a:stretch>
        </p:blipFill>
        <p:spPr>
          <a:xfrm>
            <a:off x="0" y="26307"/>
            <a:ext cx="12191999" cy="6857848"/>
          </a:xfrm>
          <a:prstGeom prst="rect">
            <a:avLst/>
          </a:prstGeom>
        </p:spPr>
      </p:pic>
      <p:sp>
        <p:nvSpPr>
          <p:cNvPr id="2" name="Title 1">
            <a:extLst>
              <a:ext uri="{FF2B5EF4-FFF2-40B4-BE49-F238E27FC236}">
                <a16:creationId xmlns:a16="http://schemas.microsoft.com/office/drawing/2014/main" id="{D9DBC157-00F4-694E-6BE7-7162FEFE6D39}"/>
              </a:ext>
            </a:extLst>
          </p:cNvPr>
          <p:cNvSpPr>
            <a:spLocks noGrp="1"/>
          </p:cNvSpPr>
          <p:nvPr>
            <p:ph type="ctrTitle"/>
          </p:nvPr>
        </p:nvSpPr>
        <p:spPr>
          <a:xfrm>
            <a:off x="188359" y="240177"/>
            <a:ext cx="5758628" cy="3355853"/>
          </a:xfrm>
        </p:spPr>
        <p:txBody>
          <a:bodyPr vert="horz" lIns="91440" tIns="45720" rIns="91440" bIns="45720" rtlCol="0" anchor="t">
            <a:normAutofit/>
          </a:bodyPr>
          <a:lstStyle/>
          <a:p>
            <a:r>
              <a:rPr lang="en-US" sz="6000" b="1" kern="1200" dirty="0">
                <a:solidFill>
                  <a:srgbClr val="FFFFFF"/>
                </a:solidFill>
                <a:latin typeface="Bernard MT Condensed" panose="02050806060905020404" pitchFamily="18" charset="77"/>
              </a:rPr>
              <a:t>Flight Delay Tracker </a:t>
            </a:r>
          </a:p>
        </p:txBody>
      </p:sp>
      <p:sp>
        <p:nvSpPr>
          <p:cNvPr id="10" name="TextBox 9">
            <a:extLst>
              <a:ext uri="{FF2B5EF4-FFF2-40B4-BE49-F238E27FC236}">
                <a16:creationId xmlns:a16="http://schemas.microsoft.com/office/drawing/2014/main" id="{49C3BE2A-6D63-E07D-06CD-7980B4289825}"/>
              </a:ext>
            </a:extLst>
          </p:cNvPr>
          <p:cNvSpPr txBox="1"/>
          <p:nvPr/>
        </p:nvSpPr>
        <p:spPr>
          <a:xfrm>
            <a:off x="188359" y="2157250"/>
            <a:ext cx="4439920" cy="1104721"/>
          </a:xfrm>
          <a:prstGeom prst="rect">
            <a:avLst/>
          </a:prstGeom>
        </p:spPr>
        <p:txBody>
          <a:bodyPr vert="horz" lIns="91440" tIns="45720" rIns="91440" bIns="45720" rtlCol="0" anchor="t">
            <a:normAutofit/>
          </a:bodyPr>
          <a:lstStyle/>
          <a:p>
            <a:pPr>
              <a:lnSpc>
                <a:spcPct val="120000"/>
              </a:lnSpc>
              <a:spcBef>
                <a:spcPts val="1000"/>
              </a:spcBef>
              <a:buSzPct val="87000"/>
            </a:pPr>
            <a:r>
              <a:rPr lang="en-US" sz="1500" b="1" i="1" cap="all" spc="300" dirty="0">
                <a:solidFill>
                  <a:srgbClr val="FFFFFF"/>
                </a:solidFill>
              </a:rPr>
              <a:t>Tracking and visualizing U.S. airline delay patterns using real data and Python tools</a:t>
            </a:r>
          </a:p>
        </p:txBody>
      </p:sp>
      <p:pic>
        <p:nvPicPr>
          <p:cNvPr id="29" name="Picture 28" descr="A graph of flight departures&#10;&#10;Description automatically generated">
            <a:extLst>
              <a:ext uri="{FF2B5EF4-FFF2-40B4-BE49-F238E27FC236}">
                <a16:creationId xmlns:a16="http://schemas.microsoft.com/office/drawing/2014/main" id="{727D4BC0-4A0D-8D8B-3129-1C7992F9F29F}"/>
              </a:ext>
            </a:extLst>
          </p:cNvPr>
          <p:cNvPicPr>
            <a:picLocks noChangeAspect="1"/>
          </p:cNvPicPr>
          <p:nvPr/>
        </p:nvPicPr>
        <p:blipFill rotWithShape="1">
          <a:blip r:embed="rId3">
            <a:biLevel thresh="75000"/>
            <a:alphaModFix amt="70000"/>
            <a:extLst>
              <a:ext uri="{BEBA8EAE-BF5A-486C-A8C5-ECC9F3942E4B}">
                <a14:imgProps xmlns:a14="http://schemas.microsoft.com/office/drawing/2010/main">
                  <a14:imgLayer r:embed="rId4">
                    <a14:imgEffect>
                      <a14:colorTemperature colorTemp="4700"/>
                    </a14:imgEffect>
                    <a14:imgEffect>
                      <a14:saturation sat="0"/>
                    </a14:imgEffect>
                  </a14:imgLayer>
                </a14:imgProps>
              </a:ext>
            </a:extLst>
          </a:blip>
          <a:srcRect l="-1" t="-11" r="-1" b="11"/>
          <a:stretch/>
        </p:blipFill>
        <p:spPr>
          <a:xfrm>
            <a:off x="6513775" y="804672"/>
            <a:ext cx="5486400" cy="2356290"/>
          </a:xfrm>
          <a:prstGeom prst="rect">
            <a:avLst/>
          </a:prstGeom>
        </p:spPr>
      </p:pic>
      <p:pic>
        <p:nvPicPr>
          <p:cNvPr id="33" name="Picture 32" descr="A graph showing the flight delay&#10;&#10;Description automatically generated">
            <a:extLst>
              <a:ext uri="{FF2B5EF4-FFF2-40B4-BE49-F238E27FC236}">
                <a16:creationId xmlns:a16="http://schemas.microsoft.com/office/drawing/2014/main" id="{90A807FE-D896-353B-1F8F-3A361FC5F1CB}"/>
              </a:ext>
            </a:extLst>
          </p:cNvPr>
          <p:cNvPicPr>
            <a:picLocks noChangeAspect="1"/>
          </p:cNvPicPr>
          <p:nvPr/>
        </p:nvPicPr>
        <p:blipFill>
          <a:blip r:embed="rId5">
            <a:alphaModFix amt="70000"/>
            <a:biLevel thresh="75000"/>
            <a:extLst>
              <a:ext uri="{BEBA8EAE-BF5A-486C-A8C5-ECC9F3942E4B}">
                <a14:imgProps xmlns:a14="http://schemas.microsoft.com/office/drawing/2010/main">
                  <a14:imgLayer r:embed="rId6">
                    <a14:imgEffect>
                      <a14:colorTemperature colorTemp="4700"/>
                    </a14:imgEffect>
                    <a14:imgEffect>
                      <a14:saturation sat="0"/>
                    </a14:imgEffect>
                  </a14:imgLayer>
                </a14:imgProps>
              </a:ext>
            </a:extLst>
          </a:blip>
          <a:stretch>
            <a:fillRect/>
          </a:stretch>
        </p:blipFill>
        <p:spPr>
          <a:xfrm>
            <a:off x="6564269" y="3831094"/>
            <a:ext cx="5489865" cy="2370403"/>
          </a:xfrm>
          <a:prstGeom prst="rect">
            <a:avLst/>
          </a:prstGeom>
        </p:spPr>
      </p:pic>
      <p:sp>
        <p:nvSpPr>
          <p:cNvPr id="35" name="TextBox 34">
            <a:extLst>
              <a:ext uri="{FF2B5EF4-FFF2-40B4-BE49-F238E27FC236}">
                <a16:creationId xmlns:a16="http://schemas.microsoft.com/office/drawing/2014/main" id="{9FBC970D-120F-01DD-C89D-F5B585901CEE}"/>
              </a:ext>
            </a:extLst>
          </p:cNvPr>
          <p:cNvSpPr txBox="1"/>
          <p:nvPr/>
        </p:nvSpPr>
        <p:spPr>
          <a:xfrm>
            <a:off x="188359" y="3485766"/>
            <a:ext cx="5452437" cy="1754326"/>
          </a:xfrm>
          <a:prstGeom prst="rect">
            <a:avLst/>
          </a:prstGeom>
          <a:noFill/>
        </p:spPr>
        <p:txBody>
          <a:bodyPr wrap="square" rtlCol="0">
            <a:spAutoFit/>
          </a:bodyPr>
          <a:lstStyle/>
          <a:p>
            <a:r>
              <a:rPr lang="en-US" dirty="0"/>
              <a:t>I analyzed over 10 million flights using a dataset pulled from the Bureau of Transportation Statistics. This project uses Python and pandas to clean and visualize flight delays across major U.S. carriers. The results highlight late aircraft and air traffic as the most common delay causes.</a:t>
            </a:r>
          </a:p>
        </p:txBody>
      </p:sp>
      <p:sp>
        <p:nvSpPr>
          <p:cNvPr id="36" name="TextBox 35">
            <a:extLst>
              <a:ext uri="{FF2B5EF4-FFF2-40B4-BE49-F238E27FC236}">
                <a16:creationId xmlns:a16="http://schemas.microsoft.com/office/drawing/2014/main" id="{C62D6B0D-8084-5C99-AC4C-F9845BDE5DB9}"/>
              </a:ext>
            </a:extLst>
          </p:cNvPr>
          <p:cNvSpPr txBox="1"/>
          <p:nvPr/>
        </p:nvSpPr>
        <p:spPr>
          <a:xfrm>
            <a:off x="8163215" y="471837"/>
            <a:ext cx="2265845" cy="369332"/>
          </a:xfrm>
          <a:prstGeom prst="rect">
            <a:avLst/>
          </a:prstGeom>
          <a:noFill/>
        </p:spPr>
        <p:txBody>
          <a:bodyPr wrap="square" rtlCol="0">
            <a:spAutoFit/>
          </a:bodyPr>
          <a:lstStyle/>
          <a:p>
            <a:r>
              <a:rPr lang="en-US" dirty="0">
                <a:latin typeface="American Typewriter" panose="02090604020004020304" pitchFamily="18" charset="77"/>
              </a:rPr>
              <a:t>Top Delay Reasons</a:t>
            </a:r>
          </a:p>
        </p:txBody>
      </p:sp>
      <p:sp>
        <p:nvSpPr>
          <p:cNvPr id="37" name="TextBox 36">
            <a:extLst>
              <a:ext uri="{FF2B5EF4-FFF2-40B4-BE49-F238E27FC236}">
                <a16:creationId xmlns:a16="http://schemas.microsoft.com/office/drawing/2014/main" id="{9C26088E-6941-E442-3322-9BFA490F9EE8}"/>
              </a:ext>
            </a:extLst>
          </p:cNvPr>
          <p:cNvSpPr txBox="1"/>
          <p:nvPr/>
        </p:nvSpPr>
        <p:spPr>
          <a:xfrm>
            <a:off x="8229626" y="3455231"/>
            <a:ext cx="2133022" cy="369332"/>
          </a:xfrm>
          <a:prstGeom prst="rect">
            <a:avLst/>
          </a:prstGeom>
          <a:noFill/>
        </p:spPr>
        <p:txBody>
          <a:bodyPr wrap="square" rtlCol="0">
            <a:spAutoFit/>
          </a:bodyPr>
          <a:lstStyle/>
          <a:p>
            <a:r>
              <a:rPr lang="en-US" dirty="0">
                <a:latin typeface="American Typewriter" panose="02090604020004020304" pitchFamily="18" charset="77"/>
              </a:rPr>
              <a:t>Delays by Airline</a:t>
            </a:r>
          </a:p>
        </p:txBody>
      </p:sp>
      <p:sp>
        <p:nvSpPr>
          <p:cNvPr id="38" name="TextBox 37">
            <a:extLst>
              <a:ext uri="{FF2B5EF4-FFF2-40B4-BE49-F238E27FC236}">
                <a16:creationId xmlns:a16="http://schemas.microsoft.com/office/drawing/2014/main" id="{ABF97F2D-1DB5-9225-D745-82D1EBC98CB8}"/>
              </a:ext>
            </a:extLst>
          </p:cNvPr>
          <p:cNvSpPr txBox="1"/>
          <p:nvPr/>
        </p:nvSpPr>
        <p:spPr>
          <a:xfrm>
            <a:off x="188359" y="6330158"/>
            <a:ext cx="3161211" cy="369332"/>
          </a:xfrm>
          <a:prstGeom prst="rect">
            <a:avLst/>
          </a:prstGeom>
          <a:noFill/>
        </p:spPr>
        <p:txBody>
          <a:bodyPr wrap="square" rtlCol="0">
            <a:spAutoFit/>
          </a:bodyPr>
          <a:lstStyle/>
          <a:p>
            <a:r>
              <a:rPr lang="en-US" dirty="0"/>
              <a:t>Team: Israel Munguia-Benitez</a:t>
            </a:r>
          </a:p>
        </p:txBody>
      </p:sp>
    </p:spTree>
    <p:extLst>
      <p:ext uri="{BB962C8B-B14F-4D97-AF65-F5344CB8AC3E}">
        <p14:creationId xmlns:p14="http://schemas.microsoft.com/office/powerpoint/2010/main" val="29648112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
  <TotalTime>485</TotalTime>
  <Words>81</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American Typewriter</vt:lpstr>
      <vt:lpstr>Arial</vt:lpstr>
      <vt:lpstr>Bernard MT Condensed</vt:lpstr>
      <vt:lpstr>Grandview Display</vt:lpstr>
      <vt:lpstr>DashVTI</vt:lpstr>
      <vt:lpstr>Flight Delay Tracker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Delay Tracker </dc:title>
  <dc:creator>Israel Munguia-Benitez</dc:creator>
  <cp:lastModifiedBy>Israel Munguia-Benitez</cp:lastModifiedBy>
  <cp:revision>2</cp:revision>
  <dcterms:created xsi:type="dcterms:W3CDTF">2025-07-21T17:36:19Z</dcterms:created>
  <dcterms:modified xsi:type="dcterms:W3CDTF">2025-07-22T01:42:16Z</dcterms:modified>
</cp:coreProperties>
</file>