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38"/>
  </p:notesMasterIdLst>
  <p:handoutMasterIdLst>
    <p:handoutMasterId r:id="rId39"/>
  </p:handoutMasterIdLst>
  <p:sldIdLst>
    <p:sldId id="286" r:id="rId3"/>
    <p:sldId id="285" r:id="rId4"/>
    <p:sldId id="421" r:id="rId5"/>
    <p:sldId id="423" r:id="rId6"/>
    <p:sldId id="446" r:id="rId7"/>
    <p:sldId id="422" r:id="rId8"/>
    <p:sldId id="440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45" r:id="rId23"/>
    <p:sldId id="442" r:id="rId24"/>
    <p:sldId id="375" r:id="rId25"/>
    <p:sldId id="413" r:id="rId26"/>
    <p:sldId id="414" r:id="rId27"/>
    <p:sldId id="412" r:id="rId28"/>
    <p:sldId id="415" r:id="rId29"/>
    <p:sldId id="416" r:id="rId30"/>
    <p:sldId id="417" r:id="rId31"/>
    <p:sldId id="418" r:id="rId32"/>
    <p:sldId id="447" r:id="rId33"/>
    <p:sldId id="419" r:id="rId34"/>
    <p:sldId id="420" r:id="rId35"/>
    <p:sldId id="441" r:id="rId36"/>
    <p:sldId id="444" r:id="rId37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29">
          <p15:clr>
            <a:srgbClr val="A4A3A4"/>
          </p15:clr>
        </p15:guide>
        <p15:guide id="2" orient="horz" pos="2213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FCDE04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8" autoAdjust="0"/>
    <p:restoredTop sz="94600" autoAdjust="0"/>
  </p:normalViewPr>
  <p:slideViewPr>
    <p:cSldViewPr snapToGrid="0" snapToObjects="1">
      <p:cViewPr varScale="1">
        <p:scale>
          <a:sx n="116" d="100"/>
          <a:sy n="116" d="100"/>
        </p:scale>
        <p:origin x="1308" y="102"/>
      </p:cViewPr>
      <p:guideLst>
        <p:guide orient="horz" pos="2929"/>
        <p:guide orient="horz" pos="2213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E45F72-096E-43A4-8849-C3F460AC91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4B6563-A5D7-41A3-B723-0CBBFA8B8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92FE49CA-2C95-4135-A21B-F2BB920A1CEF}" type="slidenum">
              <a:rPr lang="he-IL" sz="1200" smtClean="0">
                <a:solidFill>
                  <a:schemeClr val="tx1"/>
                </a:solidFill>
              </a:rPr>
              <a:pPr/>
              <a:t>2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1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214767C-8026-4BCD-B818-74E050FF36A1}" type="slidenum">
              <a:rPr lang="he-IL" sz="1200" smtClean="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3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214767C-8026-4BCD-B818-74E050FF36A1}" type="slidenum">
              <a:rPr lang="he-IL" sz="1200" smtClean="0">
                <a:solidFill>
                  <a:schemeClr val="tx1"/>
                </a:solidFill>
              </a:rPr>
              <a:pPr/>
              <a:t>23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AF30729-29D7-49FF-B83C-1172F8478C84}" type="slidenum">
              <a:rPr lang="he-IL" sz="1200" smtClean="0">
                <a:solidFill>
                  <a:schemeClr val="tx1"/>
                </a:solidFill>
              </a:rPr>
              <a:pPr/>
              <a:t>24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FAF30729-29D7-49FF-B83C-1172F8478C84}" type="slidenum">
              <a:rPr lang="he-IL" sz="1200" smtClean="0">
                <a:solidFill>
                  <a:schemeClr val="tx1"/>
                </a:solidFill>
              </a:rPr>
              <a:pPr/>
              <a:t>25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9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5C58257-ED1F-45C1-9492-0C67EDB62A94}" type="slidenum">
              <a:rPr lang="he-IL" sz="1200" smtClean="0">
                <a:solidFill>
                  <a:schemeClr val="tx1"/>
                </a:solidFill>
              </a:rPr>
              <a:pPr/>
              <a:t>26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3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5C58257-ED1F-45C1-9492-0C67EDB62A94}" type="slidenum">
              <a:rPr lang="he-IL" sz="1200" smtClean="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2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5C58257-ED1F-45C1-9492-0C67EDB62A94}" type="slidenum">
              <a:rPr lang="he-IL" sz="1200" smtClean="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5C58257-ED1F-45C1-9492-0C67EDB62A94}" type="slidenum">
              <a:rPr lang="he-IL" sz="1200" smtClean="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9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5C58257-ED1F-45C1-9492-0C67EDB62A94}" type="slidenum">
              <a:rPr lang="he-IL" sz="1200" smtClean="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9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907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© Keren Kalif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97388"/>
            <a:ext cx="9144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123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ECBC-0C6D-4B2E-887D-0F44F854EC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43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E044-183D-4186-90BF-B6829E22771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2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0B36-A2A0-40AC-A72D-4D0B45DDEB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4206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A9B03-BD85-4424-A9AF-3A7D66C4B1D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8916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BF08-3C57-463C-9676-1AD7835ECD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6630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3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Introduction level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Next level</a:t>
            </a:r>
          </a:p>
          <a:p>
            <a:pPr lvl="4"/>
            <a:r>
              <a:rPr 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9AAD3D-76E8-431E-A5AB-4160322394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1" r:id="rId3"/>
    <p:sldLayoutId id="2147483732" r:id="rId4"/>
    <p:sldLayoutId id="2147483733" r:id="rId5"/>
    <p:sldLayoutId id="2147483736" r:id="rId6"/>
  </p:sldLayoutIdLst>
  <p:transition>
    <p:cut/>
  </p:transition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endParaRPr lang="he-IL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&amp;page=2&amp;usg=__Q4XKMM2y6fNsYEllDMVkJ6otPOg=&amp;h=448&amp;w=525&amp;sz=155&amp;hl=iw&amp;start=5&amp;zoom=1&amp;tbnid=-QJzOnVDJFDaKM:&amp;tbnh=113&amp;tbnw=132&amp;ei=dMZXTerdEoG2hAeJvtHbDA&amp;prev=/images?q=java&amp;um=1&amp;hl=iw&amp;sa=N&amp;rls=com.microsoft:en-us&amp;rlz=1I7SUNC_en&amp;tbs=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=java&amp;um=1&amp;hl=iw&amp;sa=N&amp;rls=com.microsoft:en-us&amp;rlz=1I7SUNC_en&amp;tbs=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odegeeks.com/2013/07/javas-reflection-api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sz="2800" b="1" dirty="0"/>
              <a:t>Advanced Java Topics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sz="1800" dirty="0"/>
              <a:t>Written by Keren Kalif, Edited by Liron Blecher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/>
          <a:srcRect t="13292"/>
          <a:stretch/>
        </p:blipFill>
        <p:spPr bwMode="auto">
          <a:xfrm>
            <a:off x="107950" y="1314450"/>
            <a:ext cx="7943850" cy="40592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8" y="5445125"/>
            <a:ext cx="8940800" cy="12239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11863" y="1965325"/>
            <a:ext cx="2987675" cy="311150"/>
          </a:xfrm>
          <a:prstGeom prst="wedgeRectCallout">
            <a:avLst>
              <a:gd name="adj1" fmla="val -61338"/>
              <a:gd name="adj2" fmla="val 4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array of all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450" y="2276475"/>
            <a:ext cx="5113338" cy="2889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134100" y="3284539"/>
            <a:ext cx="2865439" cy="334962"/>
          </a:xfrm>
          <a:prstGeom prst="wedgeRectCallout">
            <a:avLst>
              <a:gd name="adj1" fmla="val -61006"/>
              <a:gd name="adj2" fmla="val 67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method return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3575" y="3716338"/>
            <a:ext cx="3492500" cy="2889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Getting methods descriptions</a:t>
            </a:r>
          </a:p>
        </p:txBody>
      </p:sp>
    </p:spTree>
    <p:extLst>
      <p:ext uri="{BB962C8B-B14F-4D97-AF65-F5344CB8AC3E}">
        <p14:creationId xmlns:p14="http://schemas.microsoft.com/office/powerpoint/2010/main" val="24141111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Method invocation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US" dirty="0"/>
              <a:t>Once you have a Method object (which defined a method signature) you can invoke it on any object that has such a method</a:t>
            </a:r>
            <a:endParaRPr lang="he-IL" dirty="0"/>
          </a:p>
          <a:p>
            <a:r>
              <a:rPr lang="en-US" dirty="0"/>
              <a:t>The class we’ll be working with: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2943225"/>
            <a:ext cx="7004050" cy="3340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11103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Method Invocation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1317625"/>
            <a:ext cx="8747125" cy="53514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5175"/>
            <a:ext cx="3048000" cy="1514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161" y="5699126"/>
            <a:ext cx="2736850" cy="9699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32138" y="2781300"/>
            <a:ext cx="4392612" cy="28733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591050" y="2420938"/>
            <a:ext cx="4302126" cy="287337"/>
          </a:xfrm>
          <a:prstGeom prst="wedgeRectCallout">
            <a:avLst>
              <a:gd name="adj1" fmla="val -60813"/>
              <a:gd name="adj2" fmla="val 57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Get method “foo” without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2275" y="3068638"/>
            <a:ext cx="1655763" cy="21590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4211637" y="3141663"/>
            <a:ext cx="3697531" cy="287337"/>
          </a:xfrm>
          <a:prstGeom prst="wedgeRectCallout">
            <a:avLst>
              <a:gd name="adj1" fmla="val -79446"/>
              <a:gd name="adj2" fmla="val -4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Invoke method on instance ‘a’</a:t>
            </a:r>
          </a:p>
        </p:txBody>
      </p:sp>
    </p:spTree>
    <p:extLst>
      <p:ext uri="{BB962C8B-B14F-4D97-AF65-F5344CB8AC3E}">
        <p14:creationId xmlns:p14="http://schemas.microsoft.com/office/powerpoint/2010/main" val="29711983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Method invocation – </a:t>
            </a:r>
            <a:r>
              <a:rPr lang="en-US" dirty="0" err="1"/>
              <a:t>NoSuchMethodException</a:t>
            </a:r>
            <a:endParaRPr lang="en-US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519363"/>
            <a:ext cx="8820150" cy="338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48375"/>
            <a:ext cx="8424862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27188"/>
            <a:ext cx="3046412" cy="1514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887788"/>
            <a:ext cx="4321175" cy="2889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50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133600"/>
            <a:ext cx="8713788" cy="37925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Method invocation - </a:t>
            </a:r>
            <a:r>
              <a:rPr lang="en-US" dirty="0" err="1"/>
              <a:t>IllegalArgumentException</a:t>
            </a:r>
            <a:endParaRPr lang="en-US" dirty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27188"/>
            <a:ext cx="3046412" cy="1514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250" y="3933825"/>
            <a:ext cx="2447925" cy="287338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6092825"/>
            <a:ext cx="8518525" cy="431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219700" y="4005263"/>
            <a:ext cx="3132138" cy="576262"/>
          </a:xfrm>
          <a:prstGeom prst="wedgeRectCallout">
            <a:avLst>
              <a:gd name="adj1" fmla="val -85745"/>
              <a:gd name="adj2" fmla="val -23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Method expects to have only 2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18037149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 b="8875"/>
          <a:stretch/>
        </p:blipFill>
        <p:spPr bwMode="auto">
          <a:xfrm>
            <a:off x="765175" y="3026301"/>
            <a:ext cx="4283075" cy="31649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Instantiating new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7360" y="1264144"/>
            <a:ext cx="7618413" cy="1762158"/>
          </a:xfrm>
        </p:spPr>
        <p:txBody>
          <a:bodyPr/>
          <a:lstStyle/>
          <a:p>
            <a:pPr marL="0" indent="0"/>
            <a:r>
              <a:rPr lang="en-US" dirty="0" err="1"/>
              <a:t>Class.forName</a:t>
            </a:r>
            <a:r>
              <a:rPr lang="en-US" dirty="0"/>
              <a:t> does not work on primitive types (</a:t>
            </a:r>
            <a:r>
              <a:rPr lang="en-US" dirty="0" err="1"/>
              <a:t>int</a:t>
            </a:r>
            <a:r>
              <a:rPr lang="en-US" dirty="0"/>
              <a:t>, boolean, etc.)</a:t>
            </a:r>
          </a:p>
          <a:p>
            <a:pPr marL="0" indent="0"/>
            <a:r>
              <a:rPr lang="en-US" dirty="0"/>
              <a:t>Utility class to enable dynamic conversion of primitive names to their class </a:t>
            </a:r>
            <a:r>
              <a:rPr lang="en-US" dirty="0" err="1"/>
              <a:t>class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15</a:t>
            </a:fld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474811" y="3538073"/>
            <a:ext cx="2863802" cy="12911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9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16508"/>
            <a:ext cx="4268787" cy="17647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Interactive Invocation Example</a:t>
            </a:r>
          </a:p>
        </p:txBody>
      </p:sp>
      <p:pic>
        <p:nvPicPr>
          <p:cNvPr id="399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8786812" cy="3673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7673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960812" cy="1636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12875"/>
            <a:ext cx="6081712" cy="2519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Interactive Invocation Example – cont.</a:t>
            </a:r>
          </a:p>
        </p:txBody>
      </p:sp>
      <p:pic>
        <p:nvPicPr>
          <p:cNvPr id="4096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71925"/>
            <a:ext cx="6624637" cy="2770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2988" y="3933825"/>
            <a:ext cx="5689600" cy="1439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043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960812" cy="1636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Interactive Invocation Example – cont.</a:t>
            </a:r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71925"/>
            <a:ext cx="6624637" cy="2770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35113"/>
            <a:ext cx="6945313" cy="33337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727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960812" cy="1636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Interactive Invocation Example – cont.</a:t>
            </a:r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71925"/>
            <a:ext cx="6624637" cy="2770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268413"/>
            <a:ext cx="5924550" cy="41338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2988" y="5373688"/>
            <a:ext cx="5761037" cy="50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5738" y="2492375"/>
            <a:ext cx="3816350" cy="865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79388" y="2349500"/>
            <a:ext cx="3168650" cy="1152525"/>
          </a:xfrm>
          <a:prstGeom prst="wedgeRectCallout">
            <a:avLst>
              <a:gd name="adj1" fmla="val 71898"/>
              <a:gd name="adj2" fmla="val -3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Temporary support for “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” and “String” only. the rest can be added later.</a:t>
            </a:r>
          </a:p>
        </p:txBody>
      </p:sp>
    </p:spTree>
    <p:extLst>
      <p:ext uri="{BB962C8B-B14F-4D97-AF65-F5344CB8AC3E}">
        <p14:creationId xmlns:p14="http://schemas.microsoft.com/office/powerpoint/2010/main" val="37278957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512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/>
              <a:t>Agenda</a:t>
            </a:r>
          </a:p>
        </p:txBody>
      </p:sp>
      <p:sp>
        <p:nvSpPr>
          <p:cNvPr id="5124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Annotations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Dynamic Proxy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Output examples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417512"/>
            <a:ext cx="3744912" cy="1862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4940300" cy="21193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52963"/>
            <a:ext cx="8239125" cy="13700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65816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hlinkClick r:id="rId2"/>
              </a:rPr>
              <a:t>http://www.javacodegeeks.com/2013/07/javas-reflection-api.html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990807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examples.reflection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D136D-5149-4AF1-A03F-F6930AAC128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094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/>
        </p:nvSpPr>
        <p:spPr bwMode="auto">
          <a:xfrm>
            <a:off x="1530350" y="126365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/>
              <a:t>Agenda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Annotations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Dynamic Proxy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24</a:t>
            </a:fld>
            <a:endParaRPr lang="en-US" sz="12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03237" y="1114425"/>
            <a:ext cx="8437563" cy="3333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A mechanism to add meta-data on fields, methods and classes</a:t>
            </a:r>
          </a:p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	Several annotations already exists out-of-the-box: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@Override – denotes a method that overrides the parent method 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@Deprecated – denotes a method that is not meant to be used anymore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@</a:t>
            </a:r>
            <a:r>
              <a:rPr lang="en-US" sz="2000" b="1" dirty="0" err="1">
                <a:solidFill>
                  <a:schemeClr val="tx1"/>
                </a:solidFill>
              </a:rPr>
              <a:t>SuppressWarnings</a:t>
            </a:r>
            <a:r>
              <a:rPr lang="en-US" sz="2000" b="1" dirty="0">
                <a:solidFill>
                  <a:schemeClr val="tx1"/>
                </a:solidFill>
              </a:rPr>
              <a:t> – suppresses warnings categories that the compiler might generate upon compilation (e.g. ‘deprecation’ – to not show warnings when using deprecated methods…)</a:t>
            </a:r>
          </a:p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endParaRPr lang="en-US" sz="1000" b="1" dirty="0">
              <a:solidFill>
                <a:schemeClr val="tx1"/>
              </a:solidFill>
            </a:endParaRPr>
          </a:p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endParaRPr 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620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25</a:t>
            </a:fld>
            <a:endParaRPr lang="en-US" sz="12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57200" y="48133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sz="2000" b="1" dirty="0"/>
              <a:t>	Examples in following slides…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3333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Annotations can be read during: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Compilation time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Runtime (using reflection)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You can choose which types are allowed to use the annotation using:</a:t>
            </a:r>
          </a:p>
          <a:p>
            <a:pPr marL="811213" lvl="2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Target</a:t>
            </a:r>
          </a:p>
          <a:p>
            <a:pPr marL="811213" lvl="2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Retention Policy</a:t>
            </a:r>
          </a:p>
          <a:p>
            <a:pPr marL="354013" lvl="1" indent="-352425" defTabSz="912813">
              <a:spcBef>
                <a:spcPct val="50000"/>
              </a:spcBef>
              <a:buSzTx/>
              <a:buFont typeface="Arial" pitchFamily="34" charset="0"/>
              <a:buChar char="•"/>
              <a:tabLst>
                <a:tab pos="722313" algn="l"/>
                <a:tab pos="2876550" algn="l"/>
                <a:tab pos="3317875" algn="l"/>
              </a:tabLst>
            </a:pPr>
            <a:endParaRPr lang="en-US" sz="2000" b="1" dirty="0">
              <a:solidFill>
                <a:schemeClr val="tx1"/>
              </a:solidFill>
            </a:endParaRPr>
          </a:p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endParaRPr lang="en-US" sz="1000" b="1" dirty="0">
              <a:solidFill>
                <a:schemeClr val="tx1"/>
              </a:solidFill>
            </a:endParaRPr>
          </a:p>
          <a:p>
            <a:pPr marL="354013" lvl="1" indent="-352425" defTabSz="912813">
              <a:spcBef>
                <a:spcPct val="50000"/>
              </a:spcBef>
              <a:buSzTx/>
              <a:buFontTx/>
              <a:buNone/>
              <a:tabLst>
                <a:tab pos="722313" algn="l"/>
                <a:tab pos="2876550" algn="l"/>
                <a:tab pos="3317875" algn="l"/>
              </a:tabLst>
            </a:pPr>
            <a:endParaRPr 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6159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6172D2C-E05F-4443-AB46-444B9EDAA150}" type="slidenum">
              <a:rPr lang="he-IL" sz="1200" smtClean="0"/>
              <a:pPr/>
              <a:t>26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b="1" u="sng" dirty="0"/>
              <a:t>Example 1</a:t>
            </a:r>
            <a:r>
              <a:rPr lang="en-US" b="1" dirty="0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29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@interface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MyAnnotation {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Usage: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MyClass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@MyAnnotation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foo()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13199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6172D2C-E05F-4443-AB46-444B9EDAA150}" type="slidenum">
              <a:rPr lang="he-IL" sz="1200" smtClean="0"/>
              <a:pPr/>
              <a:t>27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b="1" u="sng" dirty="0"/>
              <a:t>Example 2</a:t>
            </a:r>
            <a:r>
              <a:rPr lang="en-US" b="1" dirty="0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365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@interface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Usage: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(“winter is coming”)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foo()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6507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6172D2C-E05F-4443-AB46-444B9EDAA150}" type="slidenum">
              <a:rPr lang="he-IL" sz="1200" smtClean="0"/>
              <a:pPr/>
              <a:t>28</a:t>
            </a:fld>
            <a:endParaRPr 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b="1" u="sng" dirty="0"/>
              <a:t>Example 3</a:t>
            </a:r>
            <a:r>
              <a:rPr lang="en-US" b="1" dirty="0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45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@interface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myNumber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Usage: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 void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foo()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=“winter is coming”,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myNumber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=5)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 void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boo()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862645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6172D2C-E05F-4443-AB46-444B9EDAA150}" type="slidenum">
              <a:rPr lang="he-IL" sz="1200" smtClean="0"/>
              <a:pPr/>
              <a:t>29</a:t>
            </a:fld>
            <a:endParaRPr 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b="1" u="sng" dirty="0"/>
              <a:t>Example 4</a:t>
            </a:r>
            <a:r>
              <a:rPr lang="en-US" b="1" dirty="0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@interface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myNumber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 default 5;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Usage: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 void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foo() {	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coming”,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myNumber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=7)</a:t>
            </a:r>
            <a:endParaRPr lang="en-US" sz="1800" b="1" dirty="0">
              <a:solidFill>
                <a:schemeClr val="bg2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 void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boo() {	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37774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What is Reflection</a:t>
            </a:r>
            <a:r>
              <a:rPr lang="he-IL"/>
              <a:t>?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2559" y="1185984"/>
            <a:ext cx="7618413" cy="4987925"/>
          </a:xfrm>
        </p:spPr>
        <p:txBody>
          <a:bodyPr/>
          <a:lstStyle/>
          <a:p>
            <a:pPr marL="0" indent="0"/>
            <a:r>
              <a:rPr lang="en-US" dirty="0"/>
              <a:t>Reflection is a mechanism in Java that allows inspection and manipulation of an object or class without the need to know what is the </a:t>
            </a:r>
            <a:r>
              <a:rPr lang="en-US" b="1" dirty="0">
                <a:solidFill>
                  <a:schemeClr val="tx2"/>
                </a:solidFill>
              </a:rPr>
              <a:t>type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the object or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to get the structure of an object such as its fields (data members), methods, constructors,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to run a method without knowing the exact type of the object it will run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ability it to change (at runtime) the access modifier of methods and fields to allow changing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397E12E-E249-45AA-A145-AD0F2F2DF4E2}" type="slidenum">
              <a:rPr lang="he-IL" sz="1200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96094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46172D2C-E05F-4443-AB46-444B9EDAA150}" type="slidenum">
              <a:rPr lang="he-IL" sz="1200" smtClean="0"/>
              <a:pPr/>
              <a:t>30</a:t>
            </a:fld>
            <a:endParaRPr 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Annotations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>
              <a:spcBef>
                <a:spcPct val="50000"/>
              </a:spcBef>
              <a:buSzPct val="70000"/>
              <a:tabLst>
                <a:tab pos="542925" algn="l"/>
              </a:tabLst>
            </a:pPr>
            <a:r>
              <a:rPr lang="en-US" b="1" u="sng" dirty="0"/>
              <a:t>Example 5</a:t>
            </a:r>
            <a:r>
              <a:rPr lang="en-US" b="1" dirty="0"/>
              <a:t>: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09918" y="1666875"/>
            <a:ext cx="7907337" cy="506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@Target ({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ElementType.Method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})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@Retention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RetentionPolicy.Runtime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@interface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myNumber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 default 5;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212121"/>
                </a:solidFill>
              </a:rPr>
              <a:t>Usage:</a:t>
            </a:r>
          </a:p>
          <a:p>
            <a:pPr eaLnBrk="0" hangingPunct="0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212121"/>
              </a:solidFill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MyClass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foo()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@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MyAnnotation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(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myValue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= “winter is coming”,</a:t>
            </a:r>
            <a:r>
              <a:rPr lang="en-US" sz="1800" b="1" dirty="0" err="1">
                <a:solidFill>
                  <a:schemeClr val="bg2"/>
                </a:solidFill>
                <a:latin typeface="Courier New" pitchFamily="49" charset="0"/>
              </a:rPr>
              <a:t>myNumber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=5)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boo() 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2271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examples.annotations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CD136D-5149-4AF1-A03F-F6930AAC1283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228658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/>
        </p:nvSpPr>
        <p:spPr bwMode="auto">
          <a:xfrm>
            <a:off x="1530350" y="188849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he-I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/>
              <a:t>Agenda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Annotations</a:t>
            </a:r>
          </a:p>
          <a:p>
            <a:pPr eaLnBrk="1" hangingPunct="1">
              <a:buClr>
                <a:schemeClr val="bg1"/>
              </a:buClr>
            </a:pPr>
            <a:r>
              <a:rPr lang="en-US" dirty="0"/>
              <a:t>Dynamic Proxy</a:t>
            </a:r>
          </a:p>
        </p:txBody>
      </p:sp>
    </p:spTree>
    <p:extLst>
      <p:ext uri="{BB962C8B-B14F-4D97-AF65-F5344CB8AC3E}">
        <p14:creationId xmlns:p14="http://schemas.microsoft.com/office/powerpoint/2010/main" val="3857079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Dynamic Proxy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Dynamic Proxy is a mechanism that allows a class to mimic an interface without the need to explicitly implement all the interfaces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using reflection, only a single method is invoked when a method is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single method will contain the method name and parameters thus allowing the Proxy to know which method was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Proxies are used to wrap network communications, performance testing, logging, security and more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A659FCB4-BB97-4F1E-AD27-5F1DA2FBE20F}" type="slidenum">
              <a:rPr lang="he-IL" sz="1200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6221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Dynamic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creating a Dynamic Proxy, a new class is created in runtime that can be casted to the interface it mimics – after that, all other classes will see it as an implementation of that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create an instance of a Dynamic Proxy, the interface </a:t>
            </a:r>
            <a:r>
              <a:rPr lang="en-US" b="1" kern="12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InvocationHandler</a:t>
            </a:r>
            <a:r>
              <a:rPr lang="en-US" sz="1800" dirty="0"/>
              <a:t> </a:t>
            </a:r>
            <a:r>
              <a:rPr lang="en-US" dirty="0"/>
              <a:t>should be implemented; It only has one method -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invoke</a:t>
            </a:r>
            <a:r>
              <a:rPr lang="en-US" dirty="0"/>
              <a:t> that is going to be called whenever an object calls a method on the proxy.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create the actual proxy object, use </a:t>
            </a:r>
            <a:r>
              <a:rPr lang="en-US" b="1" kern="12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Proxy.newProxyInstance</a:t>
            </a:r>
            <a:endParaRPr lang="en-US" b="1" kern="1200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4ECBC-0C6D-4B2E-887D-0F44F854ECF3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92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examples.dynamicproxy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D136D-5149-4AF1-A03F-F6930AAC1283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943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Class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107831"/>
            <a:ext cx="8757508" cy="51601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class </a:t>
            </a:r>
            <a:r>
              <a:rPr lang="en-US" sz="2000" dirty="0" err="1">
                <a:solidFill>
                  <a:srgbClr val="0070C0"/>
                </a:solidFill>
              </a:rPr>
              <a:t>Class</a:t>
            </a:r>
            <a:r>
              <a:rPr lang="en-US" sz="2000" dirty="0"/>
              <a:t> is the root class for other reflection data classes (such as Field, Method, etc.). It’s a class that describes classes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contains the description of how an object is constructed – but not the data itself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object gets to be linked (at runtime, by the JVM) with an instance of the </a:t>
            </a: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/>
              <a:t>object which describes it.</a:t>
            </a:r>
          </a:p>
          <a:p>
            <a:endParaRPr lang="en-US" sz="2000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397E12E-E249-45AA-A145-AD0F2F2DF4E2}" type="slidenum">
              <a:rPr lang="he-IL" sz="1200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564157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Class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107831"/>
            <a:ext cx="8757508" cy="5160107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There are 3 ways to get the </a:t>
            </a:r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for an object: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Call </a:t>
            </a:r>
            <a:r>
              <a:rPr lang="en-US" sz="2000" dirty="0" err="1">
                <a:solidFill>
                  <a:srgbClr val="0070C0"/>
                </a:solidFill>
              </a:rPr>
              <a:t>getClass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  <a:r>
              <a:rPr lang="en-US" sz="2000" dirty="0"/>
              <a:t> on the object itself (at runtime)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Use the public member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from any class type (</a:t>
            </a:r>
            <a:r>
              <a:rPr lang="en-US" sz="2000" dirty="0" err="1"/>
              <a:t>Student.</a:t>
            </a:r>
            <a:r>
              <a:rPr lang="en-US" sz="2000" dirty="0" err="1">
                <a:solidFill>
                  <a:srgbClr val="7030A0"/>
                </a:solidFill>
              </a:rPr>
              <a:t>class</a:t>
            </a:r>
            <a:r>
              <a:rPr lang="en-US" sz="2000" dirty="0"/>
              <a:t>) (at compile time)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Use the static method </a:t>
            </a:r>
            <a:r>
              <a:rPr lang="en-US" sz="2000" i="1" dirty="0" err="1">
                <a:solidFill>
                  <a:srgbClr val="0070C0"/>
                </a:solidFill>
              </a:rPr>
              <a:t>Class.forName</a:t>
            </a:r>
            <a:r>
              <a:rPr lang="en-US" sz="2000" i="1" dirty="0"/>
              <a:t> (“…full class name”). (at runtime)</a:t>
            </a:r>
          </a:p>
          <a:p>
            <a:pPr marL="635000" lvl="3" indent="-171450"/>
            <a:r>
              <a:rPr lang="en-US" dirty="0"/>
              <a:t>if the class does not exists in the class path, the </a:t>
            </a:r>
            <a:r>
              <a:rPr lang="en-US" dirty="0" err="1">
                <a:solidFill>
                  <a:srgbClr val="0070C0"/>
                </a:solidFill>
              </a:rPr>
              <a:t>ClassNotFoundException</a:t>
            </a:r>
            <a:r>
              <a:rPr lang="en-US" dirty="0"/>
              <a:t> will be thrown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397E12E-E249-45AA-A145-AD0F2F2DF4E2}" type="slidenum">
              <a:rPr lang="he-IL" sz="1200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10509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example class Person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28725"/>
            <a:ext cx="6240456" cy="504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6397E12E-E249-45AA-A145-AD0F2F2DF4E2}" type="slidenum">
              <a:rPr lang="he-IL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9025227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70000"/>
            <a:ext cx="8791575" cy="3168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25563" y="2351088"/>
            <a:ext cx="4249737" cy="431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ular Callout 7"/>
          <p:cNvSpPr/>
          <p:nvPr/>
        </p:nvSpPr>
        <p:spPr>
          <a:xfrm>
            <a:off x="6215063" y="2422525"/>
            <a:ext cx="2887662" cy="647700"/>
          </a:xfrm>
          <a:prstGeom prst="wedgeRectCallout">
            <a:avLst>
              <a:gd name="adj1" fmla="val -60512"/>
              <a:gd name="adj2" fmla="val 2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Returns the modifiers of the class (as bits)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063" y="4546600"/>
            <a:ext cx="3097212" cy="13319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3790950" y="4744243"/>
            <a:ext cx="4438650" cy="936625"/>
          </a:xfrm>
          <a:prstGeom prst="wedgeRectCallout">
            <a:avLst>
              <a:gd name="adj1" fmla="val -9194"/>
              <a:gd name="adj2" fmla="val -119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Check the modifier data (bits in the form of an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) and return true/false accordingly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3500" y="3359150"/>
            <a:ext cx="3887788" cy="7191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1325563" y="2925763"/>
            <a:ext cx="4608512" cy="2889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</a:t>
            </a:r>
            <a:r>
              <a:rPr lang="en-US" dirty="0" err="1"/>
              <a:t>class</a:t>
            </a:r>
            <a:r>
              <a:rPr lang="en-US" dirty="0"/>
              <a:t> - example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9400" y="6551613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37CE915C-7284-4C66-8890-B70653E1547E}" type="slidenum">
              <a:rPr lang="he-IL" sz="1200" smtClean="0"/>
              <a:pPr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6104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 rotWithShape="1">
          <a:blip r:embed="rId2"/>
          <a:srcRect t="11715"/>
          <a:stretch/>
        </p:blipFill>
        <p:spPr bwMode="auto">
          <a:xfrm>
            <a:off x="123825" y="1247775"/>
            <a:ext cx="7400925" cy="40195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5373688"/>
            <a:ext cx="8894762" cy="1295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011863" y="2133600"/>
            <a:ext cx="3024187" cy="358775"/>
          </a:xfrm>
          <a:prstGeom prst="wedgeRectCallout">
            <a:avLst>
              <a:gd name="adj1" fmla="val -60512"/>
              <a:gd name="adj2" fmla="val 2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all data members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6013" y="2420938"/>
            <a:ext cx="4751387" cy="287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Getting data members descriptions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732588" y="3933825"/>
            <a:ext cx="2079625" cy="358775"/>
          </a:xfrm>
          <a:prstGeom prst="wedgeRectCallout">
            <a:avLst>
              <a:gd name="adj1" fmla="val -128756"/>
              <a:gd name="adj2" fmla="val 63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fields type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097462" y="4724399"/>
            <a:ext cx="2807493" cy="360363"/>
          </a:xfrm>
          <a:prstGeom prst="wedgeRectCallout">
            <a:avLst>
              <a:gd name="adj1" fmla="val -83212"/>
              <a:gd name="adj2" fmla="val -50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field variable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227763" y="3429000"/>
            <a:ext cx="2728912" cy="360363"/>
          </a:xfrm>
          <a:prstGeom prst="wedgeRectCallout">
            <a:avLst>
              <a:gd name="adj1" fmla="val -156773"/>
              <a:gd name="adj2" fmla="val 37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Check if a field is static</a:t>
            </a:r>
          </a:p>
        </p:txBody>
      </p:sp>
    </p:spTree>
    <p:extLst>
      <p:ext uri="{BB962C8B-B14F-4D97-AF65-F5344CB8AC3E}">
        <p14:creationId xmlns:p14="http://schemas.microsoft.com/office/powerpoint/2010/main" val="8487132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/>
          <p:cNvPicPr>
            <a:picLocks noChangeAspect="1" noChangeArrowheads="1"/>
          </p:cNvPicPr>
          <p:nvPr/>
        </p:nvPicPr>
        <p:blipFill rotWithShape="1">
          <a:blip r:embed="rId2"/>
          <a:srcRect t="11630"/>
          <a:stretch/>
        </p:blipFill>
        <p:spPr bwMode="auto">
          <a:xfrm>
            <a:off x="179388" y="914400"/>
            <a:ext cx="8713787" cy="44148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364163" y="1628775"/>
            <a:ext cx="3779837" cy="287338"/>
          </a:xfrm>
          <a:prstGeom prst="wedgeRectCallout">
            <a:avLst>
              <a:gd name="adj1" fmla="val -59054"/>
              <a:gd name="adj2" fmla="val 68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array of all constructors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450" y="1989138"/>
            <a:ext cx="5976938" cy="215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419601" y="3500438"/>
            <a:ext cx="4616450" cy="288925"/>
          </a:xfrm>
          <a:prstGeom prst="wedgeRectCallout">
            <a:avLst>
              <a:gd name="adj1" fmla="val -42761"/>
              <a:gd name="adj2" fmla="val 77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1" dirty="0">
                <a:latin typeface="Arial" pitchFamily="34" charset="0"/>
                <a:cs typeface="Arial" pitchFamily="34" charset="0"/>
              </a:rPr>
              <a:t>Get array of all the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c’tor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parameter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250" y="3860800"/>
            <a:ext cx="6408738" cy="215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5445125"/>
            <a:ext cx="4959350" cy="12303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Getting constructors descriptions</a:t>
            </a:r>
          </a:p>
        </p:txBody>
      </p:sp>
    </p:spTree>
    <p:extLst>
      <p:ext uri="{BB962C8B-B14F-4D97-AF65-F5344CB8AC3E}">
        <p14:creationId xmlns:p14="http://schemas.microsoft.com/office/powerpoint/2010/main" val="42682575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4490</TotalTime>
  <Words>686</Words>
  <Application>Microsoft Office PowerPoint</Application>
  <PresentationFormat>On-screen Show (4:3)</PresentationFormat>
  <Paragraphs>221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Symbol</vt:lpstr>
      <vt:lpstr>CTD_Lesson_template_2008-v1</vt:lpstr>
      <vt:lpstr>6_Custom Design</vt:lpstr>
      <vt:lpstr>Advanced Java Topics</vt:lpstr>
      <vt:lpstr>Agenda</vt:lpstr>
      <vt:lpstr> What is Reflection?</vt:lpstr>
      <vt:lpstr> Class class</vt:lpstr>
      <vt:lpstr> Class class</vt:lpstr>
      <vt:lpstr> The example class Person</vt:lpstr>
      <vt:lpstr> Class class - example</vt:lpstr>
      <vt:lpstr> Getting data members descriptions</vt:lpstr>
      <vt:lpstr> Getting constructors descriptions</vt:lpstr>
      <vt:lpstr> Getting methods descriptions</vt:lpstr>
      <vt:lpstr> Method invocation</vt:lpstr>
      <vt:lpstr> Method Invocation - Example</vt:lpstr>
      <vt:lpstr> Method invocation – NoSuchMethodException</vt:lpstr>
      <vt:lpstr> Method invocation - IllegalArgumentException</vt:lpstr>
      <vt:lpstr> Instantiating new objects</vt:lpstr>
      <vt:lpstr> Interactive Invocation Example</vt:lpstr>
      <vt:lpstr> Interactive Invocation Example – cont.</vt:lpstr>
      <vt:lpstr> Interactive Invocation Example – cont.</vt:lpstr>
      <vt:lpstr> Interactive Invocation Example – cont.</vt:lpstr>
      <vt:lpstr> Output examples</vt:lpstr>
      <vt:lpstr> Links</vt:lpstr>
      <vt:lpstr>demo</vt:lpstr>
      <vt:lpstr>Agenda</vt:lpstr>
      <vt:lpstr>Annotations</vt:lpstr>
      <vt:lpstr>Annotations</vt:lpstr>
      <vt:lpstr>Annotations</vt:lpstr>
      <vt:lpstr>Annotations</vt:lpstr>
      <vt:lpstr>Annotations</vt:lpstr>
      <vt:lpstr>Annotations</vt:lpstr>
      <vt:lpstr>Annotations</vt:lpstr>
      <vt:lpstr>demo</vt:lpstr>
      <vt:lpstr>Agenda</vt:lpstr>
      <vt:lpstr> Dynamic Proxy</vt:lpstr>
      <vt:lpstr> Dynamic Proxy</vt:lpstr>
      <vt:lpstr>demo</vt:lpstr>
    </vt:vector>
  </TitlesOfParts>
  <Company>Comverse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Topics</dc:title>
  <dc:creator>Keren Kalif</dc:creator>
  <cp:lastModifiedBy>Aviad Cohen</cp:lastModifiedBy>
  <cp:revision>266</cp:revision>
  <cp:lastPrinted>2000-08-01T20:59:04Z</cp:lastPrinted>
  <dcterms:created xsi:type="dcterms:W3CDTF">2008-03-13T10:37:25Z</dcterms:created>
  <dcterms:modified xsi:type="dcterms:W3CDTF">2016-08-09T20:23:17Z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