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72" r:id="rId7"/>
    <p:sldId id="269" r:id="rId8"/>
    <p:sldId id="270" r:id="rId9"/>
    <p:sldId id="266" r:id="rId10"/>
    <p:sldId id="279" r:id="rId11"/>
    <p:sldId id="280" r:id="rId12"/>
    <p:sldId id="274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1B65F-B7F4-478B-879C-70C6CBF3A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184A85-050E-4E5A-A6D2-34B9DD9D5F2F}">
      <dgm:prSet/>
      <dgm:spPr/>
      <dgm:t>
        <a:bodyPr/>
        <a:lstStyle/>
        <a:p>
          <a:pPr algn="ctr" rtl="0"/>
          <a:r>
            <a:rPr lang="en-US" b="1" dirty="0" smtClean="0"/>
            <a:t>Android Application to Detect Plant Disease and Pest</a:t>
          </a:r>
          <a:endParaRPr lang="en-US" dirty="0"/>
        </a:p>
      </dgm:t>
    </dgm:pt>
    <dgm:pt modelId="{C47AF605-C6A2-4F18-AC1E-FFC2F8CA943B}" type="parTrans" cxnId="{E64116D9-CD1C-405A-9D36-1C902285D22F}">
      <dgm:prSet/>
      <dgm:spPr/>
      <dgm:t>
        <a:bodyPr/>
        <a:lstStyle/>
        <a:p>
          <a:endParaRPr lang="en-US"/>
        </a:p>
      </dgm:t>
    </dgm:pt>
    <dgm:pt modelId="{C446D590-ACC8-4D43-BB1D-1F6F69EC8EF4}" type="sibTrans" cxnId="{E64116D9-CD1C-405A-9D36-1C902285D22F}">
      <dgm:prSet/>
      <dgm:spPr/>
      <dgm:t>
        <a:bodyPr/>
        <a:lstStyle/>
        <a:p>
          <a:endParaRPr lang="en-US"/>
        </a:p>
      </dgm:t>
    </dgm:pt>
    <dgm:pt modelId="{D548C7F9-5E80-41F8-921A-B15E1CEB4539}" type="pres">
      <dgm:prSet presAssocID="{30E1B65F-B7F4-478B-879C-70C6CBF3AA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089368-866A-482D-B0F1-C4E88543F131}" type="pres">
      <dgm:prSet presAssocID="{87184A85-050E-4E5A-A6D2-34B9DD9D5F2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4116D9-CD1C-405A-9D36-1C902285D22F}" srcId="{30E1B65F-B7F4-478B-879C-70C6CBF3AA5D}" destId="{87184A85-050E-4E5A-A6D2-34B9DD9D5F2F}" srcOrd="0" destOrd="0" parTransId="{C47AF605-C6A2-4F18-AC1E-FFC2F8CA943B}" sibTransId="{C446D590-ACC8-4D43-BB1D-1F6F69EC8EF4}"/>
    <dgm:cxn modelId="{59EE7A75-B60F-4E52-9744-6BE20486AF19}" type="presOf" srcId="{87184A85-050E-4E5A-A6D2-34B9DD9D5F2F}" destId="{93089368-866A-482D-B0F1-C4E88543F131}" srcOrd="0" destOrd="0" presId="urn:microsoft.com/office/officeart/2005/8/layout/vList2"/>
    <dgm:cxn modelId="{69AEB628-FCCB-4C9B-AB32-A00FEAF7BFC5}" type="presOf" srcId="{30E1B65F-B7F4-478B-879C-70C6CBF3AA5D}" destId="{D548C7F9-5E80-41F8-921A-B15E1CEB4539}" srcOrd="0" destOrd="0" presId="urn:microsoft.com/office/officeart/2005/8/layout/vList2"/>
    <dgm:cxn modelId="{D4DE5D9A-28E5-43A8-9F65-2CE1A6C1D4D8}" type="presParOf" srcId="{D548C7F9-5E80-41F8-921A-B15E1CEB4539}" destId="{93089368-866A-482D-B0F1-C4E88543F1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E7E5A-3072-408B-A99D-81D619EF7C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B0A9A-7924-4BBF-8EE1-EDF04B082AF7}">
      <dgm:prSet custT="1"/>
      <dgm:spPr/>
      <dgm:t>
        <a:bodyPr/>
        <a:lstStyle/>
        <a:p>
          <a:pPr rtl="0"/>
          <a:r>
            <a:rPr lang="en-US" sz="2400" b="1" dirty="0" smtClean="0"/>
            <a:t>Home Page</a:t>
          </a:r>
          <a:endParaRPr lang="en-US" sz="2400" dirty="0"/>
        </a:p>
      </dgm:t>
    </dgm:pt>
    <dgm:pt modelId="{07D61BBF-E421-488A-AA63-8A5EA6F7227B}" type="parTrans" cxnId="{4BAE2D00-0E4B-4A93-AB93-894918098104}">
      <dgm:prSet/>
      <dgm:spPr/>
      <dgm:t>
        <a:bodyPr/>
        <a:lstStyle/>
        <a:p>
          <a:endParaRPr lang="en-US"/>
        </a:p>
      </dgm:t>
    </dgm:pt>
    <dgm:pt modelId="{4C702493-BF92-4DFB-954A-A637494BA49A}" type="sibTrans" cxnId="{4BAE2D00-0E4B-4A93-AB93-894918098104}">
      <dgm:prSet/>
      <dgm:spPr/>
      <dgm:t>
        <a:bodyPr/>
        <a:lstStyle/>
        <a:p>
          <a:endParaRPr lang="en-US"/>
        </a:p>
      </dgm:t>
    </dgm:pt>
    <dgm:pt modelId="{9C111D30-2282-406F-A3C1-91F59D6F7B25}" type="pres">
      <dgm:prSet presAssocID="{CA9E7E5A-3072-408B-A99D-81D619EF7C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845013-813B-4CC3-BD74-B44996DBBC12}" type="pres">
      <dgm:prSet presAssocID="{0E1B0A9A-7924-4BBF-8EE1-EDF04B082AF7}" presName="node" presStyleLbl="node1" presStyleIdx="0" presStyleCnt="1" custScaleX="100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AE2D00-0E4B-4A93-AB93-894918098104}" srcId="{CA9E7E5A-3072-408B-A99D-81D619EF7CCA}" destId="{0E1B0A9A-7924-4BBF-8EE1-EDF04B082AF7}" srcOrd="0" destOrd="0" parTransId="{07D61BBF-E421-488A-AA63-8A5EA6F7227B}" sibTransId="{4C702493-BF92-4DFB-954A-A637494BA49A}"/>
    <dgm:cxn modelId="{867DDECF-0F4F-425B-8961-785E068153D8}" type="presOf" srcId="{CA9E7E5A-3072-408B-A99D-81D619EF7CCA}" destId="{9C111D30-2282-406F-A3C1-91F59D6F7B25}" srcOrd="0" destOrd="0" presId="urn:microsoft.com/office/officeart/2005/8/layout/process1"/>
    <dgm:cxn modelId="{DB26B3E9-CECF-4F36-B066-2042140C297A}" type="presOf" srcId="{0E1B0A9A-7924-4BBF-8EE1-EDF04B082AF7}" destId="{B1845013-813B-4CC3-BD74-B44996DBBC12}" srcOrd="0" destOrd="0" presId="urn:microsoft.com/office/officeart/2005/8/layout/process1"/>
    <dgm:cxn modelId="{80C6A2EF-0953-46B8-8006-D8C12B4ACECA}" type="presParOf" srcId="{9C111D30-2282-406F-A3C1-91F59D6F7B25}" destId="{B1845013-813B-4CC3-BD74-B44996DBBC1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F091CF-16DE-4EEA-AC6E-80B4DC4799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B65B9C-72C8-4402-B1B5-706AEB46C8D8}">
      <dgm:prSet custT="1"/>
      <dgm:spPr/>
      <dgm:t>
        <a:bodyPr/>
        <a:lstStyle/>
        <a:p>
          <a:pPr rtl="0"/>
          <a:r>
            <a:rPr lang="en-US" sz="2400" b="1" dirty="0" smtClean="0"/>
            <a:t>Plant Disease Detection Page</a:t>
          </a:r>
          <a:endParaRPr lang="en-US" sz="2400" dirty="0"/>
        </a:p>
      </dgm:t>
    </dgm:pt>
    <dgm:pt modelId="{2DC3E322-F7B6-4485-9E6F-3BFA4C2605FA}" type="parTrans" cxnId="{02A64CB9-38DD-4BE8-8819-61DE64BDA656}">
      <dgm:prSet/>
      <dgm:spPr/>
      <dgm:t>
        <a:bodyPr/>
        <a:lstStyle/>
        <a:p>
          <a:endParaRPr lang="en-US"/>
        </a:p>
      </dgm:t>
    </dgm:pt>
    <dgm:pt modelId="{53EF9C62-E05C-466D-AE06-CB1B1A0DA014}" type="sibTrans" cxnId="{02A64CB9-38DD-4BE8-8819-61DE64BDA656}">
      <dgm:prSet/>
      <dgm:spPr/>
      <dgm:t>
        <a:bodyPr/>
        <a:lstStyle/>
        <a:p>
          <a:endParaRPr lang="en-US"/>
        </a:p>
      </dgm:t>
    </dgm:pt>
    <dgm:pt modelId="{35F54685-E59A-4A96-B654-B279D233CB68}" type="pres">
      <dgm:prSet presAssocID="{A5F091CF-16DE-4EEA-AC6E-80B4DC4799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7B065E-D90D-44E2-A396-1FF6FA381FC6}" type="pres">
      <dgm:prSet presAssocID="{73B65B9C-72C8-4402-B1B5-706AEB46C8D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A64CB9-38DD-4BE8-8819-61DE64BDA656}" srcId="{A5F091CF-16DE-4EEA-AC6E-80B4DC47998C}" destId="{73B65B9C-72C8-4402-B1B5-706AEB46C8D8}" srcOrd="0" destOrd="0" parTransId="{2DC3E322-F7B6-4485-9E6F-3BFA4C2605FA}" sibTransId="{53EF9C62-E05C-466D-AE06-CB1B1A0DA014}"/>
    <dgm:cxn modelId="{A3DAF36C-5284-4C2D-B600-6A24D9C66EE9}" type="presOf" srcId="{73B65B9C-72C8-4402-B1B5-706AEB46C8D8}" destId="{6B7B065E-D90D-44E2-A396-1FF6FA381FC6}" srcOrd="0" destOrd="0" presId="urn:microsoft.com/office/officeart/2005/8/layout/process1"/>
    <dgm:cxn modelId="{9A2AB136-4A01-418F-82B0-E855B56EFAED}" type="presOf" srcId="{A5F091CF-16DE-4EEA-AC6E-80B4DC47998C}" destId="{35F54685-E59A-4A96-B654-B279D233CB68}" srcOrd="0" destOrd="0" presId="urn:microsoft.com/office/officeart/2005/8/layout/process1"/>
    <dgm:cxn modelId="{2348C4F2-CE39-4797-BE9E-A7CD79EA1908}" type="presParOf" srcId="{35F54685-E59A-4A96-B654-B279D233CB68}" destId="{6B7B065E-D90D-44E2-A396-1FF6FA381FC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F091CF-16DE-4EEA-AC6E-80B4DC4799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65B9C-72C8-4402-B1B5-706AEB46C8D8}">
      <dgm:prSet custT="1"/>
      <dgm:spPr/>
      <dgm:t>
        <a:bodyPr/>
        <a:lstStyle/>
        <a:p>
          <a:pPr rtl="0"/>
          <a:r>
            <a:rPr lang="en-US" sz="2400" b="1" dirty="0" smtClean="0"/>
            <a:t>Result Page</a:t>
          </a:r>
          <a:endParaRPr lang="en-US" sz="2400" dirty="0"/>
        </a:p>
      </dgm:t>
    </dgm:pt>
    <dgm:pt modelId="{2DC3E322-F7B6-4485-9E6F-3BFA4C2605FA}" type="parTrans" cxnId="{02A64CB9-38DD-4BE8-8819-61DE64BDA656}">
      <dgm:prSet/>
      <dgm:spPr/>
      <dgm:t>
        <a:bodyPr/>
        <a:lstStyle/>
        <a:p>
          <a:endParaRPr lang="en-US"/>
        </a:p>
      </dgm:t>
    </dgm:pt>
    <dgm:pt modelId="{53EF9C62-E05C-466D-AE06-CB1B1A0DA014}" type="sibTrans" cxnId="{02A64CB9-38DD-4BE8-8819-61DE64BDA656}">
      <dgm:prSet/>
      <dgm:spPr/>
      <dgm:t>
        <a:bodyPr/>
        <a:lstStyle/>
        <a:p>
          <a:endParaRPr lang="en-US"/>
        </a:p>
      </dgm:t>
    </dgm:pt>
    <dgm:pt modelId="{35F54685-E59A-4A96-B654-B279D233CB68}" type="pres">
      <dgm:prSet presAssocID="{A5F091CF-16DE-4EEA-AC6E-80B4DC4799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7B065E-D90D-44E2-A396-1FF6FA381FC6}" type="pres">
      <dgm:prSet presAssocID="{73B65B9C-72C8-4402-B1B5-706AEB46C8D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A64CB9-38DD-4BE8-8819-61DE64BDA656}" srcId="{A5F091CF-16DE-4EEA-AC6E-80B4DC47998C}" destId="{73B65B9C-72C8-4402-B1B5-706AEB46C8D8}" srcOrd="0" destOrd="0" parTransId="{2DC3E322-F7B6-4485-9E6F-3BFA4C2605FA}" sibTransId="{53EF9C62-E05C-466D-AE06-CB1B1A0DA014}"/>
    <dgm:cxn modelId="{A3DAF36C-5284-4C2D-B600-6A24D9C66EE9}" type="presOf" srcId="{73B65B9C-72C8-4402-B1B5-706AEB46C8D8}" destId="{6B7B065E-D90D-44E2-A396-1FF6FA381FC6}" srcOrd="0" destOrd="0" presId="urn:microsoft.com/office/officeart/2005/8/layout/process1"/>
    <dgm:cxn modelId="{9A2AB136-4A01-418F-82B0-E855B56EFAED}" type="presOf" srcId="{A5F091CF-16DE-4EEA-AC6E-80B4DC47998C}" destId="{35F54685-E59A-4A96-B654-B279D233CB68}" srcOrd="0" destOrd="0" presId="urn:microsoft.com/office/officeart/2005/8/layout/process1"/>
    <dgm:cxn modelId="{2348C4F2-CE39-4797-BE9E-A7CD79EA1908}" type="presParOf" srcId="{35F54685-E59A-4A96-B654-B279D233CB68}" destId="{6B7B065E-D90D-44E2-A396-1FF6FA381FC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89368-866A-482D-B0F1-C4E88543F131}">
      <dsp:nvSpPr>
        <dsp:cNvPr id="0" name=""/>
        <dsp:cNvSpPr/>
      </dsp:nvSpPr>
      <dsp:spPr>
        <a:xfrm>
          <a:off x="0" y="16221"/>
          <a:ext cx="996950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Android Application to Detect Plant Disease and Pest</a:t>
          </a:r>
          <a:endParaRPr lang="en-US" sz="4400" kern="1200" dirty="0"/>
        </a:p>
      </dsp:txBody>
      <dsp:txXfrm>
        <a:off x="85444" y="101665"/>
        <a:ext cx="9798612" cy="1579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45013-813B-4CC3-BD74-B44996DBBC12}">
      <dsp:nvSpPr>
        <dsp:cNvPr id="0" name=""/>
        <dsp:cNvSpPr/>
      </dsp:nvSpPr>
      <dsp:spPr>
        <a:xfrm>
          <a:off x="2130" y="0"/>
          <a:ext cx="2180138" cy="46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Home Page</a:t>
          </a:r>
          <a:endParaRPr lang="en-US" sz="2400" kern="1200" dirty="0"/>
        </a:p>
      </dsp:txBody>
      <dsp:txXfrm>
        <a:off x="15652" y="13522"/>
        <a:ext cx="2153094" cy="434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B065E-D90D-44E2-A396-1FF6FA381FC6}">
      <dsp:nvSpPr>
        <dsp:cNvPr id="0" name=""/>
        <dsp:cNvSpPr/>
      </dsp:nvSpPr>
      <dsp:spPr>
        <a:xfrm>
          <a:off x="3888" y="0"/>
          <a:ext cx="3975578" cy="46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Plant Disease Detection Page</a:t>
          </a:r>
          <a:endParaRPr lang="en-US" sz="2400" kern="1200" dirty="0"/>
        </a:p>
      </dsp:txBody>
      <dsp:txXfrm>
        <a:off x="17410" y="13522"/>
        <a:ext cx="3948534" cy="434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B065E-D90D-44E2-A396-1FF6FA381FC6}">
      <dsp:nvSpPr>
        <dsp:cNvPr id="0" name=""/>
        <dsp:cNvSpPr/>
      </dsp:nvSpPr>
      <dsp:spPr>
        <a:xfrm>
          <a:off x="2009" y="0"/>
          <a:ext cx="2054704" cy="46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Result Page</a:t>
          </a:r>
          <a:endParaRPr lang="en-US" sz="2400" kern="1200" dirty="0"/>
        </a:p>
      </dsp:txBody>
      <dsp:txXfrm>
        <a:off x="15531" y="13522"/>
        <a:ext cx="2027660" cy="434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8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C348-18F6-459A-AAC6-B68DCAEFB20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DC92-EBFD-4EB5-BCCD-77D4F007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3410357"/>
              </p:ext>
            </p:extLst>
          </p:nvPr>
        </p:nvGraphicFramePr>
        <p:xfrm>
          <a:off x="1111250" y="863599"/>
          <a:ext cx="9969500" cy="178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4200"/>
            <a:ext cx="9144000" cy="29337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Developed </a:t>
            </a:r>
            <a:r>
              <a:rPr lang="en-US" b="1" dirty="0" smtClean="0"/>
              <a:t>By</a:t>
            </a:r>
            <a:endParaRPr lang="en-US" b="1" dirty="0"/>
          </a:p>
          <a:p>
            <a:pPr algn="just"/>
            <a:r>
              <a:rPr lang="en-US" dirty="0" smtClean="0"/>
              <a:t>Name		: 	Israk Ahmed</a:t>
            </a:r>
          </a:p>
          <a:p>
            <a:pPr algn="just"/>
            <a:r>
              <a:rPr lang="en-US" dirty="0"/>
              <a:t>Student </a:t>
            </a:r>
            <a:r>
              <a:rPr lang="en-US" dirty="0" smtClean="0"/>
              <a:t>ID	:	2037820103</a:t>
            </a:r>
          </a:p>
          <a:p>
            <a:pPr algn="just"/>
            <a:r>
              <a:rPr lang="en-US" dirty="0" smtClean="0"/>
              <a:t>Course Code	:	CSE 3162</a:t>
            </a:r>
          </a:p>
          <a:p>
            <a:pPr algn="just"/>
            <a:r>
              <a:rPr lang="en-US" dirty="0" smtClean="0"/>
              <a:t>Course Title	:	Mobile Application Development Lab</a:t>
            </a:r>
          </a:p>
          <a:p>
            <a:pPr algn="just"/>
            <a:r>
              <a:rPr lang="en-US" dirty="0" smtClean="0"/>
              <a:t>Department	:	</a:t>
            </a:r>
            <a:r>
              <a:rPr lang="en-US" dirty="0"/>
              <a:t>Computer Science &amp; </a:t>
            </a:r>
            <a:r>
              <a:rPr lang="en-US" dirty="0" smtClean="0"/>
              <a:t>Engineering</a:t>
            </a:r>
          </a:p>
          <a:p>
            <a:pPr algn="just"/>
            <a:r>
              <a:rPr lang="en-US" dirty="0" smtClean="0"/>
              <a:t>Session		:	2019-2020</a:t>
            </a:r>
          </a:p>
          <a:p>
            <a:pPr algn="just"/>
            <a:r>
              <a:rPr lang="en-US" dirty="0"/>
              <a:t>TMSS Engineering College Affiliated with University of Rajshahi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Visual Overview</a:t>
            </a:r>
          </a:p>
          <a:p>
            <a:pPr marL="0" indent="0">
              <a:buNone/>
            </a:pP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09 of 12</a:t>
            </a:r>
            <a:endParaRPr lang="en-US" dirty="0"/>
          </a:p>
        </p:txBody>
      </p:sp>
      <p:pic>
        <p:nvPicPr>
          <p:cNvPr id="6" name="Content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55" y="660400"/>
            <a:ext cx="2548890" cy="5664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45765325"/>
              </p:ext>
            </p:extLst>
          </p:nvPr>
        </p:nvGraphicFramePr>
        <p:xfrm>
          <a:off x="7910776" y="1814719"/>
          <a:ext cx="3983355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1499" y="4307869"/>
            <a:ext cx="3329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Click here to capture image with camera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0776" y="4307868"/>
            <a:ext cx="3329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Click here to select image from gallery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4281224" y="4723368"/>
            <a:ext cx="1382976" cy="101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6494489" y="4723367"/>
            <a:ext cx="1416287" cy="101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Visual Overview</a:t>
            </a:r>
          </a:p>
          <a:p>
            <a:pPr marL="0" indent="0">
              <a:buNone/>
            </a:pP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10 of 12</a:t>
            </a:r>
            <a:endParaRPr lang="en-US" dirty="0"/>
          </a:p>
        </p:txBody>
      </p:sp>
      <p:pic>
        <p:nvPicPr>
          <p:cNvPr id="6" name="Content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55" y="660400"/>
            <a:ext cx="2548890" cy="5664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831441674"/>
              </p:ext>
            </p:extLst>
          </p:nvPr>
        </p:nvGraphicFramePr>
        <p:xfrm>
          <a:off x="1778000" y="2253302"/>
          <a:ext cx="2058723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8252" y="4307867"/>
            <a:ext cx="355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Click here to capture image with camera again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0724" y="4307868"/>
            <a:ext cx="3329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Click here to select image from gallery again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4224575" y="4723366"/>
            <a:ext cx="1439625" cy="1017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6494490" y="4723367"/>
            <a:ext cx="1586234" cy="101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5277" y="2099173"/>
            <a:ext cx="288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Click here to get more information about the disease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6694581" y="2699338"/>
            <a:ext cx="1660696" cy="1207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Conclusion</a:t>
            </a:r>
          </a:p>
          <a:p>
            <a:pPr marL="0" indent="0" algn="just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Plant </a:t>
            </a:r>
            <a:r>
              <a:rPr lang="en-US" sz="2400" dirty="0" smtClean="0">
                <a:solidFill>
                  <a:schemeClr val="tx1"/>
                </a:solidFill>
              </a:rPr>
              <a:t>Disease </a:t>
            </a:r>
            <a:r>
              <a:rPr lang="en-US" sz="2400" smtClean="0">
                <a:solidFill>
                  <a:schemeClr val="tx1"/>
                </a:solidFill>
              </a:rPr>
              <a:t>and Pest </a:t>
            </a:r>
            <a:r>
              <a:rPr lang="en-US" sz="2400" dirty="0" smtClean="0">
                <a:solidFill>
                  <a:schemeClr val="tx1"/>
                </a:solidFill>
              </a:rPr>
              <a:t>Detection Mobile Application serves as a valuable tool for plant enthusiasts and professionals alike, offering quick and accurate diagnosis of plant diseases. With its user-friendly interface and advanced features, the application aims to empower users to effectively manage plant health and contribute to improved crop yield and agricultural practices.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11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ML Model Credit</a:t>
            </a:r>
            <a:endParaRPr lang="en-US" sz="32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Name		:	</a:t>
            </a:r>
            <a:r>
              <a:rPr lang="en-US" sz="2400" dirty="0" err="1" smtClean="0">
                <a:solidFill>
                  <a:schemeClr val="tx1"/>
                </a:solidFill>
              </a:rPr>
              <a:t>Anand</a:t>
            </a:r>
            <a:r>
              <a:rPr lang="en-US" sz="2400" dirty="0" smtClean="0">
                <a:solidFill>
                  <a:schemeClr val="tx1"/>
                </a:solidFill>
              </a:rPr>
              <a:t> Singh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GitHub		:	https://github.com/Anand-Singh-techie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Name		:	</a:t>
            </a:r>
            <a:r>
              <a:rPr lang="en-US" sz="2400" dirty="0" err="1" smtClean="0">
                <a:solidFill>
                  <a:schemeClr val="tx1"/>
                </a:solidFill>
              </a:rPr>
              <a:t>Saurabh</a:t>
            </a:r>
            <a:r>
              <a:rPr lang="en-US" sz="2400" dirty="0" smtClean="0">
                <a:solidFill>
                  <a:schemeClr val="tx1"/>
                </a:solidFill>
              </a:rPr>
              <a:t> Kumar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GitHub		:	https://github.com/indskgit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12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03200"/>
            <a:ext cx="9334500" cy="6465093"/>
          </a:xfrm>
        </p:spPr>
      </p:pic>
    </p:spTree>
    <p:extLst>
      <p:ext uri="{BB962C8B-B14F-4D97-AF65-F5344CB8AC3E}">
        <p14:creationId xmlns:p14="http://schemas.microsoft.com/office/powerpoint/2010/main" val="10975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94" y="419894"/>
            <a:ext cx="6095206" cy="6095206"/>
          </a:xfrm>
        </p:spPr>
      </p:pic>
    </p:spTree>
    <p:extLst>
      <p:ext uri="{BB962C8B-B14F-4D97-AF65-F5344CB8AC3E}">
        <p14:creationId xmlns:p14="http://schemas.microsoft.com/office/powerpoint/2010/main" val="23733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5100" b="1" dirty="0" smtClean="0"/>
              <a:t>Table </a:t>
            </a:r>
            <a:r>
              <a:rPr lang="en-US" sz="5100" b="1" dirty="0"/>
              <a:t>of </a:t>
            </a:r>
            <a:r>
              <a:rPr lang="en-US" sz="5100" b="1" dirty="0" smtClean="0"/>
              <a:t>Contents</a:t>
            </a:r>
          </a:p>
          <a:p>
            <a:pPr marL="0" indent="0" algn="just">
              <a:buNone/>
            </a:pPr>
            <a:endParaRPr lang="en-US" sz="4000" b="1" dirty="0" smtClean="0"/>
          </a:p>
          <a:p>
            <a:pPr lvl="1" algn="just"/>
            <a:r>
              <a:rPr lang="en-US" sz="3800" dirty="0" smtClean="0"/>
              <a:t>Introduction</a:t>
            </a:r>
          </a:p>
          <a:p>
            <a:pPr marL="457200" lvl="1" indent="0" algn="just">
              <a:buNone/>
            </a:pPr>
            <a:endParaRPr lang="en-US" sz="3800" dirty="0" smtClean="0"/>
          </a:p>
          <a:p>
            <a:pPr lvl="1" algn="just"/>
            <a:r>
              <a:rPr lang="en-US" sz="3800" dirty="0" smtClean="0"/>
              <a:t>Features</a:t>
            </a:r>
          </a:p>
          <a:p>
            <a:pPr lvl="1" algn="just"/>
            <a:endParaRPr lang="en-US" sz="3800" dirty="0"/>
          </a:p>
          <a:p>
            <a:pPr lvl="1" algn="just"/>
            <a:r>
              <a:rPr lang="en-US" sz="3800" dirty="0" smtClean="0"/>
              <a:t>Project Structure</a:t>
            </a:r>
          </a:p>
          <a:p>
            <a:pPr marL="457200" lvl="1" indent="0" algn="just">
              <a:buNone/>
            </a:pPr>
            <a:endParaRPr lang="en-US" sz="3800" dirty="0"/>
          </a:p>
          <a:p>
            <a:pPr lvl="1" algn="just"/>
            <a:r>
              <a:rPr lang="en-US" sz="3800" dirty="0"/>
              <a:t>Technologies </a:t>
            </a:r>
            <a:r>
              <a:rPr lang="en-US" sz="3800" dirty="0" smtClean="0"/>
              <a:t>Used</a:t>
            </a:r>
          </a:p>
          <a:p>
            <a:pPr lvl="1" algn="just"/>
            <a:endParaRPr lang="en-US" sz="3800" dirty="0"/>
          </a:p>
          <a:p>
            <a:pPr lvl="1" algn="just"/>
            <a:r>
              <a:rPr lang="en-US" sz="3800" dirty="0"/>
              <a:t>System </a:t>
            </a:r>
            <a:r>
              <a:rPr lang="en-US" sz="3800" dirty="0" smtClean="0"/>
              <a:t>Requirements</a:t>
            </a:r>
          </a:p>
          <a:p>
            <a:pPr marL="457200" lvl="1" indent="0" algn="just">
              <a:buNone/>
            </a:pPr>
            <a:endParaRPr lang="en-US" sz="3800" dirty="0" smtClean="0"/>
          </a:p>
          <a:p>
            <a:pPr lvl="1" algn="just"/>
            <a:r>
              <a:rPr lang="en-US" sz="3800" dirty="0" smtClean="0"/>
              <a:t>User Guide</a:t>
            </a:r>
          </a:p>
          <a:p>
            <a:pPr lvl="1" algn="just"/>
            <a:endParaRPr lang="en-US" sz="3800" dirty="0"/>
          </a:p>
          <a:p>
            <a:pPr lvl="1" algn="just"/>
            <a:r>
              <a:rPr lang="en-US" sz="3800" dirty="0" smtClean="0"/>
              <a:t>Visual Overview</a:t>
            </a:r>
          </a:p>
          <a:p>
            <a:pPr marL="457200" lvl="1" indent="0" algn="just">
              <a:buNone/>
            </a:pPr>
            <a:endParaRPr lang="en-US" sz="3800" dirty="0" smtClean="0"/>
          </a:p>
          <a:p>
            <a:pPr lvl="1" algn="just"/>
            <a:r>
              <a:rPr lang="en-US" sz="3800" dirty="0" smtClean="0"/>
              <a:t>Conclusion</a:t>
            </a:r>
            <a:endParaRPr lang="en-US" sz="3800" dirty="0"/>
          </a:p>
        </p:txBody>
      </p:sp>
      <p:sp>
        <p:nvSpPr>
          <p:cNvPr id="6" name="TextBox 5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01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Introduction</a:t>
            </a:r>
          </a:p>
          <a:p>
            <a:pPr marL="457200" lvl="1" indent="0" algn="just">
              <a:buNone/>
            </a:pPr>
            <a:endParaRPr lang="en-US" sz="3800" dirty="0" smtClean="0"/>
          </a:p>
          <a:p>
            <a:pPr marL="0" indent="0" algn="just">
              <a:buNone/>
            </a:pPr>
            <a:r>
              <a:rPr lang="en-US" sz="2400" dirty="0"/>
              <a:t>The Plant </a:t>
            </a:r>
            <a:r>
              <a:rPr lang="en-US" sz="2400" dirty="0" smtClean="0"/>
              <a:t>Disease and Pest </a:t>
            </a:r>
            <a:r>
              <a:rPr lang="en-US" sz="2400" dirty="0"/>
              <a:t>Detection Mobile Application is </a:t>
            </a:r>
            <a:r>
              <a:rPr lang="en-US" sz="2400" dirty="0" smtClean="0"/>
              <a:t>an </a:t>
            </a:r>
            <a:r>
              <a:rPr lang="en-US" sz="2400" dirty="0"/>
              <a:t>user-friendly tool designed to help farmers, gardeners, and plant enthusiasts identify and diagnose plant </a:t>
            </a:r>
            <a:r>
              <a:rPr lang="en-US" sz="2400" dirty="0" smtClean="0"/>
              <a:t>diseases and pest </a:t>
            </a:r>
            <a:r>
              <a:rPr lang="en-US" sz="2400" dirty="0"/>
              <a:t>quickly and accurately. Leveraging the power of machine learning and image processing, the application analyzes images of plant leaves captured through the device's camera or uploaded from the gallery.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02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Features</a:t>
            </a:r>
          </a:p>
          <a:p>
            <a:pPr marL="457200" lvl="1" indent="0" algn="just">
              <a:buNone/>
            </a:pPr>
            <a:endParaRPr lang="en-US" sz="4000" b="1" dirty="0"/>
          </a:p>
          <a:p>
            <a:pPr lvl="1" algn="just"/>
            <a:r>
              <a:rPr lang="en-US" dirty="0" smtClean="0"/>
              <a:t>Image Capture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Image Upload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Real-Time Diagnosis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Disease </a:t>
            </a:r>
            <a:r>
              <a:rPr lang="en-US" dirty="0" smtClean="0"/>
              <a:t>Identification and Pest Detection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Educational Resources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User-Friendly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03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Project Structure</a:t>
            </a:r>
          </a:p>
          <a:p>
            <a:pPr marL="0" indent="0" algn="just">
              <a:buNone/>
            </a:pPr>
            <a:endParaRPr lang="en-US" sz="4000" b="1" dirty="0" smtClean="0"/>
          </a:p>
          <a:p>
            <a:pPr lvl="1" algn="just"/>
            <a:r>
              <a:rPr lang="fr-FR" dirty="0" smtClean="0"/>
              <a:t>App </a:t>
            </a:r>
            <a:r>
              <a:rPr lang="fr-FR" dirty="0" smtClean="0"/>
              <a:t>Module</a:t>
            </a:r>
          </a:p>
          <a:p>
            <a:pPr lvl="2" algn="just"/>
            <a:endParaRPr lang="fr-FR" sz="2200" dirty="0" smtClean="0"/>
          </a:p>
          <a:p>
            <a:pPr lvl="2" algn="just"/>
            <a:r>
              <a:rPr lang="fr-FR" sz="2200" dirty="0" smtClean="0"/>
              <a:t>Manifest</a:t>
            </a:r>
            <a:endParaRPr lang="fr-FR" sz="2200" dirty="0"/>
          </a:p>
          <a:p>
            <a:pPr lvl="2" algn="just"/>
            <a:endParaRPr lang="fr-FR" sz="2200" dirty="0" smtClean="0"/>
          </a:p>
          <a:p>
            <a:pPr lvl="2" algn="just"/>
            <a:r>
              <a:rPr lang="fr-FR" sz="2200" dirty="0" smtClean="0"/>
              <a:t>Resource</a:t>
            </a:r>
            <a:endParaRPr lang="fr-FR" sz="2200" dirty="0"/>
          </a:p>
          <a:p>
            <a:pPr lvl="2" algn="just"/>
            <a:endParaRPr lang="fr-FR" sz="2200" dirty="0" smtClean="0"/>
          </a:p>
          <a:p>
            <a:pPr lvl="2" algn="just"/>
            <a:r>
              <a:rPr lang="fr-FR" sz="2200" dirty="0" smtClean="0"/>
              <a:t>Java</a:t>
            </a:r>
          </a:p>
          <a:p>
            <a:pPr lvl="2" algn="just"/>
            <a:endParaRPr lang="fr-FR" sz="2200" dirty="0"/>
          </a:p>
          <a:p>
            <a:pPr lvl="2" algn="just"/>
            <a:r>
              <a:rPr lang="fr-FR" sz="2200" dirty="0" smtClean="0"/>
              <a:t>ML Model</a:t>
            </a:r>
            <a:endParaRPr lang="fr-FR" sz="2200" dirty="0" smtClean="0"/>
          </a:p>
          <a:p>
            <a:pPr marL="457200" lvl="1" indent="0" algn="just">
              <a:buNone/>
            </a:pPr>
            <a:endParaRPr lang="fr-FR" dirty="0" smtClean="0"/>
          </a:p>
          <a:p>
            <a:pPr lvl="1" algn="just"/>
            <a:r>
              <a:rPr lang="fr-FR" dirty="0" smtClean="0"/>
              <a:t>Gradle </a:t>
            </a:r>
            <a:r>
              <a:rPr lang="fr-FR" dirty="0" smtClean="0"/>
              <a:t>Files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04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Technologies Used</a:t>
            </a:r>
          </a:p>
          <a:p>
            <a:pPr marL="0" indent="0" algn="just">
              <a:buNone/>
            </a:pPr>
            <a:endParaRPr lang="en-US" sz="4000" b="1" dirty="0" smtClean="0"/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Java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TensorFlow Lite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Android Studio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05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System Requirements</a:t>
            </a:r>
          </a:p>
          <a:p>
            <a:pPr marL="0" indent="0" algn="just">
              <a:buNone/>
            </a:pPr>
            <a:endParaRPr lang="en-US" sz="4000" b="1" dirty="0" smtClean="0"/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Android OS version 6.0 (Marshmallow) and above.</a:t>
            </a:r>
          </a:p>
          <a:p>
            <a:pPr marL="45720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Camera access permission for capturing images.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Internet connectivity for accessing additional resources and updates.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06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User Guide (Steps)</a:t>
            </a:r>
          </a:p>
          <a:p>
            <a:pPr marL="0" indent="0" algn="just">
              <a:buNone/>
            </a:pPr>
            <a:endParaRPr lang="en-US" sz="4000" b="1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Install and open the application on your android device.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Capture a new image using the device's camera or upload an image from the gallery.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Once the image is selected, the application will analyze it and provide a diagnosis of any detected plant diseases.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Users can explore additional information about the identified disease, including symptoms and treatment options.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07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664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Visual Overview</a:t>
            </a:r>
          </a:p>
          <a:p>
            <a:pPr marL="0" indent="0">
              <a:buNone/>
            </a:pP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0" y="5955268"/>
            <a:ext cx="14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08 of 12</a:t>
            </a:r>
            <a:endParaRPr lang="en-US" dirty="0"/>
          </a:p>
        </p:txBody>
      </p:sp>
      <p:pic>
        <p:nvPicPr>
          <p:cNvPr id="6" name="Content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55" y="660400"/>
            <a:ext cx="2548890" cy="5664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143399789"/>
              </p:ext>
            </p:extLst>
          </p:nvPr>
        </p:nvGraphicFramePr>
        <p:xfrm>
          <a:off x="1993900" y="2348468"/>
          <a:ext cx="218440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12561" y="1517471"/>
            <a:ext cx="3329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Click here to detect plant disease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2561" y="3377168"/>
            <a:ext cx="332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Click here to detect pest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6825508" y="1932970"/>
            <a:ext cx="1387053" cy="5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6825508" y="3475935"/>
            <a:ext cx="1387053" cy="132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395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to Detect Plant Disease and Pest</dc:title>
  <dc:creator>Israk</dc:creator>
  <cp:lastModifiedBy>Israk</cp:lastModifiedBy>
  <cp:revision>115</cp:revision>
  <dcterms:created xsi:type="dcterms:W3CDTF">2024-02-06T18:34:31Z</dcterms:created>
  <dcterms:modified xsi:type="dcterms:W3CDTF">2024-02-11T23:19:04Z</dcterms:modified>
</cp:coreProperties>
</file>