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6" r:id="rId6"/>
    <p:sldId id="260" r:id="rId7"/>
    <p:sldId id="267" r:id="rId8"/>
    <p:sldId id="261" r:id="rId9"/>
    <p:sldId id="268"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59"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61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576143A-D94A-4D1F-A774-7A13DC1C1247}" type="datetimeFigureOut">
              <a:rPr lang="en-US" smtClean="0"/>
              <a:pPr/>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3822566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302804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2476340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2693658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89665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346334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2809522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67008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65140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6143A-D94A-4D1F-A774-7A13DC1C1247}" type="datetimeFigureOut">
              <a:rPr lang="en-US" smtClean="0"/>
              <a:pPr/>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208534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76143A-D94A-4D1F-A774-7A13DC1C1247}"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235246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76143A-D94A-4D1F-A774-7A13DC1C1247}" type="datetimeFigureOut">
              <a:rPr lang="en-US" smtClean="0"/>
              <a:pPr/>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369050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76143A-D94A-4D1F-A774-7A13DC1C1247}" type="datetimeFigureOut">
              <a:rPr lang="en-US" smtClean="0"/>
              <a:pPr/>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22124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6143A-D94A-4D1F-A774-7A13DC1C1247}" type="datetimeFigureOut">
              <a:rPr lang="en-US" smtClean="0"/>
              <a:pPr/>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2848079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6143A-D94A-4D1F-A774-7A13DC1C1247}"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86078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6143A-D94A-4D1F-A774-7A13DC1C1247}" type="datetimeFigureOut">
              <a:rPr lang="en-US" smtClean="0"/>
              <a:pPr/>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301202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576143A-D94A-4D1F-A774-7A13DC1C1247}" type="datetimeFigureOut">
              <a:rPr lang="en-US" smtClean="0"/>
              <a:pPr/>
              <a:t>4/18/2022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408BF91-9730-4217-8EDA-262B0D3CB159}" type="slidenum">
              <a:rPr lang="en-US" smtClean="0"/>
              <a:pPr/>
              <a:t>‹#›</a:t>
            </a:fld>
            <a:endParaRPr lang="en-US"/>
          </a:p>
        </p:txBody>
      </p:sp>
    </p:spTree>
    <p:extLst>
      <p:ext uri="{BB962C8B-B14F-4D97-AF65-F5344CB8AC3E}">
        <p14:creationId xmlns:p14="http://schemas.microsoft.com/office/powerpoint/2010/main" xmlns="" val="4223238199"/>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219771"/>
          </a:xfrm>
        </p:spPr>
        <p:txBody>
          <a:bodyPr>
            <a:noAutofit/>
          </a:bodyPr>
          <a:lstStyle/>
          <a:p>
            <a:r>
              <a:rPr lang="en-US" sz="2800" dirty="0"/>
              <a:t>Investigate and compare the gain versus frequency response of common emitter (CE) BJT and common source (CS) MOSFET amplifiers</a:t>
            </a:r>
          </a:p>
        </p:txBody>
      </p:sp>
      <p:sp>
        <p:nvSpPr>
          <p:cNvPr id="3" name="Subtitle 2"/>
          <p:cNvSpPr>
            <a:spLocks noGrp="1"/>
          </p:cNvSpPr>
          <p:nvPr>
            <p:ph type="subTitle" idx="1"/>
          </p:nvPr>
        </p:nvSpPr>
        <p:spPr>
          <a:xfrm>
            <a:off x="684212" y="3469593"/>
            <a:ext cx="6400800" cy="2321607"/>
          </a:xfrm>
        </p:spPr>
        <p:txBody>
          <a:bodyPr>
            <a:normAutofit fontScale="92500" lnSpcReduction="20000"/>
          </a:bodyPr>
          <a:lstStyle/>
          <a:p>
            <a:r>
              <a:rPr lang="en-US" b="1" dirty="0" smtClean="0">
                <a:solidFill>
                  <a:schemeClr val="tx1"/>
                </a:solidFill>
              </a:rPr>
              <a:t>Group members:</a:t>
            </a:r>
          </a:p>
          <a:p>
            <a:r>
              <a:rPr lang="en-US" b="1" dirty="0" smtClean="0">
                <a:solidFill>
                  <a:schemeClr val="tx1"/>
                </a:solidFill>
              </a:rPr>
              <a:t>Islam, MD. </a:t>
            </a:r>
            <a:r>
              <a:rPr lang="en-US" b="1" dirty="0" err="1" smtClean="0">
                <a:solidFill>
                  <a:schemeClr val="tx1"/>
                </a:solidFill>
              </a:rPr>
              <a:t>Milkan</a:t>
            </a:r>
            <a:r>
              <a:rPr lang="en-US" b="1" dirty="0" smtClean="0">
                <a:solidFill>
                  <a:schemeClr val="tx1"/>
                </a:solidFill>
              </a:rPr>
              <a:t>  ( 18-36968-1 )</a:t>
            </a:r>
          </a:p>
          <a:p>
            <a:r>
              <a:rPr lang="en-US" b="1" dirty="0" smtClean="0">
                <a:solidFill>
                  <a:schemeClr val="tx1"/>
                </a:solidFill>
              </a:rPr>
              <a:t>Era, Israt Yeasin (19-40331-1 )</a:t>
            </a:r>
          </a:p>
          <a:p>
            <a:r>
              <a:rPr lang="en-US" b="1" dirty="0" smtClean="0">
                <a:solidFill>
                  <a:schemeClr val="tx1"/>
                </a:solidFill>
              </a:rPr>
              <a:t>Zeba, Sehrish ( 19-40342-1 )</a:t>
            </a:r>
          </a:p>
          <a:p>
            <a:r>
              <a:rPr lang="en-US" b="1" dirty="0" err="1" smtClean="0">
                <a:solidFill>
                  <a:schemeClr val="tx1"/>
                </a:solidFill>
              </a:rPr>
              <a:t>Gayali</a:t>
            </a:r>
            <a:r>
              <a:rPr lang="en-US" b="1" dirty="0" smtClean="0">
                <a:solidFill>
                  <a:schemeClr val="tx1"/>
                </a:solidFill>
              </a:rPr>
              <a:t>, </a:t>
            </a:r>
            <a:r>
              <a:rPr lang="en-US" b="1" dirty="0" err="1" smtClean="0">
                <a:solidFill>
                  <a:schemeClr val="tx1"/>
                </a:solidFill>
              </a:rPr>
              <a:t>Brishty</a:t>
            </a:r>
            <a:r>
              <a:rPr lang="en-US" b="1" dirty="0" smtClean="0">
                <a:solidFill>
                  <a:schemeClr val="tx1"/>
                </a:solidFill>
              </a:rPr>
              <a:t> ( 19-40082-1 )</a:t>
            </a:r>
          </a:p>
          <a:p>
            <a:r>
              <a:rPr lang="en-US" b="1" dirty="0" smtClean="0">
                <a:solidFill>
                  <a:schemeClr val="tx1"/>
                </a:solidFill>
              </a:rPr>
              <a:t>Imran, </a:t>
            </a:r>
            <a:r>
              <a:rPr lang="en-US" b="1" dirty="0" err="1" smtClean="0">
                <a:solidFill>
                  <a:schemeClr val="tx1"/>
                </a:solidFill>
              </a:rPr>
              <a:t>Farhan</a:t>
            </a:r>
            <a:r>
              <a:rPr lang="en-US" b="1" dirty="0" smtClean="0">
                <a:solidFill>
                  <a:schemeClr val="tx1"/>
                </a:solidFill>
              </a:rPr>
              <a:t> (18-39141-1 )</a:t>
            </a:r>
          </a:p>
        </p:txBody>
      </p:sp>
    </p:spTree>
    <p:extLst>
      <p:ext uri="{BB962C8B-B14F-4D97-AF65-F5344CB8AC3E}">
        <p14:creationId xmlns:p14="http://schemas.microsoft.com/office/powerpoint/2010/main" xmlns="" val="307322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721" y="696729"/>
            <a:ext cx="8534400" cy="1507067"/>
          </a:xfrm>
        </p:spPr>
        <p:txBody>
          <a:bodyPr/>
          <a:lstStyle/>
          <a:p>
            <a:r>
              <a:rPr lang="en-US" dirty="0" smtClean="0"/>
              <a:t>Data analysis</a:t>
            </a:r>
            <a:endParaRPr lang="en-US" dirty="0"/>
          </a:p>
        </p:txBody>
      </p:sp>
      <p:graphicFrame>
        <p:nvGraphicFramePr>
          <p:cNvPr id="4" name="Content Placeholder 3"/>
          <p:cNvGraphicFramePr>
            <a:graphicFrameLocks noGrp="1"/>
          </p:cNvGraphicFramePr>
          <p:nvPr>
            <p:ph idx="1"/>
          </p:nvPr>
        </p:nvGraphicFramePr>
        <p:xfrm>
          <a:off x="2177415" y="3009392"/>
          <a:ext cx="6211570" cy="2417191"/>
        </p:xfrm>
        <a:graphic>
          <a:graphicData uri="http://schemas.openxmlformats.org/drawingml/2006/table">
            <a:tbl>
              <a:tblPr/>
              <a:tblGrid>
                <a:gridCol w="833755"/>
                <a:gridCol w="1083945"/>
                <a:gridCol w="977900"/>
                <a:gridCol w="1125220"/>
                <a:gridCol w="1010920"/>
                <a:gridCol w="1179830"/>
              </a:tblGrid>
              <a:tr h="245110">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Serial No.</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Frequency</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Input Voltage, Vin</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Output Voltage, Vo</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Voltage Gain, (Vo/Vin)</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Voltage Gain in dB, Av = 20 log(Vo/Vin)</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10">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295.808mv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29.5808</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29.42</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10">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2</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5khz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302.480mv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30.248</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29.61</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855">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303.770mv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30.377</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29.65</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110">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4</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15khz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304.912mv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30.49</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dirty="0">
                          <a:solidFill>
                            <a:srgbClr val="000000"/>
                          </a:solidFill>
                          <a:latin typeface="TimesNewRomanPSMT"/>
                          <a:ea typeface="Times New Roman"/>
                          <a:cs typeface="Times New Roman"/>
                        </a:rPr>
                        <a:t>29.68</a:t>
                      </a:r>
                      <a:endParaRPr lang="en-US" sz="12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48407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845" y="414404"/>
            <a:ext cx="8534400" cy="1507067"/>
          </a:xfrm>
        </p:spPr>
        <p:txBody>
          <a:bodyPr/>
          <a:lstStyle/>
          <a:p>
            <a:r>
              <a:rPr lang="en-US" dirty="0" smtClean="0"/>
              <a:t>Data analysis</a:t>
            </a:r>
            <a:endParaRPr lang="en-US" dirty="0"/>
          </a:p>
        </p:txBody>
      </p:sp>
      <p:sp>
        <p:nvSpPr>
          <p:cNvPr id="3" name="Content Placeholder 2"/>
          <p:cNvSpPr>
            <a:spLocks noGrp="1"/>
          </p:cNvSpPr>
          <p:nvPr>
            <p:ph idx="1"/>
          </p:nvPr>
        </p:nvSpPr>
        <p:spPr>
          <a:xfrm>
            <a:off x="966845" y="2231967"/>
            <a:ext cx="8534400" cy="3615267"/>
          </a:xfrm>
        </p:spPr>
        <p:txBody>
          <a:bodyPr/>
          <a:lstStyle/>
          <a:p>
            <a:r>
              <a:rPr lang="en-US" dirty="0" smtClean="0"/>
              <a:t>Data table</a:t>
            </a:r>
            <a:endParaRPr lang="en-US" dirty="0"/>
          </a:p>
        </p:txBody>
      </p:sp>
      <p:graphicFrame>
        <p:nvGraphicFramePr>
          <p:cNvPr id="4" name="Table 3"/>
          <p:cNvGraphicFramePr>
            <a:graphicFrameLocks noGrp="1"/>
          </p:cNvGraphicFramePr>
          <p:nvPr/>
        </p:nvGraphicFramePr>
        <p:xfrm>
          <a:off x="3124200" y="1702433"/>
          <a:ext cx="5943600" cy="3453132"/>
        </p:xfrm>
        <a:graphic>
          <a:graphicData uri="http://schemas.openxmlformats.org/drawingml/2006/table">
            <a:tbl>
              <a:tblPr/>
              <a:tblGrid>
                <a:gridCol w="666750"/>
                <a:gridCol w="819150"/>
                <a:gridCol w="1028700"/>
                <a:gridCol w="1085850"/>
                <a:gridCol w="971550"/>
                <a:gridCol w="1371600"/>
              </a:tblGrid>
              <a:tr h="244475">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Serial No.</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Frequency</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Input Voltage, Vin</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Output Voltage, Vo</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Voltage Gain, (Vo/Vin)</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Voltage Gain in dB, Av = 20 log(Vo/Vin)</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475">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 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 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7.952 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0.7952</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-1.9904</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475">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2</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5 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8.296 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0.8296</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-1.6226</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220">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3</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 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8.801 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0.8801</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-1.1093</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4475">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4</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15 KHZ</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10 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9.098 V</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a:solidFill>
                            <a:srgbClr val="000000"/>
                          </a:solidFill>
                          <a:latin typeface="TimesNewRomanPSMT"/>
                          <a:ea typeface="Times New Roman"/>
                          <a:cs typeface="Times New Roman"/>
                        </a:rPr>
                        <a:t>0.9098</a:t>
                      </a:r>
                      <a:endParaRPr lang="en-US" sz="120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1005" marR="0" indent="-6350" algn="ctr">
                        <a:lnSpc>
                          <a:spcPct val="103000"/>
                        </a:lnSpc>
                        <a:spcBef>
                          <a:spcPts val="0"/>
                        </a:spcBef>
                        <a:spcAft>
                          <a:spcPts val="1000"/>
                        </a:spcAft>
                      </a:pPr>
                      <a:r>
                        <a:rPr lang="en-US" sz="1100" b="0" i="0" dirty="0">
                          <a:solidFill>
                            <a:srgbClr val="000000"/>
                          </a:solidFill>
                          <a:latin typeface="TimesNewRomanPSMT"/>
                          <a:ea typeface="Times New Roman"/>
                          <a:cs typeface="Times New Roman"/>
                        </a:rPr>
                        <a:t>-0.82108</a:t>
                      </a:r>
                      <a:endParaRPr lang="en-US" sz="1200" dirty="0">
                        <a:solidFill>
                          <a:srgbClr val="00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7132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590" y="630535"/>
            <a:ext cx="8534400" cy="1507067"/>
          </a:xfrm>
        </p:spPr>
        <p:txBody>
          <a:bodyPr/>
          <a:lstStyle/>
          <a:p>
            <a:r>
              <a:rPr lang="en-US" dirty="0" smtClean="0"/>
              <a:t>Data analysis</a:t>
            </a:r>
            <a:endParaRPr lang="en-US" dirty="0"/>
          </a:p>
        </p:txBody>
      </p:sp>
      <p:sp>
        <p:nvSpPr>
          <p:cNvPr id="3" name="Content Placeholder 2"/>
          <p:cNvSpPr>
            <a:spLocks noGrp="1"/>
          </p:cNvSpPr>
          <p:nvPr>
            <p:ph idx="1"/>
          </p:nvPr>
        </p:nvSpPr>
        <p:spPr>
          <a:xfrm>
            <a:off x="800590" y="2531225"/>
            <a:ext cx="8534400" cy="3615267"/>
          </a:xfrm>
        </p:spPr>
        <p:txBody>
          <a:bodyPr/>
          <a:lstStyle/>
          <a:p>
            <a:endParaRPr lang="en-US" dirty="0"/>
          </a:p>
        </p:txBody>
      </p:sp>
    </p:spTree>
    <p:extLst>
      <p:ext uri="{BB962C8B-B14F-4D97-AF65-F5344CB8AC3E}">
        <p14:creationId xmlns:p14="http://schemas.microsoft.com/office/powerpoint/2010/main" xmlns="" val="216260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46" y="630227"/>
            <a:ext cx="8534400" cy="1507067"/>
          </a:xfrm>
        </p:spPr>
        <p:txBody>
          <a:bodyPr/>
          <a:lstStyle/>
          <a:p>
            <a:r>
              <a:rPr lang="en-US" dirty="0" smtClean="0"/>
              <a:t>conclusion</a:t>
            </a:r>
            <a:endParaRPr lang="en-US" dirty="0"/>
          </a:p>
        </p:txBody>
      </p:sp>
      <p:sp>
        <p:nvSpPr>
          <p:cNvPr id="3" name="Content Placeholder 2"/>
          <p:cNvSpPr>
            <a:spLocks noGrp="1"/>
          </p:cNvSpPr>
          <p:nvPr>
            <p:ph idx="1"/>
          </p:nvPr>
        </p:nvSpPr>
        <p:spPr>
          <a:xfrm>
            <a:off x="1033346" y="2664229"/>
            <a:ext cx="8534400" cy="3615267"/>
          </a:xfrm>
        </p:spPr>
        <p:txBody>
          <a:bodyPr/>
          <a:lstStyle/>
          <a:p>
            <a:endParaRPr lang="en-US" dirty="0"/>
          </a:p>
        </p:txBody>
      </p:sp>
    </p:spTree>
    <p:extLst>
      <p:ext uri="{BB962C8B-B14F-4D97-AF65-F5344CB8AC3E}">
        <p14:creationId xmlns:p14="http://schemas.microsoft.com/office/powerpoint/2010/main" xmlns="" val="207552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01303" y="947973"/>
            <a:ext cx="8534400" cy="1507067"/>
          </a:xfrm>
        </p:spPr>
        <p:txBody>
          <a:bodyPr/>
          <a:lstStyle/>
          <a:p>
            <a:r>
              <a:rPr lang="en-US" dirty="0" smtClean="0"/>
              <a:t>Content</a:t>
            </a:r>
            <a:endParaRPr lang="en-US" dirty="0"/>
          </a:p>
        </p:txBody>
      </p:sp>
      <p:sp>
        <p:nvSpPr>
          <p:cNvPr id="9" name="Content Placeholder 8"/>
          <p:cNvSpPr>
            <a:spLocks noGrp="1"/>
          </p:cNvSpPr>
          <p:nvPr>
            <p:ph idx="1"/>
          </p:nvPr>
        </p:nvSpPr>
        <p:spPr>
          <a:xfrm>
            <a:off x="701303" y="2105905"/>
            <a:ext cx="8534400" cy="3615267"/>
          </a:xfrm>
        </p:spPr>
        <p:txBody>
          <a:bodyPr/>
          <a:lstStyle/>
          <a:p>
            <a:r>
              <a:rPr lang="en-US" dirty="0" smtClean="0">
                <a:solidFill>
                  <a:schemeClr val="tx1"/>
                </a:solidFill>
              </a:rPr>
              <a:t>Purpose </a:t>
            </a:r>
          </a:p>
          <a:p>
            <a:r>
              <a:rPr lang="en-US" dirty="0" smtClean="0">
                <a:solidFill>
                  <a:schemeClr val="tx1"/>
                </a:solidFill>
              </a:rPr>
              <a:t>Components</a:t>
            </a:r>
          </a:p>
          <a:p>
            <a:r>
              <a:rPr lang="en-US" dirty="0" smtClean="0">
                <a:solidFill>
                  <a:schemeClr val="tx1"/>
                </a:solidFill>
              </a:rPr>
              <a:t>Procedure</a:t>
            </a:r>
          </a:p>
          <a:p>
            <a:r>
              <a:rPr lang="en-US" dirty="0" smtClean="0">
                <a:solidFill>
                  <a:schemeClr val="tx1"/>
                </a:solidFill>
              </a:rPr>
              <a:t>Data analysis</a:t>
            </a:r>
          </a:p>
          <a:p>
            <a:r>
              <a:rPr lang="en-US" dirty="0" smtClean="0">
                <a:solidFill>
                  <a:schemeClr val="tx1"/>
                </a:solidFill>
              </a:rPr>
              <a:t>Conclusion</a:t>
            </a:r>
            <a:endParaRPr lang="en-US" dirty="0">
              <a:solidFill>
                <a:schemeClr val="tx1"/>
              </a:solidFill>
            </a:endParaRPr>
          </a:p>
        </p:txBody>
      </p:sp>
    </p:spTree>
    <p:extLst>
      <p:ext uri="{BB962C8B-B14F-4D97-AF65-F5344CB8AC3E}">
        <p14:creationId xmlns:p14="http://schemas.microsoft.com/office/powerpoint/2010/main" xmlns="" val="219545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123911"/>
            <a:ext cx="8534400" cy="1507067"/>
          </a:xfrm>
        </p:spPr>
        <p:txBody>
          <a:bodyPr/>
          <a:lstStyle/>
          <a:p>
            <a:r>
              <a:rPr lang="en-US" dirty="0" smtClean="0"/>
              <a:t>Purpose</a:t>
            </a:r>
            <a:endParaRPr lang="en-US" dirty="0"/>
          </a:p>
        </p:txBody>
      </p:sp>
      <p:sp>
        <p:nvSpPr>
          <p:cNvPr id="3" name="Content Placeholder 2"/>
          <p:cNvSpPr>
            <a:spLocks noGrp="1"/>
          </p:cNvSpPr>
          <p:nvPr>
            <p:ph idx="1"/>
          </p:nvPr>
        </p:nvSpPr>
        <p:spPr>
          <a:xfrm>
            <a:off x="684212" y="2630978"/>
            <a:ext cx="8534400" cy="3615267"/>
          </a:xfrm>
        </p:spPr>
        <p:txBody>
          <a:bodyPr>
            <a:normAutofit/>
          </a:bodyPr>
          <a:lstStyle/>
          <a:p>
            <a:r>
              <a:rPr lang="en-US" sz="2400" dirty="0" smtClean="0">
                <a:solidFill>
                  <a:schemeClr val="tx1"/>
                </a:solidFill>
              </a:rPr>
              <a:t>The goal of the lab analysis is to determine and compare the gain versus frequency response of common emitter BJT and common source MOSFET amplifiers. The collected simulated data was collected from both BJT and MOSFET</a:t>
            </a:r>
            <a:r>
              <a:rPr lang="en-US" sz="2400" dirty="0" smtClean="0"/>
              <a:t>.</a:t>
            </a:r>
            <a:endParaRPr lang="en-US" sz="2400" dirty="0"/>
          </a:p>
        </p:txBody>
      </p:sp>
    </p:spTree>
    <p:extLst>
      <p:ext uri="{BB962C8B-B14F-4D97-AF65-F5344CB8AC3E}">
        <p14:creationId xmlns:p14="http://schemas.microsoft.com/office/powerpoint/2010/main" xmlns="" val="232631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16" y="596976"/>
            <a:ext cx="8534400" cy="1507067"/>
          </a:xfrm>
        </p:spPr>
        <p:txBody>
          <a:bodyPr/>
          <a:lstStyle/>
          <a:p>
            <a:r>
              <a:rPr lang="en-US" dirty="0" smtClean="0"/>
              <a:t>Components </a:t>
            </a:r>
            <a:endParaRPr lang="en-US" dirty="0"/>
          </a:p>
        </p:txBody>
      </p:sp>
      <p:sp>
        <p:nvSpPr>
          <p:cNvPr id="3" name="Content Placeholder 2"/>
          <p:cNvSpPr>
            <a:spLocks noGrp="1"/>
          </p:cNvSpPr>
          <p:nvPr>
            <p:ph idx="1"/>
          </p:nvPr>
        </p:nvSpPr>
        <p:spPr>
          <a:xfrm>
            <a:off x="817216" y="2265218"/>
            <a:ext cx="8534400" cy="3615267"/>
          </a:xfrm>
        </p:spPr>
        <p:txBody>
          <a:bodyPr/>
          <a:lstStyle/>
          <a:p>
            <a:r>
              <a:rPr lang="en-US" sz="2800" b="1" u="sng" dirty="0" smtClean="0">
                <a:solidFill>
                  <a:schemeClr val="tx1"/>
                </a:solidFill>
              </a:rPr>
              <a:t>BJT apparatus:</a:t>
            </a:r>
          </a:p>
          <a:p>
            <a:r>
              <a:rPr lang="en-US" dirty="0" smtClean="0">
                <a:solidFill>
                  <a:schemeClr val="tx1"/>
                </a:solidFill>
              </a:rPr>
              <a:t>Capacitor C1 (10uF), C2 (10uF), C3 (10uF)</a:t>
            </a:r>
          </a:p>
          <a:p>
            <a:r>
              <a:rPr lang="en-US" dirty="0" smtClean="0">
                <a:solidFill>
                  <a:schemeClr val="tx1"/>
                </a:solidFill>
              </a:rPr>
              <a:t>Resistor R1 (53 k ohm), R2 </a:t>
            </a:r>
            <a:r>
              <a:rPr lang="en-US" dirty="0">
                <a:solidFill>
                  <a:schemeClr val="tx1"/>
                </a:solidFill>
              </a:rPr>
              <a:t>(</a:t>
            </a:r>
            <a:r>
              <a:rPr lang="en-US" dirty="0" smtClean="0">
                <a:solidFill>
                  <a:schemeClr val="tx1"/>
                </a:solidFill>
              </a:rPr>
              <a:t>5.3 </a:t>
            </a:r>
            <a:r>
              <a:rPr lang="en-US" dirty="0">
                <a:solidFill>
                  <a:schemeClr val="tx1"/>
                </a:solidFill>
              </a:rPr>
              <a:t>k </a:t>
            </a:r>
            <a:r>
              <a:rPr lang="en-US" dirty="0" smtClean="0">
                <a:solidFill>
                  <a:schemeClr val="tx1"/>
                </a:solidFill>
              </a:rPr>
              <a:t>ohm), R3 (2.5 </a:t>
            </a:r>
            <a:r>
              <a:rPr lang="en-US" dirty="0">
                <a:solidFill>
                  <a:schemeClr val="tx1"/>
                </a:solidFill>
              </a:rPr>
              <a:t>k </a:t>
            </a:r>
            <a:r>
              <a:rPr lang="en-US" dirty="0" smtClean="0">
                <a:solidFill>
                  <a:schemeClr val="tx1"/>
                </a:solidFill>
              </a:rPr>
              <a:t>ohm), R4 (0.53 </a:t>
            </a:r>
            <a:r>
              <a:rPr lang="en-US" dirty="0">
                <a:solidFill>
                  <a:schemeClr val="tx1"/>
                </a:solidFill>
              </a:rPr>
              <a:t>k ohm</a:t>
            </a:r>
            <a:r>
              <a:rPr lang="en-US" dirty="0" smtClean="0">
                <a:solidFill>
                  <a:schemeClr val="tx1"/>
                </a:solidFill>
              </a:rPr>
              <a:t> </a:t>
            </a:r>
          </a:p>
          <a:p>
            <a:r>
              <a:rPr lang="en-US" dirty="0">
                <a:solidFill>
                  <a:schemeClr val="tx1"/>
                </a:solidFill>
              </a:rPr>
              <a:t> </a:t>
            </a:r>
            <a:r>
              <a:rPr lang="en-US" dirty="0" err="1" smtClean="0">
                <a:solidFill>
                  <a:schemeClr val="tx1"/>
                </a:solidFill>
              </a:rPr>
              <a:t>Vcc</a:t>
            </a:r>
            <a:r>
              <a:rPr lang="en-US" dirty="0" smtClean="0">
                <a:solidFill>
                  <a:schemeClr val="tx1"/>
                </a:solidFill>
              </a:rPr>
              <a:t> (10 V)</a:t>
            </a:r>
          </a:p>
          <a:p>
            <a:r>
              <a:rPr lang="en-US" dirty="0" smtClean="0">
                <a:solidFill>
                  <a:schemeClr val="tx1"/>
                </a:solidFill>
              </a:rPr>
              <a:t>Function Generator</a:t>
            </a:r>
          </a:p>
          <a:p>
            <a:r>
              <a:rPr lang="en-US" dirty="0" err="1" smtClean="0">
                <a:solidFill>
                  <a:schemeClr val="tx1"/>
                </a:solidFill>
              </a:rPr>
              <a:t>Oscillioscope</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xmlns="" val="168504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841" y="685800"/>
            <a:ext cx="8534400" cy="1507067"/>
          </a:xfrm>
        </p:spPr>
        <p:txBody>
          <a:bodyPr/>
          <a:lstStyle/>
          <a:p>
            <a:r>
              <a:rPr lang="en-US" dirty="0" smtClean="0"/>
              <a:t>components</a:t>
            </a:r>
            <a:endParaRPr lang="en-US" dirty="0"/>
          </a:p>
        </p:txBody>
      </p:sp>
      <p:sp>
        <p:nvSpPr>
          <p:cNvPr id="3" name="Content Placeholder 2"/>
          <p:cNvSpPr>
            <a:spLocks noGrp="1"/>
          </p:cNvSpPr>
          <p:nvPr>
            <p:ph idx="1"/>
          </p:nvPr>
        </p:nvSpPr>
        <p:spPr>
          <a:xfrm>
            <a:off x="833841" y="2364971"/>
            <a:ext cx="8534400" cy="3615267"/>
          </a:xfrm>
        </p:spPr>
        <p:txBody>
          <a:bodyPr/>
          <a:lstStyle/>
          <a:p>
            <a:r>
              <a:rPr lang="en-US" sz="2800" b="1" u="sng" dirty="0" smtClean="0">
                <a:solidFill>
                  <a:schemeClr val="tx1"/>
                </a:solidFill>
              </a:rPr>
              <a:t>MOSFET apparatus:</a:t>
            </a:r>
          </a:p>
          <a:p>
            <a:r>
              <a:rPr lang="en-US" dirty="0" smtClean="0">
                <a:solidFill>
                  <a:schemeClr val="tx1"/>
                </a:solidFill>
              </a:rPr>
              <a:t>Capacitor C1 (22uf), C2 (22uf)</a:t>
            </a:r>
          </a:p>
          <a:p>
            <a:r>
              <a:rPr lang="en-US" dirty="0" smtClean="0">
                <a:solidFill>
                  <a:schemeClr val="tx1"/>
                </a:solidFill>
              </a:rPr>
              <a:t>Resistor R1(1m</a:t>
            </a:r>
            <a:r>
              <a:rPr lang="el-GR" dirty="0" smtClean="0">
                <a:solidFill>
                  <a:schemeClr val="tx1"/>
                </a:solidFill>
              </a:rPr>
              <a:t>Ω</a:t>
            </a:r>
            <a:r>
              <a:rPr lang="en-US" dirty="0" smtClean="0">
                <a:solidFill>
                  <a:schemeClr val="tx1"/>
                </a:solidFill>
              </a:rPr>
              <a:t>) R2 (5.6</a:t>
            </a:r>
            <a:r>
              <a:rPr lang="en-US" dirty="0"/>
              <a:t> </a:t>
            </a:r>
            <a:r>
              <a:rPr lang="en-US" dirty="0">
                <a:solidFill>
                  <a:schemeClr val="tx1"/>
                </a:solidFill>
              </a:rPr>
              <a:t>k</a:t>
            </a:r>
            <a:r>
              <a:rPr lang="el-GR" dirty="0">
                <a:solidFill>
                  <a:schemeClr val="tx1"/>
                </a:solidFill>
              </a:rPr>
              <a:t>Ω</a:t>
            </a:r>
            <a:r>
              <a:rPr lang="en-US" dirty="0" smtClean="0">
                <a:solidFill>
                  <a:schemeClr val="tx1"/>
                </a:solidFill>
              </a:rPr>
              <a:t>), R3 (10 </a:t>
            </a:r>
            <a:r>
              <a:rPr lang="en-US" dirty="0">
                <a:solidFill>
                  <a:schemeClr val="tx1"/>
                </a:solidFill>
              </a:rPr>
              <a:t>k</a:t>
            </a:r>
            <a:r>
              <a:rPr lang="el-GR" dirty="0" smtClean="0">
                <a:solidFill>
                  <a:schemeClr val="tx1"/>
                </a:solidFill>
              </a:rPr>
              <a:t>Ω</a:t>
            </a:r>
            <a:r>
              <a:rPr lang="en-US" dirty="0" smtClean="0">
                <a:solidFill>
                  <a:schemeClr val="tx1"/>
                </a:solidFill>
              </a:rPr>
              <a:t>)</a:t>
            </a:r>
          </a:p>
          <a:p>
            <a:r>
              <a:rPr lang="en-US" dirty="0" smtClean="0">
                <a:solidFill>
                  <a:schemeClr val="tx1"/>
                </a:solidFill>
              </a:rPr>
              <a:t>AC power (v2)/ function generator</a:t>
            </a:r>
          </a:p>
          <a:p>
            <a:r>
              <a:rPr lang="en-US" dirty="0" smtClean="0">
                <a:solidFill>
                  <a:schemeClr val="tx1"/>
                </a:solidFill>
              </a:rPr>
              <a:t>OC voltage (VI)</a:t>
            </a:r>
          </a:p>
          <a:p>
            <a:r>
              <a:rPr lang="en-US" dirty="0" smtClean="0">
                <a:solidFill>
                  <a:schemeClr val="tx1"/>
                </a:solidFill>
              </a:rPr>
              <a:t>Oscilloscope</a:t>
            </a:r>
          </a:p>
          <a:p>
            <a:r>
              <a:rPr lang="en-US" dirty="0" smtClean="0">
                <a:solidFill>
                  <a:schemeClr val="tx1"/>
                </a:solidFill>
              </a:rPr>
              <a:t>N-channel MOSFE (IRF-640)</a:t>
            </a:r>
            <a:endParaRPr lang="en-US" dirty="0">
              <a:solidFill>
                <a:schemeClr val="tx1"/>
              </a:solidFill>
            </a:endParaRPr>
          </a:p>
        </p:txBody>
      </p:sp>
    </p:spTree>
    <p:extLst>
      <p:ext uri="{BB962C8B-B14F-4D97-AF65-F5344CB8AC3E}">
        <p14:creationId xmlns:p14="http://schemas.microsoft.com/office/powerpoint/2010/main" xmlns="" val="425941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97224"/>
            <a:ext cx="8603479" cy="822126"/>
          </a:xfrm>
        </p:spPr>
        <p:txBody>
          <a:bodyPr/>
          <a:lstStyle/>
          <a:p>
            <a:r>
              <a:rPr lang="en-US" dirty="0" smtClean="0"/>
              <a:t>procedure</a:t>
            </a:r>
            <a:endParaRPr lang="en-US" dirty="0"/>
          </a:p>
        </p:txBody>
      </p:sp>
      <p:sp>
        <p:nvSpPr>
          <p:cNvPr id="3" name="Content Placeholder 2"/>
          <p:cNvSpPr>
            <a:spLocks noGrp="1"/>
          </p:cNvSpPr>
          <p:nvPr>
            <p:ph idx="1"/>
          </p:nvPr>
        </p:nvSpPr>
        <p:spPr>
          <a:xfrm>
            <a:off x="684212" y="2821576"/>
            <a:ext cx="9008428" cy="966653"/>
          </a:xfrm>
        </p:spPr>
        <p:txBody>
          <a:bodyPr/>
          <a:lstStyle/>
          <a:p>
            <a:endParaRPr lang="en-US" dirty="0" smtClean="0"/>
          </a:p>
          <a:p>
            <a:r>
              <a:rPr lang="en-US" dirty="0">
                <a:solidFill>
                  <a:schemeClr val="tx1"/>
                </a:solidFill>
              </a:rPr>
              <a:t>For Common emitter BJT :</a:t>
            </a:r>
          </a:p>
          <a:p>
            <a:endParaRPr lang="en-US" dirty="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648" y="3813947"/>
            <a:ext cx="4719689" cy="279888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22423" y="3879669"/>
            <a:ext cx="4668445" cy="2763589"/>
          </a:xfrm>
          <a:prstGeom prst="rect">
            <a:avLst/>
          </a:prstGeom>
        </p:spPr>
      </p:pic>
    </p:spTree>
    <p:extLst>
      <p:ext uri="{BB962C8B-B14F-4D97-AF65-F5344CB8AC3E}">
        <p14:creationId xmlns:p14="http://schemas.microsoft.com/office/powerpoint/2010/main" xmlns="" val="50935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97224"/>
            <a:ext cx="8485914" cy="743748"/>
          </a:xfrm>
        </p:spPr>
        <p:txBody>
          <a:bodyPr/>
          <a:lstStyle/>
          <a:p>
            <a:r>
              <a:rPr lang="en-US" dirty="0" smtClean="0"/>
              <a:t>procedure</a:t>
            </a:r>
            <a:endParaRPr lang="en-US" dirty="0"/>
          </a:p>
        </p:txBody>
      </p:sp>
      <p:sp>
        <p:nvSpPr>
          <p:cNvPr id="3" name="Content Placeholder 2"/>
          <p:cNvSpPr>
            <a:spLocks noGrp="1"/>
          </p:cNvSpPr>
          <p:nvPr>
            <p:ph idx="1"/>
          </p:nvPr>
        </p:nvSpPr>
        <p:spPr>
          <a:xfrm>
            <a:off x="684211" y="1776549"/>
            <a:ext cx="8773297" cy="3291841"/>
          </a:xfrm>
        </p:spPr>
        <p:txBody>
          <a:bodyPr/>
          <a:lstStyle/>
          <a:p>
            <a:endParaRPr lang="en-US" dirty="0" smtClean="0"/>
          </a:p>
          <a:p>
            <a:endParaRPr lang="en-US" dirty="0"/>
          </a:p>
          <a:p>
            <a:endParaRPr lang="en-US" dirty="0"/>
          </a:p>
          <a:p>
            <a:pPr>
              <a:buNone/>
            </a:pPr>
            <a:endParaRPr lang="en-US" dirty="0" smtClean="0"/>
          </a:p>
          <a:p>
            <a:endParaRPr lang="en-US" dirty="0"/>
          </a:p>
          <a:p>
            <a:endParaRPr lang="en-US" dirty="0" smtClean="0"/>
          </a:p>
          <a:p>
            <a:endParaRPr lang="en-US" dirty="0"/>
          </a:p>
          <a:p>
            <a:endParaRPr lang="en-US" dirty="0" smtClean="0"/>
          </a:p>
          <a:p>
            <a:endParaRPr lang="en-US" dirty="0"/>
          </a:p>
        </p:txBody>
      </p:sp>
      <p:pic>
        <p:nvPicPr>
          <p:cNvPr id="7" name="Picture 6" descr="MicrosoftTeams-image (2).png"/>
          <p:cNvPicPr>
            <a:picLocks noChangeAspect="1"/>
          </p:cNvPicPr>
          <p:nvPr/>
        </p:nvPicPr>
        <p:blipFill>
          <a:blip r:embed="rId2"/>
          <a:stretch>
            <a:fillRect/>
          </a:stretch>
        </p:blipFill>
        <p:spPr>
          <a:xfrm>
            <a:off x="7432766" y="1397727"/>
            <a:ext cx="4759232" cy="3814354"/>
          </a:xfrm>
          <a:prstGeom prst="rect">
            <a:avLst/>
          </a:prstGeom>
        </p:spPr>
      </p:pic>
    </p:spTree>
    <p:extLst>
      <p:ext uri="{BB962C8B-B14F-4D97-AF65-F5344CB8AC3E}">
        <p14:creationId xmlns:p14="http://schemas.microsoft.com/office/powerpoint/2010/main" xmlns="" val="50935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68" y="596976"/>
            <a:ext cx="8070278" cy="630933"/>
          </a:xfrm>
        </p:spPr>
        <p:txBody>
          <a:bodyPr>
            <a:normAutofit fontScale="90000"/>
          </a:bodyPr>
          <a:lstStyle/>
          <a:p>
            <a:r>
              <a:rPr lang="en-US" dirty="0" smtClean="0"/>
              <a:t>procedure</a:t>
            </a:r>
            <a:endParaRPr lang="en-US" dirty="0"/>
          </a:p>
        </p:txBody>
      </p:sp>
      <p:sp>
        <p:nvSpPr>
          <p:cNvPr id="3" name="Content Placeholder 2"/>
          <p:cNvSpPr>
            <a:spLocks noGrp="1"/>
          </p:cNvSpPr>
          <p:nvPr>
            <p:ph idx="1"/>
          </p:nvPr>
        </p:nvSpPr>
        <p:spPr>
          <a:xfrm>
            <a:off x="916968" y="1227909"/>
            <a:ext cx="8305409" cy="2155371"/>
          </a:xfrm>
        </p:spPr>
        <p:txBody>
          <a:bodyPr/>
          <a:lstStyle/>
          <a:p>
            <a:r>
              <a:rPr lang="en-US" dirty="0" smtClean="0">
                <a:solidFill>
                  <a:schemeClr val="tx1"/>
                </a:solidFill>
              </a:rPr>
              <a:t>For common source MOSFET amplifier:</a:t>
            </a:r>
            <a:endParaRPr lang="en-US" dirty="0" smtClean="0"/>
          </a:p>
          <a:p>
            <a:endParaRPr lang="en-US" dirty="0"/>
          </a:p>
        </p:txBody>
      </p:sp>
      <p:pic>
        <p:nvPicPr>
          <p:cNvPr id="4" name="Picture 3" descr="MicrosoftTeams-image (3).png"/>
          <p:cNvPicPr>
            <a:picLocks noChangeAspect="1"/>
          </p:cNvPicPr>
          <p:nvPr/>
        </p:nvPicPr>
        <p:blipFill>
          <a:blip r:embed="rId2"/>
          <a:stretch>
            <a:fillRect/>
          </a:stretch>
        </p:blipFill>
        <p:spPr>
          <a:xfrm>
            <a:off x="509451" y="3938451"/>
            <a:ext cx="5499463" cy="2749732"/>
          </a:xfrm>
          <a:prstGeom prst="rect">
            <a:avLst/>
          </a:prstGeom>
        </p:spPr>
      </p:pic>
      <p:pic>
        <p:nvPicPr>
          <p:cNvPr id="5" name="Picture 4" descr="MicrosoftTeams-image (4).png"/>
          <p:cNvPicPr>
            <a:picLocks noChangeAspect="1"/>
          </p:cNvPicPr>
          <p:nvPr/>
        </p:nvPicPr>
        <p:blipFill>
          <a:blip r:embed="rId3"/>
          <a:stretch>
            <a:fillRect/>
          </a:stretch>
        </p:blipFill>
        <p:spPr>
          <a:xfrm>
            <a:off x="6596743" y="3947180"/>
            <a:ext cx="5290457" cy="2723369"/>
          </a:xfrm>
          <a:prstGeom prst="rect">
            <a:avLst/>
          </a:prstGeom>
        </p:spPr>
      </p:pic>
    </p:spTree>
    <p:extLst>
      <p:ext uri="{BB962C8B-B14F-4D97-AF65-F5344CB8AC3E}">
        <p14:creationId xmlns:p14="http://schemas.microsoft.com/office/powerpoint/2010/main" xmlns="" val="335662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68" y="596977"/>
            <a:ext cx="8396849" cy="709310"/>
          </a:xfrm>
        </p:spPr>
        <p:txBody>
          <a:bodyPr/>
          <a:lstStyle/>
          <a:p>
            <a:r>
              <a:rPr lang="en-US" dirty="0" smtClean="0"/>
              <a:t>procedure</a:t>
            </a:r>
            <a:endParaRPr lang="en-US" dirty="0"/>
          </a:p>
        </p:txBody>
      </p:sp>
      <p:sp>
        <p:nvSpPr>
          <p:cNvPr id="3" name="Content Placeholder 2"/>
          <p:cNvSpPr>
            <a:spLocks noGrp="1"/>
          </p:cNvSpPr>
          <p:nvPr>
            <p:ph idx="1"/>
          </p:nvPr>
        </p:nvSpPr>
        <p:spPr>
          <a:xfrm>
            <a:off x="916968" y="1319349"/>
            <a:ext cx="4922129" cy="2416628"/>
          </a:xfrm>
        </p:spPr>
        <p:txBody>
          <a:bodyPr/>
          <a:lstStyle/>
          <a:p>
            <a:r>
              <a:rPr lang="en-US" dirty="0" smtClean="0">
                <a:solidFill>
                  <a:schemeClr val="tx1"/>
                </a:solidFill>
              </a:rPr>
              <a:t>For common source MOSFET amplifier:</a:t>
            </a:r>
            <a:endParaRPr lang="en-US" dirty="0" smtClean="0"/>
          </a:p>
          <a:p>
            <a:endParaRPr lang="en-US" dirty="0"/>
          </a:p>
        </p:txBody>
      </p:sp>
      <p:pic>
        <p:nvPicPr>
          <p:cNvPr id="4" name="Picture 3" descr="MicrosoftTeams-image (5).png"/>
          <p:cNvPicPr>
            <a:picLocks noChangeAspect="1"/>
          </p:cNvPicPr>
          <p:nvPr/>
        </p:nvPicPr>
        <p:blipFill>
          <a:blip r:embed="rId2"/>
          <a:stretch>
            <a:fillRect/>
          </a:stretch>
        </p:blipFill>
        <p:spPr>
          <a:xfrm>
            <a:off x="7511143" y="1175657"/>
            <a:ext cx="4680856" cy="4245430"/>
          </a:xfrm>
          <a:prstGeom prst="rect">
            <a:avLst/>
          </a:prstGeom>
        </p:spPr>
      </p:pic>
    </p:spTree>
    <p:extLst>
      <p:ext uri="{BB962C8B-B14F-4D97-AF65-F5344CB8AC3E}">
        <p14:creationId xmlns:p14="http://schemas.microsoft.com/office/powerpoint/2010/main" xmlns="" val="33566267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96</TotalTime>
  <Words>350</Words>
  <Application>Microsoft Office PowerPoint</Application>
  <PresentationFormat>Custom</PresentationFormat>
  <Paragraphs>117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Investigate and compare the gain versus frequency response of common emitter (CE) BJT and common source (CS) MOSFET amplifiers</vt:lpstr>
      <vt:lpstr>Content</vt:lpstr>
      <vt:lpstr>Purpose</vt:lpstr>
      <vt:lpstr>Components </vt:lpstr>
      <vt:lpstr>components</vt:lpstr>
      <vt:lpstr>procedure</vt:lpstr>
      <vt:lpstr>procedure</vt:lpstr>
      <vt:lpstr>procedure</vt:lpstr>
      <vt:lpstr>procedure</vt:lpstr>
      <vt:lpstr>Data analysis</vt:lpstr>
      <vt:lpstr>Data analysis</vt:lpstr>
      <vt:lpstr>Data analysis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pc</cp:lastModifiedBy>
  <cp:revision>10</cp:revision>
  <dcterms:created xsi:type="dcterms:W3CDTF">2022-04-17T19:33:51Z</dcterms:created>
  <dcterms:modified xsi:type="dcterms:W3CDTF">2022-04-17T21:12:21Z</dcterms:modified>
</cp:coreProperties>
</file>