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85" autoAdjust="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56E76-AB7F-4A81-B752-A7BFF7819665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96718-C946-45FE-A744-D6C0D563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1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6718-C946-45FE-A744-D6C0D56319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55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0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0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2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6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13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8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0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1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5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AC140B-1D0B-4A98-A3AD-8285663F920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9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40B-1D0B-4A98-A3AD-8285663F920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8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AC140B-1D0B-4A98-A3AD-8285663F920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4F9E58-4049-479D-AA1C-BD78B848662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08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211798"/>
            <a:ext cx="10058400" cy="1871037"/>
          </a:xfrm>
        </p:spPr>
        <p:txBody>
          <a:bodyPr>
            <a:normAutofit/>
          </a:bodyPr>
          <a:lstStyle/>
          <a:p>
            <a:r>
              <a:rPr lang="en-US" dirty="0" smtClean="0"/>
              <a:t>Digital Image Processing</a:t>
            </a:r>
            <a:br>
              <a:rPr lang="en-US" dirty="0" smtClean="0"/>
            </a:br>
            <a:r>
              <a:rPr lang="en-US" sz="3100" dirty="0" smtClean="0"/>
              <a:t>Lecture – </a:t>
            </a:r>
            <a:r>
              <a:rPr lang="en-US" sz="3100" dirty="0" smtClean="0"/>
              <a:t>Image Compression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Course Teacher: </a:t>
            </a:r>
          </a:p>
          <a:p>
            <a:r>
              <a:rPr lang="en-US" dirty="0" smtClean="0"/>
              <a:t>Md. Rayhan Ahmed</a:t>
            </a:r>
          </a:p>
          <a:p>
            <a:r>
              <a:rPr lang="en-US" dirty="0" smtClean="0"/>
              <a:t>Rayhan@cse.uiu.ac.bd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(c) Scott E </a:t>
            </a:r>
            <a:r>
              <a:rPr lang="en-US" altLang="en-US" dirty="0" err="1"/>
              <a:t>Umbaugh</a:t>
            </a:r>
            <a:r>
              <a:rPr lang="en-US" altLang="en-US" dirty="0"/>
              <a:t>, SIUE 2005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9B20-02C0-42FF-ADF3-65BADB28C34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27513" y="1948873"/>
            <a:ext cx="9911542" cy="2013528"/>
          </a:xfrm>
        </p:spPr>
        <p:txBody>
          <a:bodyPr>
            <a:normAutofit/>
          </a:bodyPr>
          <a:lstStyle/>
          <a:p>
            <a:pPr marL="533400" indent="-533400"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primary types of image compression methods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just">
              <a:buClr>
                <a:schemeClr val="tx1"/>
              </a:buClr>
              <a:buFont typeface="Symbol" panose="05050102010706020507" pitchFamily="18" charset="2"/>
              <a:buAutoNum type="arabicPeriod"/>
            </a:pP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Lossless compression methods: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just">
              <a:buClr>
                <a:schemeClr val="tx1"/>
              </a:buClr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for the exact recreation of the original image data, and can compress complex images to a maximum 1/2 to 1/3 the original size – 2:1 to 3:1 compression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ratios.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just">
              <a:buClr>
                <a:schemeClr val="tx1"/>
              </a:buClr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Preserves the data </a:t>
            </a:r>
            <a:r>
              <a:rPr lang="en-US" alt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exactly.</a:t>
            </a:r>
            <a:endParaRPr lang="en-US" alt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88968" y="1156915"/>
            <a:ext cx="95882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Image Compression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8967" y="4169584"/>
            <a:ext cx="102071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Clr>
                <a:schemeClr val="tx1"/>
              </a:buClr>
              <a:buFont typeface="Symbol" panose="05050102010706020507" pitchFamily="18" charset="2"/>
              <a:buAutoNum type="arabicPeriod" startAt="2"/>
            </a:pP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 methods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09600" indent="-609600">
              <a:buClr>
                <a:schemeClr val="tx1"/>
              </a:buClr>
              <a:buFont typeface="Symbol" panose="05050102010706020507" pitchFamily="18" charset="2"/>
              <a:buAutoNum type="arabicPeriod" startAt="2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Clr>
                <a:schemeClr val="tx1"/>
              </a:buClr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loss, original image cannot be re-created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exactly</a:t>
            </a:r>
          </a:p>
          <a:p>
            <a:pPr marL="609600" indent="-609600">
              <a:buClr>
                <a:schemeClr val="tx1"/>
              </a:buClr>
              <a:buFontTx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Clr>
                <a:schemeClr val="tx1"/>
              </a:buClr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compress complex images 10:1 to 50:1 and retain high quality, and 100 to 200 times for lower quality, but acceptable, images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4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Compression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891" y="1846263"/>
            <a:ext cx="7213599" cy="4022725"/>
          </a:xfrm>
        </p:spPr>
      </p:pic>
    </p:spTree>
    <p:extLst>
      <p:ext uri="{BB962C8B-B14F-4D97-AF65-F5344CB8AC3E}">
        <p14:creationId xmlns:p14="http://schemas.microsoft.com/office/powerpoint/2010/main" val="190097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 redundancy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redundancy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code is a system of symbols (letters, numbers, bits,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like) used to represent a body of information or set of events. Each piece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information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event is assigned a sequence of code symbols, called a code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word. The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symbols in each code word is its length. The 8-bit codes that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used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represent the intensities in most 2-D intensity arrays contain more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 than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needed to represent the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intensities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and temporal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redundancy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the pixels of most 2-D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intensity arrays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correlated spatially (i.e., each pixel is similar to or dependent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upon neighboring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pixels), information is unnecessarily replicated in the representations of the correlated pixels. In a video sequence, temporally correlated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pixels (i.e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those similar to or dependent upon pixels in nearby frames) also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 information.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Irrelevant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2-D intensity arrays contain information that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ignored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the human visual system and/or extraneous to the intended use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image. It is redundant in the sense that it is not used.</a:t>
            </a:r>
          </a:p>
        </p:txBody>
      </p:sp>
    </p:spTree>
    <p:extLst>
      <p:ext uri="{BB962C8B-B14F-4D97-AF65-F5344CB8AC3E}">
        <p14:creationId xmlns:p14="http://schemas.microsoft.com/office/powerpoint/2010/main" val="94974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redundancy - basics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73869"/>
            <a:ext cx="3208020" cy="31394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213" y="2644429"/>
            <a:ext cx="7056120" cy="17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6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cs typeface="Times New Roman" panose="02020603050405020304" pitchFamily="18" charset="0"/>
              </a:rPr>
              <a:t>Spatial and temporal redundancy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847" y="1846263"/>
            <a:ext cx="7096632" cy="4022725"/>
          </a:xfrm>
        </p:spPr>
      </p:pic>
    </p:spTree>
    <p:extLst>
      <p:ext uri="{BB962C8B-B14F-4D97-AF65-F5344CB8AC3E}">
        <p14:creationId xmlns:p14="http://schemas.microsoft.com/office/powerpoint/2010/main" val="280418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Irrelevant information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927" y="1846263"/>
            <a:ext cx="8784472" cy="4022725"/>
          </a:xfrm>
        </p:spPr>
      </p:pic>
    </p:spTree>
    <p:extLst>
      <p:ext uri="{BB962C8B-B14F-4D97-AF65-F5344CB8AC3E}">
        <p14:creationId xmlns:p14="http://schemas.microsoft.com/office/powerpoint/2010/main" val="124039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redundancy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799" y="2101063"/>
            <a:ext cx="7940728" cy="3513124"/>
          </a:xfrm>
        </p:spPr>
      </p:pic>
    </p:spTree>
    <p:extLst>
      <p:ext uri="{BB962C8B-B14F-4D97-AF65-F5344CB8AC3E}">
        <p14:creationId xmlns:p14="http://schemas.microsoft.com/office/powerpoint/2010/main" val="81551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redundancy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609" y="2215373"/>
            <a:ext cx="7933107" cy="3284505"/>
          </a:xfrm>
        </p:spPr>
      </p:pic>
    </p:spTree>
    <p:extLst>
      <p:ext uri="{BB962C8B-B14F-4D97-AF65-F5344CB8AC3E}">
        <p14:creationId xmlns:p14="http://schemas.microsoft.com/office/powerpoint/2010/main" val="194498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redundancy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764" y="1967701"/>
            <a:ext cx="6908800" cy="3779848"/>
          </a:xfrm>
        </p:spPr>
      </p:pic>
    </p:spTree>
    <p:extLst>
      <p:ext uri="{BB962C8B-B14F-4D97-AF65-F5344CB8AC3E}">
        <p14:creationId xmlns:p14="http://schemas.microsoft.com/office/powerpoint/2010/main" val="300584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Coding redundancy – Huffman Coding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81865"/>
            <a:ext cx="6736664" cy="1996613"/>
          </a:xfrm>
        </p:spPr>
      </p:pic>
    </p:spTree>
    <p:extLst>
      <p:ext uri="{BB962C8B-B14F-4D97-AF65-F5344CB8AC3E}">
        <p14:creationId xmlns:p14="http://schemas.microsoft.com/office/powerpoint/2010/main" val="302014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the means by which information is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conveyed.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Various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amounts of data can be used to represent the same amount of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information, representations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contain irrelevant or repeated information are said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contain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redundant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interpretation of the data in a meaningful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way. Information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elusive concept; it can be application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equal to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images, data refers to the pixel gray level values that correspond to the brightness of a pixel at a point in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data compression refers to the process of reducing the amount of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required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represent a given quantity of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51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09" y="3038123"/>
            <a:ext cx="9448800" cy="3200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62276"/>
            <a:ext cx="9548687" cy="117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3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926" y="1846263"/>
            <a:ext cx="8599055" cy="4129664"/>
          </a:xfrm>
        </p:spPr>
      </p:pic>
    </p:spTree>
    <p:extLst>
      <p:ext uri="{BB962C8B-B14F-4D97-AF65-F5344CB8AC3E}">
        <p14:creationId xmlns:p14="http://schemas.microsoft.com/office/powerpoint/2010/main" val="61877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</a:t>
            </a:r>
            <a:r>
              <a:rPr lang="en-US" dirty="0" smtClean="0"/>
              <a:t>Coding - Exercise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693" y="2051529"/>
            <a:ext cx="6690940" cy="3612193"/>
          </a:xfrm>
        </p:spPr>
      </p:pic>
    </p:spTree>
    <p:extLst>
      <p:ext uri="{BB962C8B-B14F-4D97-AF65-F5344CB8AC3E}">
        <p14:creationId xmlns:p14="http://schemas.microsoft.com/office/powerpoint/2010/main" val="331513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field of image compression continues to grow at a rapid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pace.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compression is a method that reduces the amount of memory it takes to store in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image, while retaining necessary information.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retention depends on the applications.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 look to the future, the need to store and transmit images will only continue to increase faster than the available capability to process all the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that require image compression are many and varied such as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just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Internet, </a:t>
            </a:r>
          </a:p>
          <a:p>
            <a:pPr marL="609600" indent="-609600" algn="just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Businesses, </a:t>
            </a:r>
          </a:p>
          <a:p>
            <a:pPr marL="609600" indent="-609600" algn="just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Multimedia, </a:t>
            </a:r>
          </a:p>
          <a:p>
            <a:pPr marL="609600" indent="-609600" algn="just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Satellite imaging, </a:t>
            </a:r>
          </a:p>
          <a:p>
            <a:pPr marL="609600" indent="-609600" algn="just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 imaging </a:t>
            </a:r>
          </a:p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25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Can You Tell the Difference?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        </a:t>
            </a:r>
            <a:r>
              <a:rPr lang="en-US" altLang="en-US" dirty="0" smtClean="0"/>
              <a:t>                         Original   </a:t>
            </a:r>
            <a:r>
              <a:rPr lang="en-US" altLang="en-US" dirty="0"/>
              <a:t>	               </a:t>
            </a:r>
            <a:r>
              <a:rPr lang="en-US" altLang="en-US" dirty="0" smtClean="0"/>
              <a:t>                                Compressed</a:t>
            </a:r>
            <a:endParaRPr lang="en-US" altLang="en-US" dirty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362200"/>
            <a:ext cx="38862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62201"/>
            <a:ext cx="3810000" cy="304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46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Image Compression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 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286000" y="17526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 Original   	                 Compressed</a:t>
            </a:r>
          </a:p>
        </p:txBody>
      </p:sp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14600"/>
            <a:ext cx="4114800" cy="336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14601"/>
            <a:ext cx="42291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9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Compression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72" y="1948928"/>
            <a:ext cx="4647738" cy="29001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2032000"/>
            <a:ext cx="5041207" cy="28170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7354" y="5143731"/>
            <a:ext cx="99383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 (sometimes written 10:1), for instance, the larger representation has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bits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data for every 1 bit of data in the smaller representation.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relative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redundancy of the larger representation is 0.9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0.9), indicating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90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of its data is redundant.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76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Compression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0" y="1933047"/>
            <a:ext cx="10058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reduced file created by the compression process is called the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compressed file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is used to reconstruct the image, resulting in the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decompressed image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image, before any compression is performed, is called the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uncompressed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file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ratio of the original, uncompressed image file and the compressed file is referred to as the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 ratio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04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(c) Scott E Umbaugh, SIUE 2005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CA05-C50D-4C55-B1F7-8F97BC3A3D4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357744"/>
            <a:ext cx="8229600" cy="4738255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The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compression ratio is denoted by: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pic>
        <p:nvPicPr>
          <p:cNvPr id="9219" name="Picture 3" descr="pg4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64492"/>
            <a:ext cx="7924800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Ex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99791"/>
            <a:ext cx="8001000" cy="82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pg482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33801"/>
            <a:ext cx="8001000" cy="209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(c) Scott E Umbaugh, SIUE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CA98-92D4-47DF-A5FD-F3D1FF5AEFA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82618" y="3186544"/>
            <a:ext cx="8229600" cy="3011055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file size is necessary to meet the bandwidth requirements for many transmission systems, and for the storage requirements in computer databases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Also, the amount of data required for digital images is enormous </a:t>
            </a:r>
          </a:p>
        </p:txBody>
      </p:sp>
      <p:pic>
        <p:nvPicPr>
          <p:cNvPr id="10243" name="Picture 3" descr="Ex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18" y="1751444"/>
            <a:ext cx="79248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3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760</TotalTime>
  <Words>769</Words>
  <Application>Microsoft Office PowerPoint</Application>
  <PresentationFormat>Widescreen</PresentationFormat>
  <Paragraphs>73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Symbol</vt:lpstr>
      <vt:lpstr>Times New Roman</vt:lpstr>
      <vt:lpstr>Wingdings</vt:lpstr>
      <vt:lpstr>Retrospect</vt:lpstr>
      <vt:lpstr>Digital Image Processing Lecture – Image Compression</vt:lpstr>
      <vt:lpstr>Data and Information</vt:lpstr>
      <vt:lpstr>Image Compression</vt:lpstr>
      <vt:lpstr>Can You Tell the Difference?</vt:lpstr>
      <vt:lpstr>Image Compression</vt:lpstr>
      <vt:lpstr>Image Compression</vt:lpstr>
      <vt:lpstr>Image Compression</vt:lpstr>
      <vt:lpstr>PowerPoint Presentation</vt:lpstr>
      <vt:lpstr>PowerPoint Presentation</vt:lpstr>
      <vt:lpstr>PowerPoint Presentation</vt:lpstr>
      <vt:lpstr>Image Compression</vt:lpstr>
      <vt:lpstr>Types of data redundancy</vt:lpstr>
      <vt:lpstr>Coding redundancy - basics</vt:lpstr>
      <vt:lpstr>Spatial and temporal redundancy</vt:lpstr>
      <vt:lpstr>Irrelevant information</vt:lpstr>
      <vt:lpstr>Coding redundancy</vt:lpstr>
      <vt:lpstr>Coding redundancy</vt:lpstr>
      <vt:lpstr>Coding redundancy</vt:lpstr>
      <vt:lpstr>Coding redundancy – Huffman Coding</vt:lpstr>
      <vt:lpstr>Huffman Coding</vt:lpstr>
      <vt:lpstr>Huffman Coding</vt:lpstr>
      <vt:lpstr>Huffman Coding - 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>ASUS</dc:creator>
  <cp:lastModifiedBy>ASUS</cp:lastModifiedBy>
  <cp:revision>222</cp:revision>
  <dcterms:created xsi:type="dcterms:W3CDTF">2023-01-31T18:14:00Z</dcterms:created>
  <dcterms:modified xsi:type="dcterms:W3CDTF">2023-03-21T18:22:30Z</dcterms:modified>
</cp:coreProperties>
</file>